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8" r:id="rId3"/>
    <p:sldId id="259" r:id="rId4"/>
    <p:sldId id="261" r:id="rId5"/>
    <p:sldId id="262" r:id="rId6"/>
    <p:sldId id="266" r:id="rId7"/>
    <p:sldId id="267" r:id="rId8"/>
    <p:sldId id="268" r:id="rId9"/>
    <p:sldId id="269" r:id="rId10"/>
    <p:sldId id="270" r:id="rId11"/>
    <p:sldId id="271" r:id="rId12"/>
    <p:sldId id="272" r:id="rId13"/>
    <p:sldId id="273" r:id="rId14"/>
    <p:sldId id="274" r:id="rId15"/>
    <p:sldId id="260" r:id="rId16"/>
    <p:sldId id="263" r:id="rId17"/>
    <p:sldId id="26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2" autoAdjust="0"/>
    <p:restoredTop sz="86471" autoAdjust="0"/>
  </p:normalViewPr>
  <p:slideViewPr>
    <p:cSldViewPr>
      <p:cViewPr>
        <p:scale>
          <a:sx n="50" d="100"/>
          <a:sy n="50" d="100"/>
        </p:scale>
        <p:origin x="-1728" y="-240"/>
      </p:cViewPr>
      <p:guideLst>
        <p:guide orient="horz" pos="2160"/>
        <p:guide pos="2880"/>
      </p:guideLst>
    </p:cSldViewPr>
  </p:slideViewPr>
  <p:outlineViewPr>
    <p:cViewPr>
      <p:scale>
        <a:sx n="33" d="100"/>
        <a:sy n="33" d="100"/>
      </p:scale>
      <p:origin x="23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8B682-C139-48DA-850E-BA067B3734E2}" type="datetimeFigureOut">
              <a:rPr lang="en-US" smtClean="0"/>
              <a:t>2/28/2020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9E4E87-EAFA-4D1B-9D6A-BABF29449D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19E4E87-EAFA-4D1B-9D6A-BABF29449D44}"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7D66C7B-E1E1-4083-B32D-634577689B32}" type="datetimeFigureOut">
              <a:rPr lang="en-US" smtClean="0"/>
              <a:pPr/>
              <a:t>2/28/2020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3DC7F03-2937-44B4-8491-9790874607D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D66C7B-E1E1-4083-B32D-634577689B32}" type="datetimeFigureOut">
              <a:rPr lang="en-US" smtClean="0"/>
              <a:pPr/>
              <a:t>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C7F03-2937-44B4-8491-9790874607D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D66C7B-E1E1-4083-B32D-634577689B32}" type="datetimeFigureOut">
              <a:rPr lang="en-US" smtClean="0"/>
              <a:pPr/>
              <a:t>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C7F03-2937-44B4-8491-9790874607D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D66C7B-E1E1-4083-B32D-634577689B32}" type="datetimeFigureOut">
              <a:rPr lang="en-US" smtClean="0"/>
              <a:pPr/>
              <a:t>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C7F03-2937-44B4-8491-9790874607D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7D66C7B-E1E1-4083-B32D-634577689B32}" type="datetimeFigureOut">
              <a:rPr lang="en-US" smtClean="0"/>
              <a:pPr/>
              <a:t>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C7F03-2937-44B4-8491-9790874607D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D66C7B-E1E1-4083-B32D-634577689B32}" type="datetimeFigureOut">
              <a:rPr lang="en-US" smtClean="0"/>
              <a:pPr/>
              <a:t>2/28/2020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C7F03-2937-44B4-8491-9790874607D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7D66C7B-E1E1-4083-B32D-634577689B32}" type="datetimeFigureOut">
              <a:rPr lang="en-US" smtClean="0"/>
              <a:pPr/>
              <a:t>2/28/2020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DC7F03-2937-44B4-8491-9790874607D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D66C7B-E1E1-4083-B32D-634577689B32}" type="datetimeFigureOut">
              <a:rPr lang="en-US" smtClean="0"/>
              <a:pPr/>
              <a:t>2/28/2020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DC7F03-2937-44B4-8491-9790874607D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66C7B-E1E1-4083-B32D-634577689B32}" type="datetimeFigureOut">
              <a:rPr lang="en-US" smtClean="0"/>
              <a:pPr/>
              <a:t>2/28/2020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DC7F03-2937-44B4-8491-9790874607D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D66C7B-E1E1-4083-B32D-634577689B32}" type="datetimeFigureOut">
              <a:rPr lang="en-US" smtClean="0"/>
              <a:pPr/>
              <a:t>2/28/2020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C7F03-2937-44B4-8491-9790874607D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D66C7B-E1E1-4083-B32D-634577689B32}" type="datetimeFigureOut">
              <a:rPr lang="en-US" smtClean="0"/>
              <a:pPr/>
              <a:t>2/28/2020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1"/>
            <a:ext cx="609600" cy="365125"/>
          </a:xfrm>
        </p:spPr>
        <p:txBody>
          <a:bodyPr/>
          <a:lstStyle/>
          <a:p>
            <a:fld id="{93DC7F03-2937-44B4-8491-9790874607D7}"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7D66C7B-E1E1-4083-B32D-634577689B32}" type="datetimeFigureOut">
              <a:rPr lang="en-US" smtClean="0"/>
              <a:pPr/>
              <a:t>2/28/2020</a:t>
            </a:fld>
            <a:endParaRPr lang="en-IN"/>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3DC7F03-2937-44B4-8491-9790874607D7}"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b="1" dirty="0" smtClean="0">
                <a:solidFill>
                  <a:schemeClr val="tx1"/>
                </a:solidFill>
                <a:latin typeface="Times New Roman" pitchFamily="18" charset="0"/>
                <a:cs typeface="Times New Roman" pitchFamily="18" charset="0"/>
              </a:rPr>
              <a:t>Hostel Management System</a:t>
            </a:r>
            <a:endParaRPr lang="en-IN" sz="4400" b="1" dirty="0">
              <a:solidFill>
                <a:schemeClr val="tx1"/>
              </a:solidFill>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lvl="8">
              <a:buNone/>
            </a:pPr>
            <a:r>
              <a:rPr lang="en-IN" dirty="0" smtClean="0"/>
              <a:t>				</a:t>
            </a:r>
          </a:p>
          <a:p>
            <a:pPr lvl="8">
              <a:buNone/>
            </a:pPr>
            <a:r>
              <a:rPr lang="en-IN" sz="2400" b="1" dirty="0" smtClean="0">
                <a:latin typeface="Times New Roman" pitchFamily="18" charset="0"/>
                <a:cs typeface="Times New Roman" pitchFamily="18" charset="0"/>
              </a:rPr>
              <a:t>MADEBY TEAM:-</a:t>
            </a:r>
            <a:r>
              <a:rPr lang="en-IN" sz="2400" dirty="0" smtClean="0">
                <a:latin typeface="Times New Roman" pitchFamily="18" charset="0"/>
                <a:cs typeface="Times New Roman" pitchFamily="18" charset="0"/>
              </a:rPr>
              <a:t>SGH000675</a:t>
            </a:r>
          </a:p>
          <a:p>
            <a:pPr lvl="8">
              <a:buNone/>
            </a:pPr>
            <a:r>
              <a:rPr lang="en-IN" sz="2400" b="1" dirty="0" smtClean="0">
                <a:latin typeface="Times New Roman" pitchFamily="18" charset="0"/>
                <a:cs typeface="Times New Roman" pitchFamily="18" charset="0"/>
              </a:rPr>
              <a:t>PRESENTED  BY:-</a:t>
            </a:r>
          </a:p>
          <a:p>
            <a:pPr lvl="8">
              <a:buNone/>
            </a:pPr>
            <a:r>
              <a:rPr lang="en-IN" sz="2400" dirty="0" smtClean="0">
                <a:latin typeface="Times New Roman" pitchFamily="18" charset="0"/>
                <a:cs typeface="Times New Roman" pitchFamily="18" charset="0"/>
              </a:rPr>
              <a:t>				Kashish Shah</a:t>
            </a:r>
          </a:p>
          <a:p>
            <a:pPr lvl="8">
              <a:buNone/>
            </a:pPr>
            <a:r>
              <a:rPr lang="en-IN" sz="2400" dirty="0" smtClean="0">
                <a:latin typeface="Times New Roman" pitchFamily="18" charset="0"/>
                <a:cs typeface="Times New Roman" pitchFamily="18" charset="0"/>
              </a:rPr>
              <a:t>				Rishang Bhavsar</a:t>
            </a:r>
          </a:p>
          <a:p>
            <a:pPr lvl="8">
              <a:buNone/>
            </a:pPr>
            <a:r>
              <a:rPr lang="en-IN" sz="2400" dirty="0" smtClean="0">
                <a:latin typeface="Times New Roman" pitchFamily="18" charset="0"/>
                <a:cs typeface="Times New Roman" pitchFamily="18" charset="0"/>
              </a:rPr>
              <a:t>				Parth Shah</a:t>
            </a:r>
          </a:p>
          <a:p>
            <a:pPr lvl="8">
              <a:buNone/>
            </a:pPr>
            <a:r>
              <a:rPr lang="en-IN" sz="2400" dirty="0" smtClean="0">
                <a:latin typeface="Times New Roman" pitchFamily="18" charset="0"/>
                <a:cs typeface="Times New Roman" pitchFamily="18" charset="0"/>
              </a:rPr>
              <a:t>				Kasimali Dhuka </a:t>
            </a:r>
          </a:p>
          <a:p>
            <a:pPr lvl="8">
              <a:buNone/>
            </a:pPr>
            <a:r>
              <a:rPr lang="en-IN" sz="2400" dirty="0" smtClean="0">
                <a:latin typeface="Times New Roman" pitchFamily="18" charset="0"/>
                <a:cs typeface="Times New Roman" pitchFamily="18" charset="0"/>
              </a:rPr>
              <a:t>				Astha Shah</a:t>
            </a:r>
          </a:p>
          <a:p>
            <a:pPr lvl="8">
              <a:buNone/>
            </a:pPr>
            <a:r>
              <a:rPr lang="en-IN" sz="2400" dirty="0" smtClean="0">
                <a:latin typeface="Times New Roman" pitchFamily="18" charset="0"/>
                <a:cs typeface="Times New Roman" pitchFamily="18" charset="0"/>
              </a:rPr>
              <a:t>				Mahi Patel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smtClean="0">
                <a:solidFill>
                  <a:schemeClr val="tx1"/>
                </a:solidFill>
                <a:latin typeface="Times New Roman" pitchFamily="18" charset="0"/>
                <a:cs typeface="Times New Roman" pitchFamily="18" charset="0"/>
              </a:rPr>
              <a:t>5. HOSTELS</a:t>
            </a:r>
            <a:endParaRPr lang="en-IN" sz="3200" dirty="0">
              <a:solidFill>
                <a:schemeClr val="tx1"/>
              </a:solidFill>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714348" y="2571744"/>
          <a:ext cx="7920000" cy="2700000"/>
        </p:xfrm>
        <a:graphic>
          <a:graphicData uri="http://schemas.openxmlformats.org/drawingml/2006/table">
            <a:tbl>
              <a:tblPr firstRow="1" bandRow="1">
                <a:tableStyleId>{5C22544A-7EE6-4342-B048-85BDC9FD1C3A}</a:tableStyleId>
              </a:tblPr>
              <a:tblGrid>
                <a:gridCol w="1980000"/>
                <a:gridCol w="1980000"/>
                <a:gridCol w="1980000"/>
                <a:gridCol w="1980000"/>
              </a:tblGrid>
              <a:tr h="540000">
                <a:tc>
                  <a:txBody>
                    <a:bodyPr/>
                    <a:lstStyle/>
                    <a:p>
                      <a:pPr algn="ctr">
                        <a:lnSpc>
                          <a:spcPct val="150000"/>
                        </a:lnSpc>
                        <a:spcAft>
                          <a:spcPts val="0"/>
                        </a:spcAft>
                      </a:pPr>
                      <a:r>
                        <a:rPr lang="en-IN" sz="1200" b="1" dirty="0">
                          <a:latin typeface="Times New Roman"/>
                          <a:ea typeface="Calibri"/>
                          <a:cs typeface="Times New Roman"/>
                        </a:rPr>
                        <a:t>Field name</a:t>
                      </a:r>
                      <a:endParaRPr lang="en-IN" sz="1200" dirty="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Data type</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Constrains</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Description</a:t>
                      </a:r>
                      <a:endParaRPr lang="en-IN" sz="1200">
                        <a:latin typeface="Times New Roman"/>
                        <a:ea typeface="Calibri"/>
                        <a:cs typeface="Times New Roman"/>
                      </a:endParaRPr>
                    </a:p>
                  </a:txBody>
                  <a:tcPr marL="68580" marR="68580" marT="0" marB="0" anchor="ctr"/>
                </a:tc>
              </a:tr>
              <a:tr h="540000">
                <a:tc>
                  <a:txBody>
                    <a:bodyPr/>
                    <a:lstStyle/>
                    <a:p>
                      <a:pPr algn="ctr">
                        <a:lnSpc>
                          <a:spcPct val="150000"/>
                        </a:lnSpc>
                        <a:spcAft>
                          <a:spcPts val="0"/>
                        </a:spcAft>
                      </a:pPr>
                      <a:r>
                        <a:rPr lang="en-IN" sz="1200">
                          <a:latin typeface="Times New Roman"/>
                          <a:ea typeface="Calibri"/>
                          <a:cs typeface="Times New Roman"/>
                        </a:rPr>
                        <a:t>Hostel id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Integer(10)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Primary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Hostel id</a:t>
                      </a:r>
                    </a:p>
                  </a:txBody>
                  <a:tcPr marL="68580" marR="68580" marT="0" marB="0" anchor="ctr"/>
                </a:tc>
              </a:tr>
              <a:tr h="540000">
                <a:tc>
                  <a:txBody>
                    <a:bodyPr/>
                    <a:lstStyle/>
                    <a:p>
                      <a:pPr algn="ctr">
                        <a:lnSpc>
                          <a:spcPct val="150000"/>
                        </a:lnSpc>
                        <a:spcAft>
                          <a:spcPts val="0"/>
                        </a:spcAft>
                      </a:pPr>
                      <a:r>
                        <a:rPr lang="en-IN" sz="1200">
                          <a:latin typeface="Times New Roman"/>
                          <a:ea typeface="Calibri"/>
                          <a:cs typeface="Times New Roman"/>
                        </a:rPr>
                        <a:t>Login id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Integer(10)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Foreign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login id</a:t>
                      </a:r>
                    </a:p>
                  </a:txBody>
                  <a:tcPr marL="68580" marR="68580" marT="0" marB="0" anchor="ctr"/>
                </a:tc>
              </a:tr>
              <a:tr h="540000">
                <a:tc>
                  <a:txBody>
                    <a:bodyPr/>
                    <a:lstStyle/>
                    <a:p>
                      <a:pPr algn="ctr">
                        <a:lnSpc>
                          <a:spcPct val="150000"/>
                        </a:lnSpc>
                        <a:spcAft>
                          <a:spcPts val="0"/>
                        </a:spcAft>
                      </a:pPr>
                      <a:r>
                        <a:rPr lang="en-IN" sz="1200">
                          <a:latin typeface="Times New Roman"/>
                          <a:ea typeface="Calibri"/>
                          <a:cs typeface="Times New Roman"/>
                        </a:rPr>
                        <a:t>Fees</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Integer(20)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Fees amount</a:t>
                      </a:r>
                    </a:p>
                  </a:txBody>
                  <a:tcPr marL="68580" marR="68580" marT="0" marB="0" anchor="ctr"/>
                </a:tc>
              </a:tr>
              <a:tr h="540000">
                <a:tc>
                  <a:txBody>
                    <a:bodyPr/>
                    <a:lstStyle/>
                    <a:p>
                      <a:pPr algn="ctr">
                        <a:lnSpc>
                          <a:spcPct val="150000"/>
                        </a:lnSpc>
                        <a:spcAft>
                          <a:spcPts val="0"/>
                        </a:spcAft>
                      </a:pPr>
                      <a:r>
                        <a:rPr lang="en-IN" sz="1200">
                          <a:latin typeface="Times New Roman"/>
                          <a:ea typeface="Calibri"/>
                          <a:cs typeface="Times New Roman"/>
                        </a:rPr>
                        <a:t>Student name</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Varchar2(30)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dirty="0">
                          <a:latin typeface="Times New Roman"/>
                          <a:ea typeface="Calibri"/>
                          <a:cs typeface="Times New Roman"/>
                        </a:rPr>
                        <a:t>It stores student name</a:t>
                      </a:r>
                    </a:p>
                  </a:txBody>
                  <a:tcPr marL="68580" marR="68580" marT="0"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938962"/>
          </a:xfrm>
        </p:spPr>
        <p:txBody>
          <a:bodyPr/>
          <a:lstStyle/>
          <a:p>
            <a:pPr algn="ctr"/>
            <a:r>
              <a:rPr lang="en-IN" sz="3200" dirty="0" smtClean="0">
                <a:solidFill>
                  <a:schemeClr val="tx1"/>
                </a:solidFill>
                <a:latin typeface="Times New Roman" pitchFamily="18" charset="0"/>
                <a:cs typeface="Times New Roman" pitchFamily="18" charset="0"/>
              </a:rPr>
              <a:t>6. FEES STRUCTURE</a:t>
            </a:r>
            <a:endParaRPr lang="en-IN" sz="3200" dirty="0">
              <a:solidFill>
                <a:schemeClr val="tx1"/>
              </a:solidFill>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642910" y="2500306"/>
          <a:ext cx="7920000" cy="2160000"/>
        </p:xfrm>
        <a:graphic>
          <a:graphicData uri="http://schemas.openxmlformats.org/drawingml/2006/table">
            <a:tbl>
              <a:tblPr firstRow="1" bandRow="1">
                <a:tableStyleId>{5C22544A-7EE6-4342-B048-85BDC9FD1C3A}</a:tableStyleId>
              </a:tblPr>
              <a:tblGrid>
                <a:gridCol w="1980000"/>
                <a:gridCol w="1980000"/>
                <a:gridCol w="1755040"/>
                <a:gridCol w="2204960"/>
              </a:tblGrid>
              <a:tr h="540000">
                <a:tc>
                  <a:txBody>
                    <a:bodyPr/>
                    <a:lstStyle/>
                    <a:p>
                      <a:pPr algn="ctr">
                        <a:lnSpc>
                          <a:spcPct val="150000"/>
                        </a:lnSpc>
                        <a:spcAft>
                          <a:spcPts val="0"/>
                        </a:spcAft>
                      </a:pPr>
                      <a:r>
                        <a:rPr lang="en-IN" sz="1200" b="1" dirty="0">
                          <a:latin typeface="Times New Roman"/>
                          <a:ea typeface="Calibri"/>
                          <a:cs typeface="Times New Roman"/>
                        </a:rPr>
                        <a:t>Field name</a:t>
                      </a:r>
                      <a:endParaRPr lang="en-IN" sz="1200" dirty="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Data type</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Constrains</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dirty="0">
                          <a:latin typeface="Times New Roman"/>
                          <a:ea typeface="Calibri"/>
                          <a:cs typeface="Times New Roman"/>
                        </a:rPr>
                        <a:t>Description</a:t>
                      </a:r>
                      <a:endParaRPr lang="en-IN" sz="1200" dirty="0">
                        <a:latin typeface="Times New Roman"/>
                        <a:ea typeface="Calibri"/>
                        <a:cs typeface="Times New Roman"/>
                      </a:endParaRPr>
                    </a:p>
                  </a:txBody>
                  <a:tcPr marL="68580" marR="68580" marT="0" marB="0" anchor="ctr"/>
                </a:tc>
              </a:tr>
              <a:tr h="540000">
                <a:tc>
                  <a:txBody>
                    <a:bodyPr/>
                    <a:lstStyle/>
                    <a:p>
                      <a:pPr algn="ctr">
                        <a:lnSpc>
                          <a:spcPct val="150000"/>
                        </a:lnSpc>
                        <a:spcAft>
                          <a:spcPts val="0"/>
                        </a:spcAft>
                      </a:pPr>
                      <a:r>
                        <a:rPr lang="en-IN" sz="1200" dirty="0">
                          <a:latin typeface="Times New Roman"/>
                          <a:ea typeface="Calibri"/>
                          <a:cs typeface="Times New Roman"/>
                        </a:rPr>
                        <a:t>Fess id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Varchar2(30)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Primary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fees id</a:t>
                      </a:r>
                    </a:p>
                  </a:txBody>
                  <a:tcPr marL="68580" marR="68580" marT="0" marB="0" anchor="ctr"/>
                </a:tc>
              </a:tr>
              <a:tr h="540000">
                <a:tc>
                  <a:txBody>
                    <a:bodyPr/>
                    <a:lstStyle/>
                    <a:p>
                      <a:pPr algn="ctr">
                        <a:lnSpc>
                          <a:spcPct val="150000"/>
                        </a:lnSpc>
                        <a:spcAft>
                          <a:spcPts val="0"/>
                        </a:spcAft>
                      </a:pPr>
                      <a:r>
                        <a:rPr lang="en-IN" sz="1200">
                          <a:latin typeface="Times New Roman"/>
                          <a:ea typeface="Calibri"/>
                          <a:cs typeface="Times New Roman"/>
                        </a:rPr>
                        <a:t>Method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Varchar2(30)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fees payment method</a:t>
                      </a:r>
                    </a:p>
                  </a:txBody>
                  <a:tcPr marL="68580" marR="68580" marT="0" marB="0" anchor="ctr"/>
                </a:tc>
              </a:tr>
              <a:tr h="540000">
                <a:tc>
                  <a:txBody>
                    <a:bodyPr/>
                    <a:lstStyle/>
                    <a:p>
                      <a:pPr algn="ctr">
                        <a:lnSpc>
                          <a:spcPct val="150000"/>
                        </a:lnSpc>
                        <a:spcAft>
                          <a:spcPts val="0"/>
                        </a:spcAft>
                      </a:pPr>
                      <a:r>
                        <a:rPr lang="en-IN" sz="1200">
                          <a:latin typeface="Times New Roman"/>
                          <a:ea typeface="Calibri"/>
                          <a:cs typeface="Times New Roman"/>
                        </a:rPr>
                        <a:t>Amount</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Integer(10)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dirty="0">
                          <a:latin typeface="Times New Roman"/>
                          <a:ea typeface="Calibri"/>
                          <a:cs typeface="Times New Roman"/>
                        </a:rPr>
                        <a:t>It stores amount</a:t>
                      </a:r>
                    </a:p>
                  </a:txBody>
                  <a:tcPr marL="68580" marR="68580" marT="0"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smtClean="0">
                <a:solidFill>
                  <a:schemeClr val="tx1"/>
                </a:solidFill>
                <a:latin typeface="Times New Roman" pitchFamily="18" charset="0"/>
                <a:cs typeface="Times New Roman" pitchFamily="18" charset="0"/>
              </a:rPr>
              <a:t>7. CATEGORY-INFORMATION</a:t>
            </a:r>
            <a:endParaRPr lang="en-IN" sz="3200" dirty="0">
              <a:solidFill>
                <a:schemeClr val="tx1"/>
              </a:solidFill>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428596" y="2428868"/>
          <a:ext cx="8215372" cy="1566423"/>
        </p:xfrm>
        <a:graphic>
          <a:graphicData uri="http://schemas.openxmlformats.org/drawingml/2006/table">
            <a:tbl>
              <a:tblPr firstRow="1" bandRow="1">
                <a:tableStyleId>{5C22544A-7EE6-4342-B048-85BDC9FD1C3A}</a:tableStyleId>
              </a:tblPr>
              <a:tblGrid>
                <a:gridCol w="2053843"/>
                <a:gridCol w="2053843"/>
                <a:gridCol w="2053843"/>
                <a:gridCol w="2053843"/>
              </a:tblGrid>
              <a:tr h="522141">
                <a:tc>
                  <a:txBody>
                    <a:bodyPr/>
                    <a:lstStyle/>
                    <a:p>
                      <a:pPr algn="ctr">
                        <a:lnSpc>
                          <a:spcPct val="150000"/>
                        </a:lnSpc>
                        <a:spcAft>
                          <a:spcPts val="0"/>
                        </a:spcAft>
                      </a:pPr>
                      <a:r>
                        <a:rPr lang="en-IN" sz="1200" b="1" dirty="0">
                          <a:latin typeface="Times New Roman"/>
                          <a:ea typeface="Calibri"/>
                          <a:cs typeface="Times New Roman"/>
                        </a:rPr>
                        <a:t>Field name</a:t>
                      </a:r>
                      <a:endParaRPr lang="en-IN" sz="1200" dirty="0">
                        <a:latin typeface="Times New Roman"/>
                        <a:ea typeface="Calibri"/>
                        <a:cs typeface="Times New Roman"/>
                      </a:endParaRPr>
                    </a:p>
                  </a:txBody>
                  <a:tcPr marL="68580" marR="68580" marT="0" marB="0" anchor="ctr"/>
                </a:tc>
                <a:tc>
                  <a:txBody>
                    <a:bodyPr/>
                    <a:lstStyle/>
                    <a:p>
                      <a:pPr algn="ctr">
                        <a:lnSpc>
                          <a:spcPct val="150000"/>
                        </a:lnSpc>
                        <a:spcAft>
                          <a:spcPts val="0"/>
                        </a:spcAft>
                        <a:tabLst>
                          <a:tab pos="471170" algn="ctr"/>
                        </a:tabLst>
                      </a:pPr>
                      <a:r>
                        <a:rPr lang="en-IN" sz="1200" b="1">
                          <a:latin typeface="Times New Roman"/>
                          <a:ea typeface="Calibri"/>
                          <a:cs typeface="Times New Roman"/>
                        </a:rPr>
                        <a:t>Data type</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Constrains</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Description</a:t>
                      </a:r>
                      <a:endParaRPr lang="en-IN" sz="1200">
                        <a:latin typeface="Times New Roman"/>
                        <a:ea typeface="Calibri"/>
                        <a:cs typeface="Times New Roman"/>
                      </a:endParaRPr>
                    </a:p>
                  </a:txBody>
                  <a:tcPr marL="68580" marR="68580" marT="0" marB="0" anchor="ctr"/>
                </a:tc>
              </a:tr>
              <a:tr h="522141">
                <a:tc>
                  <a:txBody>
                    <a:bodyPr/>
                    <a:lstStyle/>
                    <a:p>
                      <a:pPr algn="ctr">
                        <a:lnSpc>
                          <a:spcPct val="150000"/>
                        </a:lnSpc>
                        <a:spcAft>
                          <a:spcPts val="0"/>
                        </a:spcAft>
                      </a:pPr>
                      <a:r>
                        <a:rPr lang="en-IN" sz="1200">
                          <a:latin typeface="Times New Roman"/>
                          <a:ea typeface="Calibri"/>
                          <a:cs typeface="Times New Roman"/>
                        </a:rPr>
                        <a:t>Category id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Integer(10)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Primary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Category id</a:t>
                      </a:r>
                    </a:p>
                  </a:txBody>
                  <a:tcPr marL="68580" marR="68580" marT="0" marB="0" anchor="ctr"/>
                </a:tc>
              </a:tr>
              <a:tr h="522141">
                <a:tc>
                  <a:txBody>
                    <a:bodyPr/>
                    <a:lstStyle/>
                    <a:p>
                      <a:pPr algn="ctr">
                        <a:lnSpc>
                          <a:spcPct val="150000"/>
                        </a:lnSpc>
                        <a:spcAft>
                          <a:spcPts val="0"/>
                        </a:spcAft>
                      </a:pPr>
                      <a:r>
                        <a:rPr lang="en-IN" sz="1200">
                          <a:latin typeface="Times New Roman"/>
                          <a:ea typeface="Calibri"/>
                          <a:cs typeface="Times New Roman"/>
                        </a:rPr>
                        <a:t>Category name</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Varchar2(20)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dirty="0">
                          <a:latin typeface="Times New Roman"/>
                          <a:ea typeface="Calibri"/>
                          <a:cs typeface="Times New Roman"/>
                        </a:rPr>
                        <a:t>It stores Category name</a:t>
                      </a:r>
                    </a:p>
                  </a:txBody>
                  <a:tcPr marL="68580" marR="68580" marT="0" marB="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smtClean="0">
                <a:solidFill>
                  <a:schemeClr val="tx1"/>
                </a:solidFill>
                <a:latin typeface="Times New Roman" pitchFamily="18" charset="0"/>
                <a:cs typeface="Times New Roman" pitchFamily="18" charset="0"/>
              </a:rPr>
              <a:t>8. CITY</a:t>
            </a:r>
            <a:endParaRPr lang="en-IN" sz="3200" dirty="0">
              <a:solidFill>
                <a:schemeClr val="tx1"/>
              </a:solidFill>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785786" y="2571743"/>
          <a:ext cx="7920000" cy="1905753"/>
        </p:xfrm>
        <a:graphic>
          <a:graphicData uri="http://schemas.openxmlformats.org/drawingml/2006/table">
            <a:tbl>
              <a:tblPr firstRow="1" bandRow="1">
                <a:tableStyleId>{5C22544A-7EE6-4342-B048-85BDC9FD1C3A}</a:tableStyleId>
              </a:tblPr>
              <a:tblGrid>
                <a:gridCol w="1980000"/>
                <a:gridCol w="1980000"/>
                <a:gridCol w="1980000"/>
                <a:gridCol w="1980000"/>
              </a:tblGrid>
              <a:tr h="635251">
                <a:tc>
                  <a:txBody>
                    <a:bodyPr/>
                    <a:lstStyle/>
                    <a:p>
                      <a:pPr algn="ctr">
                        <a:lnSpc>
                          <a:spcPct val="150000"/>
                        </a:lnSpc>
                        <a:spcAft>
                          <a:spcPts val="0"/>
                        </a:spcAft>
                      </a:pPr>
                      <a:r>
                        <a:rPr lang="en-IN" sz="1200" b="1" dirty="0">
                          <a:latin typeface="Times New Roman"/>
                          <a:ea typeface="Calibri"/>
                          <a:cs typeface="Times New Roman"/>
                        </a:rPr>
                        <a:t>Field name</a:t>
                      </a:r>
                      <a:endParaRPr lang="en-IN" sz="1200" dirty="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Data type</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Constrains</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Description</a:t>
                      </a:r>
                      <a:endParaRPr lang="en-IN" sz="1200">
                        <a:latin typeface="Times New Roman"/>
                        <a:ea typeface="Calibri"/>
                        <a:cs typeface="Times New Roman"/>
                      </a:endParaRPr>
                    </a:p>
                  </a:txBody>
                  <a:tcPr marL="68580" marR="68580" marT="0" marB="0" anchor="ctr"/>
                </a:tc>
              </a:tr>
              <a:tr h="635251">
                <a:tc>
                  <a:txBody>
                    <a:bodyPr/>
                    <a:lstStyle/>
                    <a:p>
                      <a:pPr algn="ctr">
                        <a:lnSpc>
                          <a:spcPct val="150000"/>
                        </a:lnSpc>
                        <a:spcAft>
                          <a:spcPts val="0"/>
                        </a:spcAft>
                      </a:pPr>
                      <a:r>
                        <a:rPr lang="en-IN" sz="1200">
                          <a:latin typeface="Times New Roman"/>
                          <a:ea typeface="Calibri"/>
                          <a:cs typeface="Times New Roman"/>
                        </a:rPr>
                        <a:t>City id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Integer(10)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Primary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city id</a:t>
                      </a:r>
                    </a:p>
                  </a:txBody>
                  <a:tcPr marL="68580" marR="68580" marT="0" marB="0" anchor="ctr"/>
                </a:tc>
              </a:tr>
              <a:tr h="635251">
                <a:tc>
                  <a:txBody>
                    <a:bodyPr/>
                    <a:lstStyle/>
                    <a:p>
                      <a:pPr algn="ctr">
                        <a:lnSpc>
                          <a:spcPct val="150000"/>
                        </a:lnSpc>
                        <a:spcAft>
                          <a:spcPts val="0"/>
                        </a:spcAft>
                      </a:pPr>
                      <a:r>
                        <a:rPr lang="en-IN" sz="1200">
                          <a:latin typeface="Times New Roman"/>
                          <a:ea typeface="Calibri"/>
                          <a:cs typeface="Times New Roman"/>
                        </a:rPr>
                        <a:t>City name</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Varchar2(20)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dirty="0">
                          <a:latin typeface="Times New Roman"/>
                          <a:ea typeface="Calibri"/>
                          <a:cs typeface="Times New Roman"/>
                        </a:rPr>
                        <a:t>It stores city name</a:t>
                      </a:r>
                    </a:p>
                  </a:txBody>
                  <a:tcPr marL="68580" marR="68580" marT="0" marB="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smtClean="0">
                <a:solidFill>
                  <a:schemeClr val="tx1"/>
                </a:solidFill>
                <a:latin typeface="Times New Roman" pitchFamily="18" charset="0"/>
                <a:cs typeface="Times New Roman" pitchFamily="18" charset="0"/>
              </a:rPr>
              <a:t>9. Feedback</a:t>
            </a:r>
            <a:endParaRPr lang="en-IN" sz="3200" dirty="0">
              <a:solidFill>
                <a:schemeClr val="tx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785786" y="2357430"/>
          <a:ext cx="7920000" cy="2160000"/>
        </p:xfrm>
        <a:graphic>
          <a:graphicData uri="http://schemas.openxmlformats.org/drawingml/2006/table">
            <a:tbl>
              <a:tblPr firstRow="1" bandRow="1">
                <a:tableStyleId>{5C22544A-7EE6-4342-B048-85BDC9FD1C3A}</a:tableStyleId>
              </a:tblPr>
              <a:tblGrid>
                <a:gridCol w="1980000"/>
                <a:gridCol w="1980000"/>
                <a:gridCol w="1980000"/>
                <a:gridCol w="1980000"/>
              </a:tblGrid>
              <a:tr h="540000">
                <a:tc>
                  <a:txBody>
                    <a:bodyPr/>
                    <a:lstStyle/>
                    <a:p>
                      <a:pPr algn="ctr">
                        <a:lnSpc>
                          <a:spcPct val="150000"/>
                        </a:lnSpc>
                        <a:spcAft>
                          <a:spcPts val="0"/>
                        </a:spcAft>
                      </a:pPr>
                      <a:r>
                        <a:rPr lang="en-IN" sz="1200" b="1" dirty="0">
                          <a:latin typeface="Times New Roman"/>
                          <a:ea typeface="Calibri"/>
                          <a:cs typeface="Times New Roman"/>
                        </a:rPr>
                        <a:t>Field name</a:t>
                      </a:r>
                      <a:endParaRPr lang="en-IN" sz="1200" dirty="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Data type</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Constrains</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Description</a:t>
                      </a:r>
                      <a:endParaRPr lang="en-IN" sz="1200">
                        <a:latin typeface="Times New Roman"/>
                        <a:ea typeface="Calibri"/>
                        <a:cs typeface="Times New Roman"/>
                      </a:endParaRPr>
                    </a:p>
                  </a:txBody>
                  <a:tcPr marL="68580" marR="68580" marT="0" marB="0" anchor="ctr"/>
                </a:tc>
              </a:tr>
              <a:tr h="540000">
                <a:tc>
                  <a:txBody>
                    <a:bodyPr/>
                    <a:lstStyle/>
                    <a:p>
                      <a:pPr algn="ctr">
                        <a:lnSpc>
                          <a:spcPct val="150000"/>
                        </a:lnSpc>
                        <a:spcAft>
                          <a:spcPts val="0"/>
                        </a:spcAft>
                      </a:pPr>
                      <a:r>
                        <a:rPr lang="en-IN" sz="1200">
                          <a:latin typeface="Times New Roman"/>
                          <a:ea typeface="Calibri"/>
                          <a:cs typeface="Times New Roman"/>
                        </a:rPr>
                        <a:t>Feedback id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Integer(10)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Primary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city id</a:t>
                      </a:r>
                    </a:p>
                  </a:txBody>
                  <a:tcPr marL="68580" marR="68580" marT="0" marB="0" anchor="ctr"/>
                </a:tc>
              </a:tr>
              <a:tr h="540000">
                <a:tc>
                  <a:txBody>
                    <a:bodyPr/>
                    <a:lstStyle/>
                    <a:p>
                      <a:pPr algn="ctr">
                        <a:lnSpc>
                          <a:spcPct val="150000"/>
                        </a:lnSpc>
                        <a:spcAft>
                          <a:spcPts val="0"/>
                        </a:spcAft>
                      </a:pPr>
                      <a:r>
                        <a:rPr lang="en-IN" sz="1200">
                          <a:latin typeface="Times New Roman"/>
                          <a:ea typeface="Calibri"/>
                          <a:cs typeface="Times New Roman"/>
                        </a:rPr>
                        <a:t>User id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Varchar2(10)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Foreign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user id</a:t>
                      </a:r>
                    </a:p>
                  </a:txBody>
                  <a:tcPr marL="68580" marR="68580" marT="0" marB="0" anchor="ctr"/>
                </a:tc>
              </a:tr>
              <a:tr h="540000">
                <a:tc>
                  <a:txBody>
                    <a:bodyPr/>
                    <a:lstStyle/>
                    <a:p>
                      <a:pPr algn="ctr">
                        <a:lnSpc>
                          <a:spcPct val="150000"/>
                        </a:lnSpc>
                        <a:spcAft>
                          <a:spcPts val="0"/>
                        </a:spcAft>
                      </a:pPr>
                      <a:r>
                        <a:rPr lang="en-IN" sz="1200">
                          <a:latin typeface="Times New Roman"/>
                          <a:ea typeface="Calibri"/>
                          <a:cs typeface="Times New Roman"/>
                        </a:rPr>
                        <a:t>Comment</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Varchar2(100)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dirty="0">
                          <a:latin typeface="Times New Roman"/>
                          <a:ea typeface="Calibri"/>
                          <a:cs typeface="Times New Roman"/>
                        </a:rPr>
                        <a:t>It stores comment of client</a:t>
                      </a:r>
                    </a:p>
                  </a:txBody>
                  <a:tcPr marL="68580" marR="68580" marT="0" marB="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071570"/>
          </a:xfrm>
        </p:spPr>
        <p:txBody>
          <a:bodyPr>
            <a:normAutofit/>
          </a:bodyPr>
          <a:lstStyle/>
          <a:p>
            <a:pPr algn="ctr"/>
            <a:r>
              <a:rPr lang="en-IN" sz="4000" b="1" dirty="0" smtClean="0">
                <a:solidFill>
                  <a:schemeClr val="tx1"/>
                </a:solidFill>
                <a:latin typeface="Times New Roman" pitchFamily="18" charset="0"/>
                <a:cs typeface="Times New Roman" pitchFamily="18" charset="0"/>
              </a:rPr>
              <a:t>REGISTRATION  PAGE</a:t>
            </a:r>
            <a:endParaRPr lang="en-IN" sz="4000" b="1" dirty="0">
              <a:solidFill>
                <a:schemeClr val="tx1"/>
              </a:solidFill>
              <a:latin typeface="Times New Roman" pitchFamily="18" charset="0"/>
              <a:cs typeface="Times New Roman" pitchFamily="18" charset="0"/>
            </a:endParaRPr>
          </a:p>
        </p:txBody>
      </p:sp>
      <p:pic>
        <p:nvPicPr>
          <p:cNvPr id="2050" name="Picture 2" descr="F:\Screenshot (5).png"/>
          <p:cNvPicPr>
            <a:picLocks noGrp="1" noChangeAspect="1" noChangeArrowheads="1"/>
          </p:cNvPicPr>
          <p:nvPr>
            <p:ph idx="1"/>
          </p:nvPr>
        </p:nvPicPr>
        <p:blipFill>
          <a:blip r:embed="rId2"/>
          <a:srcRect/>
          <a:stretch>
            <a:fillRect/>
          </a:stretch>
        </p:blipFill>
        <p:spPr bwMode="auto">
          <a:xfrm>
            <a:off x="670279" y="1935164"/>
            <a:ext cx="7803444" cy="4389437"/>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chemeClr val="tx1"/>
                </a:solidFill>
                <a:latin typeface="Times New Roman" pitchFamily="18" charset="0"/>
                <a:cs typeface="Times New Roman" pitchFamily="18" charset="0"/>
              </a:rPr>
              <a:t>CONCLUSION</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1600" dirty="0" smtClean="0">
                <a:latin typeface="Times New Roman" pitchFamily="18" charset="0"/>
                <a:cs typeface="Times New Roman" pitchFamily="18" charset="0"/>
              </a:rPr>
              <a:t>It is easy for the students an the or parents to get all the information of the hostels without any  physical work or manually checking.</a:t>
            </a:r>
          </a:p>
          <a:p>
            <a:pPr algn="just">
              <a:lnSpc>
                <a:spcPct val="150000"/>
              </a:lnSpc>
            </a:pPr>
            <a:r>
              <a:rPr lang="en-IN" sz="1600" dirty="0" smtClean="0">
                <a:latin typeface="Times New Roman" pitchFamily="18" charset="0"/>
                <a:cs typeface="Times New Roman" pitchFamily="18" charset="0"/>
              </a:rPr>
              <a:t>They will get all information of hostel on one click.</a:t>
            </a:r>
          </a:p>
          <a:p>
            <a:pPr algn="just">
              <a:lnSpc>
                <a:spcPct val="150000"/>
              </a:lnSpc>
            </a:pPr>
            <a:r>
              <a:rPr lang="en-IN" sz="1600" dirty="0" smtClean="0">
                <a:latin typeface="Times New Roman" pitchFamily="18" charset="0"/>
                <a:cs typeface="Times New Roman" pitchFamily="18" charset="0"/>
              </a:rPr>
              <a:t>It will also provides online fees transfer which the hostel manager keeps there cord of the payment with the students data.</a:t>
            </a:r>
            <a:endParaRPr lang="en-IN" sz="16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solidFill>
                  <a:schemeClr val="tx1"/>
                </a:solidFill>
                <a:latin typeface="Times New Roman" pitchFamily="18" charset="0"/>
                <a:cs typeface="Times New Roman" pitchFamily="18" charset="0"/>
              </a:rPr>
              <a:t>REFRENCES</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685800" indent="-457200" algn="just"/>
            <a:r>
              <a:rPr lang="en-US" dirty="0" smtClean="0">
                <a:latin typeface="Times New Roman" panose="02020603050405020304" charset="0"/>
                <a:cs typeface="Times New Roman" panose="02020603050405020304" charset="0"/>
              </a:rPr>
              <a:t>https://www.google.com</a:t>
            </a:r>
          </a:p>
          <a:p>
            <a:pPr marL="685800" indent="-457200" algn="just"/>
            <a:r>
              <a:rPr lang="en-US" dirty="0" smtClean="0">
                <a:latin typeface="Times New Roman" panose="02020603050405020304" charset="0"/>
                <a:cs typeface="Times New Roman" panose="02020603050405020304" charset="0"/>
              </a:rPr>
              <a:t>https://www.slideshare.net/hostel-management-system-report</a:t>
            </a:r>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500174"/>
            <a:ext cx="4572000" cy="3077766"/>
          </a:xfrm>
          <a:prstGeom prst="rect">
            <a:avLst/>
          </a:prstGeom>
        </p:spPr>
        <p:txBody>
          <a:bodyPr wrap="square">
            <a:spAutoFit/>
          </a:bodyPr>
          <a:lstStyle/>
          <a:p>
            <a:pPr marL="12700" lvl="0" algn="ctr">
              <a:buClr>
                <a:srgbClr val="C00000"/>
              </a:buClr>
              <a:buSzPts val="6600"/>
            </a:pPr>
            <a:endParaRPr lang="en-US" sz="4400" b="1" dirty="0" smtClean="0">
              <a:latin typeface="Times New Roman" pitchFamily="18" charset="0"/>
              <a:ea typeface="Arimo"/>
              <a:cs typeface="Times New Roman" pitchFamily="18" charset="0"/>
              <a:sym typeface="Arimo"/>
            </a:endParaRPr>
          </a:p>
          <a:p>
            <a:pPr marL="12700" lvl="0" algn="ctr">
              <a:buClr>
                <a:srgbClr val="C00000"/>
              </a:buClr>
              <a:buSzPts val="6600"/>
            </a:pPr>
            <a:endParaRPr lang="en-US" sz="4400" b="1" dirty="0" smtClean="0">
              <a:latin typeface="Times New Roman" pitchFamily="18" charset="0"/>
              <a:ea typeface="Arimo"/>
              <a:cs typeface="Times New Roman" pitchFamily="18" charset="0"/>
              <a:sym typeface="Arimo"/>
            </a:endParaRPr>
          </a:p>
          <a:p>
            <a:pPr marL="12700" lvl="0" algn="ctr">
              <a:buClr>
                <a:srgbClr val="C00000"/>
              </a:buClr>
              <a:buSzPts val="6600"/>
            </a:pPr>
            <a:r>
              <a:rPr lang="en-US" sz="4400" b="1" dirty="0" smtClean="0">
                <a:latin typeface="Times New Roman" pitchFamily="18" charset="0"/>
                <a:ea typeface="Arimo"/>
                <a:cs typeface="Times New Roman" pitchFamily="18" charset="0"/>
                <a:sym typeface="Arimo"/>
              </a:rPr>
              <a:t>Thank You..!</a:t>
            </a:r>
          </a:p>
          <a:p>
            <a:pPr marL="12700" lvl="0" algn="ctr">
              <a:buClr>
                <a:srgbClr val="C00000"/>
              </a:buClr>
              <a:buSzPts val="6600"/>
            </a:pPr>
            <a:endParaRPr lang="en-US" sz="4400" b="1" dirty="0" smtClean="0">
              <a:latin typeface="Times New Roman" pitchFamily="18" charset="0"/>
              <a:ea typeface="Arimo"/>
              <a:cs typeface="Times New Roman" pitchFamily="18" charset="0"/>
              <a:sym typeface="Arimo"/>
            </a:endParaRPr>
          </a:p>
          <a:p>
            <a:pPr lvl="0"/>
            <a:endParaRPr lang="en-US" dirty="0">
              <a:solidFill>
                <a:srgbClr val="C00000"/>
              </a:solidFill>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71570"/>
          </a:xfrm>
        </p:spPr>
        <p:txBody>
          <a:bodyPr/>
          <a:lstStyle/>
          <a:p>
            <a:pPr algn="ctr"/>
            <a:r>
              <a:rPr lang="en-IN" sz="4000" b="1" dirty="0" smtClean="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43050"/>
            <a:ext cx="8229600" cy="4357718"/>
          </a:xfrm>
        </p:spPr>
        <p:txBody>
          <a:bodyPr>
            <a:normAutofit/>
          </a:bodyPr>
          <a:lstStyle/>
          <a:p>
            <a:pPr marL="571500" indent="-342900" algn="just">
              <a:lnSpc>
                <a:spcPct val="150000"/>
              </a:lnSpc>
            </a:pPr>
            <a:r>
              <a:rPr lang="en-US" sz="1600" dirty="0" smtClean="0">
                <a:latin typeface="Times New Roman" panose="02020603050405020304" charset="0"/>
                <a:cs typeface="Times New Roman" panose="02020603050405020304" charset="0"/>
              </a:rPr>
              <a:t>The HOSTEL MANAGEMENT SYSTEM is fully web based portal to provide accommodation to the college students who came far away for studies. So basically they need to travel for hostel near to their college or university and sometimes students are unaware of some hostels too. Thus, our portal will provide them all information regarding the hostel with its address, phone number, fees and etc. So the students have to send a request to the hostel for the reservation.</a:t>
            </a:r>
          </a:p>
          <a:p>
            <a:pPr marL="571500" indent="-342900" algn="just">
              <a:lnSpc>
                <a:spcPct val="150000"/>
              </a:lnSpc>
            </a:pPr>
            <a:r>
              <a:rPr lang="en-US" sz="1600" dirty="0" smtClean="0">
                <a:latin typeface="Times New Roman" panose="02020603050405020304" charset="0"/>
                <a:cs typeface="Times New Roman" panose="02020603050405020304" charset="0"/>
              </a:rPr>
              <a:t>The hostel manager can also access the portal and accept the student’s request to allot a room for them. And after allotment the student gets a mail from hostel that his/her request has been accepted and a code which he/she has to show in the hostel before entering in for the confirmation and room allotment. This is an efficient way for those students who come from different states and cities.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928694"/>
          </a:xfrm>
        </p:spPr>
        <p:txBody>
          <a:bodyPr/>
          <a:lstStyle/>
          <a:p>
            <a:pPr algn="ctr"/>
            <a:r>
              <a:rPr lang="en-IN" sz="4000" b="1" dirty="0" smtClean="0">
                <a:solidFill>
                  <a:schemeClr val="tx1"/>
                </a:solidFill>
                <a:latin typeface="Times New Roman" pitchFamily="18" charset="0"/>
                <a:cs typeface="Times New Roman" pitchFamily="18" charset="0"/>
              </a:rPr>
              <a:t>MODULES</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42909" y="1935480"/>
            <a:ext cx="8043891" cy="4389120"/>
          </a:xfrm>
        </p:spPr>
        <p:txBody>
          <a:bodyPr/>
          <a:lstStyle/>
          <a:p>
            <a:pPr>
              <a:buClr>
                <a:schemeClr val="tx1"/>
              </a:buClr>
              <a:buNone/>
            </a:pPr>
            <a:endParaRPr lang="en-IN" sz="1600" dirty="0" smtClean="0">
              <a:latin typeface="Times New Roman" pitchFamily="18" charset="0"/>
              <a:cs typeface="Times New Roman" pitchFamily="18" charset="0"/>
            </a:endParaRPr>
          </a:p>
          <a:p>
            <a:pPr>
              <a:lnSpc>
                <a:spcPct val="150000"/>
              </a:lnSpc>
              <a:buClr>
                <a:schemeClr val="tx1"/>
              </a:buClr>
              <a:buFont typeface="Wingdings" pitchFamily="2" charset="2"/>
              <a:buChar char="Ø"/>
            </a:pPr>
            <a:r>
              <a:rPr lang="en-IN" sz="1600" dirty="0" smtClean="0">
                <a:latin typeface="Times New Roman" pitchFamily="18" charset="0"/>
                <a:cs typeface="Times New Roman" pitchFamily="18" charset="0"/>
              </a:rPr>
              <a:t> Registration</a:t>
            </a:r>
          </a:p>
          <a:p>
            <a:pPr>
              <a:lnSpc>
                <a:spcPct val="150000"/>
              </a:lnSpc>
              <a:buClr>
                <a:schemeClr val="tx1"/>
              </a:buClr>
              <a:buFont typeface="Wingdings" pitchFamily="2" charset="2"/>
              <a:buChar char="Ø"/>
            </a:pPr>
            <a:r>
              <a:rPr lang="en-IN" sz="1600" dirty="0" smtClean="0">
                <a:latin typeface="Times New Roman" pitchFamily="18" charset="0"/>
                <a:cs typeface="Times New Roman" pitchFamily="18" charset="0"/>
              </a:rPr>
              <a:t> Login</a:t>
            </a:r>
          </a:p>
          <a:p>
            <a:pPr>
              <a:lnSpc>
                <a:spcPct val="150000"/>
              </a:lnSpc>
              <a:buClr>
                <a:schemeClr val="tx1"/>
              </a:buClr>
              <a:buFont typeface="Wingdings" pitchFamily="2" charset="2"/>
              <a:buChar char="Ø"/>
            </a:pPr>
            <a:r>
              <a:rPr lang="en-IN" sz="1600" dirty="0" smtClean="0">
                <a:latin typeface="Times New Roman" pitchFamily="18" charset="0"/>
                <a:cs typeface="Times New Roman" pitchFamily="18" charset="0"/>
              </a:rPr>
              <a:t> Payment</a:t>
            </a:r>
          </a:p>
          <a:p>
            <a:pPr>
              <a:lnSpc>
                <a:spcPct val="150000"/>
              </a:lnSpc>
              <a:buClr>
                <a:schemeClr val="tx1"/>
              </a:buClr>
              <a:buFont typeface="Wingdings" pitchFamily="2" charset="2"/>
              <a:buChar char="Ø"/>
            </a:pPr>
            <a:r>
              <a:rPr lang="en-IN" sz="1600" dirty="0" smtClean="0">
                <a:latin typeface="Times New Roman" pitchFamily="18" charset="0"/>
                <a:cs typeface="Times New Roman" pitchFamily="18" charset="0"/>
              </a:rPr>
              <a:t>Fees Structure</a:t>
            </a:r>
          </a:p>
          <a:p>
            <a:pPr>
              <a:lnSpc>
                <a:spcPct val="150000"/>
              </a:lnSpc>
              <a:buClr>
                <a:schemeClr val="tx1"/>
              </a:buClr>
              <a:buFont typeface="Wingdings" pitchFamily="2" charset="2"/>
              <a:buChar char="Ø"/>
            </a:pPr>
            <a:r>
              <a:rPr lang="en-IN" sz="1600" dirty="0" smtClean="0">
                <a:latin typeface="Times New Roman" pitchFamily="18" charset="0"/>
                <a:cs typeface="Times New Roman" pitchFamily="18" charset="0"/>
              </a:rPr>
              <a:t>Hostel for boys</a:t>
            </a:r>
          </a:p>
          <a:p>
            <a:pPr>
              <a:lnSpc>
                <a:spcPct val="150000"/>
              </a:lnSpc>
              <a:buClr>
                <a:schemeClr val="tx1"/>
              </a:buClr>
              <a:buFont typeface="Wingdings" pitchFamily="2" charset="2"/>
              <a:buChar char="Ø"/>
            </a:pPr>
            <a:r>
              <a:rPr lang="en-IN" sz="1600" dirty="0" smtClean="0">
                <a:latin typeface="Times New Roman" pitchFamily="18" charset="0"/>
                <a:cs typeface="Times New Roman" pitchFamily="18" charset="0"/>
              </a:rPr>
              <a:t>Hostel for Girls</a:t>
            </a:r>
          </a:p>
          <a:p>
            <a:pPr>
              <a:buClr>
                <a:schemeClr val="tx1"/>
              </a:buClr>
              <a:buFont typeface="Wingdings" pitchFamily="2" charset="2"/>
              <a:buChar char="Ø"/>
            </a:pPr>
            <a:endParaRPr lang="en-IN" sz="1600" dirty="0" smtClean="0">
              <a:latin typeface="Times New Roman" pitchFamily="18" charset="0"/>
              <a:cs typeface="Times New Roman" pitchFamily="18" charset="0"/>
            </a:endParaRPr>
          </a:p>
          <a:p>
            <a:pPr>
              <a:buClr>
                <a:schemeClr val="tx1"/>
              </a:buClr>
              <a:buFont typeface="Wingdings" pitchFamily="2" charset="2"/>
              <a:buChar char="Ø"/>
            </a:pPr>
            <a:endParaRPr lang="en-IN" sz="1600" dirty="0" smtClean="0">
              <a:latin typeface="Times New Roman" pitchFamily="18" charset="0"/>
              <a:cs typeface="Times New Roman" pitchFamily="18" charset="0"/>
            </a:endParaRPr>
          </a:p>
          <a:p>
            <a:pPr>
              <a:buClr>
                <a:schemeClr val="tx1"/>
              </a:buCl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1"/>
            <a:ext cx="8229600" cy="714380"/>
          </a:xfrm>
        </p:spPr>
        <p:txBody>
          <a:bodyPr/>
          <a:lstStyle/>
          <a:p>
            <a:pPr algn="ctr"/>
            <a:r>
              <a:rPr lang="en-IN" sz="4000" b="1" dirty="0" smtClean="0">
                <a:solidFill>
                  <a:schemeClr val="tx1"/>
                </a:solidFill>
                <a:latin typeface="Times New Roman" pitchFamily="18" charset="0"/>
                <a:cs typeface="Times New Roman" pitchFamily="18" charset="0"/>
              </a:rPr>
              <a:t>MODULES</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00108"/>
            <a:ext cx="8229600" cy="5324492"/>
          </a:xfrm>
        </p:spPr>
        <p:txBody>
          <a:bodyPr>
            <a:normAutofit/>
          </a:bodyPr>
          <a:lstStyle/>
          <a:p>
            <a:pPr>
              <a:lnSpc>
                <a:spcPct val="150000"/>
              </a:lnSpc>
              <a:buNone/>
            </a:pPr>
            <a:r>
              <a:rPr lang="en-IN" sz="1600" b="1" dirty="0" smtClean="0">
                <a:latin typeface="Times New Roman" pitchFamily="18" charset="0"/>
                <a:cs typeface="Times New Roman" pitchFamily="18" charset="0"/>
              </a:rPr>
              <a:t>Registration Module:-</a:t>
            </a:r>
          </a:p>
          <a:p>
            <a:pPr>
              <a:lnSpc>
                <a:spcPct val="150000"/>
              </a:lnSpc>
              <a:buFont typeface="Wingdings" pitchFamily="2" charset="2"/>
              <a:buChar char="Ø"/>
            </a:pPr>
            <a:r>
              <a:rPr lang="en-IN" sz="1600" dirty="0" smtClean="0">
                <a:latin typeface="Times New Roman" pitchFamily="18" charset="0"/>
                <a:cs typeface="Times New Roman" pitchFamily="18" charset="0"/>
              </a:rPr>
              <a:t>Add member details</a:t>
            </a:r>
          </a:p>
          <a:p>
            <a:pPr>
              <a:lnSpc>
                <a:spcPct val="150000"/>
              </a:lnSpc>
              <a:buFont typeface="Wingdings" pitchFamily="2" charset="2"/>
              <a:buChar char="Ø"/>
            </a:pPr>
            <a:r>
              <a:rPr lang="en-IN" sz="1600" dirty="0" smtClean="0">
                <a:latin typeface="Times New Roman" pitchFamily="18" charset="0"/>
                <a:cs typeface="Times New Roman" pitchFamily="18" charset="0"/>
              </a:rPr>
              <a:t>Generate the unique id</a:t>
            </a:r>
          </a:p>
          <a:p>
            <a:pPr>
              <a:lnSpc>
                <a:spcPct val="150000"/>
              </a:lnSpc>
              <a:buFont typeface="Wingdings" pitchFamily="2" charset="2"/>
              <a:buChar char="Ø"/>
            </a:pPr>
            <a:r>
              <a:rPr lang="en-IN" sz="1600" dirty="0" smtClean="0">
                <a:latin typeface="Times New Roman" pitchFamily="18" charset="0"/>
                <a:cs typeface="Times New Roman" pitchFamily="18" charset="0"/>
              </a:rPr>
              <a:t>Update information</a:t>
            </a:r>
          </a:p>
          <a:p>
            <a:pPr>
              <a:lnSpc>
                <a:spcPct val="150000"/>
              </a:lnSpc>
              <a:buFont typeface="Wingdings" pitchFamily="2" charset="2"/>
              <a:buChar char="Ø"/>
            </a:pPr>
            <a:r>
              <a:rPr lang="en-IN" sz="1600" dirty="0" smtClean="0">
                <a:latin typeface="Times New Roman" pitchFamily="18" charset="0"/>
                <a:cs typeface="Times New Roman" pitchFamily="18" charset="0"/>
              </a:rPr>
              <a:t>Search students</a:t>
            </a:r>
          </a:p>
          <a:p>
            <a:pPr>
              <a:lnSpc>
                <a:spcPct val="150000"/>
              </a:lnSpc>
              <a:buNone/>
            </a:pPr>
            <a:r>
              <a:rPr lang="en-IN" sz="1600" b="1" dirty="0" smtClean="0">
                <a:latin typeface="Times New Roman" pitchFamily="18" charset="0"/>
                <a:cs typeface="Times New Roman" pitchFamily="18" charset="0"/>
              </a:rPr>
              <a:t>Login Module:-</a:t>
            </a:r>
          </a:p>
          <a:p>
            <a:pPr>
              <a:lnSpc>
                <a:spcPct val="150000"/>
              </a:lnSpc>
              <a:buFont typeface="Wingdings" pitchFamily="2" charset="2"/>
              <a:buChar char="Ø"/>
            </a:pPr>
            <a:r>
              <a:rPr lang="en-IN" sz="1600" b="1"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Login via Email </a:t>
            </a:r>
          </a:p>
          <a:p>
            <a:pPr>
              <a:lnSpc>
                <a:spcPct val="150000"/>
              </a:lnSpc>
              <a:buFont typeface="Wingdings" pitchFamily="2" charset="2"/>
              <a:buChar char="Ø"/>
            </a:pPr>
            <a:r>
              <a:rPr lang="en-IN" sz="1600" dirty="0" smtClean="0">
                <a:latin typeface="Times New Roman" pitchFamily="18" charset="0"/>
                <a:cs typeface="Times New Roman" pitchFamily="18" charset="0"/>
              </a:rPr>
              <a:t>Password</a:t>
            </a:r>
          </a:p>
          <a:p>
            <a:pPr>
              <a:lnSpc>
                <a:spcPct val="150000"/>
              </a:lnSpc>
              <a:buNone/>
            </a:pPr>
            <a:r>
              <a:rPr lang="en-IN" sz="1600" b="1" dirty="0" smtClean="0">
                <a:latin typeface="Times New Roman" pitchFamily="18" charset="0"/>
                <a:cs typeface="Times New Roman" pitchFamily="18" charset="0"/>
              </a:rPr>
              <a:t>Fees Module:-</a:t>
            </a:r>
          </a:p>
          <a:p>
            <a:pPr>
              <a:lnSpc>
                <a:spcPct val="150000"/>
              </a:lnSpc>
              <a:buFont typeface="Wingdings" pitchFamily="2" charset="2"/>
              <a:buChar char="Ø"/>
            </a:pPr>
            <a:r>
              <a:rPr lang="en-IN" sz="1600" dirty="0" smtClean="0">
                <a:latin typeface="Times New Roman" pitchFamily="18" charset="0"/>
                <a:cs typeface="Times New Roman" pitchFamily="18" charset="0"/>
              </a:rPr>
              <a:t> Student name</a:t>
            </a:r>
          </a:p>
          <a:p>
            <a:pPr>
              <a:lnSpc>
                <a:spcPct val="150000"/>
              </a:lnSpc>
              <a:buFont typeface="Wingdings" pitchFamily="2" charset="2"/>
              <a:buChar char="Ø"/>
            </a:pPr>
            <a:r>
              <a:rPr lang="en-IN" sz="1600" dirty="0" smtClean="0">
                <a:latin typeface="Times New Roman" pitchFamily="18" charset="0"/>
                <a:cs typeface="Times New Roman" pitchFamily="18" charset="0"/>
              </a:rPr>
              <a:t>Fees amount</a:t>
            </a:r>
          </a:p>
          <a:p>
            <a:pPr>
              <a:lnSpc>
                <a:spcPct val="150000"/>
              </a:lnSpc>
              <a:buFont typeface="Wingdings" pitchFamily="2" charset="2"/>
              <a:buChar char="Ø"/>
            </a:pPr>
            <a:r>
              <a:rPr lang="en-IN" sz="1600" dirty="0" smtClean="0">
                <a:latin typeface="Times New Roman" pitchFamily="18" charset="0"/>
                <a:cs typeface="Times New Roman" pitchFamily="18" charset="0"/>
              </a:rPr>
              <a:t> Generate fees receipt id </a:t>
            </a:r>
          </a:p>
          <a:p>
            <a:pPr>
              <a:lnSpc>
                <a:spcPct val="150000"/>
              </a:lnSpc>
              <a:buNone/>
            </a:pPr>
            <a:endParaRPr lang="en-IN"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solidFill>
                  <a:schemeClr val="tx1"/>
                </a:solidFill>
                <a:latin typeface="Times New Roman" pitchFamily="18" charset="0"/>
                <a:cs typeface="Times New Roman" pitchFamily="18" charset="0"/>
              </a:rPr>
              <a:t>HOME</a:t>
            </a:r>
            <a:r>
              <a:rPr lang="en-IN" sz="4000" dirty="0" smtClean="0">
                <a:solidFill>
                  <a:schemeClr val="tx1"/>
                </a:solidFill>
                <a:latin typeface="Times New Roman" pitchFamily="18" charset="0"/>
                <a:cs typeface="Times New Roman" pitchFamily="18" charset="0"/>
              </a:rPr>
              <a:t> </a:t>
            </a:r>
            <a:r>
              <a:rPr lang="en-IN" sz="4000" b="1" dirty="0" smtClean="0">
                <a:solidFill>
                  <a:schemeClr val="tx1"/>
                </a:solidFill>
                <a:latin typeface="Times New Roman" pitchFamily="18" charset="0"/>
                <a:cs typeface="Times New Roman" pitchFamily="18" charset="0"/>
              </a:rPr>
              <a:t>PAGE</a:t>
            </a:r>
            <a:endParaRPr lang="en-IN" sz="4000" b="1" dirty="0">
              <a:solidFill>
                <a:schemeClr val="tx1"/>
              </a:solidFill>
              <a:latin typeface="Times New Roman" pitchFamily="18" charset="0"/>
              <a:cs typeface="Times New Roman" pitchFamily="18" charset="0"/>
            </a:endParaRPr>
          </a:p>
        </p:txBody>
      </p:sp>
      <p:pic>
        <p:nvPicPr>
          <p:cNvPr id="1026" name="Picture 2" descr="F:\Screenshot (1).png"/>
          <p:cNvPicPr>
            <a:picLocks noGrp="1" noChangeAspect="1" noChangeArrowheads="1"/>
          </p:cNvPicPr>
          <p:nvPr>
            <p:ph idx="1"/>
          </p:nvPr>
        </p:nvPicPr>
        <p:blipFill>
          <a:blip r:embed="rId2"/>
          <a:srcRect/>
          <a:stretch>
            <a:fillRect/>
          </a:stretch>
        </p:blipFill>
        <p:spPr bwMode="auto">
          <a:xfrm>
            <a:off x="670279" y="1935164"/>
            <a:ext cx="7803444" cy="438943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1472" y="285728"/>
            <a:ext cx="8191528" cy="928694"/>
          </a:xfrm>
        </p:spPr>
        <p:txBody>
          <a:bodyPr>
            <a:normAutofit/>
          </a:bodyPr>
          <a:lstStyle/>
          <a:p>
            <a:pPr algn="ctr"/>
            <a:r>
              <a:rPr lang="en-IN" sz="2400" b="1" dirty="0" smtClean="0">
                <a:solidFill>
                  <a:schemeClr val="tx1"/>
                </a:solidFill>
                <a:latin typeface="Times New Roman" pitchFamily="18" charset="0"/>
                <a:cs typeface="Times New Roman" pitchFamily="18" charset="0"/>
              </a:rPr>
              <a:t> </a:t>
            </a:r>
            <a:r>
              <a:rPr lang="en-IN" sz="2400" b="1" dirty="0" smtClean="0">
                <a:solidFill>
                  <a:schemeClr val="tx1"/>
                </a:solidFill>
                <a:latin typeface="Times New Roman" pitchFamily="18" charset="0"/>
                <a:cs typeface="Times New Roman" pitchFamily="18" charset="0"/>
              </a:rPr>
              <a:t> </a:t>
            </a:r>
            <a:r>
              <a:rPr lang="en-IN" sz="3200" b="1" dirty="0" smtClean="0">
                <a:solidFill>
                  <a:schemeClr val="tx1"/>
                </a:solidFill>
                <a:latin typeface="Times New Roman" pitchFamily="18" charset="0"/>
                <a:cs typeface="Times New Roman" pitchFamily="18" charset="0"/>
              </a:rPr>
              <a:t>DATA DICTINORY</a:t>
            </a:r>
            <a:r>
              <a:rPr lang="en-IN" sz="2400" b="1" dirty="0" smtClean="0">
                <a:solidFill>
                  <a:schemeClr val="tx1"/>
                </a:solidFill>
                <a:latin typeface="Times New Roman" pitchFamily="18" charset="0"/>
                <a:cs typeface="Times New Roman" pitchFamily="18" charset="0"/>
              </a:rPr>
              <a:t/>
            </a:r>
            <a:br>
              <a:rPr lang="en-IN" sz="2400" b="1" dirty="0" smtClean="0">
                <a:solidFill>
                  <a:schemeClr val="tx1"/>
                </a:solidFill>
                <a:latin typeface="Times New Roman" pitchFamily="18" charset="0"/>
                <a:cs typeface="Times New Roman" pitchFamily="18" charset="0"/>
              </a:rPr>
            </a:br>
            <a:r>
              <a:rPr lang="en-IN" sz="2400" b="1" dirty="0" smtClean="0">
                <a:solidFill>
                  <a:schemeClr val="tx1"/>
                </a:solidFill>
                <a:latin typeface="Times New Roman" pitchFamily="18" charset="0"/>
                <a:cs typeface="Times New Roman" pitchFamily="18" charset="0"/>
              </a:rPr>
              <a:t>1. </a:t>
            </a:r>
            <a:r>
              <a:rPr lang="en-IN" sz="2400" dirty="0" smtClean="0">
                <a:solidFill>
                  <a:schemeClr val="tx1"/>
                </a:solidFill>
                <a:latin typeface="Times New Roman" pitchFamily="18" charset="0"/>
                <a:cs typeface="Times New Roman" pitchFamily="18" charset="0"/>
              </a:rPr>
              <a:t>REGISTRATION</a:t>
            </a:r>
            <a:endParaRPr lang="en-IN" sz="2400"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0" y="1143000"/>
            <a:ext cx="8358188" cy="5715000"/>
          </a:xfrm>
        </p:spPr>
        <p:txBody>
          <a:bodyPr/>
          <a:lstStyle/>
          <a:p>
            <a:pPr lvl="0" algn="ctr">
              <a:buNone/>
            </a:pPr>
            <a:endParaRPr lang="en-IN" sz="1600" b="1" dirty="0" smtClean="0">
              <a:latin typeface="Times New Roman" pitchFamily="18" charset="0"/>
              <a:cs typeface="Times New Roman" pitchFamily="18" charset="0"/>
            </a:endParaRPr>
          </a:p>
          <a:p>
            <a:pPr>
              <a:buNone/>
            </a:pPr>
            <a:endParaRPr lang="en-IN" dirty="0"/>
          </a:p>
        </p:txBody>
      </p:sp>
      <p:graphicFrame>
        <p:nvGraphicFramePr>
          <p:cNvPr id="13" name="Table 12"/>
          <p:cNvGraphicFramePr>
            <a:graphicFrameLocks noGrp="1"/>
          </p:cNvGraphicFramePr>
          <p:nvPr/>
        </p:nvGraphicFramePr>
        <p:xfrm>
          <a:off x="1524000" y="1397000"/>
          <a:ext cx="6096000" cy="14833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bl>
          </a:graphicData>
        </a:graphic>
      </p:graphicFrame>
      <p:graphicFrame>
        <p:nvGraphicFramePr>
          <p:cNvPr id="14" name="Table 13"/>
          <p:cNvGraphicFramePr>
            <a:graphicFrameLocks noGrp="1"/>
          </p:cNvGraphicFramePr>
          <p:nvPr/>
        </p:nvGraphicFramePr>
        <p:xfrm>
          <a:off x="642908" y="1397000"/>
          <a:ext cx="7920000" cy="4319998"/>
        </p:xfrm>
        <a:graphic>
          <a:graphicData uri="http://schemas.openxmlformats.org/drawingml/2006/table">
            <a:tbl>
              <a:tblPr firstRow="1" bandRow="1">
                <a:tableStyleId>{5C22544A-7EE6-4342-B048-85BDC9FD1C3A}</a:tableStyleId>
              </a:tblPr>
              <a:tblGrid>
                <a:gridCol w="1980000"/>
                <a:gridCol w="1980000"/>
                <a:gridCol w="1980000"/>
                <a:gridCol w="1980000"/>
              </a:tblGrid>
              <a:tr h="410043">
                <a:tc>
                  <a:txBody>
                    <a:bodyPr/>
                    <a:lstStyle/>
                    <a:p>
                      <a:pPr algn="ctr">
                        <a:lnSpc>
                          <a:spcPct val="150000"/>
                        </a:lnSpc>
                        <a:spcAft>
                          <a:spcPts val="0"/>
                        </a:spcAft>
                      </a:pPr>
                      <a:r>
                        <a:rPr lang="en-IN" sz="1100" b="1" dirty="0">
                          <a:latin typeface="Times New Roman"/>
                          <a:ea typeface="Calibri"/>
                          <a:cs typeface="Times New Roman"/>
                        </a:rPr>
                        <a:t>Field name</a:t>
                      </a:r>
                      <a:endParaRPr lang="en-IN" sz="1200" dirty="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100" b="1" dirty="0">
                          <a:latin typeface="Times New Roman"/>
                          <a:ea typeface="Calibri"/>
                          <a:cs typeface="Times New Roman"/>
                        </a:rPr>
                        <a:t>Data type</a:t>
                      </a:r>
                      <a:endParaRPr lang="en-IN" sz="1200" dirty="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100" b="1">
                          <a:latin typeface="Times New Roman"/>
                          <a:ea typeface="Calibri"/>
                          <a:cs typeface="Times New Roman"/>
                        </a:rPr>
                        <a:t>Constrains</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100" b="1" dirty="0">
                          <a:latin typeface="Times New Roman"/>
                          <a:ea typeface="Calibri"/>
                          <a:cs typeface="Times New Roman"/>
                        </a:rPr>
                        <a:t>Description</a:t>
                      </a:r>
                      <a:endParaRPr lang="en-IN" sz="1200" dirty="0">
                        <a:latin typeface="Times New Roman"/>
                        <a:ea typeface="Calibri"/>
                        <a:cs typeface="Times New Roman"/>
                      </a:endParaRPr>
                    </a:p>
                  </a:txBody>
                  <a:tcPr marL="68580" marR="68580" marT="0" marB="0" anchor="ctr"/>
                </a:tc>
              </a:tr>
              <a:tr h="410043">
                <a:tc>
                  <a:txBody>
                    <a:bodyPr/>
                    <a:lstStyle/>
                    <a:p>
                      <a:pPr>
                        <a:lnSpc>
                          <a:spcPct val="150000"/>
                        </a:lnSpc>
                        <a:spcAft>
                          <a:spcPts val="0"/>
                        </a:spcAft>
                      </a:pPr>
                      <a:r>
                        <a:rPr lang="en-IN" sz="1200" dirty="0">
                          <a:latin typeface="Times New Roman"/>
                          <a:ea typeface="Calibri"/>
                          <a:cs typeface="Times New Roman"/>
                        </a:rPr>
                        <a:t>First name</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Varchar2(50)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first name of person</a:t>
                      </a:r>
                    </a:p>
                  </a:txBody>
                  <a:tcPr marL="68580" marR="68580" marT="0" marB="0" anchor="ctr"/>
                </a:tc>
              </a:tr>
              <a:tr h="410043">
                <a:tc>
                  <a:txBody>
                    <a:bodyPr/>
                    <a:lstStyle/>
                    <a:p>
                      <a:pPr>
                        <a:lnSpc>
                          <a:spcPct val="150000"/>
                        </a:lnSpc>
                        <a:spcAft>
                          <a:spcPts val="0"/>
                        </a:spcAft>
                      </a:pPr>
                      <a:r>
                        <a:rPr lang="en-IN" sz="1200">
                          <a:latin typeface="Times New Roman"/>
                          <a:ea typeface="Calibri"/>
                          <a:cs typeface="Times New Roman"/>
                        </a:rPr>
                        <a:t>Last name</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Varchar2(30)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last name of person</a:t>
                      </a:r>
                    </a:p>
                  </a:txBody>
                  <a:tcPr marL="68580" marR="68580" marT="0" marB="0" anchor="ctr"/>
                </a:tc>
              </a:tr>
              <a:tr h="410043">
                <a:tc>
                  <a:txBody>
                    <a:bodyPr/>
                    <a:lstStyle/>
                    <a:p>
                      <a:pPr>
                        <a:lnSpc>
                          <a:spcPct val="150000"/>
                        </a:lnSpc>
                        <a:spcAft>
                          <a:spcPts val="0"/>
                        </a:spcAft>
                      </a:pPr>
                      <a:r>
                        <a:rPr lang="en-IN" sz="1200">
                          <a:latin typeface="Times New Roman"/>
                          <a:ea typeface="Calibri"/>
                          <a:cs typeface="Times New Roman"/>
                        </a:rPr>
                        <a:t>Gender</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Varchar2(6)</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gender of person</a:t>
                      </a:r>
                    </a:p>
                  </a:txBody>
                  <a:tcPr marL="68580" marR="68580" marT="0" marB="0" anchor="ctr"/>
                </a:tc>
              </a:tr>
              <a:tr h="519827">
                <a:tc>
                  <a:txBody>
                    <a:bodyPr/>
                    <a:lstStyle/>
                    <a:p>
                      <a:pPr>
                        <a:lnSpc>
                          <a:spcPct val="150000"/>
                        </a:lnSpc>
                        <a:spcAft>
                          <a:spcPts val="0"/>
                        </a:spcAft>
                      </a:pPr>
                      <a:r>
                        <a:rPr lang="en-IN" sz="1200">
                          <a:latin typeface="Times New Roman"/>
                          <a:ea typeface="Calibri"/>
                          <a:cs typeface="Times New Roman"/>
                        </a:rPr>
                        <a:t>Contact no</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Numeric(10)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contact info. of person</a:t>
                      </a:r>
                    </a:p>
                  </a:txBody>
                  <a:tcPr marL="68580" marR="68580" marT="0" marB="0" anchor="ctr"/>
                </a:tc>
              </a:tr>
              <a:tr h="410043">
                <a:tc>
                  <a:txBody>
                    <a:bodyPr/>
                    <a:lstStyle/>
                    <a:p>
                      <a:pPr>
                        <a:lnSpc>
                          <a:spcPct val="150000"/>
                        </a:lnSpc>
                        <a:spcAft>
                          <a:spcPts val="0"/>
                        </a:spcAft>
                      </a:pPr>
                      <a:r>
                        <a:rPr lang="en-IN" sz="1200">
                          <a:latin typeface="Times New Roman"/>
                          <a:ea typeface="Calibri"/>
                          <a:cs typeface="Times New Roman"/>
                        </a:rPr>
                        <a:t>Address</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Varchar2(200)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dirty="0">
                          <a:latin typeface="Times New Roman"/>
                          <a:ea typeface="Calibri"/>
                          <a:cs typeface="Times New Roman"/>
                        </a:rPr>
                        <a:t>It stores address of person</a:t>
                      </a:r>
                    </a:p>
                  </a:txBody>
                  <a:tcPr marL="68580" marR="68580" marT="0" marB="0" anchor="ctr"/>
                </a:tc>
              </a:tr>
              <a:tr h="410043">
                <a:tc>
                  <a:txBody>
                    <a:bodyPr/>
                    <a:lstStyle/>
                    <a:p>
                      <a:pPr>
                        <a:lnSpc>
                          <a:spcPct val="150000"/>
                        </a:lnSpc>
                        <a:spcAft>
                          <a:spcPts val="0"/>
                        </a:spcAft>
                      </a:pPr>
                      <a:r>
                        <a:rPr lang="en-IN" sz="1200">
                          <a:latin typeface="Times New Roman"/>
                          <a:ea typeface="Calibri"/>
                          <a:cs typeface="Times New Roman"/>
                        </a:rPr>
                        <a:t>City</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Varchar2(20)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Foreign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Reference from city table</a:t>
                      </a:r>
                    </a:p>
                  </a:txBody>
                  <a:tcPr marL="68580" marR="68580" marT="0" marB="0" anchor="ctr"/>
                </a:tc>
              </a:tr>
              <a:tr h="410043">
                <a:tc>
                  <a:txBody>
                    <a:bodyPr/>
                    <a:lstStyle/>
                    <a:p>
                      <a:pPr>
                        <a:lnSpc>
                          <a:spcPct val="150000"/>
                        </a:lnSpc>
                        <a:spcAft>
                          <a:spcPts val="0"/>
                        </a:spcAft>
                      </a:pPr>
                      <a:r>
                        <a:rPr lang="en-IN" sz="1200">
                          <a:latin typeface="Times New Roman"/>
                          <a:ea typeface="Calibri"/>
                          <a:cs typeface="Times New Roman"/>
                        </a:rPr>
                        <a:t>Pin code</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Numeric(8)</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pin code</a:t>
                      </a:r>
                    </a:p>
                  </a:txBody>
                  <a:tcPr marL="68580" marR="68580" marT="0" marB="0" anchor="ctr"/>
                </a:tc>
              </a:tr>
              <a:tr h="410043">
                <a:tc>
                  <a:txBody>
                    <a:bodyPr/>
                    <a:lstStyle/>
                    <a:p>
                      <a:pPr>
                        <a:lnSpc>
                          <a:spcPct val="150000"/>
                        </a:lnSpc>
                        <a:spcAft>
                          <a:spcPts val="0"/>
                        </a:spcAft>
                      </a:pPr>
                      <a:r>
                        <a:rPr lang="en-IN" sz="1200">
                          <a:latin typeface="Times New Roman"/>
                          <a:ea typeface="Calibri"/>
                          <a:cs typeface="Times New Roman"/>
                        </a:rPr>
                        <a:t>State</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Varchar2(20)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Foreign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Reference from state  table</a:t>
                      </a:r>
                    </a:p>
                  </a:txBody>
                  <a:tcPr marL="68580" marR="68580" marT="0" marB="0" anchor="ctr"/>
                </a:tc>
              </a:tr>
              <a:tr h="519827">
                <a:tc>
                  <a:txBody>
                    <a:bodyPr/>
                    <a:lstStyle/>
                    <a:p>
                      <a:pPr>
                        <a:lnSpc>
                          <a:spcPct val="150000"/>
                        </a:lnSpc>
                        <a:spcAft>
                          <a:spcPts val="0"/>
                        </a:spcAft>
                      </a:pPr>
                      <a:r>
                        <a:rPr lang="en-IN" sz="1200">
                          <a:latin typeface="Times New Roman"/>
                          <a:ea typeface="Calibri"/>
                          <a:cs typeface="Times New Roman"/>
                        </a:rPr>
                        <a:t>E- mail</a:t>
                      </a:r>
                    </a:p>
                  </a:txBody>
                  <a:tcPr marL="68580" marR="68580" marT="0" marB="0" anchor="ctr"/>
                </a:tc>
                <a:tc>
                  <a:txBody>
                    <a:bodyPr/>
                    <a:lstStyle/>
                    <a:p>
                      <a:pPr algn="ctr">
                        <a:lnSpc>
                          <a:spcPct val="150000"/>
                        </a:lnSpc>
                        <a:spcAft>
                          <a:spcPts val="0"/>
                        </a:spcAft>
                      </a:pPr>
                      <a:r>
                        <a:rPr lang="en-IN" sz="1200" dirty="0">
                          <a:latin typeface="Times New Roman"/>
                          <a:ea typeface="Calibri"/>
                          <a:cs typeface="Times New Roman"/>
                        </a:rPr>
                        <a:t>Varchar2(20)</a:t>
                      </a:r>
                    </a:p>
                  </a:txBody>
                  <a:tcPr marL="68580" marR="68580" marT="0" marB="0" anchor="ctr"/>
                </a:tc>
                <a:tc>
                  <a:txBody>
                    <a:bodyPr/>
                    <a:lstStyle/>
                    <a:p>
                      <a:pPr algn="ctr">
                        <a:lnSpc>
                          <a:spcPct val="150000"/>
                        </a:lnSpc>
                        <a:spcAft>
                          <a:spcPts val="0"/>
                        </a:spcAft>
                      </a:pPr>
                      <a:r>
                        <a:rPr lang="en-IN" sz="1200" dirty="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dirty="0">
                          <a:latin typeface="Times New Roman"/>
                          <a:ea typeface="Calibri"/>
                          <a:cs typeface="Times New Roman"/>
                        </a:rPr>
                        <a:t>It stores email address of person</a:t>
                      </a:r>
                    </a:p>
                  </a:txBody>
                  <a:tcPr marL="68580" marR="68580" marT="0"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2910" y="428604"/>
            <a:ext cx="8120090" cy="1071570"/>
          </a:xfrm>
        </p:spPr>
        <p:txBody>
          <a:bodyPr>
            <a:normAutofit/>
          </a:bodyPr>
          <a:lstStyle/>
          <a:p>
            <a:pPr algn="ctr"/>
            <a:r>
              <a:rPr lang="en-IN" sz="2400" dirty="0" smtClean="0">
                <a:solidFill>
                  <a:schemeClr val="tx1"/>
                </a:solidFill>
                <a:latin typeface="Times New Roman" pitchFamily="18" charset="0"/>
                <a:cs typeface="Times New Roman" pitchFamily="18" charset="0"/>
              </a:rPr>
              <a:t>2</a:t>
            </a:r>
            <a:r>
              <a:rPr lang="en-IN" sz="3200" dirty="0" smtClean="0">
                <a:solidFill>
                  <a:schemeClr val="tx1"/>
                </a:solidFill>
                <a:latin typeface="Times New Roman" pitchFamily="18" charset="0"/>
                <a:cs typeface="Times New Roman" pitchFamily="18" charset="0"/>
              </a:rPr>
              <a:t>. </a:t>
            </a:r>
            <a:r>
              <a:rPr lang="en-IN" sz="2400" dirty="0" smtClean="0">
                <a:solidFill>
                  <a:schemeClr val="tx1"/>
                </a:solidFill>
                <a:latin typeface="Times New Roman" pitchFamily="18" charset="0"/>
                <a:cs typeface="Times New Roman" pitchFamily="18" charset="0"/>
              </a:rPr>
              <a:t>PAYMENT</a:t>
            </a:r>
            <a:endParaRPr lang="en-IN" sz="2400" dirty="0">
              <a:solidFill>
                <a:schemeClr val="tx1"/>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4294967295"/>
          </p:nvPr>
        </p:nvGraphicFramePr>
        <p:xfrm>
          <a:off x="714348" y="1714488"/>
          <a:ext cx="7920000" cy="4337885"/>
        </p:xfrm>
        <a:graphic>
          <a:graphicData uri="http://schemas.openxmlformats.org/drawingml/2006/table">
            <a:tbl>
              <a:tblPr firstRow="1" bandRow="1">
                <a:tableStyleId>{5C22544A-7EE6-4342-B048-85BDC9FD1C3A}</a:tableStyleId>
              </a:tblPr>
              <a:tblGrid>
                <a:gridCol w="1980000"/>
                <a:gridCol w="1980000"/>
                <a:gridCol w="1980000"/>
                <a:gridCol w="1980000"/>
              </a:tblGrid>
              <a:tr h="424682">
                <a:tc>
                  <a:txBody>
                    <a:bodyPr/>
                    <a:lstStyle/>
                    <a:p>
                      <a:pPr algn="ctr">
                        <a:lnSpc>
                          <a:spcPct val="150000"/>
                        </a:lnSpc>
                        <a:spcAft>
                          <a:spcPts val="0"/>
                        </a:spcAft>
                      </a:pPr>
                      <a:r>
                        <a:rPr lang="en-IN" sz="1200" b="1" dirty="0">
                          <a:latin typeface="Times New Roman"/>
                          <a:ea typeface="Calibri"/>
                          <a:cs typeface="Times New Roman"/>
                        </a:rPr>
                        <a:t>Field name</a:t>
                      </a:r>
                      <a:endParaRPr lang="en-IN" sz="1200" dirty="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Data type</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Constrains</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dirty="0">
                          <a:latin typeface="Times New Roman"/>
                          <a:ea typeface="Calibri"/>
                          <a:cs typeface="Times New Roman"/>
                        </a:rPr>
                        <a:t>Description</a:t>
                      </a:r>
                      <a:endParaRPr lang="en-IN" sz="1200" dirty="0">
                        <a:latin typeface="Times New Roman"/>
                        <a:ea typeface="Calibri"/>
                        <a:cs typeface="Times New Roman"/>
                      </a:endParaRPr>
                    </a:p>
                  </a:txBody>
                  <a:tcPr marL="68580" marR="68580" marT="0" marB="0" anchor="ctr"/>
                </a:tc>
              </a:tr>
              <a:tr h="424682">
                <a:tc>
                  <a:txBody>
                    <a:bodyPr/>
                    <a:lstStyle/>
                    <a:p>
                      <a:pPr>
                        <a:lnSpc>
                          <a:spcPct val="150000"/>
                        </a:lnSpc>
                        <a:spcAft>
                          <a:spcPts val="0"/>
                        </a:spcAft>
                      </a:pPr>
                      <a:r>
                        <a:rPr lang="en-IN" sz="1200" dirty="0">
                          <a:latin typeface="Times New Roman"/>
                          <a:ea typeface="Calibri"/>
                          <a:cs typeface="Times New Roman"/>
                        </a:rPr>
                        <a:t>Payment id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Integer(50)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Primary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of the payment id</a:t>
                      </a:r>
                    </a:p>
                  </a:txBody>
                  <a:tcPr marL="68580" marR="68580" marT="0" marB="0" anchor="ctr"/>
                </a:tc>
              </a:tr>
              <a:tr h="497858">
                <a:tc>
                  <a:txBody>
                    <a:bodyPr/>
                    <a:lstStyle/>
                    <a:p>
                      <a:pPr>
                        <a:lnSpc>
                          <a:spcPct val="150000"/>
                        </a:lnSpc>
                        <a:spcAft>
                          <a:spcPts val="0"/>
                        </a:spcAft>
                      </a:pPr>
                      <a:r>
                        <a:rPr lang="en-IN" sz="1200">
                          <a:latin typeface="Times New Roman"/>
                          <a:ea typeface="Calibri"/>
                          <a:cs typeface="Times New Roman"/>
                        </a:rPr>
                        <a:t>Payment method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Varchar2(200)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payment method of user</a:t>
                      </a:r>
                    </a:p>
                  </a:txBody>
                  <a:tcPr marL="68580" marR="68580" marT="0" marB="0" anchor="ctr"/>
                </a:tc>
              </a:tr>
              <a:tr h="424682">
                <a:tc>
                  <a:txBody>
                    <a:bodyPr/>
                    <a:lstStyle/>
                    <a:p>
                      <a:pPr>
                        <a:lnSpc>
                          <a:spcPct val="150000"/>
                        </a:lnSpc>
                        <a:spcAft>
                          <a:spcPts val="0"/>
                        </a:spcAft>
                      </a:pPr>
                      <a:r>
                        <a:rPr lang="en-IN" sz="1100">
                          <a:latin typeface="Times New Roman"/>
                          <a:ea typeface="Calibri"/>
                          <a:cs typeface="Times New Roman"/>
                        </a:rPr>
                        <a:t>User name</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100">
                          <a:latin typeface="Times New Roman"/>
                          <a:ea typeface="Calibri"/>
                          <a:cs typeface="Times New Roman"/>
                        </a:rPr>
                        <a:t>Varchar2(20)</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100">
                          <a:latin typeface="Times New Roman"/>
                          <a:ea typeface="Calibri"/>
                          <a:cs typeface="Times New Roman"/>
                        </a:rPr>
                        <a:t>Foreign key</a:t>
                      </a:r>
                      <a:endParaRPr lang="en-IN" sz="1200">
                        <a:latin typeface="Times New Roman"/>
                        <a:ea typeface="Calibri"/>
                        <a:cs typeface="Times New Roman"/>
                      </a:endParaRPr>
                    </a:p>
                  </a:txBody>
                  <a:tcPr marL="68580" marR="68580" marT="0" marB="0" anchor="ctr"/>
                </a:tc>
                <a:tc>
                  <a:txBody>
                    <a:bodyPr/>
                    <a:lstStyle/>
                    <a:p>
                      <a:pPr>
                        <a:lnSpc>
                          <a:spcPct val="150000"/>
                        </a:lnSpc>
                        <a:spcAft>
                          <a:spcPts val="0"/>
                        </a:spcAft>
                      </a:pPr>
                      <a:r>
                        <a:rPr lang="en-IN" sz="1100">
                          <a:latin typeface="Times New Roman"/>
                          <a:ea typeface="Calibri"/>
                          <a:cs typeface="Times New Roman"/>
                        </a:rPr>
                        <a:t>It store user name </a:t>
                      </a:r>
                      <a:endParaRPr lang="en-IN" sz="1200">
                        <a:latin typeface="Times New Roman"/>
                        <a:ea typeface="Calibri"/>
                        <a:cs typeface="Times New Roman"/>
                      </a:endParaRPr>
                    </a:p>
                  </a:txBody>
                  <a:tcPr marL="68580" marR="68580" marT="0" marB="0" anchor="ctr"/>
                </a:tc>
              </a:tr>
              <a:tr h="424682">
                <a:tc>
                  <a:txBody>
                    <a:bodyPr/>
                    <a:lstStyle/>
                    <a:p>
                      <a:pPr>
                        <a:lnSpc>
                          <a:spcPct val="150000"/>
                        </a:lnSpc>
                        <a:spcAft>
                          <a:spcPts val="0"/>
                        </a:spcAft>
                      </a:pPr>
                      <a:r>
                        <a:rPr lang="en-IN" sz="1100">
                          <a:latin typeface="Times New Roman"/>
                          <a:ea typeface="Calibri"/>
                          <a:cs typeface="Times New Roman"/>
                        </a:rPr>
                        <a:t>Bank name</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100">
                          <a:latin typeface="Times New Roman"/>
                          <a:ea typeface="Calibri"/>
                          <a:cs typeface="Times New Roman"/>
                        </a:rPr>
                        <a:t>Varchar2(50)</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100">
                          <a:latin typeface="Times New Roman"/>
                          <a:ea typeface="Calibri"/>
                          <a:cs typeface="Times New Roman"/>
                        </a:rPr>
                        <a:t>Not null</a:t>
                      </a:r>
                      <a:endParaRPr lang="en-IN" sz="1200">
                        <a:latin typeface="Times New Roman"/>
                        <a:ea typeface="Calibri"/>
                        <a:cs typeface="Times New Roman"/>
                      </a:endParaRPr>
                    </a:p>
                  </a:txBody>
                  <a:tcPr marL="68580" marR="68580" marT="0" marB="0" anchor="ctr"/>
                </a:tc>
                <a:tc>
                  <a:txBody>
                    <a:bodyPr/>
                    <a:lstStyle/>
                    <a:p>
                      <a:pPr>
                        <a:lnSpc>
                          <a:spcPct val="150000"/>
                        </a:lnSpc>
                        <a:spcAft>
                          <a:spcPts val="0"/>
                        </a:spcAft>
                      </a:pPr>
                      <a:r>
                        <a:rPr lang="en-IN" sz="1100">
                          <a:latin typeface="Times New Roman"/>
                          <a:ea typeface="Calibri"/>
                          <a:cs typeface="Times New Roman"/>
                        </a:rPr>
                        <a:t>It store the bank name</a:t>
                      </a:r>
                      <a:endParaRPr lang="en-IN" sz="1200">
                        <a:latin typeface="Times New Roman"/>
                        <a:ea typeface="Calibri"/>
                        <a:cs typeface="Times New Roman"/>
                      </a:endParaRPr>
                    </a:p>
                  </a:txBody>
                  <a:tcPr marL="68580" marR="68580" marT="0" marB="0" anchor="ctr"/>
                </a:tc>
              </a:tr>
              <a:tr h="424682">
                <a:tc>
                  <a:txBody>
                    <a:bodyPr/>
                    <a:lstStyle/>
                    <a:p>
                      <a:pPr>
                        <a:lnSpc>
                          <a:spcPct val="150000"/>
                        </a:lnSpc>
                        <a:spcAft>
                          <a:spcPts val="0"/>
                        </a:spcAft>
                      </a:pPr>
                      <a:r>
                        <a:rPr lang="en-IN" sz="1100">
                          <a:latin typeface="Times New Roman"/>
                          <a:ea typeface="Calibri"/>
                          <a:cs typeface="Times New Roman"/>
                        </a:rPr>
                        <a:t>Branch</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100">
                          <a:latin typeface="Times New Roman"/>
                          <a:ea typeface="Calibri"/>
                          <a:cs typeface="Times New Roman"/>
                        </a:rPr>
                        <a:t>Varchar2(100)</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100">
                          <a:latin typeface="Times New Roman"/>
                          <a:ea typeface="Calibri"/>
                          <a:cs typeface="Times New Roman"/>
                        </a:rPr>
                        <a:t>Not null</a:t>
                      </a:r>
                      <a:endParaRPr lang="en-IN" sz="1200">
                        <a:latin typeface="Times New Roman"/>
                        <a:ea typeface="Calibri"/>
                        <a:cs typeface="Times New Roman"/>
                      </a:endParaRPr>
                    </a:p>
                  </a:txBody>
                  <a:tcPr marL="68580" marR="68580" marT="0" marB="0" anchor="ctr"/>
                </a:tc>
                <a:tc>
                  <a:txBody>
                    <a:bodyPr/>
                    <a:lstStyle/>
                    <a:p>
                      <a:pPr>
                        <a:lnSpc>
                          <a:spcPct val="150000"/>
                        </a:lnSpc>
                        <a:spcAft>
                          <a:spcPts val="0"/>
                        </a:spcAft>
                      </a:pPr>
                      <a:r>
                        <a:rPr lang="en-IN" sz="1100">
                          <a:latin typeface="Times New Roman"/>
                          <a:ea typeface="Calibri"/>
                          <a:cs typeface="Times New Roman"/>
                        </a:rPr>
                        <a:t>It store the branch name</a:t>
                      </a:r>
                      <a:endParaRPr lang="en-IN" sz="1200">
                        <a:latin typeface="Times New Roman"/>
                        <a:ea typeface="Calibri"/>
                        <a:cs typeface="Times New Roman"/>
                      </a:endParaRPr>
                    </a:p>
                  </a:txBody>
                  <a:tcPr marL="68580" marR="68580" marT="0" marB="0" anchor="ctr"/>
                </a:tc>
              </a:tr>
              <a:tr h="424682">
                <a:tc>
                  <a:txBody>
                    <a:bodyPr/>
                    <a:lstStyle/>
                    <a:p>
                      <a:pPr>
                        <a:lnSpc>
                          <a:spcPct val="150000"/>
                        </a:lnSpc>
                        <a:spcAft>
                          <a:spcPts val="0"/>
                        </a:spcAft>
                      </a:pPr>
                      <a:r>
                        <a:rPr lang="en-IN" sz="1100">
                          <a:latin typeface="Times New Roman"/>
                          <a:ea typeface="Calibri"/>
                          <a:cs typeface="Times New Roman"/>
                        </a:rPr>
                        <a:t>IFSC code</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100">
                          <a:latin typeface="Times New Roman"/>
                          <a:ea typeface="Calibri"/>
                          <a:cs typeface="Times New Roman"/>
                        </a:rPr>
                        <a:t>Integer(20)</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100">
                          <a:latin typeface="Times New Roman"/>
                          <a:ea typeface="Calibri"/>
                          <a:cs typeface="Times New Roman"/>
                        </a:rPr>
                        <a:t>Not null</a:t>
                      </a:r>
                      <a:endParaRPr lang="en-IN" sz="1200">
                        <a:latin typeface="Times New Roman"/>
                        <a:ea typeface="Calibri"/>
                        <a:cs typeface="Times New Roman"/>
                      </a:endParaRPr>
                    </a:p>
                  </a:txBody>
                  <a:tcPr marL="68580" marR="68580" marT="0" marB="0" anchor="ctr"/>
                </a:tc>
                <a:tc>
                  <a:txBody>
                    <a:bodyPr/>
                    <a:lstStyle/>
                    <a:p>
                      <a:pPr>
                        <a:lnSpc>
                          <a:spcPct val="150000"/>
                        </a:lnSpc>
                        <a:spcAft>
                          <a:spcPts val="0"/>
                        </a:spcAft>
                      </a:pPr>
                      <a:r>
                        <a:rPr lang="en-IN" sz="1100">
                          <a:latin typeface="Times New Roman"/>
                          <a:ea typeface="Calibri"/>
                          <a:cs typeface="Times New Roman"/>
                        </a:rPr>
                        <a:t>It store the IFSC code</a:t>
                      </a:r>
                      <a:endParaRPr lang="en-IN" sz="1200">
                        <a:latin typeface="Times New Roman"/>
                        <a:ea typeface="Calibri"/>
                        <a:cs typeface="Times New Roman"/>
                      </a:endParaRPr>
                    </a:p>
                  </a:txBody>
                  <a:tcPr marL="68580" marR="68580" marT="0" marB="0" anchor="ctr"/>
                </a:tc>
              </a:tr>
              <a:tr h="424682">
                <a:tc>
                  <a:txBody>
                    <a:bodyPr/>
                    <a:lstStyle/>
                    <a:p>
                      <a:pPr>
                        <a:lnSpc>
                          <a:spcPct val="150000"/>
                        </a:lnSpc>
                        <a:spcAft>
                          <a:spcPts val="0"/>
                        </a:spcAft>
                      </a:pPr>
                      <a:r>
                        <a:rPr lang="en-IN" sz="1200">
                          <a:latin typeface="Times New Roman"/>
                          <a:ea typeface="Calibri"/>
                          <a:cs typeface="Times New Roman"/>
                        </a:rPr>
                        <a:t>Card no</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Integer(15)</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credit  no of user</a:t>
                      </a:r>
                    </a:p>
                  </a:txBody>
                  <a:tcPr marL="68580" marR="68580" marT="0" marB="0" anchor="ctr"/>
                </a:tc>
              </a:tr>
              <a:tr h="424682">
                <a:tc>
                  <a:txBody>
                    <a:bodyPr/>
                    <a:lstStyle/>
                    <a:p>
                      <a:pPr>
                        <a:lnSpc>
                          <a:spcPct val="150000"/>
                        </a:lnSpc>
                        <a:spcAft>
                          <a:spcPts val="0"/>
                        </a:spcAft>
                      </a:pPr>
                      <a:r>
                        <a:rPr lang="en-IN" sz="1200">
                          <a:latin typeface="Times New Roman"/>
                          <a:ea typeface="Calibri"/>
                          <a:cs typeface="Times New Roman"/>
                        </a:rPr>
                        <a:t>Amount</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Decimal(5,3)</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amount</a:t>
                      </a:r>
                    </a:p>
                  </a:txBody>
                  <a:tcPr marL="68580" marR="68580" marT="0" marB="0" anchor="ctr"/>
                </a:tc>
              </a:tr>
              <a:tr h="424682">
                <a:tc>
                  <a:txBody>
                    <a:bodyPr/>
                    <a:lstStyle/>
                    <a:p>
                      <a:pPr>
                        <a:lnSpc>
                          <a:spcPct val="150000"/>
                        </a:lnSpc>
                        <a:spcAft>
                          <a:spcPts val="0"/>
                        </a:spcAft>
                      </a:pPr>
                      <a:r>
                        <a:rPr lang="en-IN" sz="1200">
                          <a:latin typeface="Times New Roman"/>
                          <a:ea typeface="Calibri"/>
                          <a:cs typeface="Times New Roman"/>
                        </a:rPr>
                        <a:t>Message</a:t>
                      </a:r>
                    </a:p>
                  </a:txBody>
                  <a:tcPr marL="68580" marR="68580" marT="0" marB="0" anchor="ctr"/>
                </a:tc>
                <a:tc>
                  <a:txBody>
                    <a:bodyPr/>
                    <a:lstStyle/>
                    <a:p>
                      <a:pPr algn="ctr">
                        <a:lnSpc>
                          <a:spcPct val="150000"/>
                        </a:lnSpc>
                        <a:spcAft>
                          <a:spcPts val="0"/>
                        </a:spcAft>
                      </a:pPr>
                      <a:r>
                        <a:rPr lang="en-IN" sz="1200" dirty="0">
                          <a:latin typeface="Times New Roman"/>
                          <a:ea typeface="Calibri"/>
                          <a:cs typeface="Times New Roman"/>
                        </a:rPr>
                        <a:t>Vachar2(100)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dirty="0">
                          <a:latin typeface="Times New Roman"/>
                          <a:ea typeface="Calibri"/>
                          <a:cs typeface="Times New Roman"/>
                        </a:rPr>
                        <a:t>It stores message</a:t>
                      </a:r>
                    </a:p>
                  </a:txBody>
                  <a:tcPr marL="68580" marR="68580" marT="0" marB="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IN" sz="3600" b="1" dirty="0" smtClean="0">
                <a:solidFill>
                  <a:schemeClr val="tx1"/>
                </a:solidFill>
                <a:latin typeface="Times New Roman" pitchFamily="18" charset="0"/>
                <a:cs typeface="Times New Roman" pitchFamily="18" charset="0"/>
              </a:rPr>
              <a:t/>
            </a:r>
            <a:br>
              <a:rPr lang="en-IN" sz="3600" b="1" dirty="0" smtClean="0">
                <a:solidFill>
                  <a:schemeClr val="tx1"/>
                </a:solidFill>
                <a:latin typeface="Times New Roman" pitchFamily="18" charset="0"/>
                <a:cs typeface="Times New Roman" pitchFamily="18" charset="0"/>
              </a:rPr>
            </a:br>
            <a:r>
              <a:rPr lang="en-IN" sz="3600" b="1" dirty="0" smtClean="0">
                <a:solidFill>
                  <a:schemeClr val="tx1"/>
                </a:solidFill>
                <a:latin typeface="Times New Roman" pitchFamily="18" charset="0"/>
                <a:cs typeface="Times New Roman" pitchFamily="18" charset="0"/>
              </a:rPr>
              <a:t/>
            </a:r>
            <a:br>
              <a:rPr lang="en-IN" sz="3600" b="1" dirty="0" smtClean="0">
                <a:solidFill>
                  <a:schemeClr val="tx1"/>
                </a:solidFill>
                <a:latin typeface="Times New Roman" pitchFamily="18" charset="0"/>
                <a:cs typeface="Times New Roman" pitchFamily="18" charset="0"/>
              </a:rPr>
            </a:br>
            <a:r>
              <a:rPr lang="en-IN" sz="3600" b="1" dirty="0" smtClean="0">
                <a:solidFill>
                  <a:schemeClr val="tx1"/>
                </a:solidFill>
                <a:latin typeface="Times New Roman" pitchFamily="18" charset="0"/>
                <a:cs typeface="Times New Roman" pitchFamily="18" charset="0"/>
              </a:rPr>
              <a:t/>
            </a:r>
            <a:br>
              <a:rPr lang="en-IN" sz="3600" b="1" dirty="0" smtClean="0">
                <a:solidFill>
                  <a:schemeClr val="tx1"/>
                </a:solidFill>
                <a:latin typeface="Times New Roman" pitchFamily="18" charset="0"/>
                <a:cs typeface="Times New Roman" pitchFamily="18" charset="0"/>
              </a:rPr>
            </a:br>
            <a:r>
              <a:rPr lang="en-IN" sz="3600" b="1" dirty="0" smtClean="0">
                <a:solidFill>
                  <a:schemeClr val="tx1"/>
                </a:solidFill>
                <a:latin typeface="Times New Roman" pitchFamily="18" charset="0"/>
                <a:cs typeface="Times New Roman" pitchFamily="18" charset="0"/>
              </a:rPr>
              <a:t/>
            </a:r>
            <a:br>
              <a:rPr lang="en-IN" sz="3600" b="1" dirty="0" smtClean="0">
                <a:solidFill>
                  <a:schemeClr val="tx1"/>
                </a:solidFill>
                <a:latin typeface="Times New Roman" pitchFamily="18" charset="0"/>
                <a:cs typeface="Times New Roman" pitchFamily="18" charset="0"/>
              </a:rPr>
            </a:br>
            <a:r>
              <a:rPr lang="en-IN" sz="2700" b="1" dirty="0" smtClean="0">
                <a:latin typeface="Times New Roman" pitchFamily="18" charset="0"/>
                <a:cs typeface="Times New Roman" pitchFamily="18" charset="0"/>
              </a:rPr>
              <a:t> </a:t>
            </a:r>
            <a:r>
              <a:rPr lang="en-IN" dirty="0" smtClean="0"/>
              <a:t/>
            </a:r>
            <a:br>
              <a:rPr lang="en-IN" dirty="0" smtClean="0"/>
            </a:br>
            <a:r>
              <a:rPr lang="en-IN" sz="3600" dirty="0" smtClean="0">
                <a:solidFill>
                  <a:schemeClr val="tx1"/>
                </a:solidFill>
                <a:latin typeface="Times New Roman" pitchFamily="18" charset="0"/>
                <a:cs typeface="Times New Roman" pitchFamily="18" charset="0"/>
              </a:rPr>
              <a:t>3.</a:t>
            </a:r>
            <a:r>
              <a:rPr lang="en-IN" sz="3600" b="1" dirty="0" smtClean="0">
                <a:solidFill>
                  <a:schemeClr val="tx1"/>
                </a:solidFill>
                <a:latin typeface="Times New Roman" pitchFamily="18" charset="0"/>
                <a:cs typeface="Times New Roman" pitchFamily="18" charset="0"/>
              </a:rPr>
              <a:t> </a:t>
            </a:r>
            <a:r>
              <a:rPr lang="en-IN" sz="3600" dirty="0" smtClean="0">
                <a:solidFill>
                  <a:schemeClr val="tx1"/>
                </a:solidFill>
                <a:latin typeface="Times New Roman" pitchFamily="18" charset="0"/>
                <a:cs typeface="Times New Roman" pitchFamily="18" charset="0"/>
              </a:rPr>
              <a:t>LOGIN</a:t>
            </a:r>
            <a:endParaRPr lang="en-IN" sz="3600" dirty="0">
              <a:solidFill>
                <a:schemeClr val="tx1"/>
              </a:solidFill>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785786" y="2000240"/>
          <a:ext cx="7920000" cy="1440000"/>
        </p:xfrm>
        <a:graphic>
          <a:graphicData uri="http://schemas.openxmlformats.org/drawingml/2006/table">
            <a:tbl>
              <a:tblPr firstRow="1" bandRow="1">
                <a:tableStyleId>{5C22544A-7EE6-4342-B048-85BDC9FD1C3A}</a:tableStyleId>
              </a:tblPr>
              <a:tblGrid>
                <a:gridCol w="1980000"/>
                <a:gridCol w="1980000"/>
                <a:gridCol w="1980000"/>
                <a:gridCol w="1980000"/>
              </a:tblGrid>
              <a:tr h="480000">
                <a:tc>
                  <a:txBody>
                    <a:bodyPr/>
                    <a:lstStyle/>
                    <a:p>
                      <a:pPr algn="ctr">
                        <a:lnSpc>
                          <a:spcPct val="150000"/>
                        </a:lnSpc>
                        <a:spcAft>
                          <a:spcPts val="0"/>
                        </a:spcAft>
                      </a:pPr>
                      <a:r>
                        <a:rPr lang="en-IN" sz="1200" b="1" dirty="0">
                          <a:latin typeface="Times New Roman"/>
                          <a:ea typeface="Calibri"/>
                          <a:cs typeface="Times New Roman"/>
                        </a:rPr>
                        <a:t>Field </a:t>
                      </a:r>
                      <a:r>
                        <a:rPr lang="en-IN" sz="1200" b="1" dirty="0" smtClean="0">
                          <a:latin typeface="Times New Roman"/>
                          <a:ea typeface="Calibri"/>
                          <a:cs typeface="Times New Roman"/>
                        </a:rPr>
                        <a:t>name12</a:t>
                      </a:r>
                      <a:endParaRPr lang="en-IN" sz="1200" dirty="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Data type</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Constrains</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dirty="0">
                          <a:latin typeface="Times New Roman"/>
                          <a:ea typeface="Calibri"/>
                          <a:cs typeface="Times New Roman"/>
                        </a:rPr>
                        <a:t>Description</a:t>
                      </a:r>
                      <a:endParaRPr lang="en-IN" sz="1200" dirty="0">
                        <a:latin typeface="Times New Roman"/>
                        <a:ea typeface="Calibri"/>
                        <a:cs typeface="Times New Roman"/>
                      </a:endParaRPr>
                    </a:p>
                  </a:txBody>
                  <a:tcPr marL="68580" marR="68580" marT="0" marB="0" anchor="ctr"/>
                </a:tc>
              </a:tr>
              <a:tr h="480000">
                <a:tc>
                  <a:txBody>
                    <a:bodyPr/>
                    <a:lstStyle/>
                    <a:p>
                      <a:pPr>
                        <a:lnSpc>
                          <a:spcPct val="150000"/>
                        </a:lnSpc>
                        <a:spcAft>
                          <a:spcPts val="0"/>
                        </a:spcAft>
                      </a:pPr>
                      <a:r>
                        <a:rPr lang="en-IN" sz="1200" dirty="0">
                          <a:latin typeface="Times New Roman"/>
                          <a:ea typeface="Calibri"/>
                          <a:cs typeface="Times New Roman"/>
                        </a:rPr>
                        <a:t>Email  id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Varchar2(100)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Primary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unique id</a:t>
                      </a:r>
                    </a:p>
                  </a:txBody>
                  <a:tcPr marL="68580" marR="68580" marT="0" marB="0" anchor="ctr"/>
                </a:tc>
              </a:tr>
              <a:tr h="480000">
                <a:tc>
                  <a:txBody>
                    <a:bodyPr/>
                    <a:lstStyle/>
                    <a:p>
                      <a:pPr>
                        <a:lnSpc>
                          <a:spcPct val="150000"/>
                        </a:lnSpc>
                        <a:spcAft>
                          <a:spcPts val="0"/>
                        </a:spcAft>
                      </a:pPr>
                      <a:r>
                        <a:rPr lang="en-IN" sz="1200" dirty="0">
                          <a:latin typeface="Times New Roman"/>
                          <a:ea typeface="Calibri"/>
                          <a:cs typeface="Times New Roman"/>
                        </a:rPr>
                        <a:t>Password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nvarchar2(20)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dirty="0">
                          <a:latin typeface="Times New Roman"/>
                          <a:ea typeface="Calibri"/>
                          <a:cs typeface="Times New Roman"/>
                        </a:rPr>
                        <a:t>It stores password</a:t>
                      </a:r>
                    </a:p>
                  </a:txBody>
                  <a:tcPr marL="68580" marR="68580" marT="0" marB="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67524"/>
          </a:xfrm>
        </p:spPr>
        <p:txBody>
          <a:bodyPr/>
          <a:lstStyle/>
          <a:p>
            <a:pPr algn="ctr"/>
            <a:r>
              <a:rPr lang="en-IN" sz="3200" dirty="0" smtClean="0">
                <a:solidFill>
                  <a:schemeClr val="tx1"/>
                </a:solidFill>
                <a:latin typeface="Times New Roman" pitchFamily="18" charset="0"/>
                <a:cs typeface="Times New Roman" pitchFamily="18" charset="0"/>
              </a:rPr>
              <a:t>4. ROOM STRUCTURE</a:t>
            </a:r>
            <a:endParaRPr lang="en-IN" sz="3200" dirty="0">
              <a:solidFill>
                <a:schemeClr val="tx1"/>
              </a:solidFill>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571472" y="1928803"/>
          <a:ext cx="8205752" cy="1983500"/>
        </p:xfrm>
        <a:graphic>
          <a:graphicData uri="http://schemas.openxmlformats.org/drawingml/2006/table">
            <a:tbl>
              <a:tblPr firstRow="1" bandRow="1">
                <a:tableStyleId>{5C22544A-7EE6-4342-B048-85BDC9FD1C3A}</a:tableStyleId>
              </a:tblPr>
              <a:tblGrid>
                <a:gridCol w="2051438"/>
                <a:gridCol w="2051438"/>
                <a:gridCol w="2051438"/>
                <a:gridCol w="2051438"/>
              </a:tblGrid>
              <a:tr h="495875">
                <a:tc>
                  <a:txBody>
                    <a:bodyPr/>
                    <a:lstStyle/>
                    <a:p>
                      <a:pPr algn="ctr">
                        <a:lnSpc>
                          <a:spcPct val="150000"/>
                        </a:lnSpc>
                        <a:spcAft>
                          <a:spcPts val="0"/>
                        </a:spcAft>
                      </a:pPr>
                      <a:r>
                        <a:rPr lang="en-IN" sz="1200" b="1" dirty="0">
                          <a:latin typeface="Times New Roman"/>
                          <a:ea typeface="Calibri"/>
                          <a:cs typeface="Times New Roman"/>
                        </a:rPr>
                        <a:t>Field name</a:t>
                      </a:r>
                      <a:endParaRPr lang="en-IN" sz="1200" dirty="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Data type</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a:latin typeface="Times New Roman"/>
                          <a:ea typeface="Calibri"/>
                          <a:cs typeface="Times New Roman"/>
                        </a:rPr>
                        <a:t>Constrains</a:t>
                      </a:r>
                      <a:endParaRPr lang="en-IN" sz="1200">
                        <a:latin typeface="Times New Roman"/>
                        <a:ea typeface="Calibri"/>
                        <a:cs typeface="Times New Roman"/>
                      </a:endParaRPr>
                    </a:p>
                  </a:txBody>
                  <a:tcPr marL="68580" marR="68580" marT="0" marB="0" anchor="ctr"/>
                </a:tc>
                <a:tc>
                  <a:txBody>
                    <a:bodyPr/>
                    <a:lstStyle/>
                    <a:p>
                      <a:pPr algn="ctr">
                        <a:lnSpc>
                          <a:spcPct val="150000"/>
                        </a:lnSpc>
                        <a:spcAft>
                          <a:spcPts val="0"/>
                        </a:spcAft>
                      </a:pPr>
                      <a:r>
                        <a:rPr lang="en-IN" sz="1200" b="1" dirty="0">
                          <a:latin typeface="Times New Roman"/>
                          <a:ea typeface="Calibri"/>
                          <a:cs typeface="Times New Roman"/>
                        </a:rPr>
                        <a:t>Description</a:t>
                      </a:r>
                      <a:endParaRPr lang="en-IN" sz="1200" dirty="0">
                        <a:latin typeface="Times New Roman"/>
                        <a:ea typeface="Calibri"/>
                        <a:cs typeface="Times New Roman"/>
                      </a:endParaRPr>
                    </a:p>
                  </a:txBody>
                  <a:tcPr marL="68580" marR="68580" marT="0" marB="0" anchor="ctr"/>
                </a:tc>
              </a:tr>
              <a:tr h="495875">
                <a:tc>
                  <a:txBody>
                    <a:bodyPr/>
                    <a:lstStyle/>
                    <a:p>
                      <a:pPr algn="ctr">
                        <a:lnSpc>
                          <a:spcPct val="150000"/>
                        </a:lnSpc>
                        <a:spcAft>
                          <a:spcPts val="0"/>
                        </a:spcAft>
                      </a:pPr>
                      <a:r>
                        <a:rPr lang="en-IN" sz="1200" dirty="0">
                          <a:latin typeface="Times New Roman"/>
                          <a:ea typeface="Calibri"/>
                          <a:cs typeface="Times New Roman"/>
                        </a:rPr>
                        <a:t>Room id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Integer(10)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Primary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room id</a:t>
                      </a:r>
                    </a:p>
                  </a:txBody>
                  <a:tcPr marL="68580" marR="68580" marT="0" marB="0" anchor="ctr"/>
                </a:tc>
              </a:tr>
              <a:tr h="495875">
                <a:tc>
                  <a:txBody>
                    <a:bodyPr/>
                    <a:lstStyle/>
                    <a:p>
                      <a:pPr algn="ctr">
                        <a:lnSpc>
                          <a:spcPct val="150000"/>
                        </a:lnSpc>
                        <a:spcAft>
                          <a:spcPts val="0"/>
                        </a:spcAft>
                      </a:pPr>
                      <a:r>
                        <a:rPr lang="en-IN" sz="1200">
                          <a:latin typeface="Times New Roman"/>
                          <a:ea typeface="Calibri"/>
                          <a:cs typeface="Times New Roman"/>
                        </a:rPr>
                        <a:t>Login id</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Varchar2(20)</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Foreign key</a:t>
                      </a:r>
                    </a:p>
                  </a:txBody>
                  <a:tcPr marL="68580" marR="68580" marT="0" marB="0" anchor="ctr"/>
                </a:tc>
                <a:tc>
                  <a:txBody>
                    <a:bodyPr/>
                    <a:lstStyle/>
                    <a:p>
                      <a:pPr>
                        <a:lnSpc>
                          <a:spcPct val="150000"/>
                        </a:lnSpc>
                        <a:spcAft>
                          <a:spcPts val="0"/>
                        </a:spcAft>
                      </a:pPr>
                      <a:r>
                        <a:rPr lang="en-IN" sz="1200">
                          <a:latin typeface="Times New Roman"/>
                          <a:ea typeface="Calibri"/>
                          <a:cs typeface="Times New Roman"/>
                        </a:rPr>
                        <a:t>It stores  login id</a:t>
                      </a:r>
                    </a:p>
                  </a:txBody>
                  <a:tcPr marL="68580" marR="68580" marT="0" marB="0" anchor="ctr"/>
                </a:tc>
              </a:tr>
              <a:tr h="495875">
                <a:tc>
                  <a:txBody>
                    <a:bodyPr/>
                    <a:lstStyle/>
                    <a:p>
                      <a:pPr algn="ctr">
                        <a:lnSpc>
                          <a:spcPct val="150000"/>
                        </a:lnSpc>
                        <a:spcAft>
                          <a:spcPts val="0"/>
                        </a:spcAft>
                      </a:pPr>
                      <a:r>
                        <a:rPr lang="en-IN" sz="1200" dirty="0">
                          <a:latin typeface="Times New Roman"/>
                          <a:ea typeface="Calibri"/>
                          <a:cs typeface="Times New Roman"/>
                        </a:rPr>
                        <a:t>No of student</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Numeric(4)</a:t>
                      </a:r>
                    </a:p>
                  </a:txBody>
                  <a:tcPr marL="68580" marR="68580" marT="0" marB="0" anchor="ctr"/>
                </a:tc>
                <a:tc>
                  <a:txBody>
                    <a:bodyPr/>
                    <a:lstStyle/>
                    <a:p>
                      <a:pPr algn="ctr">
                        <a:lnSpc>
                          <a:spcPct val="150000"/>
                        </a:lnSpc>
                        <a:spcAft>
                          <a:spcPts val="0"/>
                        </a:spcAft>
                      </a:pPr>
                      <a:r>
                        <a:rPr lang="en-IN" sz="1200">
                          <a:latin typeface="Times New Roman"/>
                          <a:ea typeface="Calibri"/>
                          <a:cs typeface="Times New Roman"/>
                        </a:rPr>
                        <a:t>Not null</a:t>
                      </a:r>
                    </a:p>
                  </a:txBody>
                  <a:tcPr marL="68580" marR="68580" marT="0" marB="0" anchor="ctr"/>
                </a:tc>
                <a:tc>
                  <a:txBody>
                    <a:bodyPr/>
                    <a:lstStyle/>
                    <a:p>
                      <a:pPr>
                        <a:lnSpc>
                          <a:spcPct val="150000"/>
                        </a:lnSpc>
                        <a:spcAft>
                          <a:spcPts val="0"/>
                        </a:spcAft>
                      </a:pPr>
                      <a:r>
                        <a:rPr lang="en-IN" sz="1200" dirty="0">
                          <a:latin typeface="Times New Roman"/>
                          <a:ea typeface="Calibri"/>
                          <a:cs typeface="Times New Roman"/>
                        </a:rPr>
                        <a:t>It stores  student  name</a:t>
                      </a:r>
                    </a:p>
                  </a:txBody>
                  <a:tcPr marL="68580" marR="68580" marT="0" marB="0" anchor="ct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232</TotalTime>
  <Words>745</Words>
  <Application>Microsoft Office PowerPoint</Application>
  <PresentationFormat>On-screen Show (4:3)</PresentationFormat>
  <Paragraphs>241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Hostel Management System</vt:lpstr>
      <vt:lpstr>INTRODUCTION</vt:lpstr>
      <vt:lpstr>MODULES</vt:lpstr>
      <vt:lpstr>MODULES</vt:lpstr>
      <vt:lpstr>HOME PAGE</vt:lpstr>
      <vt:lpstr>  DATA DICTINORY 1. REGISTRATION</vt:lpstr>
      <vt:lpstr>2. PAYMENT</vt:lpstr>
      <vt:lpstr>      3. LOGIN</vt:lpstr>
      <vt:lpstr>4. ROOM STRUCTURE</vt:lpstr>
      <vt:lpstr>5. HOSTELS</vt:lpstr>
      <vt:lpstr>6. FEES STRUCTURE</vt:lpstr>
      <vt:lpstr>7. CATEGORY-INFORMATION</vt:lpstr>
      <vt:lpstr>8. CITY</vt:lpstr>
      <vt:lpstr>9. Feedback</vt:lpstr>
      <vt:lpstr>REGISTRATION  PAGE</vt:lpstr>
      <vt:lpstr>CONCLUSION</vt:lpstr>
      <vt:lpstr>REFRENCES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dc:title>
  <dc:creator>Windows User</dc:creator>
  <cp:lastModifiedBy>Windows User</cp:lastModifiedBy>
  <cp:revision>84</cp:revision>
  <dcterms:created xsi:type="dcterms:W3CDTF">2020-02-28T02:17:45Z</dcterms:created>
  <dcterms:modified xsi:type="dcterms:W3CDTF">2020-02-28T08:08:19Z</dcterms:modified>
</cp:coreProperties>
</file>