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7"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5143500" type="screen16x9"/>
  <p:notesSz cx="6858000" cy="9144000"/>
  <p:embeddedFontLst>
    <p:embeddedFont>
      <p:font typeface="Didact Gothic" pitchFamily="2" charset="0"/>
      <p:regular r:id="rId28"/>
    </p:embeddedFont>
    <p:embeddedFont>
      <p:font typeface="Montserrat" pitchFamily="2" charset="77"/>
      <p:regular r:id="rId29"/>
      <p:bold r:id="rId30"/>
      <p:italic r:id="rId31"/>
      <p:boldItalic r:id="rId32"/>
    </p:embeddedFont>
    <p:embeddedFont>
      <p:font typeface="Questrial" pitchFamily="2" charset="77"/>
      <p:regular r:id="rId33"/>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46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8"/>
  </p:normalViewPr>
  <p:slideViewPr>
    <p:cSldViewPr snapToGrid="0">
      <p:cViewPr varScale="1">
        <p:scale>
          <a:sx n="160" d="100"/>
          <a:sy n="160" d="100"/>
        </p:scale>
        <p:origin x="784" y="176"/>
      </p:cViewPr>
      <p:guideLst>
        <p:guide pos="4464"/>
        <p:guide orient="horz"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8f4bd2034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8f4bd2034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28eedce71ab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28eedce71ab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1f30e73553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1f30e73553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1f30e735530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1f30e735530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1f30e735530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1f30e735530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1f30e735530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1f30e735530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1f30e735530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1f30e735530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26a9fac02ff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 name="Google Shape;573;g26a9fac02ff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g26a9fac02ff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0" name="Google Shape;580;g26a9fac02ff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 the ARIMA modeling approach to create a predictive model for your dataset.  </a:t>
            </a:r>
            <a:endParaRPr/>
          </a:p>
          <a:p>
            <a:pPr marL="0" lvl="0" indent="0" algn="l" rtl="0">
              <a:spcBef>
                <a:spcPts val="0"/>
              </a:spcBef>
              <a:spcAft>
                <a:spcPts val="0"/>
              </a:spcAft>
              <a:buNone/>
            </a:pPr>
            <a:endParaRPr/>
          </a:p>
          <a:p>
            <a:pPr marL="0" lvl="0" indent="0" algn="l" rtl="0">
              <a:spcBef>
                <a:spcPts val="0"/>
              </a:spcBef>
              <a:spcAft>
                <a:spcPts val="0"/>
              </a:spcAft>
              <a:buNone/>
            </a:pPr>
            <a:r>
              <a:rPr lang="en"/>
              <a:t>Define the ARIMA(p,d,q) modeling approach that enables your dataset to be stationary and produce an accurate predictive model.  </a:t>
            </a:r>
            <a:endParaRPr/>
          </a:p>
          <a:p>
            <a:pPr marL="0" lvl="0" indent="0" algn="l" rtl="0">
              <a:spcBef>
                <a:spcPts val="0"/>
              </a:spcBef>
              <a:spcAft>
                <a:spcPts val="0"/>
              </a:spcAft>
              <a:buNone/>
            </a:pPr>
            <a:endParaRPr/>
          </a:p>
          <a:p>
            <a:pPr marL="0" lvl="0" indent="0" algn="l" rtl="0">
              <a:spcBef>
                <a:spcPts val="0"/>
              </a:spcBef>
              <a:spcAft>
                <a:spcPts val="0"/>
              </a:spcAft>
              <a:buNone/>
            </a:pPr>
            <a:r>
              <a:rPr lang="en"/>
              <a:t>Define the predictive equation for your ARIMA model.  </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t>Describe the steps that you applied to create your ARIMA model such as which p, d, and q values you changed and why.</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g26a9fac02ff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g26a9fac02ff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 the ARIMA modeling approach to create a predictive model for your dataset.  </a:t>
            </a:r>
            <a:endParaRPr/>
          </a:p>
          <a:p>
            <a:pPr marL="0" lvl="0" indent="0" algn="l" rtl="0">
              <a:spcBef>
                <a:spcPts val="0"/>
              </a:spcBef>
              <a:spcAft>
                <a:spcPts val="0"/>
              </a:spcAft>
              <a:buNone/>
            </a:pPr>
            <a:endParaRPr/>
          </a:p>
          <a:p>
            <a:pPr marL="0" lvl="0" indent="0" algn="l" rtl="0">
              <a:spcBef>
                <a:spcPts val="0"/>
              </a:spcBef>
              <a:spcAft>
                <a:spcPts val="0"/>
              </a:spcAft>
              <a:buNone/>
            </a:pPr>
            <a:r>
              <a:rPr lang="en"/>
              <a:t>Define the ARIMA(p,d,q) modeling approach that enables your dataset to be stationary and produce an accurate predictive model.  </a:t>
            </a:r>
            <a:endParaRPr/>
          </a:p>
          <a:p>
            <a:pPr marL="0" lvl="0" indent="0" algn="l" rtl="0">
              <a:spcBef>
                <a:spcPts val="0"/>
              </a:spcBef>
              <a:spcAft>
                <a:spcPts val="0"/>
              </a:spcAft>
              <a:buNone/>
            </a:pPr>
            <a:endParaRPr/>
          </a:p>
          <a:p>
            <a:pPr marL="0" lvl="0" indent="0" algn="l" rtl="0">
              <a:spcBef>
                <a:spcPts val="0"/>
              </a:spcBef>
              <a:spcAft>
                <a:spcPts val="0"/>
              </a:spcAft>
              <a:buNone/>
            </a:pPr>
            <a:r>
              <a:rPr lang="en"/>
              <a:t>Define the predictive equation for your ARIMA model.  </a:t>
            </a:r>
            <a:endParaRPr/>
          </a:p>
          <a:p>
            <a:pPr marL="0" lvl="0" indent="0" algn="l" rtl="0">
              <a:spcBef>
                <a:spcPts val="0"/>
              </a:spcBef>
              <a:spcAft>
                <a:spcPts val="0"/>
              </a:spcAft>
              <a:buNone/>
            </a:pPr>
            <a:endParaRPr/>
          </a:p>
          <a:p>
            <a:pPr marL="0" lvl="0" indent="0" algn="l" rtl="0">
              <a:spcBef>
                <a:spcPts val="0"/>
              </a:spcBef>
              <a:spcAft>
                <a:spcPts val="0"/>
              </a:spcAft>
              <a:buNone/>
            </a:pPr>
            <a:r>
              <a:rPr lang="en"/>
              <a:t>Describe the steps that you applied to create your ARIMA model such as which p, d, and q values you changed and why.</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g26a9fac02ff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2" name="Google Shape;602;g26a9fac02ff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 the ARIMA modeling approach to create a predictive model for your dataset.  </a:t>
            </a:r>
            <a:endParaRPr/>
          </a:p>
          <a:p>
            <a:pPr marL="0" lvl="0" indent="0" algn="l" rtl="0">
              <a:spcBef>
                <a:spcPts val="0"/>
              </a:spcBef>
              <a:spcAft>
                <a:spcPts val="0"/>
              </a:spcAft>
              <a:buNone/>
            </a:pPr>
            <a:endParaRPr/>
          </a:p>
          <a:p>
            <a:pPr marL="0" lvl="0" indent="0" algn="l" rtl="0">
              <a:spcBef>
                <a:spcPts val="0"/>
              </a:spcBef>
              <a:spcAft>
                <a:spcPts val="0"/>
              </a:spcAft>
              <a:buNone/>
            </a:pPr>
            <a:r>
              <a:rPr lang="en"/>
              <a:t>Define the ARIMA(p,d,q) modeling approach that enables your dataset to be stationary and produce an accurate predictive model.  </a:t>
            </a:r>
            <a:endParaRPr/>
          </a:p>
          <a:p>
            <a:pPr marL="0" lvl="0" indent="0" algn="l" rtl="0">
              <a:spcBef>
                <a:spcPts val="0"/>
              </a:spcBef>
              <a:spcAft>
                <a:spcPts val="0"/>
              </a:spcAft>
              <a:buNone/>
            </a:pPr>
            <a:endParaRPr/>
          </a:p>
          <a:p>
            <a:pPr marL="0" lvl="0" indent="0" algn="l" rtl="0">
              <a:spcBef>
                <a:spcPts val="0"/>
              </a:spcBef>
              <a:spcAft>
                <a:spcPts val="0"/>
              </a:spcAft>
              <a:buNone/>
            </a:pPr>
            <a:r>
              <a:rPr lang="en"/>
              <a:t>Define the predictive equation for your ARIMA model.  </a:t>
            </a:r>
            <a:endParaRPr/>
          </a:p>
          <a:p>
            <a:pPr marL="0" lvl="0" indent="0" algn="l" rtl="0">
              <a:spcBef>
                <a:spcPts val="0"/>
              </a:spcBef>
              <a:spcAft>
                <a:spcPts val="0"/>
              </a:spcAft>
              <a:buNone/>
            </a:pPr>
            <a:endParaRPr/>
          </a:p>
          <a:p>
            <a:pPr marL="0" lvl="0" indent="0" algn="l" rtl="0">
              <a:spcBef>
                <a:spcPts val="0"/>
              </a:spcBef>
              <a:spcAft>
                <a:spcPts val="0"/>
              </a:spcAft>
              <a:buNone/>
            </a:pPr>
            <a:r>
              <a:rPr lang="en"/>
              <a:t>Describe the steps that you applied to create your ARIMA model such as which p, d, and q values you changed and why.</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7b02797fa4_2_17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7b02797fa4_2_17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g26a9fac02ff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1" name="Google Shape;611;g26a9fac02ff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28eedce71a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28eedce71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g26a9fac02ff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9" name="Google Shape;629;g26a9fac02ff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28eedce71ab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28eedce71ab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g28eedce71ab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3" name="Google Shape;653;g28eedce71ab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7b02797fa4_2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7b02797fa4_2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26a9fac02f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26a9fac02f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26a9fac02f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26a9fac02f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26a9fac02ff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26a9fac02ff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28eedce71ab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28eedce71ab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7b02797fa4_2_17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7b02797fa4_2_17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1f30f7f5e1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1f30f7f5e1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2bffba1faab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2bffba1faab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45279332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6619171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3"/>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3"/>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6754529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9">
  <p:cSld name="Title and text 9">
    <p:bg>
      <p:bgPr>
        <a:solidFill>
          <a:schemeClr val="accent6"/>
        </a:solidFill>
        <a:effectLst/>
      </p:bgPr>
    </p:bg>
    <p:spTree>
      <p:nvGrpSpPr>
        <p:cNvPr id="1" name="Shape 162"/>
        <p:cNvGrpSpPr/>
        <p:nvPr/>
      </p:nvGrpSpPr>
      <p:grpSpPr>
        <a:xfrm>
          <a:off x="0" y="0"/>
          <a:ext cx="0" cy="0"/>
          <a:chOff x="0" y="0"/>
          <a:chExt cx="0" cy="0"/>
        </a:xfrm>
      </p:grpSpPr>
      <p:sp>
        <p:nvSpPr>
          <p:cNvPr id="165" name="Google Shape;165;p26"/>
          <p:cNvSpPr txBox="1">
            <a:spLocks noGrp="1"/>
          </p:cNvSpPr>
          <p:nvPr>
            <p:ph type="body" idx="1"/>
          </p:nvPr>
        </p:nvSpPr>
        <p:spPr>
          <a:xfrm>
            <a:off x="2434275" y="3133239"/>
            <a:ext cx="4275300" cy="481200"/>
          </a:xfrm>
          <a:prstGeom prst="rect">
            <a:avLst/>
          </a:prstGeom>
        </p:spPr>
        <p:txBody>
          <a:bodyPr spcFirstLastPara="1" wrap="square" lIns="91425" tIns="91425" rIns="91425" bIns="91425" anchor="t" anchorCtr="0">
            <a:noAutofit/>
          </a:bodyPr>
          <a:lstStyle>
            <a:lvl1pPr marL="457200" lvl="0" indent="-323850" algn="ctr" rtl="0">
              <a:lnSpc>
                <a:spcPct val="100000"/>
              </a:lnSpc>
              <a:spcBef>
                <a:spcPts val="0"/>
              </a:spcBef>
              <a:spcAft>
                <a:spcPts val="0"/>
              </a:spcAft>
              <a:buClr>
                <a:srgbClr val="000000"/>
              </a:buClr>
              <a:buSzPts val="1500"/>
              <a:buFont typeface="Montserrat"/>
              <a:buChar char="●"/>
              <a:defRPr>
                <a:solidFill>
                  <a:schemeClr val="lt1"/>
                </a:solidFill>
                <a:latin typeface="Didact Gothic"/>
                <a:ea typeface="Didact Gothic"/>
                <a:cs typeface="Didact Gothic"/>
                <a:sym typeface="Didact Gothic"/>
              </a:defRPr>
            </a:lvl1pPr>
            <a:lvl2pPr marL="914400" lvl="1" indent="-298450" rtl="0">
              <a:spcBef>
                <a:spcPts val="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2pPr>
            <a:lvl3pPr marL="1371600" lvl="2" indent="-298450" rtl="0">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3pPr>
            <a:lvl4pPr marL="1828800" lvl="3" indent="-298450" rtl="0">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4pPr>
            <a:lvl5pPr marL="2286000" lvl="4" indent="-298450" rtl="0">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5pPr>
            <a:lvl6pPr marL="2743200" lvl="5" indent="-298450" rtl="0">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6pPr>
            <a:lvl7pPr marL="3200400" lvl="6" indent="-298450" rtl="0">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7pPr>
            <a:lvl8pPr marL="3657600" lvl="7" indent="-298450" rtl="0">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8pPr>
            <a:lvl9pPr marL="4114800" lvl="8" indent="-298450" rtl="0">
              <a:spcBef>
                <a:spcPts val="1600"/>
              </a:spcBef>
              <a:spcAft>
                <a:spcPts val="1600"/>
              </a:spcAft>
              <a:buClr>
                <a:srgbClr val="000000"/>
              </a:buClr>
              <a:buSzPts val="1100"/>
              <a:buFont typeface="Montserrat"/>
              <a:buChar char="■"/>
              <a:defRPr>
                <a:solidFill>
                  <a:schemeClr val="lt1"/>
                </a:solidFill>
                <a:latin typeface="Didact Gothic"/>
                <a:ea typeface="Didact Gothic"/>
                <a:cs typeface="Didact Gothic"/>
                <a:sym typeface="Didact Gothic"/>
              </a:defRPr>
            </a:lvl9pPr>
          </a:lstStyle>
          <a:p>
            <a:endParaRPr/>
          </a:p>
        </p:txBody>
      </p:sp>
      <p:sp>
        <p:nvSpPr>
          <p:cNvPr id="166" name="Google Shape;166;p26"/>
          <p:cNvSpPr txBox="1">
            <a:spLocks noGrp="1"/>
          </p:cNvSpPr>
          <p:nvPr>
            <p:ph type="title"/>
          </p:nvPr>
        </p:nvSpPr>
        <p:spPr>
          <a:xfrm>
            <a:off x="1726200" y="1681450"/>
            <a:ext cx="5691600" cy="1311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6000"/>
              <a:buNone/>
              <a:defRPr sz="8000" b="1">
                <a:solidFill>
                  <a:schemeClr val="lt1"/>
                </a:solidFill>
              </a:defRPr>
            </a:lvl1pPr>
            <a:lvl2pPr lvl="1" rtl="0">
              <a:spcBef>
                <a:spcPts val="0"/>
              </a:spcBef>
              <a:spcAft>
                <a:spcPts val="0"/>
              </a:spcAft>
              <a:buClr>
                <a:schemeClr val="lt1"/>
              </a:buClr>
              <a:buSzPts val="6000"/>
              <a:buNone/>
              <a:defRPr sz="6000" b="1">
                <a:solidFill>
                  <a:schemeClr val="lt1"/>
                </a:solidFill>
              </a:defRPr>
            </a:lvl2pPr>
            <a:lvl3pPr lvl="2" rtl="0">
              <a:spcBef>
                <a:spcPts val="0"/>
              </a:spcBef>
              <a:spcAft>
                <a:spcPts val="0"/>
              </a:spcAft>
              <a:buClr>
                <a:schemeClr val="lt1"/>
              </a:buClr>
              <a:buSzPts val="6000"/>
              <a:buNone/>
              <a:defRPr sz="6000" b="1">
                <a:solidFill>
                  <a:schemeClr val="lt1"/>
                </a:solidFill>
              </a:defRPr>
            </a:lvl3pPr>
            <a:lvl4pPr lvl="3" rtl="0">
              <a:spcBef>
                <a:spcPts val="0"/>
              </a:spcBef>
              <a:spcAft>
                <a:spcPts val="0"/>
              </a:spcAft>
              <a:buClr>
                <a:schemeClr val="lt1"/>
              </a:buClr>
              <a:buSzPts val="6000"/>
              <a:buNone/>
              <a:defRPr sz="6000" b="1">
                <a:solidFill>
                  <a:schemeClr val="lt1"/>
                </a:solidFill>
              </a:defRPr>
            </a:lvl4pPr>
            <a:lvl5pPr lvl="4" rtl="0">
              <a:spcBef>
                <a:spcPts val="0"/>
              </a:spcBef>
              <a:spcAft>
                <a:spcPts val="0"/>
              </a:spcAft>
              <a:buClr>
                <a:schemeClr val="lt1"/>
              </a:buClr>
              <a:buSzPts val="6000"/>
              <a:buNone/>
              <a:defRPr sz="6000" b="1">
                <a:solidFill>
                  <a:schemeClr val="lt1"/>
                </a:solidFill>
              </a:defRPr>
            </a:lvl5pPr>
            <a:lvl6pPr lvl="5" rtl="0">
              <a:spcBef>
                <a:spcPts val="0"/>
              </a:spcBef>
              <a:spcAft>
                <a:spcPts val="0"/>
              </a:spcAft>
              <a:buClr>
                <a:schemeClr val="lt1"/>
              </a:buClr>
              <a:buSzPts val="6000"/>
              <a:buNone/>
              <a:defRPr sz="6000" b="1">
                <a:solidFill>
                  <a:schemeClr val="lt1"/>
                </a:solidFill>
              </a:defRPr>
            </a:lvl6pPr>
            <a:lvl7pPr lvl="6" rtl="0">
              <a:spcBef>
                <a:spcPts val="0"/>
              </a:spcBef>
              <a:spcAft>
                <a:spcPts val="0"/>
              </a:spcAft>
              <a:buClr>
                <a:schemeClr val="lt1"/>
              </a:buClr>
              <a:buSzPts val="6000"/>
              <a:buNone/>
              <a:defRPr sz="6000" b="1">
                <a:solidFill>
                  <a:schemeClr val="lt1"/>
                </a:solidFill>
              </a:defRPr>
            </a:lvl7pPr>
            <a:lvl8pPr lvl="7" rtl="0">
              <a:spcBef>
                <a:spcPts val="0"/>
              </a:spcBef>
              <a:spcAft>
                <a:spcPts val="0"/>
              </a:spcAft>
              <a:buClr>
                <a:schemeClr val="lt1"/>
              </a:buClr>
              <a:buSzPts val="6000"/>
              <a:buNone/>
              <a:defRPr sz="6000" b="1">
                <a:solidFill>
                  <a:schemeClr val="lt1"/>
                </a:solidFill>
              </a:defRPr>
            </a:lvl8pPr>
            <a:lvl9pPr lvl="8" rtl="0">
              <a:spcBef>
                <a:spcPts val="0"/>
              </a:spcBef>
              <a:spcAft>
                <a:spcPts val="0"/>
              </a:spcAft>
              <a:buClr>
                <a:schemeClr val="lt1"/>
              </a:buClr>
              <a:buSzPts val="6000"/>
              <a:buNone/>
              <a:defRPr sz="6000" b="1">
                <a:solidFill>
                  <a:schemeClr val="lt1"/>
                </a:solidFill>
              </a:defRPr>
            </a:lvl9pPr>
          </a:lstStyle>
          <a:p>
            <a:endParaRPr/>
          </a:p>
        </p:txBody>
      </p:sp>
    </p:spTree>
    <p:extLst>
      <p:ext uri="{BB962C8B-B14F-4D97-AF65-F5344CB8AC3E}">
        <p14:creationId xmlns:p14="http://schemas.microsoft.com/office/powerpoint/2010/main" val="35048251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ítulo y dos columnas " type="twoColTx">
  <p:cSld name="Título y dos columnas ">
    <p:bg>
      <p:bgPr>
        <a:solidFill>
          <a:schemeClr val="accent5"/>
        </a:solidFill>
        <a:effectLst/>
      </p:bgPr>
    </p:bg>
    <p:spTree>
      <p:nvGrpSpPr>
        <p:cNvPr id="1" name="Shape 24"/>
        <p:cNvGrpSpPr/>
        <p:nvPr/>
      </p:nvGrpSpPr>
      <p:grpSpPr>
        <a:xfrm>
          <a:off x="0" y="0"/>
          <a:ext cx="0" cy="0"/>
          <a:chOff x="0" y="0"/>
          <a:chExt cx="0" cy="0"/>
        </a:xfrm>
      </p:grpSpPr>
      <p:sp>
        <p:nvSpPr>
          <p:cNvPr id="25" name="Google Shape;25;p5"/>
          <p:cNvSpPr txBox="1">
            <a:spLocks noGrp="1"/>
          </p:cNvSpPr>
          <p:nvPr>
            <p:ph type="subTitle" idx="1"/>
          </p:nvPr>
        </p:nvSpPr>
        <p:spPr>
          <a:xfrm>
            <a:off x="833927" y="2641577"/>
            <a:ext cx="3100800" cy="990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endParaRPr/>
          </a:p>
        </p:txBody>
      </p:sp>
      <p:sp>
        <p:nvSpPr>
          <p:cNvPr id="26" name="Google Shape;26;p5"/>
          <p:cNvSpPr txBox="1">
            <a:spLocks noGrp="1"/>
          </p:cNvSpPr>
          <p:nvPr>
            <p:ph type="subTitle" idx="2"/>
          </p:nvPr>
        </p:nvSpPr>
        <p:spPr>
          <a:xfrm>
            <a:off x="5209273" y="2641577"/>
            <a:ext cx="3100800" cy="990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endParaRPr/>
          </a:p>
        </p:txBody>
      </p:sp>
      <p:sp>
        <p:nvSpPr>
          <p:cNvPr id="27" name="Google Shape;27;p5"/>
          <p:cNvSpPr txBox="1">
            <a:spLocks noGrp="1"/>
          </p:cNvSpPr>
          <p:nvPr>
            <p:ph type="title"/>
          </p:nvPr>
        </p:nvSpPr>
        <p:spPr>
          <a:xfrm>
            <a:off x="1554977" y="1985760"/>
            <a:ext cx="16587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sz="3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endParaRPr/>
          </a:p>
        </p:txBody>
      </p:sp>
      <p:sp>
        <p:nvSpPr>
          <p:cNvPr id="28" name="Google Shape;28;p5"/>
          <p:cNvSpPr txBox="1">
            <a:spLocks noGrp="1"/>
          </p:cNvSpPr>
          <p:nvPr>
            <p:ph type="title" idx="3"/>
          </p:nvPr>
        </p:nvSpPr>
        <p:spPr>
          <a:xfrm>
            <a:off x="5930323" y="1985760"/>
            <a:ext cx="16587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sz="3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endParaRPr/>
          </a:p>
        </p:txBody>
      </p:sp>
    </p:spTree>
    <p:extLst>
      <p:ext uri="{BB962C8B-B14F-4D97-AF65-F5344CB8AC3E}">
        <p14:creationId xmlns:p14="http://schemas.microsoft.com/office/powerpoint/2010/main" val="10456977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bg>
      <p:bgPr>
        <a:solidFill>
          <a:schemeClr val="accent5"/>
        </a:solidFill>
        <a:effectLst/>
      </p:bgPr>
    </p:bg>
    <p:spTree>
      <p:nvGrpSpPr>
        <p:cNvPr id="1" name="Shape 184"/>
        <p:cNvGrpSpPr/>
        <p:nvPr/>
      </p:nvGrpSpPr>
      <p:grpSpPr>
        <a:xfrm>
          <a:off x="0" y="0"/>
          <a:ext cx="0" cy="0"/>
          <a:chOff x="0" y="0"/>
          <a:chExt cx="0" cy="0"/>
        </a:xfrm>
      </p:grpSpPr>
      <p:sp>
        <p:nvSpPr>
          <p:cNvPr id="185" name="Google Shape;185;p29"/>
          <p:cNvSpPr txBox="1">
            <a:spLocks noGrp="1"/>
          </p:cNvSpPr>
          <p:nvPr>
            <p:ph type="title"/>
          </p:nvPr>
        </p:nvSpPr>
        <p:spPr>
          <a:xfrm>
            <a:off x="1319574" y="2011125"/>
            <a:ext cx="1959300" cy="3339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1800" b="1">
                <a:solidFill>
                  <a:schemeClr val="dk1"/>
                </a:solidFill>
              </a:defRPr>
            </a:lvl1pPr>
            <a:lvl2pPr lvl="1" rtl="0">
              <a:spcBef>
                <a:spcPts val="0"/>
              </a:spcBef>
              <a:spcAft>
                <a:spcPts val="0"/>
              </a:spcAft>
              <a:buClr>
                <a:schemeClr val="dk1"/>
              </a:buClr>
              <a:buSzPts val="1800"/>
              <a:buNone/>
              <a:defRPr sz="1800">
                <a:solidFill>
                  <a:schemeClr val="dk1"/>
                </a:solidFill>
              </a:defRPr>
            </a:lvl2pPr>
            <a:lvl3pPr lvl="2" rtl="0">
              <a:spcBef>
                <a:spcPts val="0"/>
              </a:spcBef>
              <a:spcAft>
                <a:spcPts val="0"/>
              </a:spcAft>
              <a:buClr>
                <a:schemeClr val="dk1"/>
              </a:buClr>
              <a:buSzPts val="1800"/>
              <a:buNone/>
              <a:defRPr sz="1800">
                <a:solidFill>
                  <a:schemeClr val="dk1"/>
                </a:solidFill>
              </a:defRPr>
            </a:lvl3pPr>
            <a:lvl4pPr lvl="3" rtl="0">
              <a:spcBef>
                <a:spcPts val="0"/>
              </a:spcBef>
              <a:spcAft>
                <a:spcPts val="0"/>
              </a:spcAft>
              <a:buClr>
                <a:schemeClr val="dk1"/>
              </a:buClr>
              <a:buSzPts val="1800"/>
              <a:buNone/>
              <a:defRPr sz="1800">
                <a:solidFill>
                  <a:schemeClr val="dk1"/>
                </a:solidFill>
              </a:defRPr>
            </a:lvl4pPr>
            <a:lvl5pPr lvl="4" rtl="0">
              <a:spcBef>
                <a:spcPts val="0"/>
              </a:spcBef>
              <a:spcAft>
                <a:spcPts val="0"/>
              </a:spcAft>
              <a:buClr>
                <a:schemeClr val="dk1"/>
              </a:buClr>
              <a:buSzPts val="1800"/>
              <a:buNone/>
              <a:defRPr sz="1800">
                <a:solidFill>
                  <a:schemeClr val="dk1"/>
                </a:solidFill>
              </a:defRPr>
            </a:lvl5pPr>
            <a:lvl6pPr lvl="5" rtl="0">
              <a:spcBef>
                <a:spcPts val="0"/>
              </a:spcBef>
              <a:spcAft>
                <a:spcPts val="0"/>
              </a:spcAft>
              <a:buClr>
                <a:schemeClr val="dk1"/>
              </a:buClr>
              <a:buSzPts val="1800"/>
              <a:buNone/>
              <a:defRPr sz="1800">
                <a:solidFill>
                  <a:schemeClr val="dk1"/>
                </a:solidFill>
              </a:defRPr>
            </a:lvl6pPr>
            <a:lvl7pPr lvl="6" rtl="0">
              <a:spcBef>
                <a:spcPts val="0"/>
              </a:spcBef>
              <a:spcAft>
                <a:spcPts val="0"/>
              </a:spcAft>
              <a:buClr>
                <a:schemeClr val="dk1"/>
              </a:buClr>
              <a:buSzPts val="1800"/>
              <a:buNone/>
              <a:defRPr sz="1800">
                <a:solidFill>
                  <a:schemeClr val="dk1"/>
                </a:solidFill>
              </a:defRPr>
            </a:lvl7pPr>
            <a:lvl8pPr lvl="7" rtl="0">
              <a:spcBef>
                <a:spcPts val="0"/>
              </a:spcBef>
              <a:spcAft>
                <a:spcPts val="0"/>
              </a:spcAft>
              <a:buClr>
                <a:schemeClr val="dk1"/>
              </a:buClr>
              <a:buSzPts val="1800"/>
              <a:buNone/>
              <a:defRPr sz="1800">
                <a:solidFill>
                  <a:schemeClr val="dk1"/>
                </a:solidFill>
              </a:defRPr>
            </a:lvl8pPr>
            <a:lvl9pPr lvl="8" rtl="0">
              <a:spcBef>
                <a:spcPts val="0"/>
              </a:spcBef>
              <a:spcAft>
                <a:spcPts val="0"/>
              </a:spcAft>
              <a:buClr>
                <a:schemeClr val="dk1"/>
              </a:buClr>
              <a:buSzPts val="1800"/>
              <a:buNone/>
              <a:defRPr sz="1800">
                <a:solidFill>
                  <a:schemeClr val="dk1"/>
                </a:solidFill>
              </a:defRPr>
            </a:lvl9pPr>
          </a:lstStyle>
          <a:p>
            <a:endParaRPr/>
          </a:p>
        </p:txBody>
      </p:sp>
      <p:sp>
        <p:nvSpPr>
          <p:cNvPr id="186" name="Google Shape;186;p29"/>
          <p:cNvSpPr txBox="1">
            <a:spLocks noGrp="1"/>
          </p:cNvSpPr>
          <p:nvPr>
            <p:ph type="subTitle" idx="1"/>
          </p:nvPr>
        </p:nvSpPr>
        <p:spPr>
          <a:xfrm>
            <a:off x="1319576" y="2286575"/>
            <a:ext cx="2221500" cy="58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187" name="Google Shape;187;p29"/>
          <p:cNvSpPr txBox="1">
            <a:spLocks noGrp="1"/>
          </p:cNvSpPr>
          <p:nvPr>
            <p:ph type="title" idx="2"/>
          </p:nvPr>
        </p:nvSpPr>
        <p:spPr>
          <a:xfrm>
            <a:off x="4681398" y="2011275"/>
            <a:ext cx="1959300" cy="3339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1800" b="1">
                <a:solidFill>
                  <a:schemeClr val="dk1"/>
                </a:solidFill>
              </a:defRPr>
            </a:lvl1pPr>
            <a:lvl2pPr lvl="1" rtl="0">
              <a:spcBef>
                <a:spcPts val="0"/>
              </a:spcBef>
              <a:spcAft>
                <a:spcPts val="0"/>
              </a:spcAft>
              <a:buClr>
                <a:schemeClr val="dk1"/>
              </a:buClr>
              <a:buSzPts val="1800"/>
              <a:buNone/>
              <a:defRPr sz="1800">
                <a:solidFill>
                  <a:schemeClr val="dk1"/>
                </a:solidFill>
              </a:defRPr>
            </a:lvl2pPr>
            <a:lvl3pPr lvl="2" rtl="0">
              <a:spcBef>
                <a:spcPts val="0"/>
              </a:spcBef>
              <a:spcAft>
                <a:spcPts val="0"/>
              </a:spcAft>
              <a:buClr>
                <a:schemeClr val="dk1"/>
              </a:buClr>
              <a:buSzPts val="1800"/>
              <a:buNone/>
              <a:defRPr sz="1800">
                <a:solidFill>
                  <a:schemeClr val="dk1"/>
                </a:solidFill>
              </a:defRPr>
            </a:lvl3pPr>
            <a:lvl4pPr lvl="3" rtl="0">
              <a:spcBef>
                <a:spcPts val="0"/>
              </a:spcBef>
              <a:spcAft>
                <a:spcPts val="0"/>
              </a:spcAft>
              <a:buClr>
                <a:schemeClr val="dk1"/>
              </a:buClr>
              <a:buSzPts val="1800"/>
              <a:buNone/>
              <a:defRPr sz="1800">
                <a:solidFill>
                  <a:schemeClr val="dk1"/>
                </a:solidFill>
              </a:defRPr>
            </a:lvl4pPr>
            <a:lvl5pPr lvl="4" rtl="0">
              <a:spcBef>
                <a:spcPts val="0"/>
              </a:spcBef>
              <a:spcAft>
                <a:spcPts val="0"/>
              </a:spcAft>
              <a:buClr>
                <a:schemeClr val="dk1"/>
              </a:buClr>
              <a:buSzPts val="1800"/>
              <a:buNone/>
              <a:defRPr sz="1800">
                <a:solidFill>
                  <a:schemeClr val="dk1"/>
                </a:solidFill>
              </a:defRPr>
            </a:lvl5pPr>
            <a:lvl6pPr lvl="5" rtl="0">
              <a:spcBef>
                <a:spcPts val="0"/>
              </a:spcBef>
              <a:spcAft>
                <a:spcPts val="0"/>
              </a:spcAft>
              <a:buClr>
                <a:schemeClr val="dk1"/>
              </a:buClr>
              <a:buSzPts val="1800"/>
              <a:buNone/>
              <a:defRPr sz="1800">
                <a:solidFill>
                  <a:schemeClr val="dk1"/>
                </a:solidFill>
              </a:defRPr>
            </a:lvl6pPr>
            <a:lvl7pPr lvl="6" rtl="0">
              <a:spcBef>
                <a:spcPts val="0"/>
              </a:spcBef>
              <a:spcAft>
                <a:spcPts val="0"/>
              </a:spcAft>
              <a:buClr>
                <a:schemeClr val="dk1"/>
              </a:buClr>
              <a:buSzPts val="1800"/>
              <a:buNone/>
              <a:defRPr sz="1800">
                <a:solidFill>
                  <a:schemeClr val="dk1"/>
                </a:solidFill>
              </a:defRPr>
            </a:lvl7pPr>
            <a:lvl8pPr lvl="7" rtl="0">
              <a:spcBef>
                <a:spcPts val="0"/>
              </a:spcBef>
              <a:spcAft>
                <a:spcPts val="0"/>
              </a:spcAft>
              <a:buClr>
                <a:schemeClr val="dk1"/>
              </a:buClr>
              <a:buSzPts val="1800"/>
              <a:buNone/>
              <a:defRPr sz="1800">
                <a:solidFill>
                  <a:schemeClr val="dk1"/>
                </a:solidFill>
              </a:defRPr>
            </a:lvl8pPr>
            <a:lvl9pPr lvl="8" rtl="0">
              <a:spcBef>
                <a:spcPts val="0"/>
              </a:spcBef>
              <a:spcAft>
                <a:spcPts val="0"/>
              </a:spcAft>
              <a:buClr>
                <a:schemeClr val="dk1"/>
              </a:buClr>
              <a:buSzPts val="1800"/>
              <a:buNone/>
              <a:defRPr sz="1800">
                <a:solidFill>
                  <a:schemeClr val="dk1"/>
                </a:solidFill>
              </a:defRPr>
            </a:lvl9pPr>
          </a:lstStyle>
          <a:p>
            <a:endParaRPr/>
          </a:p>
        </p:txBody>
      </p:sp>
      <p:sp>
        <p:nvSpPr>
          <p:cNvPr id="188" name="Google Shape;188;p29"/>
          <p:cNvSpPr txBox="1">
            <a:spLocks noGrp="1"/>
          </p:cNvSpPr>
          <p:nvPr>
            <p:ph type="subTitle" idx="3"/>
          </p:nvPr>
        </p:nvSpPr>
        <p:spPr>
          <a:xfrm>
            <a:off x="4681376" y="2285050"/>
            <a:ext cx="2221500" cy="58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189" name="Google Shape;189;p29"/>
          <p:cNvSpPr txBox="1">
            <a:spLocks noGrp="1"/>
          </p:cNvSpPr>
          <p:nvPr>
            <p:ph type="title" idx="4"/>
          </p:nvPr>
        </p:nvSpPr>
        <p:spPr>
          <a:xfrm>
            <a:off x="2410949" y="3268425"/>
            <a:ext cx="1959300" cy="3339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1800" b="1">
                <a:solidFill>
                  <a:schemeClr val="dk1"/>
                </a:solidFill>
              </a:defRPr>
            </a:lvl1pPr>
            <a:lvl2pPr lvl="1" rtl="0">
              <a:spcBef>
                <a:spcPts val="0"/>
              </a:spcBef>
              <a:spcAft>
                <a:spcPts val="0"/>
              </a:spcAft>
              <a:buClr>
                <a:schemeClr val="dk1"/>
              </a:buClr>
              <a:buSzPts val="1800"/>
              <a:buNone/>
              <a:defRPr sz="1800">
                <a:solidFill>
                  <a:schemeClr val="dk1"/>
                </a:solidFill>
              </a:defRPr>
            </a:lvl2pPr>
            <a:lvl3pPr lvl="2" rtl="0">
              <a:spcBef>
                <a:spcPts val="0"/>
              </a:spcBef>
              <a:spcAft>
                <a:spcPts val="0"/>
              </a:spcAft>
              <a:buClr>
                <a:schemeClr val="dk1"/>
              </a:buClr>
              <a:buSzPts val="1800"/>
              <a:buNone/>
              <a:defRPr sz="1800">
                <a:solidFill>
                  <a:schemeClr val="dk1"/>
                </a:solidFill>
              </a:defRPr>
            </a:lvl3pPr>
            <a:lvl4pPr lvl="3" rtl="0">
              <a:spcBef>
                <a:spcPts val="0"/>
              </a:spcBef>
              <a:spcAft>
                <a:spcPts val="0"/>
              </a:spcAft>
              <a:buClr>
                <a:schemeClr val="dk1"/>
              </a:buClr>
              <a:buSzPts val="1800"/>
              <a:buNone/>
              <a:defRPr sz="1800">
                <a:solidFill>
                  <a:schemeClr val="dk1"/>
                </a:solidFill>
              </a:defRPr>
            </a:lvl4pPr>
            <a:lvl5pPr lvl="4" rtl="0">
              <a:spcBef>
                <a:spcPts val="0"/>
              </a:spcBef>
              <a:spcAft>
                <a:spcPts val="0"/>
              </a:spcAft>
              <a:buClr>
                <a:schemeClr val="dk1"/>
              </a:buClr>
              <a:buSzPts val="1800"/>
              <a:buNone/>
              <a:defRPr sz="1800">
                <a:solidFill>
                  <a:schemeClr val="dk1"/>
                </a:solidFill>
              </a:defRPr>
            </a:lvl5pPr>
            <a:lvl6pPr lvl="5" rtl="0">
              <a:spcBef>
                <a:spcPts val="0"/>
              </a:spcBef>
              <a:spcAft>
                <a:spcPts val="0"/>
              </a:spcAft>
              <a:buClr>
                <a:schemeClr val="dk1"/>
              </a:buClr>
              <a:buSzPts val="1800"/>
              <a:buNone/>
              <a:defRPr sz="1800">
                <a:solidFill>
                  <a:schemeClr val="dk1"/>
                </a:solidFill>
              </a:defRPr>
            </a:lvl6pPr>
            <a:lvl7pPr lvl="6" rtl="0">
              <a:spcBef>
                <a:spcPts val="0"/>
              </a:spcBef>
              <a:spcAft>
                <a:spcPts val="0"/>
              </a:spcAft>
              <a:buClr>
                <a:schemeClr val="dk1"/>
              </a:buClr>
              <a:buSzPts val="1800"/>
              <a:buNone/>
              <a:defRPr sz="1800">
                <a:solidFill>
                  <a:schemeClr val="dk1"/>
                </a:solidFill>
              </a:defRPr>
            </a:lvl7pPr>
            <a:lvl8pPr lvl="7" rtl="0">
              <a:spcBef>
                <a:spcPts val="0"/>
              </a:spcBef>
              <a:spcAft>
                <a:spcPts val="0"/>
              </a:spcAft>
              <a:buClr>
                <a:schemeClr val="dk1"/>
              </a:buClr>
              <a:buSzPts val="1800"/>
              <a:buNone/>
              <a:defRPr sz="1800">
                <a:solidFill>
                  <a:schemeClr val="dk1"/>
                </a:solidFill>
              </a:defRPr>
            </a:lvl8pPr>
            <a:lvl9pPr lvl="8" rtl="0">
              <a:spcBef>
                <a:spcPts val="0"/>
              </a:spcBef>
              <a:spcAft>
                <a:spcPts val="0"/>
              </a:spcAft>
              <a:buClr>
                <a:schemeClr val="dk1"/>
              </a:buClr>
              <a:buSzPts val="1800"/>
              <a:buNone/>
              <a:defRPr sz="1800">
                <a:solidFill>
                  <a:schemeClr val="dk1"/>
                </a:solidFill>
              </a:defRPr>
            </a:lvl9pPr>
          </a:lstStyle>
          <a:p>
            <a:endParaRPr/>
          </a:p>
        </p:txBody>
      </p:sp>
      <p:sp>
        <p:nvSpPr>
          <p:cNvPr id="190" name="Google Shape;190;p29"/>
          <p:cNvSpPr txBox="1">
            <a:spLocks noGrp="1"/>
          </p:cNvSpPr>
          <p:nvPr>
            <p:ph type="subTitle" idx="5"/>
          </p:nvPr>
        </p:nvSpPr>
        <p:spPr>
          <a:xfrm>
            <a:off x="2410951" y="3543875"/>
            <a:ext cx="2221500" cy="58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191" name="Google Shape;191;p29"/>
          <p:cNvSpPr txBox="1">
            <a:spLocks noGrp="1"/>
          </p:cNvSpPr>
          <p:nvPr>
            <p:ph type="title" idx="6"/>
          </p:nvPr>
        </p:nvSpPr>
        <p:spPr>
          <a:xfrm>
            <a:off x="5772773" y="3268575"/>
            <a:ext cx="1959300" cy="3339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1800" b="1">
                <a:solidFill>
                  <a:schemeClr val="dk1"/>
                </a:solidFill>
              </a:defRPr>
            </a:lvl1pPr>
            <a:lvl2pPr lvl="1" rtl="0">
              <a:spcBef>
                <a:spcPts val="0"/>
              </a:spcBef>
              <a:spcAft>
                <a:spcPts val="0"/>
              </a:spcAft>
              <a:buClr>
                <a:schemeClr val="dk1"/>
              </a:buClr>
              <a:buSzPts val="1800"/>
              <a:buNone/>
              <a:defRPr sz="1800">
                <a:solidFill>
                  <a:schemeClr val="dk1"/>
                </a:solidFill>
              </a:defRPr>
            </a:lvl2pPr>
            <a:lvl3pPr lvl="2" rtl="0">
              <a:spcBef>
                <a:spcPts val="0"/>
              </a:spcBef>
              <a:spcAft>
                <a:spcPts val="0"/>
              </a:spcAft>
              <a:buClr>
                <a:schemeClr val="dk1"/>
              </a:buClr>
              <a:buSzPts val="1800"/>
              <a:buNone/>
              <a:defRPr sz="1800">
                <a:solidFill>
                  <a:schemeClr val="dk1"/>
                </a:solidFill>
              </a:defRPr>
            </a:lvl3pPr>
            <a:lvl4pPr lvl="3" rtl="0">
              <a:spcBef>
                <a:spcPts val="0"/>
              </a:spcBef>
              <a:spcAft>
                <a:spcPts val="0"/>
              </a:spcAft>
              <a:buClr>
                <a:schemeClr val="dk1"/>
              </a:buClr>
              <a:buSzPts val="1800"/>
              <a:buNone/>
              <a:defRPr sz="1800">
                <a:solidFill>
                  <a:schemeClr val="dk1"/>
                </a:solidFill>
              </a:defRPr>
            </a:lvl4pPr>
            <a:lvl5pPr lvl="4" rtl="0">
              <a:spcBef>
                <a:spcPts val="0"/>
              </a:spcBef>
              <a:spcAft>
                <a:spcPts val="0"/>
              </a:spcAft>
              <a:buClr>
                <a:schemeClr val="dk1"/>
              </a:buClr>
              <a:buSzPts val="1800"/>
              <a:buNone/>
              <a:defRPr sz="1800">
                <a:solidFill>
                  <a:schemeClr val="dk1"/>
                </a:solidFill>
              </a:defRPr>
            </a:lvl5pPr>
            <a:lvl6pPr lvl="5" rtl="0">
              <a:spcBef>
                <a:spcPts val="0"/>
              </a:spcBef>
              <a:spcAft>
                <a:spcPts val="0"/>
              </a:spcAft>
              <a:buClr>
                <a:schemeClr val="dk1"/>
              </a:buClr>
              <a:buSzPts val="1800"/>
              <a:buNone/>
              <a:defRPr sz="1800">
                <a:solidFill>
                  <a:schemeClr val="dk1"/>
                </a:solidFill>
              </a:defRPr>
            </a:lvl6pPr>
            <a:lvl7pPr lvl="6" rtl="0">
              <a:spcBef>
                <a:spcPts val="0"/>
              </a:spcBef>
              <a:spcAft>
                <a:spcPts val="0"/>
              </a:spcAft>
              <a:buClr>
                <a:schemeClr val="dk1"/>
              </a:buClr>
              <a:buSzPts val="1800"/>
              <a:buNone/>
              <a:defRPr sz="1800">
                <a:solidFill>
                  <a:schemeClr val="dk1"/>
                </a:solidFill>
              </a:defRPr>
            </a:lvl7pPr>
            <a:lvl8pPr lvl="7" rtl="0">
              <a:spcBef>
                <a:spcPts val="0"/>
              </a:spcBef>
              <a:spcAft>
                <a:spcPts val="0"/>
              </a:spcAft>
              <a:buClr>
                <a:schemeClr val="dk1"/>
              </a:buClr>
              <a:buSzPts val="1800"/>
              <a:buNone/>
              <a:defRPr sz="1800">
                <a:solidFill>
                  <a:schemeClr val="dk1"/>
                </a:solidFill>
              </a:defRPr>
            </a:lvl8pPr>
            <a:lvl9pPr lvl="8" rtl="0">
              <a:spcBef>
                <a:spcPts val="0"/>
              </a:spcBef>
              <a:spcAft>
                <a:spcPts val="0"/>
              </a:spcAft>
              <a:buClr>
                <a:schemeClr val="dk1"/>
              </a:buClr>
              <a:buSzPts val="1800"/>
              <a:buNone/>
              <a:defRPr sz="1800">
                <a:solidFill>
                  <a:schemeClr val="dk1"/>
                </a:solidFill>
              </a:defRPr>
            </a:lvl9pPr>
          </a:lstStyle>
          <a:p>
            <a:endParaRPr/>
          </a:p>
        </p:txBody>
      </p:sp>
      <p:sp>
        <p:nvSpPr>
          <p:cNvPr id="192" name="Google Shape;192;p29"/>
          <p:cNvSpPr txBox="1">
            <a:spLocks noGrp="1"/>
          </p:cNvSpPr>
          <p:nvPr>
            <p:ph type="subTitle" idx="7"/>
          </p:nvPr>
        </p:nvSpPr>
        <p:spPr>
          <a:xfrm>
            <a:off x="5772750" y="3542350"/>
            <a:ext cx="2221500" cy="58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198" name="Google Shape;198;p29"/>
          <p:cNvSpPr txBox="1">
            <a:spLocks noGrp="1"/>
          </p:cNvSpPr>
          <p:nvPr>
            <p:ph type="title" idx="8"/>
          </p:nvPr>
        </p:nvSpPr>
        <p:spPr>
          <a:xfrm>
            <a:off x="713225" y="530725"/>
            <a:ext cx="77109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3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endParaRPr/>
          </a:p>
        </p:txBody>
      </p:sp>
    </p:spTree>
    <p:extLst>
      <p:ext uri="{BB962C8B-B14F-4D97-AF65-F5344CB8AC3E}">
        <p14:creationId xmlns:p14="http://schemas.microsoft.com/office/powerpoint/2010/main" val="29875895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Main point 1">
  <p:cSld name="Main point 1">
    <p:bg>
      <p:bgPr>
        <a:solidFill>
          <a:schemeClr val="accent6"/>
        </a:solidFill>
        <a:effectLst/>
      </p:bgPr>
    </p:bg>
    <p:spTree>
      <p:nvGrpSpPr>
        <p:cNvPr id="1" name="Shape 177"/>
        <p:cNvGrpSpPr/>
        <p:nvPr/>
      </p:nvGrpSpPr>
      <p:grpSpPr>
        <a:xfrm>
          <a:off x="0" y="0"/>
          <a:ext cx="0" cy="0"/>
          <a:chOff x="0" y="0"/>
          <a:chExt cx="0" cy="0"/>
        </a:xfrm>
      </p:grpSpPr>
      <p:sp>
        <p:nvSpPr>
          <p:cNvPr id="180" name="Google Shape;180;p28"/>
          <p:cNvSpPr txBox="1">
            <a:spLocks noGrp="1"/>
          </p:cNvSpPr>
          <p:nvPr>
            <p:ph type="title"/>
          </p:nvPr>
        </p:nvSpPr>
        <p:spPr>
          <a:xfrm>
            <a:off x="713225" y="1627150"/>
            <a:ext cx="4659300" cy="18975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700"/>
              <a:buNone/>
              <a:defRPr sz="6000" b="1">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a:endParaRPr/>
          </a:p>
        </p:txBody>
      </p:sp>
    </p:spTree>
    <p:extLst>
      <p:ext uri="{BB962C8B-B14F-4D97-AF65-F5344CB8AC3E}">
        <p14:creationId xmlns:p14="http://schemas.microsoft.com/office/powerpoint/2010/main" val="3860296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538267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7"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7"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10/3/24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04678591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8"/>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8"/>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10/3/24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54814358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10/3/24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4144056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10/3/24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99246618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10/3/24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74125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10/3/24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2851717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10/3/24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0861102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8"/>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C764DE79-268F-4C1A-8933-263129D2AF90}" type="datetimeFigureOut">
              <a:rPr lang="en-US" dirty="0"/>
              <a:t>10/3/24</a:t>
            </a:fld>
            <a:endParaRPr 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724146044"/>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60"/>
          <p:cNvSpPr txBox="1">
            <a:spLocks noGrp="1"/>
          </p:cNvSpPr>
          <p:nvPr>
            <p:ph type="ctrTitle"/>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a:p>
            <a:pPr marL="0" lvl="0" indent="0" algn="r" rtl="0">
              <a:spcBef>
                <a:spcPts val="0"/>
              </a:spcBef>
              <a:spcAft>
                <a:spcPts val="0"/>
              </a:spcAft>
              <a:buNone/>
            </a:pPr>
            <a:r>
              <a:rPr lang="en"/>
              <a:t>Spirit Airline performance</a:t>
            </a:r>
            <a:endParaRPr/>
          </a:p>
          <a:p>
            <a:pPr marL="0" lvl="0" indent="0" algn="r" rtl="0">
              <a:spcBef>
                <a:spcPts val="0"/>
              </a:spcBef>
              <a:spcAft>
                <a:spcPts val="0"/>
              </a:spcAft>
              <a:buNone/>
            </a:pPr>
            <a:endParaRPr/>
          </a:p>
        </p:txBody>
      </p:sp>
      <p:cxnSp>
        <p:nvCxnSpPr>
          <p:cNvPr id="451" name="Google Shape;451;p60"/>
          <p:cNvCxnSpPr/>
          <p:nvPr/>
        </p:nvCxnSpPr>
        <p:spPr>
          <a:xfrm>
            <a:off x="7402150" y="4016555"/>
            <a:ext cx="647100" cy="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6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dirty="0"/>
              <a:t>05</a:t>
            </a:r>
            <a:endParaRPr sz="4000" dirty="0"/>
          </a:p>
          <a:p>
            <a:pPr marL="0" lvl="0" indent="0" algn="ctr" rtl="0">
              <a:spcBef>
                <a:spcPts val="0"/>
              </a:spcBef>
              <a:spcAft>
                <a:spcPts val="0"/>
              </a:spcAft>
              <a:buNone/>
            </a:pPr>
            <a:r>
              <a:rPr lang="en" sz="4000" dirty="0"/>
              <a:t>ANOVA</a:t>
            </a:r>
            <a:endParaRPr sz="4000" dirty="0"/>
          </a:p>
        </p:txBody>
      </p:sp>
      <p:cxnSp>
        <p:nvCxnSpPr>
          <p:cNvPr id="516" name="Google Shape;516;p69"/>
          <p:cNvCxnSpPr/>
          <p:nvPr/>
        </p:nvCxnSpPr>
        <p:spPr>
          <a:xfrm>
            <a:off x="4248450" y="3035270"/>
            <a:ext cx="647100" cy="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15"/>
                                        </p:tgtEl>
                                        <p:attrNameLst>
                                          <p:attrName>style.visibility</p:attrName>
                                        </p:attrNameLst>
                                      </p:cBhvr>
                                      <p:to>
                                        <p:strVal val="visible"/>
                                      </p:to>
                                    </p:set>
                                    <p:animEffect transition="in" filter="fade">
                                      <p:cBhvr>
                                        <p:cTn id="7" dur="1000"/>
                                        <p:tgtEl>
                                          <p:spTgt spid="515"/>
                                        </p:tgtEl>
                                      </p:cBhvr>
                                    </p:animEffect>
                                  </p:childTnLst>
                                </p:cTn>
                              </p:par>
                              <p:par>
                                <p:cTn id="8" presetID="10" presetClass="entr" presetSubtype="0" fill="hold" nodeType="withEffect">
                                  <p:stCondLst>
                                    <p:cond delay="0"/>
                                  </p:stCondLst>
                                  <p:childTnLst>
                                    <p:set>
                                      <p:cBhvr>
                                        <p:cTn id="9" dur="1" fill="hold">
                                          <p:stCondLst>
                                            <p:cond delay="0"/>
                                          </p:stCondLst>
                                        </p:cTn>
                                        <p:tgtEl>
                                          <p:spTgt spid="516"/>
                                        </p:tgtEl>
                                        <p:attrNameLst>
                                          <p:attrName>style.visibility</p:attrName>
                                        </p:attrNameLst>
                                      </p:cBhvr>
                                      <p:to>
                                        <p:strVal val="visible"/>
                                      </p:to>
                                    </p:set>
                                    <p:animEffect transition="in" filter="fade">
                                      <p:cBhvr>
                                        <p:cTn id="10" dur="1000"/>
                                        <p:tgtEl>
                                          <p:spTgt spid="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7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ANOVA</a:t>
            </a:r>
            <a:endParaRPr/>
          </a:p>
        </p:txBody>
      </p:sp>
      <p:sp>
        <p:nvSpPr>
          <p:cNvPr id="523" name="Google Shape;523;p70"/>
          <p:cNvSpPr txBox="1">
            <a:spLocks noGrp="1"/>
          </p:cNvSpPr>
          <p:nvPr>
            <p:ph type="subTitle" idx="4294967295"/>
          </p:nvPr>
        </p:nvSpPr>
        <p:spPr>
          <a:xfrm>
            <a:off x="6096000" y="195263"/>
            <a:ext cx="3048000" cy="4884737"/>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sz="950">
                <a:latin typeface="Didact Gothic"/>
                <a:ea typeface="Didact Gothic"/>
                <a:cs typeface="Didact Gothic"/>
                <a:sym typeface="Didact Gothic"/>
              </a:rPr>
              <a:t>Steps used to achieve improvement in analysis: </a:t>
            </a:r>
            <a:endParaRPr sz="950">
              <a:latin typeface="Didact Gothic"/>
              <a:ea typeface="Didact Gothic"/>
              <a:cs typeface="Didact Gothic"/>
              <a:sym typeface="Didact Gothic"/>
            </a:endParaRPr>
          </a:p>
          <a:p>
            <a:pPr marL="0" lvl="0" indent="0" algn="l" rtl="0">
              <a:spcBef>
                <a:spcPts val="1000"/>
              </a:spcBef>
              <a:spcAft>
                <a:spcPts val="0"/>
              </a:spcAft>
              <a:buNone/>
            </a:pPr>
            <a:r>
              <a:rPr lang="en" sz="950">
                <a:latin typeface="Didact Gothic"/>
                <a:ea typeface="Didact Gothic"/>
                <a:cs typeface="Didact Gothic"/>
                <a:sym typeface="Didact Gothic"/>
              </a:rPr>
              <a:t>These are the</a:t>
            </a:r>
            <a:r>
              <a:rPr lang="en" sz="950" b="1">
                <a:latin typeface="Didact Gothic"/>
                <a:ea typeface="Didact Gothic"/>
                <a:cs typeface="Didact Gothic"/>
                <a:sym typeface="Didact Gothic"/>
              </a:rPr>
              <a:t> independent variables (with their full factorial) and the associated R-square values </a:t>
            </a:r>
            <a:r>
              <a:rPr lang="en" sz="950">
                <a:latin typeface="Didact Gothic"/>
                <a:ea typeface="Didact Gothic"/>
                <a:cs typeface="Didact Gothic"/>
                <a:sym typeface="Didact Gothic"/>
              </a:rPr>
              <a:t>we used before we derive our final independent variables </a:t>
            </a:r>
            <a:r>
              <a:rPr lang="en" sz="950" b="1">
                <a:latin typeface="Didact Gothic"/>
                <a:ea typeface="Didact Gothic"/>
                <a:cs typeface="Didact Gothic"/>
                <a:sym typeface="Didact Gothic"/>
              </a:rPr>
              <a:t>(all the variables we tested are statistically significant)</a:t>
            </a:r>
            <a:r>
              <a:rPr lang="en" sz="950">
                <a:latin typeface="Didact Gothic"/>
                <a:ea typeface="Didact Gothic"/>
                <a:cs typeface="Didact Gothic"/>
                <a:sym typeface="Didact Gothic"/>
              </a:rPr>
              <a:t>:</a:t>
            </a:r>
            <a:endParaRPr sz="950">
              <a:latin typeface="Didact Gothic"/>
              <a:ea typeface="Didact Gothic"/>
              <a:cs typeface="Didact Gothic"/>
              <a:sym typeface="Didact Gothic"/>
            </a:endParaRPr>
          </a:p>
          <a:p>
            <a:pPr marL="457200" lvl="0" indent="-288925" algn="l" rtl="0">
              <a:spcBef>
                <a:spcPts val="1000"/>
              </a:spcBef>
              <a:spcAft>
                <a:spcPts val="0"/>
              </a:spcAft>
              <a:buSzPts val="950"/>
              <a:buFont typeface="Didact Gothic"/>
              <a:buChar char="●"/>
            </a:pPr>
            <a:r>
              <a:rPr lang="en" sz="950">
                <a:latin typeface="Didact Gothic"/>
                <a:ea typeface="Didact Gothic"/>
                <a:cs typeface="Didact Gothic"/>
                <a:sym typeface="Didact Gothic"/>
              </a:rPr>
              <a:t>MONTH1, DAY_OF_WEEK1: 0.0615 </a:t>
            </a:r>
            <a:endParaRPr sz="950">
              <a:latin typeface="Didact Gothic"/>
              <a:ea typeface="Didact Gothic"/>
              <a:cs typeface="Didact Gothic"/>
              <a:sym typeface="Didact Gothic"/>
            </a:endParaRPr>
          </a:p>
          <a:p>
            <a:pPr marL="457200" lvl="0" indent="-288925" algn="l" rtl="0">
              <a:spcBef>
                <a:spcPts val="0"/>
              </a:spcBef>
              <a:spcAft>
                <a:spcPts val="0"/>
              </a:spcAft>
              <a:buClr>
                <a:schemeClr val="dk1"/>
              </a:buClr>
              <a:buSzPts val="950"/>
              <a:buFont typeface="Didact Gothic"/>
              <a:buChar char="●"/>
            </a:pPr>
            <a:r>
              <a:rPr lang="en" sz="950">
                <a:solidFill>
                  <a:schemeClr val="dk1"/>
                </a:solidFill>
                <a:latin typeface="Didact Gothic"/>
                <a:ea typeface="Didact Gothic"/>
                <a:cs typeface="Didact Gothic"/>
                <a:sym typeface="Didact Gothic"/>
              </a:rPr>
              <a:t>MONTH1, DELAY_FLAG1: 0.0427</a:t>
            </a:r>
            <a:endParaRPr sz="950">
              <a:solidFill>
                <a:schemeClr val="dk1"/>
              </a:solidFill>
              <a:latin typeface="Didact Gothic"/>
              <a:ea typeface="Didact Gothic"/>
              <a:cs typeface="Didact Gothic"/>
              <a:sym typeface="Didact Gothic"/>
            </a:endParaRPr>
          </a:p>
          <a:p>
            <a:pPr marL="457200" lvl="0" indent="-288925" algn="l" rtl="0">
              <a:spcBef>
                <a:spcPts val="0"/>
              </a:spcBef>
              <a:spcAft>
                <a:spcPts val="0"/>
              </a:spcAft>
              <a:buClr>
                <a:schemeClr val="dk1"/>
              </a:buClr>
              <a:buSzPts val="950"/>
              <a:buFont typeface="Didact Gothic"/>
              <a:buChar char="●"/>
            </a:pPr>
            <a:r>
              <a:rPr lang="en" sz="950">
                <a:solidFill>
                  <a:schemeClr val="dk1"/>
                </a:solidFill>
                <a:latin typeface="Didact Gothic"/>
                <a:ea typeface="Didact Gothic"/>
                <a:cs typeface="Didact Gothic"/>
                <a:sym typeface="Didact Gothic"/>
              </a:rPr>
              <a:t>DAY_OF_WEEK1, DELAY_FLAG1: 0.0061</a:t>
            </a:r>
            <a:endParaRPr sz="950">
              <a:latin typeface="Didact Gothic"/>
              <a:ea typeface="Didact Gothic"/>
              <a:cs typeface="Didact Gothic"/>
              <a:sym typeface="Didact Gothic"/>
            </a:endParaRPr>
          </a:p>
          <a:p>
            <a:pPr marL="457200" lvl="0" indent="-288925" algn="l" rtl="0">
              <a:spcBef>
                <a:spcPts val="0"/>
              </a:spcBef>
              <a:spcAft>
                <a:spcPts val="0"/>
              </a:spcAft>
              <a:buSzPts val="950"/>
              <a:buFont typeface="Didact Gothic"/>
              <a:buChar char="●"/>
            </a:pPr>
            <a:r>
              <a:rPr lang="en" sz="950">
                <a:latin typeface="Didact Gothic"/>
                <a:ea typeface="Didact Gothic"/>
                <a:cs typeface="Didact Gothic"/>
                <a:sym typeface="Didact Gothic"/>
              </a:rPr>
              <a:t>MONTH1, DAY_OF_WEEK1, DELAY_FLAG1: 0.0773</a:t>
            </a:r>
            <a:endParaRPr sz="950">
              <a:latin typeface="Didact Gothic"/>
              <a:ea typeface="Didact Gothic"/>
              <a:cs typeface="Didact Gothic"/>
              <a:sym typeface="Didact Gothic"/>
            </a:endParaRPr>
          </a:p>
          <a:p>
            <a:pPr marL="457200" lvl="0" indent="-288925" algn="l" rtl="0">
              <a:spcBef>
                <a:spcPts val="0"/>
              </a:spcBef>
              <a:spcAft>
                <a:spcPts val="0"/>
              </a:spcAft>
              <a:buSzPts val="950"/>
              <a:buFont typeface="Didact Gothic"/>
              <a:buChar char="●"/>
            </a:pPr>
            <a:r>
              <a:rPr lang="en" sz="950">
                <a:latin typeface="Didact Gothic"/>
                <a:ea typeface="Didact Gothic"/>
                <a:cs typeface="Didact Gothic"/>
                <a:sym typeface="Didact Gothic"/>
              </a:rPr>
              <a:t>DAY_OF_WEEK1, DELAY_FLAG1, MONTH: 0.0779</a:t>
            </a:r>
            <a:endParaRPr sz="950">
              <a:latin typeface="Didact Gothic"/>
              <a:ea typeface="Didact Gothic"/>
              <a:cs typeface="Didact Gothic"/>
              <a:sym typeface="Didact Gothic"/>
            </a:endParaRPr>
          </a:p>
          <a:p>
            <a:pPr marL="457200" lvl="0" indent="-288925" algn="l" rtl="0">
              <a:spcBef>
                <a:spcPts val="0"/>
              </a:spcBef>
              <a:spcAft>
                <a:spcPts val="0"/>
              </a:spcAft>
              <a:buSzPts val="950"/>
              <a:buFont typeface="Didact Gothic"/>
              <a:buChar char="●"/>
            </a:pPr>
            <a:r>
              <a:rPr lang="en" sz="950">
                <a:latin typeface="Didact Gothic"/>
                <a:ea typeface="Didact Gothic"/>
                <a:cs typeface="Didact Gothic"/>
                <a:sym typeface="Didact Gothic"/>
              </a:rPr>
              <a:t>MONTH1, DELAY_FLAG1, DAY_OF_WEEK: 0.07567</a:t>
            </a:r>
            <a:endParaRPr sz="950">
              <a:latin typeface="Didact Gothic"/>
              <a:ea typeface="Didact Gothic"/>
              <a:cs typeface="Didact Gothic"/>
              <a:sym typeface="Didact Gothic"/>
            </a:endParaRPr>
          </a:p>
          <a:p>
            <a:pPr marL="0" lvl="0" indent="0" algn="l" rtl="0">
              <a:spcBef>
                <a:spcPts val="1000"/>
              </a:spcBef>
              <a:spcAft>
                <a:spcPts val="0"/>
              </a:spcAft>
              <a:buNone/>
            </a:pPr>
            <a:r>
              <a:rPr lang="en" sz="950">
                <a:latin typeface="Didact Gothic"/>
                <a:ea typeface="Didact Gothic"/>
                <a:cs typeface="Didact Gothic"/>
                <a:sym typeface="Didact Gothic"/>
              </a:rPr>
              <a:t>Due to the high number of possible combinations that are limited by SAS capabilities, we can only try a maximum of three variables. The main three categorical independent variables we considered for ANOVA are Month, Day of Week, Delay Flag. After noticing that only using variables from previous time period 1 (we also try adding previous time period 2) do not give significant R-square value, we tried combining previous time period 1 variables with current time period variables. </a:t>
            </a:r>
            <a:endParaRPr sz="950">
              <a:latin typeface="Didact Gothic"/>
              <a:ea typeface="Didact Gothic"/>
              <a:cs typeface="Didact Gothic"/>
              <a:sym typeface="Didact Gothic"/>
            </a:endParaRPr>
          </a:p>
          <a:p>
            <a:pPr marL="0" lvl="0" indent="0" algn="l" rtl="0">
              <a:spcBef>
                <a:spcPts val="1000"/>
              </a:spcBef>
              <a:spcAft>
                <a:spcPts val="1000"/>
              </a:spcAft>
              <a:buNone/>
            </a:pPr>
            <a:r>
              <a:rPr lang="en" sz="950">
                <a:latin typeface="Didact Gothic"/>
                <a:ea typeface="Didact Gothic"/>
                <a:cs typeface="Didact Gothic"/>
                <a:sym typeface="Didact Gothic"/>
              </a:rPr>
              <a:t>We found that when we use the categorical independent variables, </a:t>
            </a:r>
            <a:r>
              <a:rPr lang="en" sz="950" b="1">
                <a:latin typeface="Didact Gothic"/>
                <a:ea typeface="Didact Gothic"/>
                <a:cs typeface="Didact Gothic"/>
                <a:sym typeface="Didact Gothic"/>
              </a:rPr>
              <a:t>MONTH1, DAY_OF_WEEK1, DELAY_FLAG and their full factorial</a:t>
            </a:r>
            <a:r>
              <a:rPr lang="en" sz="950">
                <a:latin typeface="Didact Gothic"/>
                <a:ea typeface="Didact Gothic"/>
                <a:cs typeface="Didact Gothic"/>
                <a:sym typeface="Didact Gothic"/>
              </a:rPr>
              <a:t>, we derive a significant </a:t>
            </a:r>
            <a:r>
              <a:rPr lang="en" sz="950" b="1">
                <a:latin typeface="Didact Gothic"/>
                <a:ea typeface="Didact Gothic"/>
                <a:cs typeface="Didact Gothic"/>
                <a:sym typeface="Didact Gothic"/>
              </a:rPr>
              <a:t>R-square of 0.2507 </a:t>
            </a:r>
            <a:r>
              <a:rPr lang="en" sz="950">
                <a:latin typeface="Didact Gothic"/>
                <a:ea typeface="Didact Gothic"/>
                <a:cs typeface="Didact Gothic"/>
                <a:sym typeface="Didact Gothic"/>
              </a:rPr>
              <a:t>that is also         </a:t>
            </a:r>
            <a:r>
              <a:rPr lang="en" sz="950" b="1">
                <a:latin typeface="Didact Gothic"/>
                <a:ea typeface="Didact Gothic"/>
                <a:cs typeface="Didact Gothic"/>
                <a:sym typeface="Didact Gothic"/>
              </a:rPr>
              <a:t>statistically significant with                                              p-value of &lt;0.001</a:t>
            </a:r>
            <a:r>
              <a:rPr lang="en" sz="950">
                <a:latin typeface="Didact Gothic"/>
                <a:ea typeface="Didact Gothic"/>
                <a:cs typeface="Didact Gothic"/>
                <a:sym typeface="Didact Gothic"/>
              </a:rPr>
              <a:t>.</a:t>
            </a:r>
            <a:endParaRPr sz="950">
              <a:latin typeface="Didact Gothic"/>
              <a:ea typeface="Didact Gothic"/>
              <a:cs typeface="Didact Gothic"/>
              <a:sym typeface="Didact Gothic"/>
            </a:endParaRPr>
          </a:p>
        </p:txBody>
      </p:sp>
      <p:cxnSp>
        <p:nvCxnSpPr>
          <p:cNvPr id="522" name="Google Shape;522;p70"/>
          <p:cNvCxnSpPr/>
          <p:nvPr/>
        </p:nvCxnSpPr>
        <p:spPr>
          <a:xfrm>
            <a:off x="4248450" y="1275060"/>
            <a:ext cx="647100" cy="0"/>
          </a:xfrm>
          <a:prstGeom prst="straightConnector1">
            <a:avLst/>
          </a:prstGeom>
          <a:noFill/>
          <a:ln w="19050" cap="flat" cmpd="sng">
            <a:solidFill>
              <a:schemeClr val="dk1"/>
            </a:solidFill>
            <a:prstDash val="solid"/>
            <a:round/>
            <a:headEnd type="none" w="med" len="med"/>
            <a:tailEnd type="none" w="med" len="med"/>
          </a:ln>
        </p:spPr>
      </p:cxnSp>
      <p:pic>
        <p:nvPicPr>
          <p:cNvPr id="524" name="Google Shape;524;p70"/>
          <p:cNvPicPr preferRelativeResize="0"/>
          <p:nvPr/>
        </p:nvPicPr>
        <p:blipFill>
          <a:blip r:embed="rId3">
            <a:alphaModFix/>
          </a:blip>
          <a:stretch>
            <a:fillRect/>
          </a:stretch>
        </p:blipFill>
        <p:spPr>
          <a:xfrm>
            <a:off x="147475" y="1782688"/>
            <a:ext cx="2742125" cy="2667566"/>
          </a:xfrm>
          <a:prstGeom prst="rect">
            <a:avLst/>
          </a:prstGeom>
          <a:noFill/>
          <a:ln>
            <a:noFill/>
          </a:ln>
        </p:spPr>
      </p:pic>
      <p:pic>
        <p:nvPicPr>
          <p:cNvPr id="525" name="Google Shape;525;p70"/>
          <p:cNvPicPr preferRelativeResize="0"/>
          <p:nvPr/>
        </p:nvPicPr>
        <p:blipFill>
          <a:blip r:embed="rId4">
            <a:alphaModFix/>
          </a:blip>
          <a:stretch>
            <a:fillRect/>
          </a:stretch>
        </p:blipFill>
        <p:spPr>
          <a:xfrm>
            <a:off x="3120175" y="1319600"/>
            <a:ext cx="2694224" cy="2040300"/>
          </a:xfrm>
          <a:prstGeom prst="rect">
            <a:avLst/>
          </a:prstGeom>
          <a:noFill/>
          <a:ln>
            <a:noFill/>
          </a:ln>
        </p:spPr>
      </p:pic>
      <p:pic>
        <p:nvPicPr>
          <p:cNvPr id="526" name="Google Shape;526;p70"/>
          <p:cNvPicPr preferRelativeResize="0"/>
          <p:nvPr/>
        </p:nvPicPr>
        <p:blipFill>
          <a:blip r:embed="rId5">
            <a:alphaModFix/>
          </a:blip>
          <a:stretch>
            <a:fillRect/>
          </a:stretch>
        </p:blipFill>
        <p:spPr>
          <a:xfrm>
            <a:off x="3120175" y="3443675"/>
            <a:ext cx="2694226" cy="1613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7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ANOVA</a:t>
            </a:r>
            <a:endParaRPr/>
          </a:p>
        </p:txBody>
      </p:sp>
      <p:sp>
        <p:nvSpPr>
          <p:cNvPr id="534" name="Google Shape;534;p71"/>
          <p:cNvSpPr txBox="1">
            <a:spLocks noGrp="1"/>
          </p:cNvSpPr>
          <p:nvPr>
            <p:ph type="subTitle" idx="4294967295"/>
          </p:nvPr>
        </p:nvSpPr>
        <p:spPr>
          <a:xfrm>
            <a:off x="0" y="4506913"/>
            <a:ext cx="4437063" cy="577850"/>
          </a:xfrm>
          <a:prstGeom prst="rect">
            <a:avLst/>
          </a:prstGeom>
        </p:spPr>
        <p:txBody>
          <a:bodyPr spcFirstLastPara="1" wrap="square" lIns="91425" tIns="0" rIns="91425" bIns="91425" anchor="t" anchorCtr="0">
            <a:noAutofit/>
          </a:bodyPr>
          <a:lstStyle/>
          <a:p>
            <a:pPr marL="0" lvl="0" indent="0" algn="l" rtl="0">
              <a:lnSpc>
                <a:spcPct val="100000"/>
              </a:lnSpc>
              <a:spcBef>
                <a:spcPts val="0"/>
              </a:spcBef>
              <a:spcAft>
                <a:spcPts val="0"/>
              </a:spcAft>
              <a:buNone/>
            </a:pPr>
            <a:r>
              <a:rPr lang="en" sz="950">
                <a:latin typeface="Didact Gothic"/>
                <a:ea typeface="Didact Gothic"/>
                <a:cs typeface="Didact Gothic"/>
                <a:sym typeface="Didact Gothic"/>
              </a:rPr>
              <a:t>Since the estimates for all the months are statistically significant with p-value of &lt;0.0001, we can conclude that </a:t>
            </a:r>
            <a:r>
              <a:rPr lang="en" sz="950" b="1">
                <a:latin typeface="Didact Gothic"/>
                <a:ea typeface="Didact Gothic"/>
                <a:cs typeface="Didact Gothic"/>
                <a:sym typeface="Didact Gothic"/>
              </a:rPr>
              <a:t>June (month 6) has the highest estimate of least square mean for departure delay of 30.5041</a:t>
            </a:r>
            <a:r>
              <a:rPr lang="en" sz="950">
                <a:latin typeface="Didact Gothic"/>
                <a:ea typeface="Didact Gothic"/>
                <a:cs typeface="Didact Gothic"/>
                <a:sym typeface="Didact Gothic"/>
              </a:rPr>
              <a:t>, signifying that on average, Spirit flights in June, experience the longest departure delays compared to other months.</a:t>
            </a:r>
            <a:endParaRPr sz="950">
              <a:latin typeface="Didact Gothic"/>
              <a:ea typeface="Didact Gothic"/>
              <a:cs typeface="Didact Gothic"/>
              <a:sym typeface="Didact Gothic"/>
            </a:endParaRPr>
          </a:p>
          <a:p>
            <a:pPr marL="0" lvl="0" indent="0" algn="l" rtl="0">
              <a:lnSpc>
                <a:spcPct val="100000"/>
              </a:lnSpc>
              <a:spcBef>
                <a:spcPts val="1000"/>
              </a:spcBef>
              <a:spcAft>
                <a:spcPts val="0"/>
              </a:spcAft>
              <a:buNone/>
            </a:pPr>
            <a:endParaRPr sz="950">
              <a:latin typeface="Didact Gothic"/>
              <a:ea typeface="Didact Gothic"/>
              <a:cs typeface="Didact Gothic"/>
              <a:sym typeface="Didact Gothic"/>
            </a:endParaRPr>
          </a:p>
          <a:p>
            <a:pPr marL="0" lvl="0" indent="0" algn="l" rtl="0">
              <a:spcBef>
                <a:spcPts val="1000"/>
              </a:spcBef>
              <a:spcAft>
                <a:spcPts val="1000"/>
              </a:spcAft>
              <a:buNone/>
            </a:pPr>
            <a:endParaRPr sz="950">
              <a:latin typeface="Didact Gothic"/>
              <a:ea typeface="Didact Gothic"/>
              <a:cs typeface="Didact Gothic"/>
              <a:sym typeface="Didact Gothic"/>
            </a:endParaRPr>
          </a:p>
        </p:txBody>
      </p:sp>
      <p:sp>
        <p:nvSpPr>
          <p:cNvPr id="536" name="Google Shape;536;p71"/>
          <p:cNvSpPr txBox="1">
            <a:spLocks noGrp="1"/>
          </p:cNvSpPr>
          <p:nvPr>
            <p:ph type="subTitle" idx="4294967295"/>
          </p:nvPr>
        </p:nvSpPr>
        <p:spPr>
          <a:xfrm>
            <a:off x="5145088" y="3794125"/>
            <a:ext cx="3998912" cy="717550"/>
          </a:xfrm>
          <a:prstGeom prst="rect">
            <a:avLst/>
          </a:prstGeom>
        </p:spPr>
        <p:txBody>
          <a:bodyPr spcFirstLastPara="1" wrap="square" lIns="91425" tIns="0" rIns="91425" bIns="91425" anchor="t" anchorCtr="0">
            <a:noAutofit/>
          </a:bodyPr>
          <a:lstStyle/>
          <a:p>
            <a:pPr marL="0" lvl="0" indent="0" algn="l" rtl="0">
              <a:lnSpc>
                <a:spcPct val="100000"/>
              </a:lnSpc>
              <a:spcBef>
                <a:spcPts val="0"/>
              </a:spcBef>
              <a:spcAft>
                <a:spcPts val="0"/>
              </a:spcAft>
              <a:buNone/>
            </a:pPr>
            <a:r>
              <a:rPr lang="en" sz="950">
                <a:latin typeface="Didact Gothic"/>
                <a:ea typeface="Didact Gothic"/>
                <a:cs typeface="Didact Gothic"/>
                <a:sym typeface="Didact Gothic"/>
              </a:rPr>
              <a:t>Since the estimates for all the months are statistically significant with p-value of &lt;0.0001, we can conclude that </a:t>
            </a:r>
            <a:r>
              <a:rPr lang="en" sz="950" b="1">
                <a:latin typeface="Didact Gothic"/>
                <a:ea typeface="Didact Gothic"/>
                <a:cs typeface="Didact Gothic"/>
                <a:sym typeface="Didact Gothic"/>
              </a:rPr>
              <a:t>Friday (day 5) has the highest estimate of least square mean for departure delay of 18.1741</a:t>
            </a:r>
            <a:r>
              <a:rPr lang="en" sz="950">
                <a:latin typeface="Didact Gothic"/>
                <a:ea typeface="Didact Gothic"/>
                <a:cs typeface="Didact Gothic"/>
                <a:sym typeface="Didact Gothic"/>
              </a:rPr>
              <a:t>, signifying that on average, Spirit flights on Fridays, experience the longest departure delays compared to other days in a week.</a:t>
            </a:r>
            <a:endParaRPr sz="950">
              <a:latin typeface="Didact Gothic"/>
              <a:ea typeface="Didact Gothic"/>
              <a:cs typeface="Didact Gothic"/>
              <a:sym typeface="Didact Gothic"/>
            </a:endParaRPr>
          </a:p>
          <a:p>
            <a:pPr marL="0" lvl="0" indent="0" algn="l" rtl="0">
              <a:lnSpc>
                <a:spcPct val="100000"/>
              </a:lnSpc>
              <a:spcBef>
                <a:spcPts val="1000"/>
              </a:spcBef>
              <a:spcAft>
                <a:spcPts val="0"/>
              </a:spcAft>
              <a:buNone/>
            </a:pPr>
            <a:endParaRPr sz="950">
              <a:latin typeface="Didact Gothic"/>
              <a:ea typeface="Didact Gothic"/>
              <a:cs typeface="Didact Gothic"/>
              <a:sym typeface="Didact Gothic"/>
            </a:endParaRPr>
          </a:p>
          <a:p>
            <a:pPr marL="0" lvl="0" indent="0" algn="l" rtl="0">
              <a:spcBef>
                <a:spcPts val="1000"/>
              </a:spcBef>
              <a:spcAft>
                <a:spcPts val="1000"/>
              </a:spcAft>
              <a:buNone/>
            </a:pPr>
            <a:endParaRPr sz="950">
              <a:latin typeface="Didact Gothic"/>
              <a:ea typeface="Didact Gothic"/>
              <a:cs typeface="Didact Gothic"/>
              <a:sym typeface="Didact Gothic"/>
            </a:endParaRPr>
          </a:p>
        </p:txBody>
      </p:sp>
      <p:sp>
        <p:nvSpPr>
          <p:cNvPr id="538" name="Google Shape;538;p71"/>
          <p:cNvSpPr txBox="1">
            <a:spLocks noGrp="1"/>
          </p:cNvSpPr>
          <p:nvPr>
            <p:ph type="subTitle" idx="4294967295"/>
          </p:nvPr>
        </p:nvSpPr>
        <p:spPr>
          <a:xfrm>
            <a:off x="5637213" y="1273175"/>
            <a:ext cx="3506787" cy="717550"/>
          </a:xfrm>
          <a:prstGeom prst="rect">
            <a:avLst/>
          </a:prstGeom>
        </p:spPr>
        <p:txBody>
          <a:bodyPr spcFirstLastPara="1" wrap="square" lIns="91425" tIns="0" rIns="91425" bIns="91425" anchor="t" anchorCtr="0">
            <a:noAutofit/>
          </a:bodyPr>
          <a:lstStyle/>
          <a:p>
            <a:pPr marL="0" lvl="0" indent="0" algn="l" rtl="0">
              <a:lnSpc>
                <a:spcPct val="100000"/>
              </a:lnSpc>
              <a:spcBef>
                <a:spcPts val="0"/>
              </a:spcBef>
              <a:spcAft>
                <a:spcPts val="0"/>
              </a:spcAft>
              <a:buNone/>
            </a:pPr>
            <a:r>
              <a:rPr lang="en" sz="950">
                <a:latin typeface="Didact Gothic"/>
                <a:ea typeface="Didact Gothic"/>
                <a:cs typeface="Didact Gothic"/>
                <a:sym typeface="Didact Gothic"/>
              </a:rPr>
              <a:t>Since the estimate is statistically significant, we can conclude that </a:t>
            </a:r>
            <a:r>
              <a:rPr lang="en" sz="950" b="1">
                <a:latin typeface="Didact Gothic"/>
                <a:ea typeface="Didact Gothic"/>
                <a:cs typeface="Didact Gothic"/>
                <a:sym typeface="Didact Gothic"/>
              </a:rPr>
              <a:t>flights with delay have a higher least square mean of 37.1286 compared to flights with no delay,</a:t>
            </a:r>
            <a:r>
              <a:rPr lang="en" sz="950">
                <a:latin typeface="Didact Gothic"/>
                <a:ea typeface="Didact Gothic"/>
                <a:cs typeface="Didact Gothic"/>
                <a:sym typeface="Didact Gothic"/>
              </a:rPr>
              <a:t> depicting that on average, delayed Spirit flights experienced longer departure delays compared to non-delayed Spirit flights.</a:t>
            </a:r>
            <a:endParaRPr sz="950">
              <a:latin typeface="Didact Gothic"/>
              <a:ea typeface="Didact Gothic"/>
              <a:cs typeface="Didact Gothic"/>
              <a:sym typeface="Didact Gothic"/>
            </a:endParaRPr>
          </a:p>
          <a:p>
            <a:pPr marL="0" lvl="0" indent="0" algn="l" rtl="0">
              <a:lnSpc>
                <a:spcPct val="100000"/>
              </a:lnSpc>
              <a:spcBef>
                <a:spcPts val="1000"/>
              </a:spcBef>
              <a:spcAft>
                <a:spcPts val="0"/>
              </a:spcAft>
              <a:buNone/>
            </a:pPr>
            <a:endParaRPr sz="950">
              <a:latin typeface="Didact Gothic"/>
              <a:ea typeface="Didact Gothic"/>
              <a:cs typeface="Didact Gothic"/>
              <a:sym typeface="Didact Gothic"/>
            </a:endParaRPr>
          </a:p>
          <a:p>
            <a:pPr marL="0" lvl="0" indent="0" algn="l" rtl="0">
              <a:spcBef>
                <a:spcPts val="1000"/>
              </a:spcBef>
              <a:spcAft>
                <a:spcPts val="1000"/>
              </a:spcAft>
              <a:buNone/>
            </a:pPr>
            <a:endParaRPr sz="950">
              <a:latin typeface="Didact Gothic"/>
              <a:ea typeface="Didact Gothic"/>
              <a:cs typeface="Didact Gothic"/>
              <a:sym typeface="Didact Gothic"/>
            </a:endParaRPr>
          </a:p>
        </p:txBody>
      </p:sp>
      <p:cxnSp>
        <p:nvCxnSpPr>
          <p:cNvPr id="532" name="Google Shape;532;p71"/>
          <p:cNvCxnSpPr/>
          <p:nvPr/>
        </p:nvCxnSpPr>
        <p:spPr>
          <a:xfrm>
            <a:off x="4248450" y="1275060"/>
            <a:ext cx="647100" cy="0"/>
          </a:xfrm>
          <a:prstGeom prst="straightConnector1">
            <a:avLst/>
          </a:prstGeom>
          <a:noFill/>
          <a:ln w="19050" cap="flat" cmpd="sng">
            <a:solidFill>
              <a:schemeClr val="dk1"/>
            </a:solidFill>
            <a:prstDash val="solid"/>
            <a:round/>
            <a:headEnd type="none" w="med" len="med"/>
            <a:tailEnd type="none" w="med" len="med"/>
          </a:ln>
        </p:spPr>
      </p:cxnSp>
      <p:pic>
        <p:nvPicPr>
          <p:cNvPr id="533" name="Google Shape;533;p71"/>
          <p:cNvPicPr preferRelativeResize="0"/>
          <p:nvPr/>
        </p:nvPicPr>
        <p:blipFill>
          <a:blip r:embed="rId3">
            <a:alphaModFix/>
          </a:blip>
          <a:stretch>
            <a:fillRect/>
          </a:stretch>
        </p:blipFill>
        <p:spPr>
          <a:xfrm>
            <a:off x="351600" y="1988203"/>
            <a:ext cx="4298850" cy="2524033"/>
          </a:xfrm>
          <a:prstGeom prst="rect">
            <a:avLst/>
          </a:prstGeom>
          <a:noFill/>
          <a:ln>
            <a:noFill/>
          </a:ln>
        </p:spPr>
      </p:pic>
      <p:pic>
        <p:nvPicPr>
          <p:cNvPr id="535" name="Google Shape;535;p71"/>
          <p:cNvPicPr preferRelativeResize="0"/>
          <p:nvPr/>
        </p:nvPicPr>
        <p:blipFill>
          <a:blip r:embed="rId4">
            <a:alphaModFix/>
          </a:blip>
          <a:stretch>
            <a:fillRect/>
          </a:stretch>
        </p:blipFill>
        <p:spPr>
          <a:xfrm>
            <a:off x="4765050" y="2182906"/>
            <a:ext cx="4298851" cy="1540170"/>
          </a:xfrm>
          <a:prstGeom prst="rect">
            <a:avLst/>
          </a:prstGeom>
          <a:noFill/>
          <a:ln>
            <a:noFill/>
          </a:ln>
        </p:spPr>
      </p:pic>
      <p:pic>
        <p:nvPicPr>
          <p:cNvPr id="537" name="Google Shape;537;p71"/>
          <p:cNvPicPr preferRelativeResize="0"/>
          <p:nvPr/>
        </p:nvPicPr>
        <p:blipFill>
          <a:blip r:embed="rId5">
            <a:alphaModFix/>
          </a:blip>
          <a:stretch>
            <a:fillRect/>
          </a:stretch>
        </p:blipFill>
        <p:spPr>
          <a:xfrm>
            <a:off x="351600" y="1342425"/>
            <a:ext cx="5205601" cy="578400"/>
          </a:xfrm>
          <a:prstGeom prst="rect">
            <a:avLst/>
          </a:prstGeom>
          <a:noFill/>
          <a:ln>
            <a:noFill/>
          </a:ln>
        </p:spPr>
      </p:pic>
      <p:sp>
        <p:nvSpPr>
          <p:cNvPr id="539" name="Google Shape;539;p71"/>
          <p:cNvSpPr/>
          <p:nvPr/>
        </p:nvSpPr>
        <p:spPr>
          <a:xfrm>
            <a:off x="390825" y="3237325"/>
            <a:ext cx="4220400" cy="1917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Questrial"/>
              <a:ea typeface="Questrial"/>
              <a:cs typeface="Questrial"/>
              <a:sym typeface="Questrial"/>
            </a:endParaRPr>
          </a:p>
        </p:txBody>
      </p:sp>
      <p:sp>
        <p:nvSpPr>
          <p:cNvPr id="540" name="Google Shape;540;p71"/>
          <p:cNvSpPr/>
          <p:nvPr/>
        </p:nvSpPr>
        <p:spPr>
          <a:xfrm>
            <a:off x="4764975" y="3152425"/>
            <a:ext cx="4299000" cy="1917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Questrial"/>
              <a:ea typeface="Questrial"/>
              <a:cs typeface="Questrial"/>
              <a:sym typeface="Quest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7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ANOVA</a:t>
            </a:r>
            <a:endParaRPr/>
          </a:p>
        </p:txBody>
      </p:sp>
      <p:sp>
        <p:nvSpPr>
          <p:cNvPr id="549" name="Google Shape;549;p72"/>
          <p:cNvSpPr txBox="1">
            <a:spLocks noGrp="1"/>
          </p:cNvSpPr>
          <p:nvPr>
            <p:ph type="subTitle" idx="4294967295"/>
          </p:nvPr>
        </p:nvSpPr>
        <p:spPr>
          <a:xfrm>
            <a:off x="4706938" y="3811588"/>
            <a:ext cx="4437062" cy="577850"/>
          </a:xfrm>
          <a:prstGeom prst="rect">
            <a:avLst/>
          </a:prstGeom>
        </p:spPr>
        <p:txBody>
          <a:bodyPr spcFirstLastPara="1" wrap="square" lIns="91425" tIns="0" rIns="91425" bIns="91425" anchor="t" anchorCtr="0">
            <a:noAutofit/>
          </a:bodyPr>
          <a:lstStyle/>
          <a:p>
            <a:pPr marL="0" lvl="0" indent="0" algn="l" rtl="0">
              <a:lnSpc>
                <a:spcPct val="100000"/>
              </a:lnSpc>
              <a:spcBef>
                <a:spcPts val="0"/>
              </a:spcBef>
              <a:spcAft>
                <a:spcPts val="0"/>
              </a:spcAft>
              <a:buNone/>
            </a:pPr>
            <a:r>
              <a:rPr lang="en" sz="950">
                <a:latin typeface="Didact Gothic"/>
                <a:ea typeface="Didact Gothic"/>
                <a:cs typeface="Didact Gothic"/>
                <a:sym typeface="Didact Gothic"/>
              </a:rPr>
              <a:t>Since June is the month with most delays, we look into June delayed flights. Since the estimate is statistically significant, we can conclude that the</a:t>
            </a:r>
            <a:r>
              <a:rPr lang="en" sz="950" b="1">
                <a:latin typeface="Didact Gothic"/>
                <a:ea typeface="Didact Gothic"/>
                <a:cs typeface="Didact Gothic"/>
                <a:sym typeface="Didact Gothic"/>
              </a:rPr>
              <a:t> least square mean for June delayed flights is 26.8516 higher than December delayed flights. </a:t>
            </a:r>
            <a:r>
              <a:rPr lang="en" sz="950">
                <a:latin typeface="Didact Gothic"/>
                <a:ea typeface="Didact Gothic"/>
                <a:cs typeface="Didact Gothic"/>
                <a:sym typeface="Didact Gothic"/>
              </a:rPr>
              <a:t>This means that on average, Spirit flights in June with delays experience longer departure delays compared to Spirit flights in December with delays. </a:t>
            </a:r>
            <a:endParaRPr sz="950">
              <a:latin typeface="Didact Gothic"/>
              <a:ea typeface="Didact Gothic"/>
              <a:cs typeface="Didact Gothic"/>
              <a:sym typeface="Didact Gothic"/>
            </a:endParaRPr>
          </a:p>
          <a:p>
            <a:pPr marL="0" lvl="0" indent="0" algn="l" rtl="0">
              <a:lnSpc>
                <a:spcPct val="100000"/>
              </a:lnSpc>
              <a:spcBef>
                <a:spcPts val="1000"/>
              </a:spcBef>
              <a:spcAft>
                <a:spcPts val="0"/>
              </a:spcAft>
              <a:buNone/>
            </a:pPr>
            <a:endParaRPr sz="950">
              <a:latin typeface="Didact Gothic"/>
              <a:ea typeface="Didact Gothic"/>
              <a:cs typeface="Didact Gothic"/>
              <a:sym typeface="Didact Gothic"/>
            </a:endParaRPr>
          </a:p>
          <a:p>
            <a:pPr marL="0" lvl="0" indent="0" algn="l" rtl="0">
              <a:lnSpc>
                <a:spcPct val="100000"/>
              </a:lnSpc>
              <a:spcBef>
                <a:spcPts val="1000"/>
              </a:spcBef>
              <a:spcAft>
                <a:spcPts val="0"/>
              </a:spcAft>
              <a:buNone/>
            </a:pPr>
            <a:endParaRPr sz="950">
              <a:latin typeface="Didact Gothic"/>
              <a:ea typeface="Didact Gothic"/>
              <a:cs typeface="Didact Gothic"/>
              <a:sym typeface="Didact Gothic"/>
            </a:endParaRPr>
          </a:p>
          <a:p>
            <a:pPr marL="0" lvl="0" indent="0" algn="l" rtl="0">
              <a:spcBef>
                <a:spcPts val="1000"/>
              </a:spcBef>
              <a:spcAft>
                <a:spcPts val="1000"/>
              </a:spcAft>
              <a:buNone/>
            </a:pPr>
            <a:endParaRPr sz="950">
              <a:latin typeface="Didact Gothic"/>
              <a:ea typeface="Didact Gothic"/>
              <a:cs typeface="Didact Gothic"/>
              <a:sym typeface="Didact Gothic"/>
            </a:endParaRPr>
          </a:p>
        </p:txBody>
      </p:sp>
      <p:cxnSp>
        <p:nvCxnSpPr>
          <p:cNvPr id="546" name="Google Shape;546;p72"/>
          <p:cNvCxnSpPr/>
          <p:nvPr/>
        </p:nvCxnSpPr>
        <p:spPr>
          <a:xfrm>
            <a:off x="4248450" y="1275060"/>
            <a:ext cx="647100" cy="0"/>
          </a:xfrm>
          <a:prstGeom prst="straightConnector1">
            <a:avLst/>
          </a:prstGeom>
          <a:noFill/>
          <a:ln w="19050" cap="flat" cmpd="sng">
            <a:solidFill>
              <a:schemeClr val="dk1"/>
            </a:solidFill>
            <a:prstDash val="solid"/>
            <a:round/>
            <a:headEnd type="none" w="med" len="med"/>
            <a:tailEnd type="none" w="med" len="med"/>
          </a:ln>
        </p:spPr>
      </p:cxnSp>
      <p:pic>
        <p:nvPicPr>
          <p:cNvPr id="547" name="Google Shape;547;p72"/>
          <p:cNvPicPr preferRelativeResize="0"/>
          <p:nvPr/>
        </p:nvPicPr>
        <p:blipFill rotWithShape="1">
          <a:blip r:embed="rId3">
            <a:alphaModFix/>
          </a:blip>
          <a:srcRect r="7045"/>
          <a:stretch/>
        </p:blipFill>
        <p:spPr>
          <a:xfrm>
            <a:off x="1733800" y="1861600"/>
            <a:ext cx="5964098" cy="1810400"/>
          </a:xfrm>
          <a:prstGeom prst="rect">
            <a:avLst/>
          </a:prstGeom>
          <a:noFill/>
          <a:ln>
            <a:noFill/>
          </a:ln>
        </p:spPr>
      </p:pic>
      <p:pic>
        <p:nvPicPr>
          <p:cNvPr id="548" name="Google Shape;548;p72"/>
          <p:cNvPicPr preferRelativeResize="0"/>
          <p:nvPr/>
        </p:nvPicPr>
        <p:blipFill>
          <a:blip r:embed="rId4">
            <a:alphaModFix/>
          </a:blip>
          <a:stretch>
            <a:fillRect/>
          </a:stretch>
        </p:blipFill>
        <p:spPr>
          <a:xfrm>
            <a:off x="1723150" y="1412350"/>
            <a:ext cx="5985400" cy="468350"/>
          </a:xfrm>
          <a:prstGeom prst="rect">
            <a:avLst/>
          </a:prstGeom>
          <a:noFill/>
          <a:ln>
            <a:noFill/>
          </a:ln>
        </p:spPr>
      </p:pic>
      <p:sp>
        <p:nvSpPr>
          <p:cNvPr id="550" name="Google Shape;550;p72"/>
          <p:cNvSpPr/>
          <p:nvPr/>
        </p:nvSpPr>
        <p:spPr>
          <a:xfrm>
            <a:off x="1723150" y="3416400"/>
            <a:ext cx="5985300" cy="2556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Questrial"/>
              <a:ea typeface="Questrial"/>
              <a:cs typeface="Questrial"/>
              <a:sym typeface="Quest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7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ANOVA</a:t>
            </a:r>
            <a:endParaRPr/>
          </a:p>
        </p:txBody>
      </p:sp>
      <p:sp>
        <p:nvSpPr>
          <p:cNvPr id="559" name="Google Shape;559;p73"/>
          <p:cNvSpPr txBox="1">
            <a:spLocks noGrp="1"/>
          </p:cNvSpPr>
          <p:nvPr>
            <p:ph type="subTitle" idx="4294967295"/>
          </p:nvPr>
        </p:nvSpPr>
        <p:spPr>
          <a:xfrm>
            <a:off x="4706938" y="3811588"/>
            <a:ext cx="4437062" cy="895350"/>
          </a:xfrm>
          <a:prstGeom prst="rect">
            <a:avLst/>
          </a:prstGeom>
        </p:spPr>
        <p:txBody>
          <a:bodyPr spcFirstLastPara="1" wrap="square" lIns="91425" tIns="0" rIns="91425" bIns="91425" anchor="t" anchorCtr="0">
            <a:noAutofit/>
          </a:bodyPr>
          <a:lstStyle/>
          <a:p>
            <a:pPr marL="0" lvl="0" indent="0" algn="l" rtl="0">
              <a:lnSpc>
                <a:spcPct val="100000"/>
              </a:lnSpc>
              <a:spcBef>
                <a:spcPts val="0"/>
              </a:spcBef>
              <a:spcAft>
                <a:spcPts val="0"/>
              </a:spcAft>
              <a:buNone/>
            </a:pPr>
            <a:r>
              <a:rPr lang="en" sz="950">
                <a:latin typeface="Didact Gothic"/>
                <a:ea typeface="Didact Gothic"/>
                <a:cs typeface="Didact Gothic"/>
                <a:sym typeface="Didact Gothic"/>
              </a:rPr>
              <a:t>Since June and Fridays tend to be the month and day of week with most delays, we look into June flights on Fridays. Since the estimate is statistically significant, we can conclude that the</a:t>
            </a:r>
            <a:r>
              <a:rPr lang="en" sz="950" b="1">
                <a:latin typeface="Didact Gothic"/>
                <a:ea typeface="Didact Gothic"/>
                <a:cs typeface="Didact Gothic"/>
                <a:sym typeface="Didact Gothic"/>
              </a:rPr>
              <a:t> least square mean for June flight on Fridays is 16.6843 higher than July flight on Fridays</a:t>
            </a:r>
            <a:r>
              <a:rPr lang="en" sz="950">
                <a:latin typeface="Didact Gothic"/>
                <a:ea typeface="Didact Gothic"/>
                <a:cs typeface="Didact Gothic"/>
                <a:sym typeface="Didact Gothic"/>
              </a:rPr>
              <a:t>. This means that on average, Spirit flights on Fridays in June experience longer departure delays compared to Spirit flights on Fridays in July.</a:t>
            </a:r>
            <a:endParaRPr sz="950">
              <a:latin typeface="Didact Gothic"/>
              <a:ea typeface="Didact Gothic"/>
              <a:cs typeface="Didact Gothic"/>
              <a:sym typeface="Didact Gothic"/>
            </a:endParaRPr>
          </a:p>
          <a:p>
            <a:pPr marL="0" lvl="0" indent="0" algn="l" rtl="0">
              <a:lnSpc>
                <a:spcPct val="100000"/>
              </a:lnSpc>
              <a:spcBef>
                <a:spcPts val="1000"/>
              </a:spcBef>
              <a:spcAft>
                <a:spcPts val="0"/>
              </a:spcAft>
              <a:buNone/>
            </a:pPr>
            <a:endParaRPr sz="950">
              <a:latin typeface="Didact Gothic"/>
              <a:ea typeface="Didact Gothic"/>
              <a:cs typeface="Didact Gothic"/>
              <a:sym typeface="Didact Gothic"/>
            </a:endParaRPr>
          </a:p>
          <a:p>
            <a:pPr marL="0" lvl="0" indent="0" algn="l" rtl="0">
              <a:lnSpc>
                <a:spcPct val="100000"/>
              </a:lnSpc>
              <a:spcBef>
                <a:spcPts val="1000"/>
              </a:spcBef>
              <a:spcAft>
                <a:spcPts val="0"/>
              </a:spcAft>
              <a:buNone/>
            </a:pPr>
            <a:endParaRPr sz="950">
              <a:latin typeface="Didact Gothic"/>
              <a:ea typeface="Didact Gothic"/>
              <a:cs typeface="Didact Gothic"/>
              <a:sym typeface="Didact Gothic"/>
            </a:endParaRPr>
          </a:p>
          <a:p>
            <a:pPr marL="0" lvl="0" indent="0" algn="l" rtl="0">
              <a:spcBef>
                <a:spcPts val="1000"/>
              </a:spcBef>
              <a:spcAft>
                <a:spcPts val="1000"/>
              </a:spcAft>
              <a:buNone/>
            </a:pPr>
            <a:endParaRPr sz="950">
              <a:latin typeface="Didact Gothic"/>
              <a:ea typeface="Didact Gothic"/>
              <a:cs typeface="Didact Gothic"/>
              <a:sym typeface="Didact Gothic"/>
            </a:endParaRPr>
          </a:p>
        </p:txBody>
      </p:sp>
      <p:cxnSp>
        <p:nvCxnSpPr>
          <p:cNvPr id="556" name="Google Shape;556;p73"/>
          <p:cNvCxnSpPr/>
          <p:nvPr/>
        </p:nvCxnSpPr>
        <p:spPr>
          <a:xfrm>
            <a:off x="4248450" y="1275060"/>
            <a:ext cx="647100" cy="0"/>
          </a:xfrm>
          <a:prstGeom prst="straightConnector1">
            <a:avLst/>
          </a:prstGeom>
          <a:noFill/>
          <a:ln w="19050" cap="flat" cmpd="sng">
            <a:solidFill>
              <a:schemeClr val="dk1"/>
            </a:solidFill>
            <a:prstDash val="solid"/>
            <a:round/>
            <a:headEnd type="none" w="med" len="med"/>
            <a:tailEnd type="none" w="med" len="med"/>
          </a:ln>
        </p:spPr>
      </p:cxnSp>
      <p:pic>
        <p:nvPicPr>
          <p:cNvPr id="557" name="Google Shape;557;p73"/>
          <p:cNvPicPr preferRelativeResize="0"/>
          <p:nvPr/>
        </p:nvPicPr>
        <p:blipFill rotWithShape="1">
          <a:blip r:embed="rId3">
            <a:alphaModFix/>
          </a:blip>
          <a:srcRect r="3781"/>
          <a:stretch/>
        </p:blipFill>
        <p:spPr>
          <a:xfrm>
            <a:off x="830625" y="2121450"/>
            <a:ext cx="7656677" cy="1417750"/>
          </a:xfrm>
          <a:prstGeom prst="rect">
            <a:avLst/>
          </a:prstGeom>
          <a:noFill/>
          <a:ln>
            <a:noFill/>
          </a:ln>
        </p:spPr>
      </p:pic>
      <p:pic>
        <p:nvPicPr>
          <p:cNvPr id="558" name="Google Shape;558;p73"/>
          <p:cNvPicPr preferRelativeResize="0"/>
          <p:nvPr/>
        </p:nvPicPr>
        <p:blipFill>
          <a:blip r:embed="rId4">
            <a:alphaModFix/>
          </a:blip>
          <a:stretch>
            <a:fillRect/>
          </a:stretch>
        </p:blipFill>
        <p:spPr>
          <a:xfrm>
            <a:off x="892050" y="1341225"/>
            <a:ext cx="7595248" cy="780225"/>
          </a:xfrm>
          <a:prstGeom prst="rect">
            <a:avLst/>
          </a:prstGeom>
          <a:noFill/>
          <a:ln>
            <a:noFill/>
          </a:ln>
        </p:spPr>
      </p:pic>
      <p:sp>
        <p:nvSpPr>
          <p:cNvPr id="560" name="Google Shape;560;p73"/>
          <p:cNvSpPr/>
          <p:nvPr/>
        </p:nvSpPr>
        <p:spPr>
          <a:xfrm>
            <a:off x="830625" y="2947850"/>
            <a:ext cx="7656600" cy="2556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Questrial"/>
              <a:ea typeface="Questrial"/>
              <a:cs typeface="Questrial"/>
              <a:sym typeface="Quest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7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ANOVA</a:t>
            </a:r>
            <a:endParaRPr/>
          </a:p>
        </p:txBody>
      </p:sp>
      <p:sp>
        <p:nvSpPr>
          <p:cNvPr id="569" name="Google Shape;569;p74"/>
          <p:cNvSpPr txBox="1">
            <a:spLocks noGrp="1"/>
          </p:cNvSpPr>
          <p:nvPr>
            <p:ph type="subTitle" idx="4294967295"/>
          </p:nvPr>
        </p:nvSpPr>
        <p:spPr>
          <a:xfrm>
            <a:off x="3152775" y="4248150"/>
            <a:ext cx="5991225" cy="895350"/>
          </a:xfrm>
          <a:prstGeom prst="rect">
            <a:avLst/>
          </a:prstGeom>
        </p:spPr>
        <p:txBody>
          <a:bodyPr spcFirstLastPara="1" wrap="square" lIns="91425" tIns="0" rIns="91425" bIns="91425" anchor="t" anchorCtr="0">
            <a:noAutofit/>
          </a:bodyPr>
          <a:lstStyle/>
          <a:p>
            <a:pPr marL="0" lvl="0" indent="0" algn="l" rtl="0">
              <a:lnSpc>
                <a:spcPct val="100000"/>
              </a:lnSpc>
              <a:spcBef>
                <a:spcPts val="0"/>
              </a:spcBef>
              <a:spcAft>
                <a:spcPts val="0"/>
              </a:spcAft>
              <a:buNone/>
            </a:pPr>
            <a:r>
              <a:rPr lang="en" sz="950">
                <a:latin typeface="Didact Gothic"/>
                <a:ea typeface="Didact Gothic"/>
                <a:cs typeface="Didact Gothic"/>
                <a:sym typeface="Didact Gothic"/>
              </a:rPr>
              <a:t>Since June and Fridays tend to be the month and day of week with most delays, we look into delayed June flights on Fridays. Since the estimate is statistically significant, we can conclude that the</a:t>
            </a:r>
            <a:r>
              <a:rPr lang="en" sz="950" b="1">
                <a:latin typeface="Didact Gothic"/>
                <a:ea typeface="Didact Gothic"/>
                <a:cs typeface="Didact Gothic"/>
                <a:sym typeface="Didact Gothic"/>
              </a:rPr>
              <a:t> least square mean for delayed June flight on Fridays is 34.3688 higher than delayed December flight on Fridays</a:t>
            </a:r>
            <a:r>
              <a:rPr lang="en" sz="950">
                <a:latin typeface="Didact Gothic"/>
                <a:ea typeface="Didact Gothic"/>
                <a:cs typeface="Didact Gothic"/>
                <a:sym typeface="Didact Gothic"/>
              </a:rPr>
              <a:t>. This means that on average, delayed Spirit flights on Fridays in June experience longer departure delays compared to delayed Spirit flights on Fridays in December.</a:t>
            </a:r>
            <a:endParaRPr sz="950">
              <a:latin typeface="Didact Gothic"/>
              <a:ea typeface="Didact Gothic"/>
              <a:cs typeface="Didact Gothic"/>
              <a:sym typeface="Didact Gothic"/>
            </a:endParaRPr>
          </a:p>
          <a:p>
            <a:pPr marL="0" lvl="0" indent="0" algn="l" rtl="0">
              <a:lnSpc>
                <a:spcPct val="100000"/>
              </a:lnSpc>
              <a:spcBef>
                <a:spcPts val="1000"/>
              </a:spcBef>
              <a:spcAft>
                <a:spcPts val="0"/>
              </a:spcAft>
              <a:buNone/>
            </a:pPr>
            <a:endParaRPr sz="950">
              <a:latin typeface="Didact Gothic"/>
              <a:ea typeface="Didact Gothic"/>
              <a:cs typeface="Didact Gothic"/>
              <a:sym typeface="Didact Gothic"/>
            </a:endParaRPr>
          </a:p>
          <a:p>
            <a:pPr marL="0" lvl="0" indent="0" algn="l" rtl="0">
              <a:lnSpc>
                <a:spcPct val="100000"/>
              </a:lnSpc>
              <a:spcBef>
                <a:spcPts val="1000"/>
              </a:spcBef>
              <a:spcAft>
                <a:spcPts val="0"/>
              </a:spcAft>
              <a:buNone/>
            </a:pPr>
            <a:endParaRPr sz="950">
              <a:latin typeface="Didact Gothic"/>
              <a:ea typeface="Didact Gothic"/>
              <a:cs typeface="Didact Gothic"/>
              <a:sym typeface="Didact Gothic"/>
            </a:endParaRPr>
          </a:p>
          <a:p>
            <a:pPr marL="0" lvl="0" indent="0" algn="l" rtl="0">
              <a:spcBef>
                <a:spcPts val="1000"/>
              </a:spcBef>
              <a:spcAft>
                <a:spcPts val="1000"/>
              </a:spcAft>
              <a:buNone/>
            </a:pPr>
            <a:endParaRPr sz="950">
              <a:latin typeface="Didact Gothic"/>
              <a:ea typeface="Didact Gothic"/>
              <a:cs typeface="Didact Gothic"/>
              <a:sym typeface="Didact Gothic"/>
            </a:endParaRPr>
          </a:p>
        </p:txBody>
      </p:sp>
      <p:cxnSp>
        <p:nvCxnSpPr>
          <p:cNvPr id="566" name="Google Shape;566;p74"/>
          <p:cNvCxnSpPr/>
          <p:nvPr/>
        </p:nvCxnSpPr>
        <p:spPr>
          <a:xfrm>
            <a:off x="4248450" y="1275060"/>
            <a:ext cx="647100" cy="0"/>
          </a:xfrm>
          <a:prstGeom prst="straightConnector1">
            <a:avLst/>
          </a:prstGeom>
          <a:noFill/>
          <a:ln w="19050" cap="flat" cmpd="sng">
            <a:solidFill>
              <a:schemeClr val="dk1"/>
            </a:solidFill>
            <a:prstDash val="solid"/>
            <a:round/>
            <a:headEnd type="none" w="med" len="med"/>
            <a:tailEnd type="none" w="med" len="med"/>
          </a:ln>
        </p:spPr>
      </p:cxnSp>
      <p:pic>
        <p:nvPicPr>
          <p:cNvPr id="567" name="Google Shape;567;p74"/>
          <p:cNvPicPr preferRelativeResize="0"/>
          <p:nvPr/>
        </p:nvPicPr>
        <p:blipFill>
          <a:blip r:embed="rId3">
            <a:alphaModFix/>
          </a:blip>
          <a:stretch>
            <a:fillRect/>
          </a:stretch>
        </p:blipFill>
        <p:spPr>
          <a:xfrm>
            <a:off x="372725" y="1326063"/>
            <a:ext cx="8700273" cy="540225"/>
          </a:xfrm>
          <a:prstGeom prst="rect">
            <a:avLst/>
          </a:prstGeom>
          <a:noFill/>
          <a:ln>
            <a:noFill/>
          </a:ln>
        </p:spPr>
      </p:pic>
      <p:pic>
        <p:nvPicPr>
          <p:cNvPr id="568" name="Google Shape;568;p74"/>
          <p:cNvPicPr preferRelativeResize="0"/>
          <p:nvPr/>
        </p:nvPicPr>
        <p:blipFill rotWithShape="1">
          <a:blip r:embed="rId4">
            <a:alphaModFix/>
          </a:blip>
          <a:srcRect r="2210"/>
          <a:stretch/>
        </p:blipFill>
        <p:spPr>
          <a:xfrm>
            <a:off x="401100" y="1866300"/>
            <a:ext cx="8643523" cy="2212300"/>
          </a:xfrm>
          <a:prstGeom prst="rect">
            <a:avLst/>
          </a:prstGeom>
          <a:noFill/>
          <a:ln>
            <a:noFill/>
          </a:ln>
        </p:spPr>
      </p:pic>
      <p:sp>
        <p:nvSpPr>
          <p:cNvPr id="570" name="Google Shape;570;p74"/>
          <p:cNvSpPr/>
          <p:nvPr/>
        </p:nvSpPr>
        <p:spPr>
          <a:xfrm>
            <a:off x="372725" y="3267325"/>
            <a:ext cx="8700300" cy="2556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Questrial"/>
              <a:ea typeface="Questrial"/>
              <a:cs typeface="Questrial"/>
              <a:sym typeface="Quest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6" name="Google Shape;576;p75"/>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575" name="Google Shape;575;p7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a:t>06</a:t>
            </a:r>
            <a:endParaRPr sz="4000"/>
          </a:p>
          <a:p>
            <a:pPr marL="0" lvl="0" indent="0" algn="ctr" rtl="0">
              <a:spcBef>
                <a:spcPts val="0"/>
              </a:spcBef>
              <a:spcAft>
                <a:spcPts val="0"/>
              </a:spcAft>
              <a:buNone/>
            </a:pPr>
            <a:r>
              <a:rPr lang="en" sz="4000"/>
              <a:t>ARIMA</a:t>
            </a:r>
            <a:endParaRPr sz="4000"/>
          </a:p>
        </p:txBody>
      </p:sp>
      <p:cxnSp>
        <p:nvCxnSpPr>
          <p:cNvPr id="577" name="Google Shape;577;p75"/>
          <p:cNvCxnSpPr/>
          <p:nvPr/>
        </p:nvCxnSpPr>
        <p:spPr>
          <a:xfrm>
            <a:off x="4248450" y="3035270"/>
            <a:ext cx="647100" cy="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75"/>
                                        </p:tgtEl>
                                        <p:attrNameLst>
                                          <p:attrName>style.visibility</p:attrName>
                                        </p:attrNameLst>
                                      </p:cBhvr>
                                      <p:to>
                                        <p:strVal val="visible"/>
                                      </p:to>
                                    </p:set>
                                    <p:animEffect transition="in" filter="fade">
                                      <p:cBhvr>
                                        <p:cTn id="7" dur="1000"/>
                                        <p:tgtEl>
                                          <p:spTgt spid="575"/>
                                        </p:tgtEl>
                                      </p:cBhvr>
                                    </p:animEffect>
                                  </p:childTnLst>
                                </p:cTn>
                              </p:par>
                              <p:par>
                                <p:cTn id="8" presetID="10" presetClass="entr" presetSubtype="0" fill="hold" nodeType="withEffect">
                                  <p:stCondLst>
                                    <p:cond delay="0"/>
                                  </p:stCondLst>
                                  <p:childTnLst>
                                    <p:set>
                                      <p:cBhvr>
                                        <p:cTn id="9" dur="1" fill="hold">
                                          <p:stCondLst>
                                            <p:cond delay="0"/>
                                          </p:stCondLst>
                                        </p:cTn>
                                        <p:tgtEl>
                                          <p:spTgt spid="577"/>
                                        </p:tgtEl>
                                        <p:attrNameLst>
                                          <p:attrName>style.visibility</p:attrName>
                                        </p:attrNameLst>
                                      </p:cBhvr>
                                      <p:to>
                                        <p:strVal val="visible"/>
                                      </p:to>
                                    </p:set>
                                    <p:animEffect transition="in" filter="fade">
                                      <p:cBhvr>
                                        <p:cTn id="10" dur="1000"/>
                                        <p:tgtEl>
                                          <p:spTgt spid="577"/>
                                        </p:tgtEl>
                                      </p:cBhvr>
                                    </p:animEffect>
                                  </p:childTnLst>
                                </p:cTn>
                              </p:par>
                              <p:par>
                                <p:cTn id="11" presetID="10" presetClass="entr" presetSubtype="0" fill="hold" nodeType="withEffect">
                                  <p:stCondLst>
                                    <p:cond delay="0"/>
                                  </p:stCondLst>
                                  <p:childTnLst>
                                    <p:set>
                                      <p:cBhvr>
                                        <p:cTn id="12" dur="1" fill="hold">
                                          <p:stCondLst>
                                            <p:cond delay="0"/>
                                          </p:stCondLst>
                                        </p:cTn>
                                        <p:tgtEl>
                                          <p:spTgt spid="576"/>
                                        </p:tgtEl>
                                        <p:attrNameLst>
                                          <p:attrName>style.visibility</p:attrName>
                                        </p:attrNameLst>
                                      </p:cBhvr>
                                      <p:to>
                                        <p:strVal val="visible"/>
                                      </p:to>
                                    </p:set>
                                    <p:animEffect transition="in" filter="fade">
                                      <p:cBhvr>
                                        <p:cTn id="13" dur="1000"/>
                                        <p:tgtEl>
                                          <p:spTgt spid="5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Google Shape;582;p7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ARIMA</a:t>
            </a:r>
            <a:endParaRPr/>
          </a:p>
        </p:txBody>
      </p:sp>
      <p:sp>
        <p:nvSpPr>
          <p:cNvPr id="588" name="Google Shape;588;p76"/>
          <p:cNvSpPr txBox="1">
            <a:spLocks noGrp="1"/>
          </p:cNvSpPr>
          <p:nvPr>
            <p:ph type="subTitle" idx="4294967295"/>
          </p:nvPr>
        </p:nvSpPr>
        <p:spPr>
          <a:xfrm>
            <a:off x="6099175" y="1395413"/>
            <a:ext cx="3044825" cy="3554412"/>
          </a:xfrm>
          <a:prstGeom prst="rect">
            <a:avLst/>
          </a:prstGeom>
        </p:spPr>
        <p:txBody>
          <a:bodyPr spcFirstLastPara="1" wrap="square" lIns="91425" tIns="0" rIns="91425" bIns="91425" anchor="t" anchorCtr="0">
            <a:noAutofit/>
          </a:bodyPr>
          <a:lstStyle/>
          <a:p>
            <a:pPr marL="0" lvl="0" indent="0" algn="l" rtl="0">
              <a:lnSpc>
                <a:spcPct val="100000"/>
              </a:lnSpc>
              <a:spcBef>
                <a:spcPts val="0"/>
              </a:spcBef>
              <a:spcAft>
                <a:spcPts val="0"/>
              </a:spcAft>
              <a:buNone/>
            </a:pPr>
            <a:r>
              <a:rPr lang="en" sz="950">
                <a:latin typeface="Didact Gothic"/>
                <a:ea typeface="Didact Gothic"/>
                <a:cs typeface="Didact Gothic"/>
                <a:sym typeface="Didact Gothic"/>
              </a:rPr>
              <a:t>Based on our results, our predictive equation is:</a:t>
            </a:r>
            <a:endParaRPr sz="950">
              <a:latin typeface="Didact Gothic"/>
              <a:ea typeface="Didact Gothic"/>
              <a:cs typeface="Didact Gothic"/>
              <a:sym typeface="Didact Gothic"/>
            </a:endParaRPr>
          </a:p>
          <a:p>
            <a:pPr marL="0" lvl="0" indent="0" algn="l" rtl="0">
              <a:spcBef>
                <a:spcPts val="1000"/>
              </a:spcBef>
              <a:spcAft>
                <a:spcPts val="0"/>
              </a:spcAft>
              <a:buNone/>
            </a:pPr>
            <a:r>
              <a:rPr lang="en" sz="900" i="1">
                <a:latin typeface="Didact Gothic"/>
                <a:ea typeface="Didact Gothic"/>
                <a:cs typeface="Didact Gothic"/>
                <a:sym typeface="Didact Gothic"/>
              </a:rPr>
              <a:t>Arrival_Delay</a:t>
            </a:r>
            <a:r>
              <a:rPr lang="en" sz="900">
                <a:latin typeface="Didact Gothic"/>
                <a:ea typeface="Didact Gothic"/>
                <a:cs typeface="Didact Gothic"/>
                <a:sym typeface="Didact Gothic"/>
              </a:rPr>
              <a:t> = 0.00058*</a:t>
            </a:r>
            <a:r>
              <a:rPr lang="en" sz="900" i="1">
                <a:latin typeface="Didact Gothic"/>
                <a:ea typeface="Didact Gothic"/>
                <a:cs typeface="Didact Gothic"/>
                <a:sym typeface="Didact Gothic"/>
              </a:rPr>
              <a:t>MU</a:t>
            </a:r>
            <a:r>
              <a:rPr lang="en" sz="900">
                <a:latin typeface="Didact Gothic"/>
                <a:ea typeface="Didact Gothic"/>
                <a:cs typeface="Didact Gothic"/>
                <a:sym typeface="Didact Gothic"/>
              </a:rPr>
              <a:t> + 1.90*</a:t>
            </a:r>
            <a:r>
              <a:rPr lang="en" sz="900" i="1">
                <a:latin typeface="Didact Gothic"/>
                <a:ea typeface="Didact Gothic"/>
                <a:cs typeface="Didact Gothic"/>
                <a:sym typeface="Didact Gothic"/>
              </a:rPr>
              <a:t>MA1,1</a:t>
            </a:r>
            <a:r>
              <a:rPr lang="en" sz="900">
                <a:latin typeface="Didact Gothic"/>
                <a:ea typeface="Didact Gothic"/>
                <a:cs typeface="Didact Gothic"/>
                <a:sym typeface="Didact Gothic"/>
              </a:rPr>
              <a:t> - 0.90*</a:t>
            </a:r>
            <a:r>
              <a:rPr lang="en" sz="900" i="1">
                <a:latin typeface="Didact Gothic"/>
                <a:ea typeface="Didact Gothic"/>
                <a:cs typeface="Didact Gothic"/>
                <a:sym typeface="Didact Gothic"/>
              </a:rPr>
              <a:t>MA1,2</a:t>
            </a:r>
            <a:r>
              <a:rPr lang="en" sz="900">
                <a:latin typeface="Didact Gothic"/>
                <a:ea typeface="Didact Gothic"/>
                <a:cs typeface="Didact Gothic"/>
                <a:sym typeface="Didact Gothic"/>
              </a:rPr>
              <a:t> + 0.97*</a:t>
            </a:r>
            <a:r>
              <a:rPr lang="en" sz="900" i="1">
                <a:latin typeface="Didact Gothic"/>
                <a:ea typeface="Didact Gothic"/>
                <a:cs typeface="Didact Gothic"/>
                <a:sym typeface="Didact Gothic"/>
              </a:rPr>
              <a:t>AR1,1</a:t>
            </a:r>
            <a:r>
              <a:rPr lang="en" sz="900">
                <a:latin typeface="Didact Gothic"/>
                <a:ea typeface="Didact Gothic"/>
                <a:cs typeface="Didact Gothic"/>
                <a:sym typeface="Didact Gothic"/>
              </a:rPr>
              <a:t> - 0.0048*</a:t>
            </a:r>
            <a:r>
              <a:rPr lang="en" sz="900" i="1">
                <a:latin typeface="Didact Gothic"/>
                <a:ea typeface="Didact Gothic"/>
                <a:cs typeface="Didact Gothic"/>
                <a:sym typeface="Didact Gothic"/>
              </a:rPr>
              <a:t>AR1,2</a:t>
            </a:r>
            <a:endParaRPr sz="900" i="1">
              <a:latin typeface="Didact Gothic"/>
              <a:ea typeface="Didact Gothic"/>
              <a:cs typeface="Didact Gothic"/>
              <a:sym typeface="Didact Gothic"/>
            </a:endParaRPr>
          </a:p>
          <a:p>
            <a:pPr marL="109728" lvl="0" indent="-124333" algn="l" rtl="0">
              <a:spcBef>
                <a:spcPts val="1000"/>
              </a:spcBef>
              <a:spcAft>
                <a:spcPts val="0"/>
              </a:spcAft>
              <a:buSzPts val="950"/>
              <a:buFont typeface="Didact Gothic"/>
              <a:buChar char="●"/>
            </a:pPr>
            <a:r>
              <a:rPr lang="en" sz="950">
                <a:latin typeface="Didact Gothic"/>
                <a:ea typeface="Didact Gothic"/>
                <a:cs typeface="Didact Gothic"/>
                <a:sym typeface="Didact Gothic"/>
              </a:rPr>
              <a:t>Our model required differencing (d=1) to achieve stationarity. It also incorporates two past values (p=2) in the autoregressive component, indicating it uses the last two observations to predict the next value. </a:t>
            </a:r>
            <a:endParaRPr sz="950">
              <a:latin typeface="Didact Gothic"/>
              <a:ea typeface="Didact Gothic"/>
              <a:cs typeface="Didact Gothic"/>
              <a:sym typeface="Didact Gothic"/>
            </a:endParaRPr>
          </a:p>
          <a:p>
            <a:pPr marL="109728" lvl="0" indent="-124333" algn="l" rtl="0">
              <a:spcBef>
                <a:spcPts val="1000"/>
              </a:spcBef>
              <a:spcAft>
                <a:spcPts val="0"/>
              </a:spcAft>
              <a:buSzPts val="950"/>
              <a:buFont typeface="Didact Gothic"/>
              <a:buChar char="●"/>
            </a:pPr>
            <a:r>
              <a:rPr lang="en" sz="950">
                <a:latin typeface="Didact Gothic"/>
                <a:ea typeface="Didact Gothic"/>
                <a:cs typeface="Didact Gothic"/>
                <a:sym typeface="Didact Gothic"/>
              </a:rPr>
              <a:t>The moving average component (q=2) means it also uses the last two forecast errors in making predictions. </a:t>
            </a:r>
            <a:endParaRPr sz="950">
              <a:latin typeface="Didact Gothic"/>
              <a:ea typeface="Didact Gothic"/>
              <a:cs typeface="Didact Gothic"/>
              <a:sym typeface="Didact Gothic"/>
            </a:endParaRPr>
          </a:p>
          <a:p>
            <a:pPr marL="109728" lvl="0" indent="-124333" algn="l" rtl="0">
              <a:spcBef>
                <a:spcPts val="1000"/>
              </a:spcBef>
              <a:spcAft>
                <a:spcPts val="0"/>
              </a:spcAft>
              <a:buSzPts val="950"/>
              <a:buFont typeface="Didact Gothic"/>
              <a:buChar char="●"/>
            </a:pPr>
            <a:r>
              <a:rPr lang="en" sz="950">
                <a:latin typeface="Didact Gothic"/>
                <a:ea typeface="Didact Gothic"/>
                <a:cs typeface="Didact Gothic"/>
                <a:sym typeface="Didact Gothic"/>
              </a:rPr>
              <a:t>This combination suggests the model captures both the momentum and reversals in the series, adjusting for noise and seasonal effects to improve forecast accuracy.</a:t>
            </a:r>
            <a:endParaRPr sz="950">
              <a:latin typeface="Didact Gothic"/>
              <a:ea typeface="Didact Gothic"/>
              <a:cs typeface="Didact Gothic"/>
              <a:sym typeface="Didact Gothic"/>
            </a:endParaRPr>
          </a:p>
          <a:p>
            <a:pPr marL="109728" lvl="0" indent="-124333" algn="l" rtl="0">
              <a:spcBef>
                <a:spcPts val="1000"/>
              </a:spcBef>
              <a:spcAft>
                <a:spcPts val="1000"/>
              </a:spcAft>
              <a:buSzPts val="950"/>
              <a:buFont typeface="Didact Gothic"/>
              <a:buChar char="●"/>
            </a:pPr>
            <a:r>
              <a:rPr lang="en" sz="950">
                <a:latin typeface="Didact Gothic"/>
                <a:ea typeface="Didact Gothic"/>
                <a:cs typeface="Didact Gothic"/>
                <a:sym typeface="Didact Gothic"/>
              </a:rPr>
              <a:t>We tested (1,1,1), (3,1,3) as well as (4,1,4) but these combinations yielded more statistically      insignificant variables.</a:t>
            </a:r>
            <a:endParaRPr sz="950">
              <a:latin typeface="Didact Gothic"/>
              <a:ea typeface="Didact Gothic"/>
              <a:cs typeface="Didact Gothic"/>
              <a:sym typeface="Didact Gothic"/>
            </a:endParaRPr>
          </a:p>
        </p:txBody>
      </p:sp>
      <p:cxnSp>
        <p:nvCxnSpPr>
          <p:cNvPr id="583" name="Google Shape;583;p76"/>
          <p:cNvCxnSpPr/>
          <p:nvPr/>
        </p:nvCxnSpPr>
        <p:spPr>
          <a:xfrm>
            <a:off x="4248450" y="1275060"/>
            <a:ext cx="647100" cy="0"/>
          </a:xfrm>
          <a:prstGeom prst="straightConnector1">
            <a:avLst/>
          </a:prstGeom>
          <a:noFill/>
          <a:ln w="19050" cap="flat" cmpd="sng">
            <a:solidFill>
              <a:schemeClr val="dk1"/>
            </a:solidFill>
            <a:prstDash val="solid"/>
            <a:round/>
            <a:headEnd type="none" w="med" len="med"/>
            <a:tailEnd type="none" w="med" len="med"/>
          </a:ln>
        </p:spPr>
      </p:cxnSp>
      <p:pic>
        <p:nvPicPr>
          <p:cNvPr id="584" name="Google Shape;584;p76"/>
          <p:cNvPicPr preferRelativeResize="0"/>
          <p:nvPr/>
        </p:nvPicPr>
        <p:blipFill>
          <a:blip r:embed="rId3">
            <a:alphaModFix/>
          </a:blip>
          <a:stretch>
            <a:fillRect/>
          </a:stretch>
        </p:blipFill>
        <p:spPr>
          <a:xfrm>
            <a:off x="292475" y="1395638"/>
            <a:ext cx="2789151" cy="2090774"/>
          </a:xfrm>
          <a:prstGeom prst="rect">
            <a:avLst/>
          </a:prstGeom>
          <a:noFill/>
          <a:ln>
            <a:noFill/>
          </a:ln>
        </p:spPr>
      </p:pic>
      <p:pic>
        <p:nvPicPr>
          <p:cNvPr id="585" name="Google Shape;585;p76"/>
          <p:cNvPicPr preferRelativeResize="0"/>
          <p:nvPr/>
        </p:nvPicPr>
        <p:blipFill>
          <a:blip r:embed="rId4">
            <a:alphaModFix/>
          </a:blip>
          <a:stretch>
            <a:fillRect/>
          </a:stretch>
        </p:blipFill>
        <p:spPr>
          <a:xfrm>
            <a:off x="292475" y="3524550"/>
            <a:ext cx="2789151" cy="1340950"/>
          </a:xfrm>
          <a:prstGeom prst="rect">
            <a:avLst/>
          </a:prstGeom>
          <a:noFill/>
          <a:ln>
            <a:noFill/>
          </a:ln>
        </p:spPr>
      </p:pic>
      <p:pic>
        <p:nvPicPr>
          <p:cNvPr id="586" name="Google Shape;586;p76"/>
          <p:cNvPicPr preferRelativeResize="0"/>
          <p:nvPr/>
        </p:nvPicPr>
        <p:blipFill>
          <a:blip r:embed="rId5">
            <a:alphaModFix/>
          </a:blip>
          <a:stretch>
            <a:fillRect/>
          </a:stretch>
        </p:blipFill>
        <p:spPr>
          <a:xfrm>
            <a:off x="3081625" y="3524550"/>
            <a:ext cx="2652764" cy="1340950"/>
          </a:xfrm>
          <a:prstGeom prst="rect">
            <a:avLst/>
          </a:prstGeom>
          <a:noFill/>
          <a:ln>
            <a:noFill/>
          </a:ln>
        </p:spPr>
      </p:pic>
      <p:pic>
        <p:nvPicPr>
          <p:cNvPr id="587" name="Google Shape;587;p76"/>
          <p:cNvPicPr preferRelativeResize="0"/>
          <p:nvPr/>
        </p:nvPicPr>
        <p:blipFill>
          <a:blip r:embed="rId6">
            <a:alphaModFix/>
          </a:blip>
          <a:stretch>
            <a:fillRect/>
          </a:stretch>
        </p:blipFill>
        <p:spPr>
          <a:xfrm>
            <a:off x="3069850" y="1397725"/>
            <a:ext cx="2652775" cy="2090750"/>
          </a:xfrm>
          <a:prstGeom prst="rect">
            <a:avLst/>
          </a:prstGeom>
          <a:noFill/>
          <a:ln>
            <a:noFill/>
          </a:ln>
        </p:spPr>
      </p:pic>
      <p:sp>
        <p:nvSpPr>
          <p:cNvPr id="589" name="Google Shape;589;p76"/>
          <p:cNvSpPr/>
          <p:nvPr/>
        </p:nvSpPr>
        <p:spPr>
          <a:xfrm>
            <a:off x="345525" y="4183525"/>
            <a:ext cx="2418600" cy="4857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Questrial"/>
              <a:ea typeface="Questrial"/>
              <a:cs typeface="Questrial"/>
              <a:sym typeface="Quest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7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ARIMA</a:t>
            </a:r>
            <a:endParaRPr/>
          </a:p>
        </p:txBody>
      </p:sp>
      <p:sp>
        <p:nvSpPr>
          <p:cNvPr id="596" name="Google Shape;596;p77"/>
          <p:cNvSpPr txBox="1">
            <a:spLocks noGrp="1"/>
          </p:cNvSpPr>
          <p:nvPr>
            <p:ph type="subTitle" idx="4294967295"/>
          </p:nvPr>
        </p:nvSpPr>
        <p:spPr>
          <a:xfrm>
            <a:off x="4735513" y="1395413"/>
            <a:ext cx="4408487" cy="3554412"/>
          </a:xfrm>
          <a:prstGeom prst="rect">
            <a:avLst/>
          </a:prstGeom>
        </p:spPr>
        <p:txBody>
          <a:bodyPr spcFirstLastPara="1" wrap="square" lIns="91425" tIns="0" rIns="91425" bIns="91425" anchor="t" anchorCtr="0">
            <a:noAutofit/>
          </a:bodyPr>
          <a:lstStyle/>
          <a:p>
            <a:pPr marL="109728" lvl="0" indent="-140208" algn="l" rtl="0">
              <a:spcBef>
                <a:spcPts val="0"/>
              </a:spcBef>
              <a:spcAft>
                <a:spcPts val="0"/>
              </a:spcAft>
              <a:buSzPts val="1200"/>
              <a:buFont typeface="Didact Gothic"/>
              <a:buChar char="●"/>
            </a:pPr>
            <a:r>
              <a:rPr lang="en" sz="1200">
                <a:latin typeface="Didact Gothic"/>
                <a:ea typeface="Didact Gothic"/>
                <a:cs typeface="Didact Gothic"/>
                <a:sym typeface="Didact Gothic"/>
              </a:rPr>
              <a:t>From the Autocorrelation Function (ACF) graph, we can derive that the first bar is at y-axis of 1.0, this means that the revenue on a given day is correlated with itself at once, indicating a full correlation. </a:t>
            </a:r>
            <a:endParaRPr sz="1200">
              <a:latin typeface="Didact Gothic"/>
              <a:ea typeface="Didact Gothic"/>
              <a:cs typeface="Didact Gothic"/>
              <a:sym typeface="Didact Gothic"/>
            </a:endParaRPr>
          </a:p>
          <a:p>
            <a:pPr marL="109728" lvl="0" indent="-140208" algn="l" rtl="0">
              <a:spcBef>
                <a:spcPts val="1000"/>
              </a:spcBef>
              <a:spcAft>
                <a:spcPts val="0"/>
              </a:spcAft>
              <a:buSzPts val="1200"/>
              <a:buFont typeface="Didact Gothic"/>
              <a:buChar char="●"/>
            </a:pPr>
            <a:r>
              <a:rPr lang="en" sz="1200">
                <a:latin typeface="Didact Gothic"/>
                <a:ea typeface="Didact Gothic"/>
                <a:cs typeface="Didact Gothic"/>
                <a:sym typeface="Didact Gothic"/>
              </a:rPr>
              <a:t>However after lag 0, the value reaches a negative value of -0.5, indicating that there is almost an inverse relationship for current </a:t>
            </a:r>
            <a:r>
              <a:rPr lang="en" sz="1200" i="1">
                <a:latin typeface="Didact Gothic"/>
                <a:ea typeface="Didact Gothic"/>
                <a:cs typeface="Didact Gothic"/>
                <a:sym typeface="Didact Gothic"/>
              </a:rPr>
              <a:t>Arrival_Delay</a:t>
            </a:r>
            <a:r>
              <a:rPr lang="en" sz="1200">
                <a:latin typeface="Didact Gothic"/>
                <a:ea typeface="Didact Gothic"/>
                <a:cs typeface="Didact Gothic"/>
                <a:sym typeface="Didact Gothic"/>
              </a:rPr>
              <a:t> and 2 days prior. </a:t>
            </a:r>
            <a:endParaRPr sz="1200">
              <a:latin typeface="Didact Gothic"/>
              <a:ea typeface="Didact Gothic"/>
              <a:cs typeface="Didact Gothic"/>
              <a:sym typeface="Didact Gothic"/>
            </a:endParaRPr>
          </a:p>
          <a:p>
            <a:pPr marL="109728" lvl="0" indent="-140208" algn="l" rtl="0">
              <a:spcBef>
                <a:spcPts val="1000"/>
              </a:spcBef>
              <a:spcAft>
                <a:spcPts val="0"/>
              </a:spcAft>
              <a:buSzPts val="1200"/>
              <a:buFont typeface="Didact Gothic"/>
              <a:buChar char="●"/>
            </a:pPr>
            <a:r>
              <a:rPr lang="en" sz="1200">
                <a:latin typeface="Didact Gothic"/>
                <a:ea typeface="Didact Gothic"/>
                <a:cs typeface="Didact Gothic"/>
                <a:sym typeface="Didact Gothic"/>
              </a:rPr>
              <a:t>Sequentially, from lag 2 onwards, the values are close to 0, depicting that there is a low predictive power and there is almost no relationship.</a:t>
            </a:r>
            <a:endParaRPr sz="1200">
              <a:latin typeface="Didact Gothic"/>
              <a:ea typeface="Didact Gothic"/>
              <a:cs typeface="Didact Gothic"/>
              <a:sym typeface="Didact Gothic"/>
            </a:endParaRPr>
          </a:p>
          <a:p>
            <a:pPr marL="109728" lvl="0" indent="-140208" algn="l" rtl="0">
              <a:spcBef>
                <a:spcPts val="1000"/>
              </a:spcBef>
              <a:spcAft>
                <a:spcPts val="0"/>
              </a:spcAft>
              <a:buSzPts val="1200"/>
              <a:buFont typeface="Didact Gothic"/>
              <a:buChar char="●"/>
            </a:pPr>
            <a:r>
              <a:rPr lang="en" sz="1200">
                <a:latin typeface="Didact Gothic"/>
                <a:ea typeface="Didact Gothic"/>
                <a:cs typeface="Didact Gothic"/>
                <a:sym typeface="Didact Gothic"/>
              </a:rPr>
              <a:t>All in all, our ARIMA(2,1,2) approach allows our dataset to be stationary and has the possibility to be an accurate predictive model.</a:t>
            </a:r>
            <a:endParaRPr sz="1200">
              <a:latin typeface="Didact Gothic"/>
              <a:ea typeface="Didact Gothic"/>
              <a:cs typeface="Didact Gothic"/>
              <a:sym typeface="Didact Gothic"/>
            </a:endParaRPr>
          </a:p>
          <a:p>
            <a:pPr marL="0" lvl="0" indent="0" algn="l" rtl="0">
              <a:spcBef>
                <a:spcPts val="1000"/>
              </a:spcBef>
              <a:spcAft>
                <a:spcPts val="1000"/>
              </a:spcAft>
              <a:buNone/>
            </a:pPr>
            <a:endParaRPr sz="1200">
              <a:latin typeface="Didact Gothic"/>
              <a:ea typeface="Didact Gothic"/>
              <a:cs typeface="Didact Gothic"/>
              <a:sym typeface="Didact Gothic"/>
            </a:endParaRPr>
          </a:p>
        </p:txBody>
      </p:sp>
      <p:cxnSp>
        <p:nvCxnSpPr>
          <p:cNvPr id="595" name="Google Shape;595;p77"/>
          <p:cNvCxnSpPr/>
          <p:nvPr/>
        </p:nvCxnSpPr>
        <p:spPr>
          <a:xfrm>
            <a:off x="4248450" y="1275060"/>
            <a:ext cx="647100" cy="0"/>
          </a:xfrm>
          <a:prstGeom prst="straightConnector1">
            <a:avLst/>
          </a:prstGeom>
          <a:noFill/>
          <a:ln w="19050" cap="flat" cmpd="sng">
            <a:solidFill>
              <a:schemeClr val="dk1"/>
            </a:solidFill>
            <a:prstDash val="solid"/>
            <a:round/>
            <a:headEnd type="none" w="med" len="med"/>
            <a:tailEnd type="none" w="med" len="med"/>
          </a:ln>
        </p:spPr>
      </p:cxnSp>
      <p:grpSp>
        <p:nvGrpSpPr>
          <p:cNvPr id="597" name="Google Shape;597;p77"/>
          <p:cNvGrpSpPr/>
          <p:nvPr/>
        </p:nvGrpSpPr>
        <p:grpSpPr>
          <a:xfrm>
            <a:off x="292462" y="1395690"/>
            <a:ext cx="3955853" cy="3273525"/>
            <a:chOff x="292475" y="1395638"/>
            <a:chExt cx="2789151" cy="2090774"/>
          </a:xfrm>
        </p:grpSpPr>
        <p:pic>
          <p:nvPicPr>
            <p:cNvPr id="598" name="Google Shape;598;p77"/>
            <p:cNvPicPr preferRelativeResize="0"/>
            <p:nvPr/>
          </p:nvPicPr>
          <p:blipFill>
            <a:blip r:embed="rId3">
              <a:alphaModFix/>
            </a:blip>
            <a:stretch>
              <a:fillRect/>
            </a:stretch>
          </p:blipFill>
          <p:spPr>
            <a:xfrm>
              <a:off x="292475" y="1395638"/>
              <a:ext cx="2789151" cy="2090774"/>
            </a:xfrm>
            <a:prstGeom prst="rect">
              <a:avLst/>
            </a:prstGeom>
            <a:noFill/>
            <a:ln>
              <a:noFill/>
            </a:ln>
          </p:spPr>
        </p:pic>
        <p:sp>
          <p:nvSpPr>
            <p:cNvPr id="599" name="Google Shape;599;p77"/>
            <p:cNvSpPr/>
            <p:nvPr/>
          </p:nvSpPr>
          <p:spPr>
            <a:xfrm>
              <a:off x="1690225" y="1550150"/>
              <a:ext cx="1379700" cy="9432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Questrial"/>
                <a:ea typeface="Questrial"/>
                <a:cs typeface="Questrial"/>
                <a:sym typeface="Questrial"/>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604" name="Google Shape;604;p7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ARIMA</a:t>
            </a:r>
            <a:endParaRPr/>
          </a:p>
        </p:txBody>
      </p:sp>
      <p:sp>
        <p:nvSpPr>
          <p:cNvPr id="606" name="Google Shape;606;p78"/>
          <p:cNvSpPr txBox="1">
            <a:spLocks noGrp="1"/>
          </p:cNvSpPr>
          <p:nvPr>
            <p:ph type="subTitle" idx="4294967295"/>
          </p:nvPr>
        </p:nvSpPr>
        <p:spPr>
          <a:xfrm>
            <a:off x="0" y="3944938"/>
            <a:ext cx="8251825" cy="1082675"/>
          </a:xfrm>
          <a:prstGeom prst="rect">
            <a:avLst/>
          </a:prstGeom>
        </p:spPr>
        <p:txBody>
          <a:bodyPr spcFirstLastPara="1" wrap="square" lIns="91425" tIns="0" rIns="91425" bIns="91425" anchor="t" anchorCtr="0">
            <a:noAutofit/>
          </a:bodyPr>
          <a:lstStyle/>
          <a:p>
            <a:pPr marL="109728" lvl="0" indent="-140208" algn="l" rtl="0">
              <a:spcBef>
                <a:spcPts val="0"/>
              </a:spcBef>
              <a:spcAft>
                <a:spcPts val="0"/>
              </a:spcAft>
              <a:buSzPts val="1200"/>
              <a:buFont typeface="Didact Gothic"/>
              <a:buChar char="●"/>
            </a:pPr>
            <a:r>
              <a:rPr lang="en" sz="1200">
                <a:latin typeface="Didact Gothic"/>
                <a:ea typeface="Didact Gothic"/>
                <a:cs typeface="Didact Gothic"/>
                <a:sym typeface="Didact Gothic"/>
              </a:rPr>
              <a:t>Our forecasting model predicts an increase in arrival delays for the next 20 periods with a uniform structure of variation. This could be because we filtered out flights that were under 4 hours, and could improve on our model if we had more data points.</a:t>
            </a:r>
            <a:endParaRPr sz="1200">
              <a:latin typeface="Didact Gothic"/>
              <a:ea typeface="Didact Gothic"/>
              <a:cs typeface="Didact Gothic"/>
              <a:sym typeface="Didact Gothic"/>
            </a:endParaRPr>
          </a:p>
          <a:p>
            <a:pPr marL="0" lvl="0" indent="0" algn="l" rtl="0">
              <a:spcBef>
                <a:spcPts val="1000"/>
              </a:spcBef>
              <a:spcAft>
                <a:spcPts val="0"/>
              </a:spcAft>
              <a:buNone/>
            </a:pPr>
            <a:endParaRPr sz="1200">
              <a:latin typeface="Didact Gothic"/>
              <a:ea typeface="Didact Gothic"/>
              <a:cs typeface="Didact Gothic"/>
              <a:sym typeface="Didact Gothic"/>
            </a:endParaRPr>
          </a:p>
          <a:p>
            <a:pPr marL="0" lvl="0" indent="0" algn="l" rtl="0">
              <a:spcBef>
                <a:spcPts val="1000"/>
              </a:spcBef>
              <a:spcAft>
                <a:spcPts val="1000"/>
              </a:spcAft>
              <a:buNone/>
            </a:pPr>
            <a:endParaRPr sz="1200">
              <a:latin typeface="Didact Gothic"/>
              <a:ea typeface="Didact Gothic"/>
              <a:cs typeface="Didact Gothic"/>
              <a:sym typeface="Didact Gothic"/>
            </a:endParaRPr>
          </a:p>
        </p:txBody>
      </p:sp>
      <p:cxnSp>
        <p:nvCxnSpPr>
          <p:cNvPr id="605" name="Google Shape;605;p78"/>
          <p:cNvCxnSpPr/>
          <p:nvPr/>
        </p:nvCxnSpPr>
        <p:spPr>
          <a:xfrm>
            <a:off x="4248450" y="1275060"/>
            <a:ext cx="647100" cy="0"/>
          </a:xfrm>
          <a:prstGeom prst="straightConnector1">
            <a:avLst/>
          </a:prstGeom>
          <a:noFill/>
          <a:ln w="19050" cap="flat" cmpd="sng">
            <a:solidFill>
              <a:schemeClr val="dk1"/>
            </a:solidFill>
            <a:prstDash val="solid"/>
            <a:round/>
            <a:headEnd type="none" w="med" len="med"/>
            <a:tailEnd type="none" w="med" len="med"/>
          </a:ln>
        </p:spPr>
      </p:cxnSp>
      <p:pic>
        <p:nvPicPr>
          <p:cNvPr id="607" name="Google Shape;607;p78"/>
          <p:cNvPicPr preferRelativeResize="0"/>
          <p:nvPr/>
        </p:nvPicPr>
        <p:blipFill>
          <a:blip r:embed="rId3">
            <a:alphaModFix/>
          </a:blip>
          <a:stretch>
            <a:fillRect/>
          </a:stretch>
        </p:blipFill>
        <p:spPr>
          <a:xfrm>
            <a:off x="1288138" y="1361463"/>
            <a:ext cx="3217399" cy="2415550"/>
          </a:xfrm>
          <a:prstGeom prst="rect">
            <a:avLst/>
          </a:prstGeom>
          <a:noFill/>
          <a:ln>
            <a:noFill/>
          </a:ln>
        </p:spPr>
      </p:pic>
      <p:pic>
        <p:nvPicPr>
          <p:cNvPr id="608" name="Google Shape;608;p78"/>
          <p:cNvPicPr preferRelativeResize="0"/>
          <p:nvPr/>
        </p:nvPicPr>
        <p:blipFill>
          <a:blip r:embed="rId4">
            <a:alphaModFix/>
          </a:blip>
          <a:stretch>
            <a:fillRect/>
          </a:stretch>
        </p:blipFill>
        <p:spPr>
          <a:xfrm>
            <a:off x="4638463" y="1361463"/>
            <a:ext cx="3217399" cy="242056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7" name="Google Shape;457;p61"/>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Improving consumer experience by predicting arrival delays using time-series analysis and forecasting</a:t>
            </a:r>
            <a:endParaRPr/>
          </a:p>
        </p:txBody>
      </p:sp>
      <p:sp>
        <p:nvSpPr>
          <p:cNvPr id="456" name="Google Shape;456;p6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a:t>01</a:t>
            </a:r>
            <a:endParaRPr sz="4000"/>
          </a:p>
          <a:p>
            <a:pPr marL="0" lvl="0" indent="0" algn="ctr" rtl="0">
              <a:spcBef>
                <a:spcPts val="0"/>
              </a:spcBef>
              <a:spcAft>
                <a:spcPts val="0"/>
              </a:spcAft>
              <a:buNone/>
            </a:pPr>
            <a:r>
              <a:rPr lang="en" sz="4000"/>
              <a:t>Business goal</a:t>
            </a:r>
            <a:endParaRPr sz="4000"/>
          </a:p>
        </p:txBody>
      </p:sp>
      <p:cxnSp>
        <p:nvCxnSpPr>
          <p:cNvPr id="458" name="Google Shape;458;p61"/>
          <p:cNvCxnSpPr/>
          <p:nvPr/>
        </p:nvCxnSpPr>
        <p:spPr>
          <a:xfrm>
            <a:off x="4248450" y="3035270"/>
            <a:ext cx="647100" cy="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56"/>
                                        </p:tgtEl>
                                        <p:attrNameLst>
                                          <p:attrName>style.visibility</p:attrName>
                                        </p:attrNameLst>
                                      </p:cBhvr>
                                      <p:to>
                                        <p:strVal val="visible"/>
                                      </p:to>
                                    </p:set>
                                    <p:animEffect transition="in" filter="fade">
                                      <p:cBhvr>
                                        <p:cTn id="7" dur="1000"/>
                                        <p:tgtEl>
                                          <p:spTgt spid="456"/>
                                        </p:tgtEl>
                                      </p:cBhvr>
                                    </p:animEffect>
                                  </p:childTnLst>
                                </p:cTn>
                              </p:par>
                              <p:par>
                                <p:cTn id="8" presetID="10" presetClass="entr" presetSubtype="0" fill="hold" nodeType="withEffect">
                                  <p:stCondLst>
                                    <p:cond delay="0"/>
                                  </p:stCondLst>
                                  <p:childTnLst>
                                    <p:set>
                                      <p:cBhvr>
                                        <p:cTn id="9" dur="1" fill="hold">
                                          <p:stCondLst>
                                            <p:cond delay="0"/>
                                          </p:stCondLst>
                                        </p:cTn>
                                        <p:tgtEl>
                                          <p:spTgt spid="458"/>
                                        </p:tgtEl>
                                        <p:attrNameLst>
                                          <p:attrName>style.visibility</p:attrName>
                                        </p:attrNameLst>
                                      </p:cBhvr>
                                      <p:to>
                                        <p:strVal val="visible"/>
                                      </p:to>
                                    </p:set>
                                    <p:animEffect transition="in" filter="fade">
                                      <p:cBhvr>
                                        <p:cTn id="10" dur="1000"/>
                                        <p:tgtEl>
                                          <p:spTgt spid="458"/>
                                        </p:tgtEl>
                                      </p:cBhvr>
                                    </p:animEffect>
                                  </p:childTnLst>
                                </p:cTn>
                              </p:par>
                              <p:par>
                                <p:cTn id="11" presetID="10" presetClass="entr" presetSubtype="0" fill="hold" nodeType="withEffect">
                                  <p:stCondLst>
                                    <p:cond delay="0"/>
                                  </p:stCondLst>
                                  <p:childTnLst>
                                    <p:set>
                                      <p:cBhvr>
                                        <p:cTn id="12" dur="1" fill="hold">
                                          <p:stCondLst>
                                            <p:cond delay="0"/>
                                          </p:stCondLst>
                                        </p:cTn>
                                        <p:tgtEl>
                                          <p:spTgt spid="457"/>
                                        </p:tgtEl>
                                        <p:attrNameLst>
                                          <p:attrName>style.visibility</p:attrName>
                                        </p:attrNameLst>
                                      </p:cBhvr>
                                      <p:to>
                                        <p:strVal val="visible"/>
                                      </p:to>
                                    </p:set>
                                    <p:animEffect transition="in" filter="fade">
                                      <p:cBhvr>
                                        <p:cTn id="13" dur="1000"/>
                                        <p:tgtEl>
                                          <p:spTgt spid="4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sp>
        <p:nvSpPr>
          <p:cNvPr id="613" name="Google Shape;613;p7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a:t>07</a:t>
            </a:r>
            <a:endParaRPr sz="4000"/>
          </a:p>
          <a:p>
            <a:pPr marL="0" lvl="0" indent="0" algn="ctr" rtl="0">
              <a:spcBef>
                <a:spcPts val="0"/>
              </a:spcBef>
              <a:spcAft>
                <a:spcPts val="0"/>
              </a:spcAft>
              <a:buNone/>
            </a:pPr>
            <a:r>
              <a:rPr lang="en" sz="4000"/>
              <a:t>Binary logistic regression</a:t>
            </a:r>
            <a:endParaRPr sz="4000"/>
          </a:p>
        </p:txBody>
      </p:sp>
      <p:cxnSp>
        <p:nvCxnSpPr>
          <p:cNvPr id="614" name="Google Shape;614;p79"/>
          <p:cNvCxnSpPr/>
          <p:nvPr/>
        </p:nvCxnSpPr>
        <p:spPr>
          <a:xfrm>
            <a:off x="4248450" y="3035270"/>
            <a:ext cx="647100" cy="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13"/>
                                        </p:tgtEl>
                                        <p:attrNameLst>
                                          <p:attrName>style.visibility</p:attrName>
                                        </p:attrNameLst>
                                      </p:cBhvr>
                                      <p:to>
                                        <p:strVal val="visible"/>
                                      </p:to>
                                    </p:set>
                                    <p:animEffect transition="in" filter="fade">
                                      <p:cBhvr>
                                        <p:cTn id="7" dur="1000"/>
                                        <p:tgtEl>
                                          <p:spTgt spid="613"/>
                                        </p:tgtEl>
                                      </p:cBhvr>
                                    </p:animEffect>
                                  </p:childTnLst>
                                </p:cTn>
                              </p:par>
                              <p:par>
                                <p:cTn id="8" presetID="10" presetClass="entr" presetSubtype="0" fill="hold" nodeType="withEffect">
                                  <p:stCondLst>
                                    <p:cond delay="0"/>
                                  </p:stCondLst>
                                  <p:childTnLst>
                                    <p:set>
                                      <p:cBhvr>
                                        <p:cTn id="9" dur="1" fill="hold">
                                          <p:stCondLst>
                                            <p:cond delay="0"/>
                                          </p:stCondLst>
                                        </p:cTn>
                                        <p:tgtEl>
                                          <p:spTgt spid="614"/>
                                        </p:tgtEl>
                                        <p:attrNameLst>
                                          <p:attrName>style.visibility</p:attrName>
                                        </p:attrNameLst>
                                      </p:cBhvr>
                                      <p:to>
                                        <p:strVal val="visible"/>
                                      </p:to>
                                    </p:set>
                                    <p:animEffect transition="in" filter="fade">
                                      <p:cBhvr>
                                        <p:cTn id="10" dur="1000"/>
                                        <p:tgtEl>
                                          <p:spTgt spid="6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8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Binary Logistic Regression</a:t>
            </a:r>
            <a:endParaRPr/>
          </a:p>
        </p:txBody>
      </p:sp>
      <p:sp>
        <p:nvSpPr>
          <p:cNvPr id="623" name="Google Shape;623;p80"/>
          <p:cNvSpPr txBox="1">
            <a:spLocks noGrp="1"/>
          </p:cNvSpPr>
          <p:nvPr>
            <p:ph type="body" idx="4294967295"/>
          </p:nvPr>
        </p:nvSpPr>
        <p:spPr>
          <a:xfrm>
            <a:off x="0" y="2725738"/>
            <a:ext cx="5842000" cy="2314575"/>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Clr>
                <a:srgbClr val="0D0D0D"/>
              </a:buClr>
              <a:buSzPts val="1300"/>
              <a:buChar char="-"/>
            </a:pPr>
            <a:r>
              <a:rPr lang="en" sz="1300">
                <a:solidFill>
                  <a:srgbClr val="0D0D0D"/>
                </a:solidFill>
              </a:rPr>
              <a:t>Our analysis incorporated six variables (Month, Day, Day of Week, Departure Delay, Air Time, and Distance) to investigate how time of departure, air time, and distance impact delay likelihood.</a:t>
            </a:r>
            <a:endParaRPr sz="1300">
              <a:solidFill>
                <a:srgbClr val="000000"/>
              </a:solidFill>
            </a:endParaRPr>
          </a:p>
          <a:p>
            <a:pPr marL="457200" lvl="0" indent="-311150" algn="l" rtl="0">
              <a:spcBef>
                <a:spcPts val="0"/>
              </a:spcBef>
              <a:spcAft>
                <a:spcPts val="0"/>
              </a:spcAft>
              <a:buClr>
                <a:srgbClr val="000000"/>
              </a:buClr>
              <a:buSzPts val="1300"/>
              <a:buChar char="-"/>
            </a:pPr>
            <a:r>
              <a:rPr lang="en" sz="1300">
                <a:solidFill>
                  <a:srgbClr val="000000"/>
                </a:solidFill>
              </a:rPr>
              <a:t>Our model identified later months, departure delays, longer air times, and shorter travel distances as statistically significant variables in predicting flight delays.</a:t>
            </a:r>
            <a:endParaRPr sz="1300">
              <a:solidFill>
                <a:srgbClr val="000000"/>
              </a:solidFill>
            </a:endParaRPr>
          </a:p>
          <a:p>
            <a:pPr marL="457200" lvl="0" indent="-311150" algn="l" rtl="0">
              <a:spcBef>
                <a:spcPts val="0"/>
              </a:spcBef>
              <a:spcAft>
                <a:spcPts val="0"/>
              </a:spcAft>
              <a:buClr>
                <a:srgbClr val="000000"/>
              </a:buClr>
              <a:buSzPts val="1300"/>
              <a:buChar char="-"/>
            </a:pPr>
            <a:r>
              <a:rPr lang="en" sz="1300">
                <a:solidFill>
                  <a:srgbClr val="000000"/>
                </a:solidFill>
              </a:rPr>
              <a:t>We also note that our model suggests that if we were to select a random flight, there is a 87.8% chance that we would select a flight that has a delay.</a:t>
            </a:r>
            <a:endParaRPr sz="1300">
              <a:solidFill>
                <a:srgbClr val="000000"/>
              </a:solidFill>
            </a:endParaRPr>
          </a:p>
        </p:txBody>
      </p:sp>
      <p:cxnSp>
        <p:nvCxnSpPr>
          <p:cNvPr id="620" name="Google Shape;620;p80"/>
          <p:cNvCxnSpPr/>
          <p:nvPr/>
        </p:nvCxnSpPr>
        <p:spPr>
          <a:xfrm>
            <a:off x="4248450" y="1275060"/>
            <a:ext cx="647100" cy="0"/>
          </a:xfrm>
          <a:prstGeom prst="straightConnector1">
            <a:avLst/>
          </a:prstGeom>
          <a:noFill/>
          <a:ln w="19050" cap="flat" cmpd="sng">
            <a:solidFill>
              <a:schemeClr val="dk1"/>
            </a:solidFill>
            <a:prstDash val="solid"/>
            <a:round/>
            <a:headEnd type="none" w="med" len="med"/>
            <a:tailEnd type="none" w="med" len="med"/>
          </a:ln>
        </p:spPr>
      </p:cxnSp>
      <p:pic>
        <p:nvPicPr>
          <p:cNvPr id="621" name="Google Shape;621;p80"/>
          <p:cNvPicPr preferRelativeResize="0"/>
          <p:nvPr/>
        </p:nvPicPr>
        <p:blipFill>
          <a:blip r:embed="rId3">
            <a:alphaModFix/>
          </a:blip>
          <a:stretch>
            <a:fillRect/>
          </a:stretch>
        </p:blipFill>
        <p:spPr>
          <a:xfrm>
            <a:off x="6266925" y="1238150"/>
            <a:ext cx="2621729" cy="3779375"/>
          </a:xfrm>
          <a:prstGeom prst="rect">
            <a:avLst/>
          </a:prstGeom>
          <a:noFill/>
          <a:ln>
            <a:noFill/>
          </a:ln>
        </p:spPr>
      </p:pic>
      <p:pic>
        <p:nvPicPr>
          <p:cNvPr id="622" name="Google Shape;622;p80"/>
          <p:cNvPicPr preferRelativeResize="0"/>
          <p:nvPr/>
        </p:nvPicPr>
        <p:blipFill>
          <a:blip r:embed="rId4">
            <a:alphaModFix/>
          </a:blip>
          <a:stretch>
            <a:fillRect/>
          </a:stretch>
        </p:blipFill>
        <p:spPr>
          <a:xfrm>
            <a:off x="1172550" y="1399325"/>
            <a:ext cx="3879184" cy="1301487"/>
          </a:xfrm>
          <a:prstGeom prst="rect">
            <a:avLst/>
          </a:prstGeom>
          <a:noFill/>
          <a:ln>
            <a:noFill/>
          </a:ln>
        </p:spPr>
      </p:pic>
      <p:sp>
        <p:nvSpPr>
          <p:cNvPr id="624" name="Google Shape;624;p80"/>
          <p:cNvSpPr/>
          <p:nvPr/>
        </p:nvSpPr>
        <p:spPr>
          <a:xfrm>
            <a:off x="1288825" y="1705850"/>
            <a:ext cx="2246400" cy="2325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Questrial"/>
              <a:ea typeface="Questrial"/>
              <a:cs typeface="Questrial"/>
              <a:sym typeface="Questrial"/>
            </a:endParaRPr>
          </a:p>
        </p:txBody>
      </p:sp>
      <p:sp>
        <p:nvSpPr>
          <p:cNvPr id="625" name="Google Shape;625;p80"/>
          <p:cNvSpPr/>
          <p:nvPr/>
        </p:nvSpPr>
        <p:spPr>
          <a:xfrm>
            <a:off x="6489800" y="3116225"/>
            <a:ext cx="2308800" cy="1224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Questrial"/>
              <a:ea typeface="Questrial"/>
              <a:cs typeface="Questrial"/>
              <a:sym typeface="Questrial"/>
            </a:endParaRPr>
          </a:p>
        </p:txBody>
      </p:sp>
      <p:sp>
        <p:nvSpPr>
          <p:cNvPr id="626" name="Google Shape;626;p80"/>
          <p:cNvSpPr/>
          <p:nvPr/>
        </p:nvSpPr>
        <p:spPr>
          <a:xfrm>
            <a:off x="6489800" y="3460650"/>
            <a:ext cx="2308800" cy="3471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Questrial"/>
              <a:ea typeface="Questrial"/>
              <a:cs typeface="Questrial"/>
              <a:sym typeface="Quest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631" name="Google Shape;631;p8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a:t>08</a:t>
            </a:r>
            <a:endParaRPr sz="4000"/>
          </a:p>
          <a:p>
            <a:pPr marL="0" lvl="0" indent="0" algn="ctr" rtl="0">
              <a:spcBef>
                <a:spcPts val="0"/>
              </a:spcBef>
              <a:spcAft>
                <a:spcPts val="0"/>
              </a:spcAft>
              <a:buNone/>
            </a:pPr>
            <a:r>
              <a:rPr lang="en" sz="4000"/>
              <a:t>CONCLUSIONS</a:t>
            </a:r>
            <a:endParaRPr sz="4000"/>
          </a:p>
        </p:txBody>
      </p:sp>
      <p:cxnSp>
        <p:nvCxnSpPr>
          <p:cNvPr id="632" name="Google Shape;632;p81"/>
          <p:cNvCxnSpPr/>
          <p:nvPr/>
        </p:nvCxnSpPr>
        <p:spPr>
          <a:xfrm>
            <a:off x="4248450" y="3035270"/>
            <a:ext cx="647100" cy="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31"/>
                                        </p:tgtEl>
                                        <p:attrNameLst>
                                          <p:attrName>style.visibility</p:attrName>
                                        </p:attrNameLst>
                                      </p:cBhvr>
                                      <p:to>
                                        <p:strVal val="visible"/>
                                      </p:to>
                                    </p:set>
                                    <p:animEffect transition="in" filter="fade">
                                      <p:cBhvr>
                                        <p:cTn id="7" dur="1000"/>
                                        <p:tgtEl>
                                          <p:spTgt spid="631"/>
                                        </p:tgtEl>
                                      </p:cBhvr>
                                    </p:animEffect>
                                  </p:childTnLst>
                                </p:cTn>
                              </p:par>
                              <p:par>
                                <p:cTn id="8" presetID="10" presetClass="entr" presetSubtype="0" fill="hold" nodeType="withEffect">
                                  <p:stCondLst>
                                    <p:cond delay="0"/>
                                  </p:stCondLst>
                                  <p:childTnLst>
                                    <p:set>
                                      <p:cBhvr>
                                        <p:cTn id="9" dur="1" fill="hold">
                                          <p:stCondLst>
                                            <p:cond delay="0"/>
                                          </p:stCondLst>
                                        </p:cTn>
                                        <p:tgtEl>
                                          <p:spTgt spid="632"/>
                                        </p:tgtEl>
                                        <p:attrNameLst>
                                          <p:attrName>style.visibility</p:attrName>
                                        </p:attrNameLst>
                                      </p:cBhvr>
                                      <p:to>
                                        <p:strVal val="visible"/>
                                      </p:to>
                                    </p:set>
                                    <p:animEffect transition="in" filter="fade">
                                      <p:cBhvr>
                                        <p:cTn id="10" dur="1000"/>
                                        <p:tgtEl>
                                          <p:spTgt spid="6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p82"/>
          <p:cNvSpPr txBox="1">
            <a:spLocks noGrp="1"/>
          </p:cNvSpPr>
          <p:nvPr>
            <p:ph type="title"/>
          </p:nvPr>
        </p:nvSpPr>
        <p:spPr>
          <a:xfrm>
            <a:off x="938574" y="868125"/>
            <a:ext cx="1959300" cy="33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600"/>
              <a:t>Conclusion #1</a:t>
            </a:r>
            <a:endParaRPr sz="1600"/>
          </a:p>
        </p:txBody>
      </p:sp>
      <p:sp>
        <p:nvSpPr>
          <p:cNvPr id="638" name="Google Shape;638;p82"/>
          <p:cNvSpPr txBox="1">
            <a:spLocks noGrp="1"/>
          </p:cNvSpPr>
          <p:nvPr>
            <p:ph type="subTitle" idx="1"/>
          </p:nvPr>
        </p:nvSpPr>
        <p:spPr>
          <a:xfrm>
            <a:off x="938575" y="1143575"/>
            <a:ext cx="3690600" cy="5883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100" dirty="0"/>
              <a:t>A rise in departure delay notably amplifies the likelihood of subsequent arrival delays for flights. This underscores the importance of thoroughly investigating and addressing departure delays stemming from factors such as adverse weather conditions, airport system inefficiencies, and aircraft-related issues to uphold punctuality standards for Spirit flights.</a:t>
            </a:r>
            <a:endParaRPr sz="1100" dirty="0"/>
          </a:p>
          <a:p>
            <a:pPr marL="0" lvl="0" indent="0" algn="l" rtl="0">
              <a:spcBef>
                <a:spcPts val="0"/>
              </a:spcBef>
              <a:spcAft>
                <a:spcPts val="0"/>
              </a:spcAft>
              <a:buNone/>
            </a:pPr>
            <a:endParaRPr sz="1100" dirty="0"/>
          </a:p>
        </p:txBody>
      </p:sp>
      <p:sp>
        <p:nvSpPr>
          <p:cNvPr id="639" name="Google Shape;639;p82"/>
          <p:cNvSpPr txBox="1">
            <a:spLocks noGrp="1"/>
          </p:cNvSpPr>
          <p:nvPr>
            <p:ph type="title" idx="2"/>
          </p:nvPr>
        </p:nvSpPr>
        <p:spPr>
          <a:xfrm>
            <a:off x="5291000" y="1249275"/>
            <a:ext cx="2051400" cy="33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600"/>
              <a:t>Conclusion #2</a:t>
            </a:r>
            <a:endParaRPr sz="1600"/>
          </a:p>
        </p:txBody>
      </p:sp>
      <p:sp>
        <p:nvSpPr>
          <p:cNvPr id="640" name="Google Shape;640;p82"/>
          <p:cNvSpPr txBox="1">
            <a:spLocks noGrp="1"/>
          </p:cNvSpPr>
          <p:nvPr>
            <p:ph type="subTitle" idx="3"/>
          </p:nvPr>
        </p:nvSpPr>
        <p:spPr>
          <a:xfrm>
            <a:off x="5290975" y="1523050"/>
            <a:ext cx="3267300" cy="58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a:t>An increase in flight distance correlates with a decreased likelihood of arrival delays. This relationship implies that flights covering longer distances are typically better planned to accommodate their extended travel time, reducing the probability of arrival delays.</a:t>
            </a:r>
            <a:endParaRPr sz="1100"/>
          </a:p>
        </p:txBody>
      </p:sp>
      <p:sp>
        <p:nvSpPr>
          <p:cNvPr id="641" name="Google Shape;641;p82"/>
          <p:cNvSpPr txBox="1">
            <a:spLocks noGrp="1"/>
          </p:cNvSpPr>
          <p:nvPr>
            <p:ph type="title" idx="4"/>
          </p:nvPr>
        </p:nvSpPr>
        <p:spPr>
          <a:xfrm>
            <a:off x="1420350" y="2735025"/>
            <a:ext cx="2051400" cy="33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600"/>
              <a:t>Conclusion #3</a:t>
            </a:r>
            <a:endParaRPr sz="1600"/>
          </a:p>
        </p:txBody>
      </p:sp>
      <p:sp>
        <p:nvSpPr>
          <p:cNvPr id="642" name="Google Shape;642;p82"/>
          <p:cNvSpPr txBox="1">
            <a:spLocks noGrp="1"/>
          </p:cNvSpPr>
          <p:nvPr>
            <p:ph type="subTitle" idx="5"/>
          </p:nvPr>
        </p:nvSpPr>
        <p:spPr>
          <a:xfrm>
            <a:off x="1420350" y="3010475"/>
            <a:ext cx="3184800" cy="141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a:t>Our autocorrelation results could give us insight to how our airline responds to arrival delays. Lag 1 shows a negative value indicating that we are eager to rectify if a previous flight was delayed. For sequential Lags, there are many factors that can contribute to the delay that cannot be predicted and have to be tackled on a day-to-day basis.</a:t>
            </a:r>
            <a:endParaRPr sz="1100"/>
          </a:p>
        </p:txBody>
      </p:sp>
      <p:sp>
        <p:nvSpPr>
          <p:cNvPr id="643" name="Google Shape;643;p82"/>
          <p:cNvSpPr txBox="1">
            <a:spLocks noGrp="1"/>
          </p:cNvSpPr>
          <p:nvPr>
            <p:ph type="title" idx="6"/>
          </p:nvPr>
        </p:nvSpPr>
        <p:spPr>
          <a:xfrm>
            <a:off x="5301373" y="2950488"/>
            <a:ext cx="1959300" cy="33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600"/>
              <a:t>Conclusion #4</a:t>
            </a:r>
            <a:endParaRPr sz="1600"/>
          </a:p>
        </p:txBody>
      </p:sp>
      <p:sp>
        <p:nvSpPr>
          <p:cNvPr id="644" name="Google Shape;644;p82"/>
          <p:cNvSpPr txBox="1">
            <a:spLocks noGrp="1"/>
          </p:cNvSpPr>
          <p:nvPr>
            <p:ph type="subTitle" idx="7"/>
          </p:nvPr>
        </p:nvSpPr>
        <p:spPr>
          <a:xfrm>
            <a:off x="5301350" y="3224296"/>
            <a:ext cx="3476700" cy="15756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dirty="0" err="1"/>
              <a:t>Arrival_Delay</a:t>
            </a:r>
            <a:r>
              <a:rPr lang="en" sz="900" dirty="0"/>
              <a:t> = 0.00058*</a:t>
            </a:r>
            <a:r>
              <a:rPr lang="en" sz="900" i="1" dirty="0"/>
              <a:t>MU</a:t>
            </a:r>
            <a:r>
              <a:rPr lang="en" sz="900" dirty="0"/>
              <a:t> + 1.90*</a:t>
            </a:r>
            <a:r>
              <a:rPr lang="en" sz="900" i="1" dirty="0"/>
              <a:t>MA1,1</a:t>
            </a:r>
            <a:r>
              <a:rPr lang="en" sz="900" dirty="0"/>
              <a:t> - 0.90*</a:t>
            </a:r>
            <a:r>
              <a:rPr lang="en" sz="900" i="1" dirty="0"/>
              <a:t>MA1,2</a:t>
            </a:r>
            <a:r>
              <a:rPr lang="en" sz="900" dirty="0"/>
              <a:t> + 0.97*</a:t>
            </a:r>
            <a:r>
              <a:rPr lang="en" sz="900" i="1" dirty="0"/>
              <a:t>AR1,1</a:t>
            </a:r>
            <a:r>
              <a:rPr lang="en" sz="900" dirty="0"/>
              <a:t> - 0.0048*</a:t>
            </a:r>
            <a:r>
              <a:rPr lang="en" sz="900" i="1" dirty="0"/>
              <a:t>AR1,2</a:t>
            </a:r>
            <a:endParaRPr sz="900" i="1" dirty="0"/>
          </a:p>
          <a:p>
            <a:pPr marL="0" lvl="0" indent="0" algn="l" rtl="0">
              <a:lnSpc>
                <a:spcPct val="115000"/>
              </a:lnSpc>
              <a:spcBef>
                <a:spcPts val="1000"/>
              </a:spcBef>
              <a:spcAft>
                <a:spcPts val="1000"/>
              </a:spcAft>
              <a:buNone/>
            </a:pPr>
            <a:r>
              <a:rPr lang="en" sz="1100" dirty="0"/>
              <a:t>Given our prediction equation, the last two forecast errors in making predictions are statistically   significant (MA1,1 &amp; MA1,2) and have the 2 of the  highest absolute value correlation coefficients.</a:t>
            </a:r>
            <a:endParaRPr sz="1100" dirty="0"/>
          </a:p>
        </p:txBody>
      </p:sp>
      <p:sp>
        <p:nvSpPr>
          <p:cNvPr id="650" name="Google Shape;650;p82"/>
          <p:cNvSpPr txBox="1">
            <a:spLocks noGrp="1"/>
          </p:cNvSpPr>
          <p:nvPr>
            <p:ph type="title" idx="8"/>
          </p:nvPr>
        </p:nvSpPr>
        <p:spPr>
          <a:xfrm>
            <a:off x="713225" y="149725"/>
            <a:ext cx="7710900" cy="52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Conclusions Pt. 1</a:t>
            </a:r>
            <a:endParaRPr dirty="0"/>
          </a:p>
        </p:txBody>
      </p:sp>
      <p:sp>
        <p:nvSpPr>
          <p:cNvPr id="645" name="Google Shape;645;p82"/>
          <p:cNvSpPr/>
          <p:nvPr/>
        </p:nvSpPr>
        <p:spPr>
          <a:xfrm rot="5400000">
            <a:off x="315739" y="1156263"/>
            <a:ext cx="835500" cy="259500"/>
          </a:xfrm>
          <a:prstGeom prst="triangl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82"/>
          <p:cNvSpPr/>
          <p:nvPr/>
        </p:nvSpPr>
        <p:spPr>
          <a:xfrm rot="5400000">
            <a:off x="4665539" y="1547575"/>
            <a:ext cx="835500" cy="2595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82"/>
          <p:cNvSpPr/>
          <p:nvPr/>
        </p:nvSpPr>
        <p:spPr>
          <a:xfrm rot="5400000">
            <a:off x="792914" y="3023163"/>
            <a:ext cx="835500" cy="2595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82"/>
          <p:cNvSpPr/>
          <p:nvPr/>
        </p:nvSpPr>
        <p:spPr>
          <a:xfrm rot="5400000">
            <a:off x="4665539" y="3238475"/>
            <a:ext cx="835500" cy="259500"/>
          </a:xfrm>
          <a:prstGeom prst="triangl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49" name="Google Shape;649;p82"/>
          <p:cNvCxnSpPr/>
          <p:nvPr/>
        </p:nvCxnSpPr>
        <p:spPr>
          <a:xfrm>
            <a:off x="4248450" y="741660"/>
            <a:ext cx="6471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Google Shape;655;p83"/>
          <p:cNvSpPr txBox="1">
            <a:spLocks noGrp="1"/>
          </p:cNvSpPr>
          <p:nvPr>
            <p:ph type="title"/>
          </p:nvPr>
        </p:nvSpPr>
        <p:spPr>
          <a:xfrm>
            <a:off x="1319574" y="1096725"/>
            <a:ext cx="1959300" cy="33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600"/>
              <a:t>Conclusion #5</a:t>
            </a:r>
            <a:endParaRPr sz="1600"/>
          </a:p>
        </p:txBody>
      </p:sp>
      <p:sp>
        <p:nvSpPr>
          <p:cNvPr id="656" name="Google Shape;656;p83"/>
          <p:cNvSpPr txBox="1">
            <a:spLocks noGrp="1"/>
          </p:cNvSpPr>
          <p:nvPr>
            <p:ph type="subTitle" idx="1"/>
          </p:nvPr>
        </p:nvSpPr>
        <p:spPr>
          <a:xfrm>
            <a:off x="1210200" y="1354575"/>
            <a:ext cx="3133800" cy="174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t>Our ANOVA results show that flights on June and Fridays experienced the longest departure delays, compared to the rest of the month and day of the week respectively. We found that delayed June flights on Fridays have longer departure delays, compared to delayed December flights on Fridays. Even though December is known for holiday travel, June still experiences longer delays that can be attributed to people traveling for summer vacations, school holidays, graduations, weddings.</a:t>
            </a:r>
            <a:endParaRPr sz="1300"/>
          </a:p>
        </p:txBody>
      </p:sp>
      <p:sp>
        <p:nvSpPr>
          <p:cNvPr id="659" name="Google Shape;659;p83"/>
          <p:cNvSpPr txBox="1">
            <a:spLocks noGrp="1"/>
          </p:cNvSpPr>
          <p:nvPr>
            <p:ph type="title" idx="2"/>
          </p:nvPr>
        </p:nvSpPr>
        <p:spPr>
          <a:xfrm>
            <a:off x="713225" y="225925"/>
            <a:ext cx="7710900" cy="52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Conclusions Pt. 2</a:t>
            </a:r>
            <a:endParaRPr/>
          </a:p>
        </p:txBody>
      </p:sp>
      <p:sp>
        <p:nvSpPr>
          <p:cNvPr id="657" name="Google Shape;657;p83"/>
          <p:cNvSpPr/>
          <p:nvPr/>
        </p:nvSpPr>
        <p:spPr>
          <a:xfrm rot="5400000">
            <a:off x="696739" y="1384863"/>
            <a:ext cx="835500" cy="259500"/>
          </a:xfrm>
          <a:prstGeom prst="triangl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8" name="Google Shape;658;p83"/>
          <p:cNvCxnSpPr/>
          <p:nvPr/>
        </p:nvCxnSpPr>
        <p:spPr>
          <a:xfrm>
            <a:off x="4248450" y="970260"/>
            <a:ext cx="6471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4" name="Google Shape;664;p8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Thank you</a:t>
            </a:r>
            <a:endParaRPr/>
          </a:p>
        </p:txBody>
      </p:sp>
      <p:cxnSp>
        <p:nvCxnSpPr>
          <p:cNvPr id="665" name="Google Shape;665;p84"/>
          <p:cNvCxnSpPr/>
          <p:nvPr/>
        </p:nvCxnSpPr>
        <p:spPr>
          <a:xfrm>
            <a:off x="789425" y="3760194"/>
            <a:ext cx="8838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64"/>
                                        </p:tgtEl>
                                        <p:attrNameLst>
                                          <p:attrName>style.visibility</p:attrName>
                                        </p:attrNameLst>
                                      </p:cBhvr>
                                      <p:to>
                                        <p:strVal val="visible"/>
                                      </p:to>
                                    </p:set>
                                    <p:animEffect transition="in" filter="fade">
                                      <p:cBhvr>
                                        <p:cTn id="7" dur="1000"/>
                                        <p:tgtEl>
                                          <p:spTgt spid="664"/>
                                        </p:tgtEl>
                                      </p:cBhvr>
                                    </p:animEffect>
                                  </p:childTnLst>
                                </p:cTn>
                              </p:par>
                              <p:par>
                                <p:cTn id="8" presetID="10" presetClass="entr" presetSubtype="0" fill="hold" nodeType="withEffect">
                                  <p:stCondLst>
                                    <p:cond delay="0"/>
                                  </p:stCondLst>
                                  <p:childTnLst>
                                    <p:set>
                                      <p:cBhvr>
                                        <p:cTn id="9" dur="1" fill="hold">
                                          <p:stCondLst>
                                            <p:cond delay="0"/>
                                          </p:stCondLst>
                                        </p:cTn>
                                        <p:tgtEl>
                                          <p:spTgt spid="665"/>
                                        </p:tgtEl>
                                        <p:attrNameLst>
                                          <p:attrName>style.visibility</p:attrName>
                                        </p:attrNameLst>
                                      </p:cBhvr>
                                      <p:to>
                                        <p:strVal val="visible"/>
                                      </p:to>
                                    </p:set>
                                    <p:animEffect transition="in" filter="fade">
                                      <p:cBhvr>
                                        <p:cTn id="10" dur="1000"/>
                                        <p:tgtEl>
                                          <p:spTgt spid="6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4" name="Google Shape;464;p62"/>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Arrival Delays (Minutes)</a:t>
            </a:r>
            <a:endParaRPr/>
          </a:p>
        </p:txBody>
      </p:sp>
      <p:sp>
        <p:nvSpPr>
          <p:cNvPr id="463" name="Google Shape;463;p6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a:t>02</a:t>
            </a:r>
            <a:endParaRPr sz="4000"/>
          </a:p>
          <a:p>
            <a:pPr marL="0" lvl="0" indent="0" algn="ctr" rtl="0">
              <a:spcBef>
                <a:spcPts val="0"/>
              </a:spcBef>
              <a:spcAft>
                <a:spcPts val="0"/>
              </a:spcAft>
              <a:buNone/>
            </a:pPr>
            <a:r>
              <a:rPr lang="en" sz="4000"/>
              <a:t>Dependent variable</a:t>
            </a:r>
            <a:endParaRPr sz="4000"/>
          </a:p>
        </p:txBody>
      </p:sp>
      <p:cxnSp>
        <p:nvCxnSpPr>
          <p:cNvPr id="465" name="Google Shape;465;p62"/>
          <p:cNvCxnSpPr/>
          <p:nvPr/>
        </p:nvCxnSpPr>
        <p:spPr>
          <a:xfrm>
            <a:off x="4248450" y="3035270"/>
            <a:ext cx="647100" cy="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63"/>
                                        </p:tgtEl>
                                        <p:attrNameLst>
                                          <p:attrName>style.visibility</p:attrName>
                                        </p:attrNameLst>
                                      </p:cBhvr>
                                      <p:to>
                                        <p:strVal val="visible"/>
                                      </p:to>
                                    </p:set>
                                    <p:animEffect transition="in" filter="fade">
                                      <p:cBhvr>
                                        <p:cTn id="7" dur="1000"/>
                                        <p:tgtEl>
                                          <p:spTgt spid="463"/>
                                        </p:tgtEl>
                                      </p:cBhvr>
                                    </p:animEffect>
                                  </p:childTnLst>
                                </p:cTn>
                              </p:par>
                              <p:par>
                                <p:cTn id="8" presetID="10" presetClass="entr" presetSubtype="0" fill="hold" nodeType="withEffect">
                                  <p:stCondLst>
                                    <p:cond delay="0"/>
                                  </p:stCondLst>
                                  <p:childTnLst>
                                    <p:set>
                                      <p:cBhvr>
                                        <p:cTn id="9" dur="1" fill="hold">
                                          <p:stCondLst>
                                            <p:cond delay="0"/>
                                          </p:stCondLst>
                                        </p:cTn>
                                        <p:tgtEl>
                                          <p:spTgt spid="465"/>
                                        </p:tgtEl>
                                        <p:attrNameLst>
                                          <p:attrName>style.visibility</p:attrName>
                                        </p:attrNameLst>
                                      </p:cBhvr>
                                      <p:to>
                                        <p:strVal val="visible"/>
                                      </p:to>
                                    </p:set>
                                    <p:animEffect transition="in" filter="fade">
                                      <p:cBhvr>
                                        <p:cTn id="10" dur="1000"/>
                                        <p:tgtEl>
                                          <p:spTgt spid="465"/>
                                        </p:tgtEl>
                                      </p:cBhvr>
                                    </p:animEffect>
                                  </p:childTnLst>
                                </p:cTn>
                              </p:par>
                              <p:par>
                                <p:cTn id="11" presetID="10" presetClass="entr" presetSubtype="0" fill="hold" nodeType="withEffect">
                                  <p:stCondLst>
                                    <p:cond delay="0"/>
                                  </p:stCondLst>
                                  <p:childTnLst>
                                    <p:set>
                                      <p:cBhvr>
                                        <p:cTn id="12" dur="1" fill="hold">
                                          <p:stCondLst>
                                            <p:cond delay="0"/>
                                          </p:stCondLst>
                                        </p:cTn>
                                        <p:tgtEl>
                                          <p:spTgt spid="464"/>
                                        </p:tgtEl>
                                        <p:attrNameLst>
                                          <p:attrName>style.visibility</p:attrName>
                                        </p:attrNameLst>
                                      </p:cBhvr>
                                      <p:to>
                                        <p:strVal val="visible"/>
                                      </p:to>
                                    </p:set>
                                    <p:animEffect transition="in" filter="fade">
                                      <p:cBhvr>
                                        <p:cTn id="13" dur="1000"/>
                                        <p:tgtEl>
                                          <p:spTgt spid="4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1" name="Google Shape;471;p63"/>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KAGGLE</a:t>
            </a:r>
            <a:endParaRPr/>
          </a:p>
        </p:txBody>
      </p:sp>
      <p:sp>
        <p:nvSpPr>
          <p:cNvPr id="470" name="Google Shape;470;p6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a:t>03</a:t>
            </a:r>
            <a:endParaRPr sz="4000"/>
          </a:p>
          <a:p>
            <a:pPr marL="0" lvl="0" indent="0" algn="ctr" rtl="0">
              <a:spcBef>
                <a:spcPts val="0"/>
              </a:spcBef>
              <a:spcAft>
                <a:spcPts val="0"/>
              </a:spcAft>
              <a:buNone/>
            </a:pPr>
            <a:r>
              <a:rPr lang="en" sz="2000"/>
              <a:t>Dataset -  DOT's Bureau of Transportation Statistics </a:t>
            </a:r>
            <a:endParaRPr sz="2000"/>
          </a:p>
        </p:txBody>
      </p:sp>
      <p:cxnSp>
        <p:nvCxnSpPr>
          <p:cNvPr id="472" name="Google Shape;472;p63"/>
          <p:cNvCxnSpPr/>
          <p:nvPr/>
        </p:nvCxnSpPr>
        <p:spPr>
          <a:xfrm>
            <a:off x="4248450" y="3035270"/>
            <a:ext cx="647100" cy="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70"/>
                                        </p:tgtEl>
                                        <p:attrNameLst>
                                          <p:attrName>style.visibility</p:attrName>
                                        </p:attrNameLst>
                                      </p:cBhvr>
                                      <p:to>
                                        <p:strVal val="visible"/>
                                      </p:to>
                                    </p:set>
                                    <p:animEffect transition="in" filter="fade">
                                      <p:cBhvr>
                                        <p:cTn id="7" dur="1000"/>
                                        <p:tgtEl>
                                          <p:spTgt spid="470"/>
                                        </p:tgtEl>
                                      </p:cBhvr>
                                    </p:animEffect>
                                  </p:childTnLst>
                                </p:cTn>
                              </p:par>
                              <p:par>
                                <p:cTn id="8" presetID="10" presetClass="entr" presetSubtype="0" fill="hold" nodeType="withEffect">
                                  <p:stCondLst>
                                    <p:cond delay="0"/>
                                  </p:stCondLst>
                                  <p:childTnLst>
                                    <p:set>
                                      <p:cBhvr>
                                        <p:cTn id="9" dur="1" fill="hold">
                                          <p:stCondLst>
                                            <p:cond delay="0"/>
                                          </p:stCondLst>
                                        </p:cTn>
                                        <p:tgtEl>
                                          <p:spTgt spid="472"/>
                                        </p:tgtEl>
                                        <p:attrNameLst>
                                          <p:attrName>style.visibility</p:attrName>
                                        </p:attrNameLst>
                                      </p:cBhvr>
                                      <p:to>
                                        <p:strVal val="visible"/>
                                      </p:to>
                                    </p:set>
                                    <p:animEffect transition="in" filter="fade">
                                      <p:cBhvr>
                                        <p:cTn id="10" dur="1000"/>
                                        <p:tgtEl>
                                          <p:spTgt spid="472"/>
                                        </p:tgtEl>
                                      </p:cBhvr>
                                    </p:animEffect>
                                  </p:childTnLst>
                                </p:cTn>
                              </p:par>
                              <p:par>
                                <p:cTn id="11" presetID="10" presetClass="entr" presetSubtype="0" fill="hold" nodeType="withEffect">
                                  <p:stCondLst>
                                    <p:cond delay="0"/>
                                  </p:stCondLst>
                                  <p:childTnLst>
                                    <p:set>
                                      <p:cBhvr>
                                        <p:cTn id="12" dur="1" fill="hold">
                                          <p:stCondLst>
                                            <p:cond delay="0"/>
                                          </p:stCondLst>
                                        </p:cTn>
                                        <p:tgtEl>
                                          <p:spTgt spid="471"/>
                                        </p:tgtEl>
                                        <p:attrNameLst>
                                          <p:attrName>style.visibility</p:attrName>
                                        </p:attrNameLst>
                                      </p:cBhvr>
                                      <p:to>
                                        <p:strVal val="visible"/>
                                      </p:to>
                                    </p:set>
                                    <p:animEffect transition="in" filter="fade">
                                      <p:cBhvr>
                                        <p:cTn id="13" dur="1000"/>
                                        <p:tgtEl>
                                          <p:spTgt spid="4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476"/>
        <p:cNvGrpSpPr/>
        <p:nvPr/>
      </p:nvGrpSpPr>
      <p:grpSpPr>
        <a:xfrm>
          <a:off x="0" y="0"/>
          <a:ext cx="0" cy="0"/>
          <a:chOff x="0" y="0"/>
          <a:chExt cx="0" cy="0"/>
        </a:xfrm>
      </p:grpSpPr>
      <p:sp>
        <p:nvSpPr>
          <p:cNvPr id="479" name="Google Shape;479;p64"/>
          <p:cNvSpPr txBox="1">
            <a:spLocks noGrp="1"/>
          </p:cNvSpPr>
          <p:nvPr>
            <p:ph type="subTitle" idx="1"/>
          </p:nvPr>
        </p:nvSpPr>
        <p:spPr>
          <a:xfrm>
            <a:off x="777825" y="3365200"/>
            <a:ext cx="7653000" cy="13173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dirty="0">
                <a:latin typeface="Didact Gothic"/>
                <a:ea typeface="Didact Gothic"/>
                <a:cs typeface="Didact Gothic"/>
                <a:sym typeface="Didact Gothic"/>
              </a:rPr>
              <a:t>Our dataset focuses on </a:t>
            </a:r>
            <a:r>
              <a:rPr lang="en" sz="1400" b="1" dirty="0">
                <a:latin typeface="Didact Gothic"/>
                <a:ea typeface="Didact Gothic"/>
                <a:cs typeface="Didact Gothic"/>
                <a:sym typeface="Didact Gothic"/>
              </a:rPr>
              <a:t>Spirit Airlines</a:t>
            </a:r>
            <a:r>
              <a:rPr lang="en" sz="1400" dirty="0">
                <a:latin typeface="Didact Gothic"/>
                <a:ea typeface="Didact Gothic"/>
                <a:cs typeface="Didact Gothic"/>
                <a:sym typeface="Didact Gothic"/>
              </a:rPr>
              <a:t> flight information that are over </a:t>
            </a:r>
            <a:r>
              <a:rPr lang="en" sz="1400" b="1" dirty="0">
                <a:latin typeface="Didact Gothic"/>
                <a:ea typeface="Didact Gothic"/>
                <a:cs typeface="Didact Gothic"/>
                <a:sym typeface="Didact Gothic"/>
              </a:rPr>
              <a:t>4 hours during 2015</a:t>
            </a:r>
            <a:r>
              <a:rPr lang="en" sz="1400" dirty="0">
                <a:latin typeface="Didact Gothic"/>
                <a:ea typeface="Didact Gothic"/>
                <a:cs typeface="Didact Gothic"/>
                <a:sym typeface="Didact Gothic"/>
              </a:rPr>
              <a:t>.</a:t>
            </a:r>
            <a:endParaRPr sz="1400" dirty="0">
              <a:latin typeface="Didact Gothic"/>
              <a:ea typeface="Didact Gothic"/>
              <a:cs typeface="Didact Gothic"/>
              <a:sym typeface="Didact Gothic"/>
            </a:endParaRPr>
          </a:p>
          <a:p>
            <a:pPr marL="457200" lvl="0" indent="-317500" algn="l" rtl="0">
              <a:spcBef>
                <a:spcPts val="1000"/>
              </a:spcBef>
              <a:spcAft>
                <a:spcPts val="0"/>
              </a:spcAft>
              <a:buSzPts val="1400"/>
              <a:buFont typeface="Didact Gothic"/>
              <a:buChar char="●"/>
            </a:pPr>
            <a:r>
              <a:rPr lang="en" sz="1400" dirty="0">
                <a:latin typeface="Didact Gothic"/>
                <a:ea typeface="Didact Gothic"/>
                <a:cs typeface="Didact Gothic"/>
                <a:sym typeface="Didact Gothic"/>
              </a:rPr>
              <a:t>We created a </a:t>
            </a:r>
            <a:r>
              <a:rPr lang="en" sz="1400" i="1" dirty="0" err="1">
                <a:latin typeface="Didact Gothic"/>
                <a:ea typeface="Didact Gothic"/>
                <a:cs typeface="Didact Gothic"/>
                <a:sym typeface="Didact Gothic"/>
              </a:rPr>
              <a:t>Delay_Flag</a:t>
            </a:r>
            <a:r>
              <a:rPr lang="en" sz="1400" dirty="0">
                <a:latin typeface="Didact Gothic"/>
                <a:ea typeface="Didact Gothic"/>
                <a:cs typeface="Didact Gothic"/>
                <a:sym typeface="Didact Gothic"/>
              </a:rPr>
              <a:t> variable indicating if the flight was delayed from its scheduled arrival time represented by 0s and 1s.</a:t>
            </a:r>
            <a:endParaRPr sz="1400" dirty="0">
              <a:latin typeface="Didact Gothic"/>
              <a:ea typeface="Didact Gothic"/>
              <a:cs typeface="Didact Gothic"/>
              <a:sym typeface="Didact Gothic"/>
            </a:endParaRPr>
          </a:p>
          <a:p>
            <a:pPr marL="457200" lvl="0" indent="-317500" algn="l" rtl="0">
              <a:spcBef>
                <a:spcPts val="1000"/>
              </a:spcBef>
              <a:spcAft>
                <a:spcPts val="0"/>
              </a:spcAft>
              <a:buSzPts val="1400"/>
              <a:buFont typeface="Didact Gothic"/>
              <a:buChar char="●"/>
            </a:pPr>
            <a:r>
              <a:rPr lang="en" sz="1400" dirty="0">
                <a:latin typeface="Didact Gothic"/>
                <a:ea typeface="Didact Gothic"/>
                <a:cs typeface="Didact Gothic"/>
                <a:sym typeface="Didact Gothic"/>
              </a:rPr>
              <a:t>https://</a:t>
            </a:r>
            <a:r>
              <a:rPr lang="en" sz="1400" dirty="0" err="1">
                <a:latin typeface="Didact Gothic"/>
                <a:ea typeface="Didact Gothic"/>
                <a:cs typeface="Didact Gothic"/>
                <a:sym typeface="Didact Gothic"/>
              </a:rPr>
              <a:t>www.kaggle.com</a:t>
            </a:r>
            <a:r>
              <a:rPr lang="en" sz="1400" dirty="0">
                <a:latin typeface="Didact Gothic"/>
                <a:ea typeface="Didact Gothic"/>
                <a:cs typeface="Didact Gothic"/>
                <a:sym typeface="Didact Gothic"/>
              </a:rPr>
              <a:t>/datasets/</a:t>
            </a:r>
            <a:r>
              <a:rPr lang="en" sz="1400" dirty="0" err="1">
                <a:latin typeface="Didact Gothic"/>
                <a:ea typeface="Didact Gothic"/>
                <a:cs typeface="Didact Gothic"/>
                <a:sym typeface="Didact Gothic"/>
              </a:rPr>
              <a:t>usdot</a:t>
            </a:r>
            <a:r>
              <a:rPr lang="en" sz="1400" dirty="0">
                <a:latin typeface="Didact Gothic"/>
                <a:ea typeface="Didact Gothic"/>
                <a:cs typeface="Didact Gothic"/>
                <a:sym typeface="Didact Gothic"/>
              </a:rPr>
              <a:t>/</a:t>
            </a:r>
            <a:r>
              <a:rPr lang="en" sz="1400" dirty="0" err="1">
                <a:latin typeface="Didact Gothic"/>
                <a:ea typeface="Didact Gothic"/>
                <a:cs typeface="Didact Gothic"/>
                <a:sym typeface="Didact Gothic"/>
              </a:rPr>
              <a:t>flight-delays?select</a:t>
            </a:r>
            <a:r>
              <a:rPr lang="en" sz="1400" dirty="0">
                <a:latin typeface="Didact Gothic"/>
                <a:ea typeface="Didact Gothic"/>
                <a:cs typeface="Didact Gothic"/>
                <a:sym typeface="Didact Gothic"/>
              </a:rPr>
              <a:t>=</a:t>
            </a:r>
            <a:r>
              <a:rPr lang="en" sz="1400" dirty="0" err="1">
                <a:latin typeface="Didact Gothic"/>
                <a:ea typeface="Didact Gothic"/>
                <a:cs typeface="Didact Gothic"/>
                <a:sym typeface="Didact Gothic"/>
              </a:rPr>
              <a:t>flights.csv</a:t>
            </a:r>
            <a:endParaRPr sz="1400" dirty="0">
              <a:latin typeface="Didact Gothic"/>
              <a:ea typeface="Didact Gothic"/>
              <a:cs typeface="Didact Gothic"/>
              <a:sym typeface="Didact Gothic"/>
            </a:endParaRPr>
          </a:p>
          <a:p>
            <a:pPr marL="0" lvl="0" indent="0" algn="l" rtl="0">
              <a:spcBef>
                <a:spcPts val="1000"/>
              </a:spcBef>
              <a:spcAft>
                <a:spcPts val="1000"/>
              </a:spcAft>
              <a:buNone/>
            </a:pPr>
            <a:endParaRPr sz="1400" dirty="0">
              <a:latin typeface="Didact Gothic"/>
              <a:ea typeface="Didact Gothic"/>
              <a:cs typeface="Didact Gothic"/>
              <a:sym typeface="Didact Gothic"/>
            </a:endParaRPr>
          </a:p>
        </p:txBody>
      </p:sp>
      <p:sp>
        <p:nvSpPr>
          <p:cNvPr id="477" name="Google Shape;477;p64"/>
          <p:cNvSpPr txBox="1">
            <a:spLocks noGrp="1"/>
          </p:cNvSpPr>
          <p:nvPr>
            <p:ph type="title"/>
          </p:nvPr>
        </p:nvSpPr>
        <p:spPr>
          <a:xfrm>
            <a:off x="676125" y="667825"/>
            <a:ext cx="3416400" cy="528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Dataset overview</a:t>
            </a:r>
            <a:endParaRPr b="1">
              <a:solidFill>
                <a:schemeClr val="lt1"/>
              </a:solidFill>
            </a:endParaRPr>
          </a:p>
        </p:txBody>
      </p:sp>
      <p:pic>
        <p:nvPicPr>
          <p:cNvPr id="478" name="Google Shape;478;p64"/>
          <p:cNvPicPr preferRelativeResize="0"/>
          <p:nvPr/>
        </p:nvPicPr>
        <p:blipFill rotWithShape="1">
          <a:blip r:embed="rId3">
            <a:alphaModFix/>
          </a:blip>
          <a:srcRect l="337" t="989" r="327" b="1057"/>
          <a:stretch/>
        </p:blipFill>
        <p:spPr>
          <a:xfrm>
            <a:off x="777825" y="1196425"/>
            <a:ext cx="5460101" cy="20680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6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a:t>04</a:t>
            </a:r>
            <a:endParaRPr sz="4000"/>
          </a:p>
          <a:p>
            <a:pPr marL="0" lvl="0" indent="0" algn="ctr" rtl="0">
              <a:spcBef>
                <a:spcPts val="0"/>
              </a:spcBef>
              <a:spcAft>
                <a:spcPts val="0"/>
              </a:spcAft>
              <a:buNone/>
            </a:pPr>
            <a:r>
              <a:rPr lang="en" sz="2000"/>
              <a:t>Random Sampling &amp; Clustering</a:t>
            </a:r>
            <a:endParaRPr sz="2000"/>
          </a:p>
        </p:txBody>
      </p:sp>
      <p:cxnSp>
        <p:nvCxnSpPr>
          <p:cNvPr id="485" name="Google Shape;485;p65"/>
          <p:cNvCxnSpPr/>
          <p:nvPr/>
        </p:nvCxnSpPr>
        <p:spPr>
          <a:xfrm>
            <a:off x="4248450" y="3035270"/>
            <a:ext cx="647100" cy="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84"/>
                                        </p:tgtEl>
                                        <p:attrNameLst>
                                          <p:attrName>style.visibility</p:attrName>
                                        </p:attrNameLst>
                                      </p:cBhvr>
                                      <p:to>
                                        <p:strVal val="visible"/>
                                      </p:to>
                                    </p:set>
                                    <p:animEffect transition="in" filter="fade">
                                      <p:cBhvr>
                                        <p:cTn id="7" dur="1000"/>
                                        <p:tgtEl>
                                          <p:spTgt spid="484"/>
                                        </p:tgtEl>
                                      </p:cBhvr>
                                    </p:animEffect>
                                  </p:childTnLst>
                                </p:cTn>
                              </p:par>
                              <p:par>
                                <p:cTn id="8" presetID="10" presetClass="entr" presetSubtype="0" fill="hold" nodeType="withEffect">
                                  <p:stCondLst>
                                    <p:cond delay="0"/>
                                  </p:stCondLst>
                                  <p:childTnLst>
                                    <p:set>
                                      <p:cBhvr>
                                        <p:cTn id="9" dur="1" fill="hold">
                                          <p:stCondLst>
                                            <p:cond delay="0"/>
                                          </p:stCondLst>
                                        </p:cTn>
                                        <p:tgtEl>
                                          <p:spTgt spid="485"/>
                                        </p:tgtEl>
                                        <p:attrNameLst>
                                          <p:attrName>style.visibility</p:attrName>
                                        </p:attrNameLst>
                                      </p:cBhvr>
                                      <p:to>
                                        <p:strVal val="visible"/>
                                      </p:to>
                                    </p:set>
                                    <p:animEffect transition="in" filter="fade">
                                      <p:cBhvr>
                                        <p:cTn id="10" dur="1000"/>
                                        <p:tgtEl>
                                          <p:spTgt spid="4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6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RANDOM SAMPLING</a:t>
            </a:r>
            <a:endParaRPr/>
          </a:p>
        </p:txBody>
      </p:sp>
      <p:sp>
        <p:nvSpPr>
          <p:cNvPr id="492" name="Google Shape;492;p66"/>
          <p:cNvSpPr txBox="1">
            <a:spLocks noGrp="1"/>
          </p:cNvSpPr>
          <p:nvPr>
            <p:ph type="body" idx="4294967295"/>
          </p:nvPr>
        </p:nvSpPr>
        <p:spPr>
          <a:xfrm>
            <a:off x="5033963" y="2111375"/>
            <a:ext cx="4110037" cy="148431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Criteria for the random sample</a:t>
            </a:r>
            <a:endParaRPr>
              <a:solidFill>
                <a:srgbClr val="000000"/>
              </a:solidFill>
            </a:endParaRPr>
          </a:p>
          <a:p>
            <a:pPr marL="457200" lvl="0" indent="-317500" algn="l" rtl="0">
              <a:spcBef>
                <a:spcPts val="1600"/>
              </a:spcBef>
              <a:spcAft>
                <a:spcPts val="0"/>
              </a:spcAft>
              <a:buSzPts val="1400"/>
              <a:buFont typeface="Didact Gothic"/>
              <a:buChar char="●"/>
            </a:pPr>
            <a:r>
              <a:rPr lang="en">
                <a:solidFill>
                  <a:srgbClr val="000000"/>
                </a:solidFill>
              </a:rPr>
              <a:t>Sample size: 30 out of 365</a:t>
            </a:r>
            <a:endParaRPr>
              <a:solidFill>
                <a:srgbClr val="000000"/>
              </a:solidFill>
            </a:endParaRPr>
          </a:p>
          <a:p>
            <a:pPr marL="457200" lvl="0" indent="-317500" algn="l" rtl="0">
              <a:spcBef>
                <a:spcPts val="0"/>
              </a:spcBef>
              <a:spcAft>
                <a:spcPts val="0"/>
              </a:spcAft>
              <a:buClr>
                <a:srgbClr val="000000"/>
              </a:buClr>
              <a:buSzPts val="1400"/>
              <a:buChar char="●"/>
            </a:pPr>
            <a:r>
              <a:rPr lang="en">
                <a:solidFill>
                  <a:srgbClr val="000000"/>
                </a:solidFill>
              </a:rPr>
              <a:t>Random seed: 100</a:t>
            </a:r>
            <a:endParaRPr>
              <a:solidFill>
                <a:srgbClr val="000000"/>
              </a:solidFill>
            </a:endParaRPr>
          </a:p>
        </p:txBody>
      </p:sp>
      <p:cxnSp>
        <p:nvCxnSpPr>
          <p:cNvPr id="491" name="Google Shape;491;p66"/>
          <p:cNvCxnSpPr/>
          <p:nvPr/>
        </p:nvCxnSpPr>
        <p:spPr>
          <a:xfrm>
            <a:off x="4248450" y="1275060"/>
            <a:ext cx="647100" cy="0"/>
          </a:xfrm>
          <a:prstGeom prst="straightConnector1">
            <a:avLst/>
          </a:prstGeom>
          <a:noFill/>
          <a:ln w="19050" cap="flat" cmpd="sng">
            <a:solidFill>
              <a:schemeClr val="dk1"/>
            </a:solidFill>
            <a:prstDash val="solid"/>
            <a:round/>
            <a:headEnd type="none" w="med" len="med"/>
            <a:tailEnd type="none" w="med" len="med"/>
          </a:ln>
        </p:spPr>
      </p:cxnSp>
      <p:pic>
        <p:nvPicPr>
          <p:cNvPr id="493" name="Google Shape;493;p66"/>
          <p:cNvPicPr preferRelativeResize="0"/>
          <p:nvPr/>
        </p:nvPicPr>
        <p:blipFill>
          <a:blip r:embed="rId3">
            <a:alphaModFix/>
          </a:blip>
          <a:stretch>
            <a:fillRect/>
          </a:stretch>
        </p:blipFill>
        <p:spPr>
          <a:xfrm>
            <a:off x="137000" y="1844225"/>
            <a:ext cx="4517175" cy="20182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6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clustering</a:t>
            </a:r>
            <a:endParaRPr/>
          </a:p>
        </p:txBody>
      </p:sp>
      <p:sp>
        <p:nvSpPr>
          <p:cNvPr id="500" name="Google Shape;500;p67"/>
          <p:cNvSpPr txBox="1">
            <a:spLocks noGrp="1"/>
          </p:cNvSpPr>
          <p:nvPr>
            <p:ph type="body" idx="4294967295"/>
          </p:nvPr>
        </p:nvSpPr>
        <p:spPr>
          <a:xfrm>
            <a:off x="0" y="1425575"/>
            <a:ext cx="4691063" cy="1484313"/>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600" b="1" dirty="0">
                <a:solidFill>
                  <a:srgbClr val="000000"/>
                </a:solidFill>
              </a:rPr>
              <a:t>What is clustering?</a:t>
            </a:r>
            <a:endParaRPr sz="1600" b="1" dirty="0">
              <a:solidFill>
                <a:srgbClr val="000000"/>
              </a:solidFill>
            </a:endParaRPr>
          </a:p>
          <a:p>
            <a:pPr marL="0" lvl="0" indent="0" algn="l" rtl="0">
              <a:lnSpc>
                <a:spcPct val="100000"/>
              </a:lnSpc>
              <a:spcBef>
                <a:spcPts val="1600"/>
              </a:spcBef>
              <a:spcAft>
                <a:spcPts val="0"/>
              </a:spcAft>
              <a:buNone/>
            </a:pPr>
            <a:r>
              <a:rPr lang="en" sz="1600" dirty="0">
                <a:solidFill>
                  <a:srgbClr val="000000"/>
                </a:solidFill>
              </a:rPr>
              <a:t>Grouping together observations that have similarities based on the amount of categorical independent variables</a:t>
            </a:r>
            <a:endParaRPr sz="1600" dirty="0">
              <a:solidFill>
                <a:srgbClr val="000000"/>
              </a:solidFill>
            </a:endParaRPr>
          </a:p>
          <a:p>
            <a:pPr marL="0" lvl="0" indent="0" algn="l" rtl="0">
              <a:lnSpc>
                <a:spcPct val="100000"/>
              </a:lnSpc>
              <a:spcBef>
                <a:spcPts val="1600"/>
              </a:spcBef>
              <a:spcAft>
                <a:spcPts val="0"/>
              </a:spcAft>
              <a:buNone/>
            </a:pPr>
            <a:r>
              <a:rPr lang="en" sz="1600" dirty="0">
                <a:solidFill>
                  <a:srgbClr val="000000"/>
                </a:solidFill>
              </a:rPr>
              <a:t>K-means clustering: calculate a similarity of each observation and those that have high degrees of similarity will collapse together as a cluster</a:t>
            </a:r>
            <a:endParaRPr sz="1600" dirty="0">
              <a:solidFill>
                <a:srgbClr val="000000"/>
              </a:solidFill>
            </a:endParaRPr>
          </a:p>
          <a:p>
            <a:pPr marL="0" lvl="0" indent="0" algn="l" rtl="0">
              <a:lnSpc>
                <a:spcPct val="100000"/>
              </a:lnSpc>
              <a:spcBef>
                <a:spcPts val="1600"/>
              </a:spcBef>
              <a:spcAft>
                <a:spcPts val="0"/>
              </a:spcAft>
              <a:buNone/>
            </a:pPr>
            <a:r>
              <a:rPr lang="en" sz="1600" b="1" dirty="0">
                <a:solidFill>
                  <a:srgbClr val="000000"/>
                </a:solidFill>
              </a:rPr>
              <a:t>Independent variables</a:t>
            </a:r>
            <a:endParaRPr sz="1600" b="1" dirty="0">
              <a:solidFill>
                <a:srgbClr val="000000"/>
              </a:solidFill>
            </a:endParaRPr>
          </a:p>
          <a:p>
            <a:pPr marL="0" lvl="0" indent="0" algn="l" rtl="0">
              <a:lnSpc>
                <a:spcPct val="100000"/>
              </a:lnSpc>
              <a:spcBef>
                <a:spcPts val="1600"/>
              </a:spcBef>
              <a:spcAft>
                <a:spcPts val="0"/>
              </a:spcAft>
              <a:buNone/>
            </a:pPr>
            <a:r>
              <a:rPr lang="en" sz="1600" dirty="0">
                <a:solidFill>
                  <a:srgbClr val="000000"/>
                </a:solidFill>
              </a:rPr>
              <a:t>Day of Week, Flight Number, Air Time, Distance, Month, Day</a:t>
            </a:r>
            <a:endParaRPr sz="1600" dirty="0">
              <a:solidFill>
                <a:srgbClr val="000000"/>
              </a:solidFill>
            </a:endParaRPr>
          </a:p>
          <a:p>
            <a:pPr marL="0" lvl="0" indent="0" algn="l" rtl="0">
              <a:lnSpc>
                <a:spcPct val="100000"/>
              </a:lnSpc>
              <a:spcBef>
                <a:spcPts val="1600"/>
              </a:spcBef>
              <a:spcAft>
                <a:spcPts val="0"/>
              </a:spcAft>
              <a:buNone/>
            </a:pPr>
            <a:endParaRPr sz="1600" b="1" dirty="0">
              <a:solidFill>
                <a:srgbClr val="000000"/>
              </a:solidFill>
            </a:endParaRPr>
          </a:p>
          <a:p>
            <a:pPr marL="0" lvl="0" indent="0" algn="l" rtl="0">
              <a:spcBef>
                <a:spcPts val="1600"/>
              </a:spcBef>
              <a:spcAft>
                <a:spcPts val="1600"/>
              </a:spcAft>
              <a:buNone/>
            </a:pPr>
            <a:endParaRPr sz="1600" dirty="0">
              <a:solidFill>
                <a:srgbClr val="000000"/>
              </a:solidFill>
            </a:endParaRPr>
          </a:p>
        </p:txBody>
      </p:sp>
      <p:cxnSp>
        <p:nvCxnSpPr>
          <p:cNvPr id="499" name="Google Shape;499;p67"/>
          <p:cNvCxnSpPr/>
          <p:nvPr/>
        </p:nvCxnSpPr>
        <p:spPr>
          <a:xfrm>
            <a:off x="4248450" y="1275060"/>
            <a:ext cx="647100" cy="0"/>
          </a:xfrm>
          <a:prstGeom prst="straightConnector1">
            <a:avLst/>
          </a:prstGeom>
          <a:noFill/>
          <a:ln w="19050" cap="flat" cmpd="sng">
            <a:solidFill>
              <a:schemeClr val="dk1"/>
            </a:solidFill>
            <a:prstDash val="solid"/>
            <a:round/>
            <a:headEnd type="none" w="med" len="med"/>
            <a:tailEnd type="none" w="med" len="med"/>
          </a:ln>
        </p:spPr>
      </p:cxnSp>
      <p:pic>
        <p:nvPicPr>
          <p:cNvPr id="501" name="Google Shape;501;p67"/>
          <p:cNvPicPr preferRelativeResize="0"/>
          <p:nvPr/>
        </p:nvPicPr>
        <p:blipFill>
          <a:blip r:embed="rId3">
            <a:alphaModFix/>
          </a:blip>
          <a:stretch>
            <a:fillRect/>
          </a:stretch>
        </p:blipFill>
        <p:spPr>
          <a:xfrm>
            <a:off x="5303350" y="1059325"/>
            <a:ext cx="3762631" cy="3797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6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clustering</a:t>
            </a:r>
            <a:endParaRPr/>
          </a:p>
        </p:txBody>
      </p:sp>
      <p:cxnSp>
        <p:nvCxnSpPr>
          <p:cNvPr id="507" name="Google Shape;507;p68"/>
          <p:cNvCxnSpPr/>
          <p:nvPr/>
        </p:nvCxnSpPr>
        <p:spPr>
          <a:xfrm>
            <a:off x="4248450" y="1275060"/>
            <a:ext cx="647100" cy="0"/>
          </a:xfrm>
          <a:prstGeom prst="straightConnector1">
            <a:avLst/>
          </a:prstGeom>
          <a:noFill/>
          <a:ln w="19050" cap="flat" cmpd="sng">
            <a:solidFill>
              <a:schemeClr val="dk1"/>
            </a:solidFill>
            <a:prstDash val="solid"/>
            <a:round/>
            <a:headEnd type="none" w="med" len="med"/>
            <a:tailEnd type="none" w="med" len="med"/>
          </a:ln>
        </p:spPr>
      </p:cxnSp>
      <p:sp>
        <p:nvSpPr>
          <p:cNvPr id="508" name="Google Shape;508;p68"/>
          <p:cNvSpPr txBox="1"/>
          <p:nvPr/>
        </p:nvSpPr>
        <p:spPr>
          <a:xfrm>
            <a:off x="-92600" y="3482325"/>
            <a:ext cx="5406900" cy="926400"/>
          </a:xfrm>
          <a:prstGeom prst="rect">
            <a:avLst/>
          </a:prstGeom>
          <a:noFill/>
          <a:ln>
            <a:noFill/>
          </a:ln>
        </p:spPr>
        <p:txBody>
          <a:bodyPr spcFirstLastPara="1" wrap="square" lIns="91425" tIns="91425" rIns="91425" bIns="91425" anchor="t" anchorCtr="0">
            <a:noAutofit/>
          </a:bodyPr>
          <a:lstStyle/>
          <a:p>
            <a:pPr marL="457200" lvl="0" indent="-292100" algn="l" rtl="0">
              <a:spcBef>
                <a:spcPts val="0"/>
              </a:spcBef>
              <a:spcAft>
                <a:spcPts val="0"/>
              </a:spcAft>
              <a:buClr>
                <a:schemeClr val="dk1"/>
              </a:buClr>
              <a:buSzPts val="1000"/>
              <a:buFont typeface="Questrial"/>
              <a:buChar char="-"/>
            </a:pPr>
            <a:r>
              <a:rPr lang="en" sz="1000">
                <a:solidFill>
                  <a:schemeClr val="dk1"/>
                </a:solidFill>
                <a:latin typeface="Questrial"/>
                <a:ea typeface="Questrial"/>
                <a:cs typeface="Questrial"/>
                <a:sym typeface="Questrial"/>
              </a:rPr>
              <a:t>The R-squared value for this K-means clustering analysis is 0.896, which is considered very high. This means </a:t>
            </a:r>
            <a:r>
              <a:rPr lang="en" sz="1000" b="1">
                <a:solidFill>
                  <a:schemeClr val="dk1"/>
                </a:solidFill>
                <a:latin typeface="Questrial"/>
                <a:ea typeface="Questrial"/>
                <a:cs typeface="Questrial"/>
                <a:sym typeface="Questrial"/>
              </a:rPr>
              <a:t>89.6% of the variance is explained and accounted by the clusters.</a:t>
            </a:r>
            <a:endParaRPr sz="1000" b="1">
              <a:solidFill>
                <a:schemeClr val="dk1"/>
              </a:solidFill>
              <a:latin typeface="Questrial"/>
              <a:ea typeface="Questrial"/>
              <a:cs typeface="Questrial"/>
              <a:sym typeface="Questrial"/>
            </a:endParaRPr>
          </a:p>
          <a:p>
            <a:pPr marL="457200" lvl="0" indent="-292100" algn="l" rtl="0">
              <a:spcBef>
                <a:spcPts val="0"/>
              </a:spcBef>
              <a:spcAft>
                <a:spcPts val="0"/>
              </a:spcAft>
              <a:buClr>
                <a:schemeClr val="dk1"/>
              </a:buClr>
              <a:buSzPts val="1000"/>
              <a:buFont typeface="Questrial"/>
              <a:buChar char="-"/>
            </a:pPr>
            <a:r>
              <a:rPr lang="en" sz="1000">
                <a:solidFill>
                  <a:schemeClr val="dk1"/>
                </a:solidFill>
                <a:latin typeface="Questrial"/>
                <a:ea typeface="Questrial"/>
                <a:cs typeface="Questrial"/>
                <a:sym typeface="Questrial"/>
              </a:rPr>
              <a:t>The Flight Number and Distance hold the two highest R-squared values, which means that </a:t>
            </a:r>
            <a:r>
              <a:rPr lang="en" sz="1000" b="1">
                <a:solidFill>
                  <a:schemeClr val="dk1"/>
                </a:solidFill>
                <a:latin typeface="Questrial"/>
                <a:ea typeface="Questrial"/>
                <a:cs typeface="Questrial"/>
                <a:sym typeface="Questrial"/>
              </a:rPr>
              <a:t>88.17% and 84.03% of the variance are explained and accounted by Flight Number and Distance, respectively.</a:t>
            </a:r>
            <a:endParaRPr sz="1000" b="1">
              <a:solidFill>
                <a:schemeClr val="dk1"/>
              </a:solidFill>
              <a:latin typeface="Questrial"/>
              <a:ea typeface="Questrial"/>
              <a:cs typeface="Questrial"/>
              <a:sym typeface="Questrial"/>
            </a:endParaRPr>
          </a:p>
          <a:p>
            <a:pPr marL="457200" lvl="0" indent="-292100" algn="l" rtl="0">
              <a:spcBef>
                <a:spcPts val="0"/>
              </a:spcBef>
              <a:spcAft>
                <a:spcPts val="0"/>
              </a:spcAft>
              <a:buClr>
                <a:schemeClr val="dk1"/>
              </a:buClr>
              <a:buSzPts val="1000"/>
              <a:buFont typeface="Questrial"/>
              <a:buChar char="-"/>
            </a:pPr>
            <a:r>
              <a:rPr lang="en" sz="1000">
                <a:solidFill>
                  <a:schemeClr val="dk1"/>
                </a:solidFill>
                <a:latin typeface="Questrial"/>
                <a:ea typeface="Questrial"/>
                <a:cs typeface="Questrial"/>
                <a:sym typeface="Questrial"/>
              </a:rPr>
              <a:t>Based on the data, Cluster 4 and 5 have frequencies of 2 and 1 respectively. Cluster 4 was grouped by the 2 flights that had minimum distances together. Cluster 5 was one data point that was grouped by the Flight Number 1337.</a:t>
            </a:r>
            <a:endParaRPr sz="1000">
              <a:solidFill>
                <a:schemeClr val="dk1"/>
              </a:solidFill>
              <a:latin typeface="Questrial"/>
              <a:ea typeface="Questrial"/>
              <a:cs typeface="Questrial"/>
              <a:sym typeface="Questrial"/>
            </a:endParaRPr>
          </a:p>
        </p:txBody>
      </p:sp>
      <p:pic>
        <p:nvPicPr>
          <p:cNvPr id="509" name="Google Shape;509;p68"/>
          <p:cNvPicPr preferRelativeResize="0"/>
          <p:nvPr/>
        </p:nvPicPr>
        <p:blipFill>
          <a:blip r:embed="rId3">
            <a:alphaModFix/>
          </a:blip>
          <a:stretch>
            <a:fillRect/>
          </a:stretch>
        </p:blipFill>
        <p:spPr>
          <a:xfrm>
            <a:off x="253676" y="1243099"/>
            <a:ext cx="3711549" cy="2193162"/>
          </a:xfrm>
          <a:prstGeom prst="rect">
            <a:avLst/>
          </a:prstGeom>
          <a:noFill/>
          <a:ln>
            <a:noFill/>
          </a:ln>
        </p:spPr>
      </p:pic>
      <p:pic>
        <p:nvPicPr>
          <p:cNvPr id="510" name="Google Shape;510;p68"/>
          <p:cNvPicPr preferRelativeResize="0"/>
          <p:nvPr/>
        </p:nvPicPr>
        <p:blipFill>
          <a:blip r:embed="rId4">
            <a:alphaModFix/>
          </a:blip>
          <a:stretch>
            <a:fillRect/>
          </a:stretch>
        </p:blipFill>
        <p:spPr>
          <a:xfrm>
            <a:off x="5377538" y="1243100"/>
            <a:ext cx="3418126" cy="3332501"/>
          </a:xfrm>
          <a:prstGeom prst="rect">
            <a:avLst/>
          </a:prstGeom>
          <a:noFill/>
          <a:ln>
            <a:noFill/>
          </a:ln>
        </p:spPr>
      </p:pic>
    </p:spTree>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2013 - 2022 Theme</Template>
  <TotalTime>0</TotalTime>
  <Words>1922</Words>
  <Application>Microsoft Macintosh PowerPoint</Application>
  <PresentationFormat>On-screen Show (16:9)</PresentationFormat>
  <Paragraphs>119</Paragraphs>
  <Slides>25</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Didact Gothic</vt:lpstr>
      <vt:lpstr>Calibri Light</vt:lpstr>
      <vt:lpstr>Arial</vt:lpstr>
      <vt:lpstr>Calibri</vt:lpstr>
      <vt:lpstr>Montserrat</vt:lpstr>
      <vt:lpstr>Questrial</vt:lpstr>
      <vt:lpstr>Office 2013 - 2022 Theme</vt:lpstr>
      <vt:lpstr> Spirit Airline performance </vt:lpstr>
      <vt:lpstr>01 Business goal</vt:lpstr>
      <vt:lpstr>02 Dependent variable</vt:lpstr>
      <vt:lpstr>03 Dataset -  DOT's Bureau of Transportation Statistics </vt:lpstr>
      <vt:lpstr>Dataset overview</vt:lpstr>
      <vt:lpstr>04 Random Sampling &amp; Clustering</vt:lpstr>
      <vt:lpstr>RANDOM SAMPLING</vt:lpstr>
      <vt:lpstr>clustering</vt:lpstr>
      <vt:lpstr>clustering</vt:lpstr>
      <vt:lpstr>05 ANOVA</vt:lpstr>
      <vt:lpstr>ANOVA</vt:lpstr>
      <vt:lpstr>ANOVA</vt:lpstr>
      <vt:lpstr>ANOVA</vt:lpstr>
      <vt:lpstr>ANOVA</vt:lpstr>
      <vt:lpstr>ANOVA</vt:lpstr>
      <vt:lpstr>06 ARIMA</vt:lpstr>
      <vt:lpstr>ARIMA</vt:lpstr>
      <vt:lpstr>ARIMA</vt:lpstr>
      <vt:lpstr>ARIMA</vt:lpstr>
      <vt:lpstr>07 Binary logistic regression</vt:lpstr>
      <vt:lpstr>Binary Logistic Regression</vt:lpstr>
      <vt:lpstr>08 CONCLUSIONS</vt:lpstr>
      <vt:lpstr>Conclusion #1</vt:lpstr>
      <vt:lpstr>Conclusion #5</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Kasiman, Matthew</cp:lastModifiedBy>
  <cp:revision>1</cp:revision>
  <dcterms:modified xsi:type="dcterms:W3CDTF">2024-10-03T23:09:34Z</dcterms:modified>
</cp:coreProperties>
</file>