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egreya" panose="020B0604020202020204" charset="0"/>
      <p:regular r:id="rId14"/>
    </p:embeddedFont>
    <p:embeddedFont>
      <p:font typeface="Alegreya Bold" panose="020B0604020202020204" charset="0"/>
      <p:regular r:id="rId15"/>
    </p:embeddedFont>
    <p:embeddedFont>
      <p:font typeface="Bobby Jone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1580" y="3178382"/>
            <a:ext cx="14764841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 Seminar Presentation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724566"/>
            <a:ext cx="12625348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Real-time Vendor Tracking System: AI-Driven Solutions for Last-Mile Vegetable Delivery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86482" y="523016"/>
            <a:ext cx="16187118" cy="1567199"/>
            <a:chOff x="0" y="0"/>
            <a:chExt cx="21220047" cy="20895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9441" cy="2089599"/>
            </a:xfrm>
            <a:custGeom>
              <a:avLst/>
              <a:gdLst/>
              <a:ahLst/>
              <a:cxnLst/>
              <a:rect l="l" t="t" r="r" b="b"/>
              <a:pathLst>
                <a:path w="2799441" h="2089599">
                  <a:moveTo>
                    <a:pt x="0" y="0"/>
                  </a:moveTo>
                  <a:lnTo>
                    <a:pt x="2799441" y="0"/>
                  </a:lnTo>
                  <a:lnTo>
                    <a:pt x="2799441" y="2089599"/>
                  </a:lnTo>
                  <a:lnTo>
                    <a:pt x="0" y="2089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4094719" y="130712"/>
              <a:ext cx="14281086" cy="990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53"/>
                </a:lnSpc>
                <a:spcBef>
                  <a:spcPct val="0"/>
                </a:spcBef>
              </a:pPr>
              <a:r>
                <a:rPr lang="en-US" sz="4466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Ajeenkya DY Patil School of Engineering, Pune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50477" y="1035197"/>
              <a:ext cx="19969569" cy="837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26"/>
                </a:lnSpc>
                <a:spcBef>
                  <a:spcPct val="0"/>
                </a:spcBef>
              </a:pPr>
              <a:r>
                <a:rPr lang="en-US" sz="3732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Department of Artificial Intelligence &amp; Data Science Engineering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61579" y="2476389"/>
            <a:ext cx="2135475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AY: 2025-26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1898" y="2438289"/>
            <a:ext cx="3089553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Class: TE SEM-I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926070"/>
            <a:ext cx="4039076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399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Guided by: </a:t>
            </a:r>
          </a:p>
          <a:p>
            <a:pPr algn="l">
              <a:lnSpc>
                <a:spcPts val="5439"/>
              </a:lnSpc>
            </a:pPr>
            <a:r>
              <a:rPr lang="en-US" sz="3399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 &gt; Prof. Hemangi Patil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41135" y="7926070"/>
            <a:ext cx="3608665" cy="1332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40"/>
              </a:lnSpc>
            </a:pPr>
            <a:r>
              <a:rPr lang="en-US" sz="3400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Presented by:</a:t>
            </a:r>
          </a:p>
          <a:p>
            <a:pPr algn="l">
              <a:lnSpc>
                <a:spcPts val="5440"/>
              </a:lnSpc>
            </a:pPr>
            <a:r>
              <a:rPr lang="en-US" sz="3400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 &gt; Kasim Lohar B37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079039"/>
            <a:ext cx="16230600" cy="7550640"/>
            <a:chOff x="0" y="0"/>
            <a:chExt cx="4007139" cy="18641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7139" cy="1864162"/>
            </a:xfrm>
            <a:custGeom>
              <a:avLst/>
              <a:gdLst/>
              <a:ahLst/>
              <a:cxnLst/>
              <a:rect l="l" t="t" r="r" b="b"/>
              <a:pathLst>
                <a:path w="4007139" h="1864162">
                  <a:moveTo>
                    <a:pt x="24327" y="0"/>
                  </a:moveTo>
                  <a:lnTo>
                    <a:pt x="3982812" y="0"/>
                  </a:lnTo>
                  <a:cubicBezTo>
                    <a:pt x="3989264" y="0"/>
                    <a:pt x="3995451" y="2563"/>
                    <a:pt x="4000014" y="7125"/>
                  </a:cubicBezTo>
                  <a:cubicBezTo>
                    <a:pt x="4004576" y="11687"/>
                    <a:pt x="4007139" y="17875"/>
                    <a:pt x="4007139" y="24327"/>
                  </a:cubicBezTo>
                  <a:lnTo>
                    <a:pt x="4007139" y="1839835"/>
                  </a:lnTo>
                  <a:cubicBezTo>
                    <a:pt x="4007139" y="1853270"/>
                    <a:pt x="3996247" y="1864162"/>
                    <a:pt x="3982812" y="1864162"/>
                  </a:cubicBezTo>
                  <a:lnTo>
                    <a:pt x="24327" y="1864162"/>
                  </a:lnTo>
                  <a:cubicBezTo>
                    <a:pt x="10891" y="1864162"/>
                    <a:pt x="0" y="1853270"/>
                    <a:pt x="0" y="183983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07139" cy="1902262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157" y="2451101"/>
            <a:ext cx="15445878" cy="6902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Shibghatullah, S. A. A., Jalil, A., Abd Wahab, M. H., Ng Poh Soon, J., Subramaniam, K., &amp; Eldabi, T. (2022). </a:t>
            </a:r>
            <a:r>
              <a:rPr lang="en-US" sz="23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Vehicle Tracking Application Based on Real-Time Traffic. International Journal of Electrical and Electronic Engineering &amp; Telecommunications</a:t>
            </a: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, 11(1), 67–73. DOI: 10.18178/ijeetc.11.1.67-73.</a:t>
            </a:r>
          </a:p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Wu, Y., Tian, P., Cao, Y., Ge, L., &amp; Yu, W. (2022). Edge computing-based mobile object tracking in Internet of Things. High-Confidence Computing, 2, 100045. DOI: 10.1016/j.hcc.2021.100045.</a:t>
            </a:r>
          </a:p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Bruni, M. E., Frangioni, A., Guerriero, E., Hansen, M., Pecori, R., &amp; Savelsbergh, M. W. P. (2023). </a:t>
            </a:r>
            <a:r>
              <a:rPr lang="en-US" sz="23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 Machine Learning Optimization Approach for Last-Mile Delivery and Third-Party Logistics Services.</a:t>
            </a: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Computers &amp; Operations Research. [Preprint via SciArXiv].</a:t>
            </a:r>
          </a:p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Shuaibu, L. A., Mahmoud, M. M., &amp; Sheltami, T. R. (2021). </a:t>
            </a:r>
            <a:r>
              <a:rPr lang="en-US" sz="23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 Review of Last-Mile Delivery Optimization: Strategies, Technologies, Drone Integration, and Future Trends.</a:t>
            </a: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Drones, 9(3), 158. DOI: 10.3390/drones9030158.</a:t>
            </a:r>
          </a:p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Joshi, G., &amp; Oppliger, S. A. (2024).</a:t>
            </a:r>
            <a:r>
              <a:rPr lang="en-US" sz="23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Mobile Commerce: Pioneering Digital Transformation in Rural India –A Systematic Review.</a:t>
            </a: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Bharatiya Shiksha Samachar Patrika, 43(2), 45–58. (non-indexed).</a:t>
            </a:r>
          </a:p>
          <a:p>
            <a:pPr marL="496574" lvl="1" indent="-248287" algn="l">
              <a:lnSpc>
                <a:spcPts val="3910"/>
              </a:lnSpc>
              <a:buAutoNum type="arabicPeriod"/>
            </a:pP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Razi-ur-Rahim, M., Rabbani, M. R., Uddin, F., &amp; Shaikh, Z. (2024).</a:t>
            </a:r>
            <a:r>
              <a:rPr lang="en-US" sz="23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Adoption of UPI Among Indian Users: Using an Extended Meta-UTAUT Model.</a:t>
            </a:r>
            <a:r>
              <a:rPr lang="en-US" sz="23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Digital Business, 4(2), 100093. DOI: 10.1016/j.digbus.2024.100093.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79044" y="228591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ReFrence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14724" y="2774535"/>
            <a:ext cx="10072422" cy="6483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Introduction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Problem Statement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Motivation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Literature Survey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System Architecture/Algorithm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Conclusion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Future Scope</a:t>
            </a:r>
          </a:p>
          <a:p>
            <a:pPr marL="987833" lvl="1" indent="-493917" algn="l">
              <a:lnSpc>
                <a:spcPts val="6405"/>
              </a:lnSpc>
              <a:buFont typeface="Arial"/>
              <a:buChar char="•"/>
            </a:pPr>
            <a:r>
              <a:rPr lang="en-US" sz="457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References</a:t>
            </a:r>
          </a:p>
        </p:txBody>
      </p:sp>
      <p:sp>
        <p:nvSpPr>
          <p:cNvPr id="4" name="Freeform 4"/>
          <p:cNvSpPr/>
          <p:nvPr/>
        </p:nvSpPr>
        <p:spPr>
          <a:xfrm>
            <a:off x="10312778" y="3189889"/>
            <a:ext cx="5748307" cy="5748307"/>
          </a:xfrm>
          <a:custGeom>
            <a:avLst/>
            <a:gdLst/>
            <a:ahLst/>
            <a:cxnLst/>
            <a:rect l="l" t="t" r="r" b="b"/>
            <a:pathLst>
              <a:path w="5748307" h="5748307">
                <a:moveTo>
                  <a:pt x="0" y="0"/>
                </a:moveTo>
                <a:lnTo>
                  <a:pt x="5748306" y="0"/>
                </a:lnTo>
                <a:lnTo>
                  <a:pt x="5748306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1902" y="809625"/>
            <a:ext cx="4984196" cy="173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15"/>
              </a:lnSpc>
            </a:pPr>
            <a:r>
              <a:rPr lang="en-US" sz="993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78052" y="3214155"/>
            <a:ext cx="14331896" cy="4660855"/>
            <a:chOff x="0" y="0"/>
            <a:chExt cx="19109195" cy="621447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9109195" cy="6214473"/>
              <a:chOff x="0" y="0"/>
              <a:chExt cx="3774656" cy="12275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774656" cy="1227550"/>
              </a:xfrm>
              <a:custGeom>
                <a:avLst/>
                <a:gdLst/>
                <a:ahLst/>
                <a:cxnLst/>
                <a:rect l="l" t="t" r="r" b="b"/>
                <a:pathLst>
                  <a:path w="3774656" h="1227550">
                    <a:moveTo>
                      <a:pt x="27550" y="0"/>
                    </a:moveTo>
                    <a:lnTo>
                      <a:pt x="3747106" y="0"/>
                    </a:lnTo>
                    <a:cubicBezTo>
                      <a:pt x="3754413" y="0"/>
                      <a:pt x="3761420" y="2903"/>
                      <a:pt x="3766586" y="8069"/>
                    </a:cubicBezTo>
                    <a:cubicBezTo>
                      <a:pt x="3771753" y="13236"/>
                      <a:pt x="3774656" y="20243"/>
                      <a:pt x="3774656" y="27550"/>
                    </a:cubicBezTo>
                    <a:lnTo>
                      <a:pt x="3774656" y="1200001"/>
                    </a:lnTo>
                    <a:cubicBezTo>
                      <a:pt x="3774656" y="1207307"/>
                      <a:pt x="3771753" y="1214315"/>
                      <a:pt x="3766586" y="1219481"/>
                    </a:cubicBezTo>
                    <a:cubicBezTo>
                      <a:pt x="3761420" y="1224648"/>
                      <a:pt x="3754413" y="1227550"/>
                      <a:pt x="3747106" y="1227550"/>
                    </a:cubicBezTo>
                    <a:lnTo>
                      <a:pt x="27550" y="1227550"/>
                    </a:lnTo>
                    <a:cubicBezTo>
                      <a:pt x="20243" y="1227550"/>
                      <a:pt x="13236" y="1224648"/>
                      <a:pt x="8069" y="1219481"/>
                    </a:cubicBezTo>
                    <a:cubicBezTo>
                      <a:pt x="2903" y="1214315"/>
                      <a:pt x="0" y="1207307"/>
                      <a:pt x="0" y="1200001"/>
                    </a:cubicBezTo>
                    <a:lnTo>
                      <a:pt x="0" y="27550"/>
                    </a:lnTo>
                    <a:cubicBezTo>
                      <a:pt x="0" y="20243"/>
                      <a:pt x="2903" y="13236"/>
                      <a:pt x="8069" y="8069"/>
                    </a:cubicBezTo>
                    <a:cubicBezTo>
                      <a:pt x="13236" y="2903"/>
                      <a:pt x="20243" y="0"/>
                      <a:pt x="275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774656" cy="12656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9554598" y="623328"/>
              <a:ext cx="9269152" cy="4901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👥</a:t>
              </a:r>
              <a:r>
                <a:rPr lang="en-US" sz="3500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 Customers (Households)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Daily dependency on fresh vegetables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Limited communication channels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Uncertain vendor arrival times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Payment and change issues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29741" y="947759"/>
              <a:ext cx="8215256" cy="41592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🛒</a:t>
              </a:r>
              <a:r>
                <a:rPr lang="en-US" sz="3500" b="1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 Mobile Vendors (Sabzi Wala</a:t>
              </a: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)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House-to-house delivery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Fixed routes and timings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Cash-only transactions 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dirty="0">
                  <a:solidFill>
                    <a:srgbClr val="000000"/>
                  </a:solidFill>
                  <a:latin typeface="Alegreya"/>
                  <a:ea typeface="Alegreya"/>
                  <a:cs typeface="Alegreya"/>
                  <a:sym typeface="Alegreya"/>
                </a:rPr>
                <a:t>Limited inventory visibility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8510" y="6219785"/>
            <a:ext cx="4912715" cy="4067215"/>
          </a:xfrm>
          <a:custGeom>
            <a:avLst/>
            <a:gdLst/>
            <a:ahLst/>
            <a:cxnLst/>
            <a:rect l="l" t="t" r="r" b="b"/>
            <a:pathLst>
              <a:path w="4912715" h="4067215">
                <a:moveTo>
                  <a:pt x="0" y="0"/>
                </a:moveTo>
                <a:lnTo>
                  <a:pt x="4912715" y="0"/>
                </a:lnTo>
                <a:lnTo>
                  <a:pt x="4912715" y="4067215"/>
                </a:lnTo>
                <a:lnTo>
                  <a:pt x="0" y="4067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062387" y="6548077"/>
            <a:ext cx="3225613" cy="3410632"/>
          </a:xfrm>
          <a:custGeom>
            <a:avLst/>
            <a:gdLst/>
            <a:ahLst/>
            <a:cxnLst/>
            <a:rect l="l" t="t" r="r" b="b"/>
            <a:pathLst>
              <a:path w="3225613" h="3410632">
                <a:moveTo>
                  <a:pt x="0" y="0"/>
                </a:moveTo>
                <a:lnTo>
                  <a:pt x="3225613" y="0"/>
                </a:lnTo>
                <a:lnTo>
                  <a:pt x="3225613" y="3410631"/>
                </a:lnTo>
                <a:lnTo>
                  <a:pt x="0" y="34106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232727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980762"/>
            <a:ext cx="917114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The Traditional Vegetable Retail Ecosystem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202664"/>
            <a:ext cx="5506897" cy="3225704"/>
            <a:chOff x="0" y="0"/>
            <a:chExt cx="1669090" cy="9776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090" cy="977681"/>
            </a:xfrm>
            <a:custGeom>
              <a:avLst/>
              <a:gdLst/>
              <a:ahLst/>
              <a:cxnLst/>
              <a:rect l="l" t="t" r="r" b="b"/>
              <a:pathLst>
                <a:path w="1669090" h="977681">
                  <a:moveTo>
                    <a:pt x="71699" y="0"/>
                  </a:moveTo>
                  <a:lnTo>
                    <a:pt x="1597391" y="0"/>
                  </a:lnTo>
                  <a:cubicBezTo>
                    <a:pt x="1616407" y="0"/>
                    <a:pt x="1634644" y="7554"/>
                    <a:pt x="1648090" y="21000"/>
                  </a:cubicBezTo>
                  <a:cubicBezTo>
                    <a:pt x="1661536" y="34446"/>
                    <a:pt x="1669090" y="52683"/>
                    <a:pt x="1669090" y="71699"/>
                  </a:cubicBezTo>
                  <a:lnTo>
                    <a:pt x="1669090" y="905982"/>
                  </a:lnTo>
                  <a:cubicBezTo>
                    <a:pt x="1669090" y="924998"/>
                    <a:pt x="1661536" y="943235"/>
                    <a:pt x="1648090" y="956681"/>
                  </a:cubicBezTo>
                  <a:cubicBezTo>
                    <a:pt x="1634644" y="970127"/>
                    <a:pt x="1616407" y="977681"/>
                    <a:pt x="1597391" y="977681"/>
                  </a:cubicBezTo>
                  <a:lnTo>
                    <a:pt x="71699" y="977681"/>
                  </a:lnTo>
                  <a:cubicBezTo>
                    <a:pt x="32101" y="977681"/>
                    <a:pt x="0" y="945581"/>
                    <a:pt x="0" y="905982"/>
                  </a:cubicBezTo>
                  <a:lnTo>
                    <a:pt x="0" y="71699"/>
                  </a:lnTo>
                  <a:cubicBezTo>
                    <a:pt x="0" y="52683"/>
                    <a:pt x="7554" y="34446"/>
                    <a:pt x="21000" y="21000"/>
                  </a:cubicBezTo>
                  <a:cubicBezTo>
                    <a:pt x="34446" y="7554"/>
                    <a:pt x="52683" y="0"/>
                    <a:pt x="7169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69090" cy="1015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9681" y="3191174"/>
            <a:ext cx="6623040" cy="3225704"/>
            <a:chOff x="0" y="0"/>
            <a:chExt cx="2007383" cy="9776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7383" cy="977681"/>
            </a:xfrm>
            <a:custGeom>
              <a:avLst/>
              <a:gdLst/>
              <a:ahLst/>
              <a:cxnLst/>
              <a:rect l="l" t="t" r="r" b="b"/>
              <a:pathLst>
                <a:path w="2007383" h="977681">
                  <a:moveTo>
                    <a:pt x="59616" y="0"/>
                  </a:moveTo>
                  <a:lnTo>
                    <a:pt x="1947767" y="0"/>
                  </a:lnTo>
                  <a:cubicBezTo>
                    <a:pt x="1963578" y="0"/>
                    <a:pt x="1978741" y="6281"/>
                    <a:pt x="1989922" y="17461"/>
                  </a:cubicBezTo>
                  <a:cubicBezTo>
                    <a:pt x="2001102" y="28641"/>
                    <a:pt x="2007383" y="43805"/>
                    <a:pt x="2007383" y="59616"/>
                  </a:cubicBezTo>
                  <a:lnTo>
                    <a:pt x="2007383" y="918065"/>
                  </a:lnTo>
                  <a:cubicBezTo>
                    <a:pt x="2007383" y="933877"/>
                    <a:pt x="2001102" y="949040"/>
                    <a:pt x="1989922" y="960220"/>
                  </a:cubicBezTo>
                  <a:cubicBezTo>
                    <a:pt x="1978741" y="971400"/>
                    <a:pt x="1963578" y="977681"/>
                    <a:pt x="1947767" y="977681"/>
                  </a:cubicBezTo>
                  <a:lnTo>
                    <a:pt x="59616" y="977681"/>
                  </a:lnTo>
                  <a:cubicBezTo>
                    <a:pt x="26691" y="977681"/>
                    <a:pt x="0" y="950990"/>
                    <a:pt x="0" y="918065"/>
                  </a:cubicBezTo>
                  <a:lnTo>
                    <a:pt x="0" y="59616"/>
                  </a:lnTo>
                  <a:cubicBezTo>
                    <a:pt x="0" y="43805"/>
                    <a:pt x="6281" y="28641"/>
                    <a:pt x="17461" y="17461"/>
                  </a:cubicBezTo>
                  <a:cubicBezTo>
                    <a:pt x="28641" y="6281"/>
                    <a:pt x="43805" y="0"/>
                    <a:pt x="5961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07383" cy="1015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2393" y="6714087"/>
            <a:ext cx="5776907" cy="3225704"/>
            <a:chOff x="0" y="0"/>
            <a:chExt cx="1750928" cy="9776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50928" cy="977681"/>
            </a:xfrm>
            <a:custGeom>
              <a:avLst/>
              <a:gdLst/>
              <a:ahLst/>
              <a:cxnLst/>
              <a:rect l="l" t="t" r="r" b="b"/>
              <a:pathLst>
                <a:path w="1750928" h="977681">
                  <a:moveTo>
                    <a:pt x="68348" y="0"/>
                  </a:moveTo>
                  <a:lnTo>
                    <a:pt x="1682580" y="0"/>
                  </a:lnTo>
                  <a:cubicBezTo>
                    <a:pt x="1720327" y="0"/>
                    <a:pt x="1750928" y="30600"/>
                    <a:pt x="1750928" y="68348"/>
                  </a:cubicBezTo>
                  <a:lnTo>
                    <a:pt x="1750928" y="909334"/>
                  </a:lnTo>
                  <a:cubicBezTo>
                    <a:pt x="1750928" y="927461"/>
                    <a:pt x="1743727" y="944845"/>
                    <a:pt x="1730909" y="957663"/>
                  </a:cubicBezTo>
                  <a:cubicBezTo>
                    <a:pt x="1718091" y="970480"/>
                    <a:pt x="1700707" y="977681"/>
                    <a:pt x="1682580" y="977681"/>
                  </a:cubicBezTo>
                  <a:lnTo>
                    <a:pt x="68348" y="977681"/>
                  </a:lnTo>
                  <a:cubicBezTo>
                    <a:pt x="30600" y="977681"/>
                    <a:pt x="0" y="947081"/>
                    <a:pt x="0" y="909334"/>
                  </a:cubicBezTo>
                  <a:lnTo>
                    <a:pt x="0" y="68348"/>
                  </a:lnTo>
                  <a:cubicBezTo>
                    <a:pt x="0" y="50221"/>
                    <a:pt x="7201" y="32836"/>
                    <a:pt x="20019" y="20019"/>
                  </a:cubicBezTo>
                  <a:cubicBezTo>
                    <a:pt x="32836" y="7201"/>
                    <a:pt x="50221" y="0"/>
                    <a:pt x="6834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50928" cy="1015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679295" y="6714087"/>
            <a:ext cx="5506897" cy="3225704"/>
            <a:chOff x="0" y="0"/>
            <a:chExt cx="1669090" cy="9776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69090" cy="977681"/>
            </a:xfrm>
            <a:custGeom>
              <a:avLst/>
              <a:gdLst/>
              <a:ahLst/>
              <a:cxnLst/>
              <a:rect l="l" t="t" r="r" b="b"/>
              <a:pathLst>
                <a:path w="1669090" h="977681">
                  <a:moveTo>
                    <a:pt x="71699" y="0"/>
                  </a:moveTo>
                  <a:lnTo>
                    <a:pt x="1597391" y="0"/>
                  </a:lnTo>
                  <a:cubicBezTo>
                    <a:pt x="1616407" y="0"/>
                    <a:pt x="1634644" y="7554"/>
                    <a:pt x="1648090" y="21000"/>
                  </a:cubicBezTo>
                  <a:cubicBezTo>
                    <a:pt x="1661536" y="34446"/>
                    <a:pt x="1669090" y="52683"/>
                    <a:pt x="1669090" y="71699"/>
                  </a:cubicBezTo>
                  <a:lnTo>
                    <a:pt x="1669090" y="905982"/>
                  </a:lnTo>
                  <a:cubicBezTo>
                    <a:pt x="1669090" y="924998"/>
                    <a:pt x="1661536" y="943235"/>
                    <a:pt x="1648090" y="956681"/>
                  </a:cubicBezTo>
                  <a:cubicBezTo>
                    <a:pt x="1634644" y="970127"/>
                    <a:pt x="1616407" y="977681"/>
                    <a:pt x="1597391" y="977681"/>
                  </a:cubicBezTo>
                  <a:lnTo>
                    <a:pt x="71699" y="977681"/>
                  </a:lnTo>
                  <a:cubicBezTo>
                    <a:pt x="32101" y="977681"/>
                    <a:pt x="0" y="945581"/>
                    <a:pt x="0" y="905982"/>
                  </a:cubicBezTo>
                  <a:lnTo>
                    <a:pt x="0" y="71699"/>
                  </a:lnTo>
                  <a:cubicBezTo>
                    <a:pt x="0" y="52683"/>
                    <a:pt x="7554" y="34446"/>
                    <a:pt x="21000" y="21000"/>
                  </a:cubicBezTo>
                  <a:cubicBezTo>
                    <a:pt x="34446" y="7554"/>
                    <a:pt x="52683" y="0"/>
                    <a:pt x="7169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669090" cy="1015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186410" y="3351121"/>
            <a:ext cx="3072890" cy="2397448"/>
          </a:xfrm>
          <a:custGeom>
            <a:avLst/>
            <a:gdLst/>
            <a:ahLst/>
            <a:cxnLst/>
            <a:rect l="l" t="t" r="r" b="b"/>
            <a:pathLst>
              <a:path w="3072890" h="2397448">
                <a:moveTo>
                  <a:pt x="0" y="0"/>
                </a:moveTo>
                <a:lnTo>
                  <a:pt x="3072890" y="0"/>
                </a:lnTo>
                <a:lnTo>
                  <a:pt x="3072890" y="2397448"/>
                </a:lnTo>
                <a:lnTo>
                  <a:pt x="0" y="2397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41120" y="6891693"/>
            <a:ext cx="1203138" cy="2718630"/>
          </a:xfrm>
          <a:custGeom>
            <a:avLst/>
            <a:gdLst/>
            <a:ahLst/>
            <a:cxnLst/>
            <a:rect l="l" t="t" r="r" b="b"/>
            <a:pathLst>
              <a:path w="1203138" h="2718630">
                <a:moveTo>
                  <a:pt x="0" y="0"/>
                </a:moveTo>
                <a:lnTo>
                  <a:pt x="1203138" y="0"/>
                </a:lnTo>
                <a:lnTo>
                  <a:pt x="1203138" y="2718630"/>
                </a:lnTo>
                <a:lnTo>
                  <a:pt x="0" y="2718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732084" y="7020574"/>
            <a:ext cx="1880411" cy="850865"/>
          </a:xfrm>
          <a:custGeom>
            <a:avLst/>
            <a:gdLst/>
            <a:ahLst/>
            <a:cxnLst/>
            <a:rect l="l" t="t" r="r" b="b"/>
            <a:pathLst>
              <a:path w="1880411" h="850865">
                <a:moveTo>
                  <a:pt x="0" y="0"/>
                </a:moveTo>
                <a:lnTo>
                  <a:pt x="1880411" y="0"/>
                </a:lnTo>
                <a:lnTo>
                  <a:pt x="1880411" y="850864"/>
                </a:lnTo>
                <a:lnTo>
                  <a:pt x="0" y="850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1220614">
            <a:off x="14638613" y="1125324"/>
            <a:ext cx="1559792" cy="1820300"/>
          </a:xfrm>
          <a:custGeom>
            <a:avLst/>
            <a:gdLst/>
            <a:ahLst/>
            <a:cxnLst/>
            <a:rect l="l" t="t" r="r" b="b"/>
            <a:pathLst>
              <a:path w="1559792" h="1820300">
                <a:moveTo>
                  <a:pt x="0" y="0"/>
                </a:moveTo>
                <a:lnTo>
                  <a:pt x="1559792" y="0"/>
                </a:lnTo>
                <a:lnTo>
                  <a:pt x="1559792" y="1820299"/>
                </a:lnTo>
                <a:lnTo>
                  <a:pt x="0" y="18202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732084" y="8252438"/>
            <a:ext cx="1178680" cy="1178680"/>
          </a:xfrm>
          <a:custGeom>
            <a:avLst/>
            <a:gdLst/>
            <a:ahLst/>
            <a:cxnLst/>
            <a:rect l="l" t="t" r="r" b="b"/>
            <a:pathLst>
              <a:path w="1178680" h="1178680">
                <a:moveTo>
                  <a:pt x="0" y="0"/>
                </a:moveTo>
                <a:lnTo>
                  <a:pt x="1178680" y="0"/>
                </a:lnTo>
                <a:lnTo>
                  <a:pt x="1178680" y="1178681"/>
                </a:lnTo>
                <a:lnTo>
                  <a:pt x="0" y="11786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rnd">
            <a:noFill/>
            <a:prstDash val="solid"/>
            <a:round/>
          </a:ln>
        </p:spPr>
      </p:sp>
      <p:sp>
        <p:nvSpPr>
          <p:cNvPr id="20" name="TextBox 20"/>
          <p:cNvSpPr txBox="1"/>
          <p:nvPr/>
        </p:nvSpPr>
        <p:spPr>
          <a:xfrm>
            <a:off x="7157181" y="3440510"/>
            <a:ext cx="6028039" cy="264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🥕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INVENTORY INVISIBILITY</a:t>
            </a:r>
          </a:p>
          <a:p>
            <a:pPr algn="ctr">
              <a:lnSpc>
                <a:spcPts val="4257"/>
              </a:lnSpc>
            </a:pPr>
            <a:r>
              <a:rPr lang="en-US" sz="3041">
                <a:solidFill>
                  <a:srgbClr val="FF3131"/>
                </a:solidFill>
                <a:latin typeface="Alegreya"/>
                <a:ea typeface="Alegreya"/>
                <a:cs typeface="Alegreya"/>
                <a:sym typeface="Alegreya"/>
              </a:rPr>
              <a:t>"What vegetables are available today?"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No advance stock information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Disappointment on arrival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Incomplete shopping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62698" y="3452001"/>
            <a:ext cx="4838902" cy="264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⏰ 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ARRIVAL UNCERTAINTY</a:t>
            </a:r>
          </a:p>
          <a:p>
            <a:pPr algn="ctr">
              <a:lnSpc>
                <a:spcPts val="4257"/>
              </a:lnSpc>
            </a:pPr>
            <a:r>
              <a:rPr lang="en-US" sz="3041">
                <a:solidFill>
                  <a:srgbClr val="FF3131"/>
                </a:solidFill>
                <a:latin typeface="Alegreya"/>
                <a:ea typeface="Alegreya"/>
                <a:cs typeface="Alegreya"/>
                <a:sym typeface="Alegreya"/>
              </a:rPr>
              <a:t>"When will the vendor arrive?"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No predictable timing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Customers wait at home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Missed deliveries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232727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Problem Statement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120" y="1959274"/>
            <a:ext cx="975526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Key Challenges in Traditional Vegetable Retail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862233" y="6963424"/>
            <a:ext cx="5017228" cy="264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💬 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COMMUNICATION GAPS</a:t>
            </a:r>
          </a:p>
          <a:p>
            <a:pPr algn="ctr">
              <a:lnSpc>
                <a:spcPts val="4257"/>
              </a:lnSpc>
            </a:pPr>
            <a:r>
              <a:rPr lang="en-US" sz="3041">
                <a:solidFill>
                  <a:srgbClr val="FF3131"/>
                </a:solidFill>
                <a:latin typeface="Alegreya"/>
                <a:ea typeface="Alegreya"/>
                <a:cs typeface="Alegreya"/>
                <a:sym typeface="Alegreya"/>
              </a:rPr>
              <a:t>"How to place special requests?"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No direct comm.. channel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Difficulty in custom orders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Lack of updates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069100" y="6963424"/>
            <a:ext cx="4727287" cy="264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💵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PAYMENT HASSLES</a:t>
            </a:r>
          </a:p>
          <a:p>
            <a:pPr algn="ctr">
              <a:lnSpc>
                <a:spcPts val="4257"/>
              </a:lnSpc>
            </a:pPr>
            <a:r>
              <a:rPr lang="en-US" sz="3041">
                <a:solidFill>
                  <a:srgbClr val="FF3131"/>
                </a:solidFill>
                <a:latin typeface="Alegreya"/>
                <a:ea typeface="Alegreya"/>
                <a:cs typeface="Alegreya"/>
                <a:sym typeface="Alegreya"/>
              </a:rPr>
              <a:t>"Change and security issues"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Cash-only transactions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Change unavailability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Theft and safety concerns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202664"/>
            <a:ext cx="16230600" cy="6055636"/>
            <a:chOff x="0" y="0"/>
            <a:chExt cx="4919346" cy="18354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19346" cy="1835408"/>
            </a:xfrm>
            <a:custGeom>
              <a:avLst/>
              <a:gdLst/>
              <a:ahLst/>
              <a:cxnLst/>
              <a:rect l="l" t="t" r="r" b="b"/>
              <a:pathLst>
                <a:path w="4919346" h="1835408">
                  <a:moveTo>
                    <a:pt x="24327" y="0"/>
                  </a:moveTo>
                  <a:lnTo>
                    <a:pt x="4895019" y="0"/>
                  </a:lnTo>
                  <a:cubicBezTo>
                    <a:pt x="4901471" y="0"/>
                    <a:pt x="4907659" y="2563"/>
                    <a:pt x="4912221" y="7125"/>
                  </a:cubicBezTo>
                  <a:cubicBezTo>
                    <a:pt x="4916783" y="11687"/>
                    <a:pt x="4919346" y="17875"/>
                    <a:pt x="4919346" y="24327"/>
                  </a:cubicBezTo>
                  <a:lnTo>
                    <a:pt x="4919346" y="1811081"/>
                  </a:lnTo>
                  <a:cubicBezTo>
                    <a:pt x="4919346" y="1824516"/>
                    <a:pt x="4908455" y="1835408"/>
                    <a:pt x="4895019" y="1835408"/>
                  </a:cubicBezTo>
                  <a:lnTo>
                    <a:pt x="24327" y="1835408"/>
                  </a:lnTo>
                  <a:cubicBezTo>
                    <a:pt x="10891" y="1835408"/>
                    <a:pt x="0" y="1824516"/>
                    <a:pt x="0" y="181108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19346" cy="1873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099980" y="644861"/>
            <a:ext cx="3038427" cy="2557803"/>
          </a:xfrm>
          <a:custGeom>
            <a:avLst/>
            <a:gdLst/>
            <a:ahLst/>
            <a:cxnLst/>
            <a:rect l="l" t="t" r="r" b="b"/>
            <a:pathLst>
              <a:path w="3038427" h="2557803">
                <a:moveTo>
                  <a:pt x="0" y="0"/>
                </a:moveTo>
                <a:lnTo>
                  <a:pt x="3038427" y="0"/>
                </a:lnTo>
                <a:lnTo>
                  <a:pt x="3038427" y="2557803"/>
                </a:lnTo>
                <a:lnTo>
                  <a:pt x="0" y="2557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23131" y="3717066"/>
            <a:ext cx="7520869" cy="211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🎯 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ADDRESSING REAL PROBLEMS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Solving genuine daily challenges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Improving quality of life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Bridging digital divide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2727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1120" y="1959274"/>
            <a:ext cx="475008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Research Motivation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38431" y="3717066"/>
            <a:ext cx="7520869" cy="211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🚀 TECHNOLOGY OPPORTUNITY</a:t>
            </a: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Mobile penetration: 75% in India 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Growing acceptance of digital solutions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AI/ML potential for optimization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23131" y="6440032"/>
            <a:ext cx="7781302" cy="211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🌟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SOCIAL IMPACT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Digital empowerment of traditional vendors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Time savings for families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Sustainable business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38431" y="6440032"/>
            <a:ext cx="7520869" cy="211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💡 </a:t>
            </a:r>
            <a:r>
              <a:rPr lang="en-US" sz="3041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ACADEMIC CONTRIBUTION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Real-time systems research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Location-based services innovation</a:t>
            </a:r>
          </a:p>
          <a:p>
            <a:pPr marL="656632" lvl="1" indent="-328316" algn="l">
              <a:lnSpc>
                <a:spcPts val="4257"/>
              </a:lnSpc>
              <a:buFont typeface="Arial"/>
              <a:buChar char="•"/>
            </a:pPr>
            <a:r>
              <a:rPr lang="en-US" sz="304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Mobile commerce in emerging markets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08569" y="1447395"/>
            <a:ext cx="12070862" cy="8136306"/>
          </a:xfrm>
          <a:custGeom>
            <a:avLst/>
            <a:gdLst/>
            <a:ahLst/>
            <a:cxnLst/>
            <a:rect l="l" t="t" r="r" b="b"/>
            <a:pathLst>
              <a:path w="12070862" h="8136306">
                <a:moveTo>
                  <a:pt x="0" y="0"/>
                </a:moveTo>
                <a:lnTo>
                  <a:pt x="12070862" y="0"/>
                </a:lnTo>
                <a:lnTo>
                  <a:pt x="12070862" y="8136306"/>
                </a:lnTo>
                <a:lnTo>
                  <a:pt x="0" y="8136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493" b="-6178"/>
            </a:stretch>
          </a:blipFill>
          <a:ln w="38100" cap="rnd">
            <a:solidFill>
              <a:srgbClr val="000000"/>
            </a:solidFill>
            <a:prstDash val="lgDash"/>
            <a:round/>
          </a:ln>
        </p:spPr>
      </p:sp>
      <p:sp>
        <p:nvSpPr>
          <p:cNvPr id="4" name="TextBox 4"/>
          <p:cNvSpPr txBox="1"/>
          <p:nvPr/>
        </p:nvSpPr>
        <p:spPr>
          <a:xfrm>
            <a:off x="2367576" y="319814"/>
            <a:ext cx="13552848" cy="838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sz="4866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Real-time Vendor Tracking System: DFD L0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27531"/>
            <a:ext cx="10929913" cy="142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Literature Survey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73517" y="1973494"/>
          <a:ext cx="15540966" cy="7509826"/>
        </p:xfrm>
        <a:graphic>
          <a:graphicData uri="http://schemas.openxmlformats.org/drawingml/2006/table">
            <a:tbl>
              <a:tblPr/>
              <a:tblGrid>
                <a:gridCol w="97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417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Sr. No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Title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Author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Concept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Publishing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800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1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Vehicle Tracking Application Based on Real‑Time Traffic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Shibghatullah, S. A. A.; Jalil, A.; Abd Wahab, M. H.; Ng Poh Soon, J.; Subramaniam, K.; Eldabi, T.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Prototype Android app using GPS + Firebase Realtime Database + Google Distance Matrix API to provide live tracking and accurate ETA under real‑time traffic conditions.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International Journal of Electrical and Electronic Engineering &amp; Telecommunications, 11(1), 67–73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(2022)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847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2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A Review of Last‑Mile Delivery Optimization: Strategies, Technologies, Drone Integration, and Future Trends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Shuaibu, L. A.; Mahmoud, M. M.; Sheltami, T. R.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Survey of AI/ML‑driven vehicle routing, multi‑agent systems, and drone integration for dynamic, real‑time last‑mile delivery optimization.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Drones, 9(3), 158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(2021)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27531"/>
            <a:ext cx="10929913" cy="142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Literature Survey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73517" y="1973494"/>
          <a:ext cx="15540966" cy="7753349"/>
        </p:xfrm>
        <a:graphic>
          <a:graphicData uri="http://schemas.openxmlformats.org/drawingml/2006/table">
            <a:tbl>
              <a:tblPr/>
              <a:tblGrid>
                <a:gridCol w="97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3136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Sr. No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Title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Author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Concept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Publishing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28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3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A Machine Learning Optimization Approach for Last‑Mile Delivery and Third‑Party Logistics Services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Bruni, M. E.; Frangioni, A.; Guerriero, E.; Hansen, M.; Pecori, R.; Savelsbergh, M. W. P.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Hybrid ML‑guided heuristic trained on real logistics data to produce near‑optimal delivery routes faster than classical VRP algorithms.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Computers &amp; Operations Research (Article in press / Preprint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2023)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29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4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Mobile Commerce: Pioneering Digital Transformation in Rural India – A Systematic Review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Joshi, G.; Oppliger, S. A.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Systematic literature review of m‑commerce in rural India, highlighting growth drivers, digital‑divide barriers, trust issues, and UX considerations for small vendors.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Bharatiya Shiksha Samachar Patrika, 43(2), 45–58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(2024)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27531"/>
            <a:ext cx="10929913" cy="142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Literature Survey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73517" y="1973494"/>
          <a:ext cx="15540966" cy="7361505"/>
        </p:xfrm>
        <a:graphic>
          <a:graphicData uri="http://schemas.openxmlformats.org/drawingml/2006/table">
            <a:tbl>
              <a:tblPr/>
              <a:tblGrid>
                <a:gridCol w="97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484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Sr. No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Title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Author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Concept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Publishing Year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65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5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Adoption of UPI Among Indian Users: Using an Extended Meta‑UTAUT Model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Razi‑ur‑Rahim, M.; Rabbani, M. R.; Uddin, F.; Shaikh, Z.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Survey of 894 Indian users showing performance expectancy and trust as key drivers of UPI (real‑time payments) adoption, using SEM on Meta‑UTAUT constructs.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Digital Business, 4(2), 100093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(2024)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002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6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Edge Computing‑Based Mobile Object Tracking in Internet of Things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Wu, Y.; Tian, P.; Cao, Y.; Ge, L.; Yu, W.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Edge‑computing framework (EC‑MTS) that offloads multivariate time‑series prediction (VAR) to edge servers for energy‑efficient, low‑latency tracking of mobile IoT devices.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legreya"/>
                          <a:ea typeface="Alegreya"/>
                          <a:cs typeface="Alegreya"/>
                          <a:sym typeface="Alegreya"/>
                        </a:rPr>
                        <a:t>High‑Confidence Computing, 2, 100045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(2022)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Alegreya Bold</vt:lpstr>
      <vt:lpstr>Bobby Jones</vt:lpstr>
      <vt:lpstr>Arial</vt:lpstr>
      <vt:lpstr>Alegreya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STC_Phase_1</dc:title>
  <cp:lastModifiedBy>Kasim Lohar</cp:lastModifiedBy>
  <cp:revision>2</cp:revision>
  <dcterms:created xsi:type="dcterms:W3CDTF">2006-08-16T00:00:00Z</dcterms:created>
  <dcterms:modified xsi:type="dcterms:W3CDTF">2025-07-21T23:14:17Z</dcterms:modified>
  <dc:identifier>DAGtecIm7_o</dc:identifier>
</cp:coreProperties>
</file>