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75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75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slide" Target="slides/slide4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6d859237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6d859237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7ae8f60f2_3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7ae8f60f2_3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7ae8f60f2_3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7ae8f60f2_3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7ae8f60f2_3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7ae8f60f2_3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7ae8f60f2_3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7ae8f60f2_3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7ae8f60f2_3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7ae8f60f2_3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7ae8f60f2_3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7ae8f60f2_3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7ae8f60f2_3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7ae8f60f2_3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7ae8f60f2_3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7ae8f60f2_3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7ae8f60f2_5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7ae8f60f2_5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7ae8f60f2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7ae8f60f2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6d859237b_4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6d859237b_4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7ae8f60f2_5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7ae8f60f2_5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7ae8f60f2_5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77ae8f60f2_5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7ae8f60f2_5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77ae8f60f2_5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77ae8f60f2_5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77ae8f60f2_5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77aa834d40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77aa834d40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77aa834d40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77aa834d40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77c9a5086a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77c9a5086a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77c9a5086a_9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77c9a5086a_9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7c9a5086a_9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7c9a5086a_9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77c9a5086a_9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77c9a5086a_9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6d859237b_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6d859237b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477805757_8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477805757_8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77ae8f60f2_6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77ae8f60f2_6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77ae8f60f2_6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77ae8f60f2_6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77ae8f60f2_8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77ae8f60f2_8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77aa834d40_1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77aa834d40_1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77aa834d40_1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77aa834d40_1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77aa834d40_1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77aa834d40_1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77aa834d40_1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77aa834d40_1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77aa834d40_1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77aa834d40_1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77aa834d40_11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77aa834d40_11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7aa834d40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7aa834d40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77aa834d40_9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77aa834d40_9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77ae8f60f2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77ae8f60f2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77ae8f60f2_4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77ae8f60f2_4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77c9a5086a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77c9a5086a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77ae8f60f2_4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77ae8f60f2_4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77ae8f60f2_6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77ae8f60f2_6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7aa834d40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7aa834d40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7ae8f60f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7ae8f60f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7ae8f60f2_3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7ae8f60f2_3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7ae8f60f2_3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7ae8f60f2_3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7ae8f60f2_3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7ae8f60f2_3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11.jpg"/><Relationship Id="rId5" Type="http://schemas.openxmlformats.org/officeDocument/2006/relationships/image" Target="../media/image13.jpg"/><Relationship Id="rId6" Type="http://schemas.openxmlformats.org/officeDocument/2006/relationships/image" Target="../media/image2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11.jpg"/><Relationship Id="rId5" Type="http://schemas.openxmlformats.org/officeDocument/2006/relationships/image" Target="../media/image16.jpg"/><Relationship Id="rId6" Type="http://schemas.openxmlformats.org/officeDocument/2006/relationships/image" Target="../media/image1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11.jpg"/><Relationship Id="rId5" Type="http://schemas.openxmlformats.org/officeDocument/2006/relationships/image" Target="../media/image14.jpg"/><Relationship Id="rId6" Type="http://schemas.openxmlformats.org/officeDocument/2006/relationships/image" Target="../media/image18.jpg"/><Relationship Id="rId7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11.jpg"/><Relationship Id="rId5" Type="http://schemas.openxmlformats.org/officeDocument/2006/relationships/image" Target="../media/image17.jpg"/><Relationship Id="rId6" Type="http://schemas.openxmlformats.org/officeDocument/2006/relationships/image" Target="../media/image23.jpg"/><Relationship Id="rId7" Type="http://schemas.openxmlformats.org/officeDocument/2006/relationships/image" Target="../media/image1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11.jpg"/><Relationship Id="rId5" Type="http://schemas.openxmlformats.org/officeDocument/2006/relationships/image" Target="../media/image24.jpg"/><Relationship Id="rId6" Type="http://schemas.openxmlformats.org/officeDocument/2006/relationships/image" Target="../media/image2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11.jpg"/><Relationship Id="rId5" Type="http://schemas.openxmlformats.org/officeDocument/2006/relationships/image" Target="../media/image20.jpg"/><Relationship Id="rId6" Type="http://schemas.openxmlformats.org/officeDocument/2006/relationships/image" Target="../media/image2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Relationship Id="rId4" Type="http://schemas.openxmlformats.org/officeDocument/2006/relationships/image" Target="../media/image11.jpg"/><Relationship Id="rId5" Type="http://schemas.openxmlformats.org/officeDocument/2006/relationships/image" Target="../media/image26.jpg"/><Relationship Id="rId6" Type="http://schemas.openxmlformats.org/officeDocument/2006/relationships/image" Target="../media/image22.jpg"/><Relationship Id="rId7" Type="http://schemas.openxmlformats.org/officeDocument/2006/relationships/image" Target="../media/image29.jpg"/><Relationship Id="rId8" Type="http://schemas.openxmlformats.org/officeDocument/2006/relationships/image" Target="../media/image3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Relationship Id="rId4" Type="http://schemas.openxmlformats.org/officeDocument/2006/relationships/image" Target="../media/image11.jpg"/><Relationship Id="rId5" Type="http://schemas.openxmlformats.org/officeDocument/2006/relationships/image" Target="../media/image36.png"/><Relationship Id="rId6" Type="http://schemas.openxmlformats.org/officeDocument/2006/relationships/image" Target="../media/image2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Relationship Id="rId4" Type="http://schemas.openxmlformats.org/officeDocument/2006/relationships/image" Target="../media/image11.jpg"/><Relationship Id="rId5" Type="http://schemas.openxmlformats.org/officeDocument/2006/relationships/image" Target="../media/image37.png"/><Relationship Id="rId6" Type="http://schemas.openxmlformats.org/officeDocument/2006/relationships/image" Target="../media/image31.png"/><Relationship Id="rId7" Type="http://schemas.openxmlformats.org/officeDocument/2006/relationships/image" Target="../media/image3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Relationship Id="rId4" Type="http://schemas.openxmlformats.org/officeDocument/2006/relationships/image" Target="../media/image11.jpg"/><Relationship Id="rId5" Type="http://schemas.openxmlformats.org/officeDocument/2006/relationships/image" Target="../media/image34.png"/><Relationship Id="rId6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10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Relationship Id="rId4" Type="http://schemas.openxmlformats.org/officeDocument/2006/relationships/image" Target="../media/image11.jpg"/><Relationship Id="rId5" Type="http://schemas.openxmlformats.org/officeDocument/2006/relationships/image" Target="../media/image32.png"/><Relationship Id="rId6" Type="http://schemas.openxmlformats.org/officeDocument/2006/relationships/image" Target="../media/image3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Relationship Id="rId4" Type="http://schemas.openxmlformats.org/officeDocument/2006/relationships/image" Target="../media/image11.jpg"/><Relationship Id="rId5" Type="http://schemas.openxmlformats.org/officeDocument/2006/relationships/image" Target="../media/image42.png"/><Relationship Id="rId6" Type="http://schemas.openxmlformats.org/officeDocument/2006/relationships/image" Target="../media/image3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Relationship Id="rId4" Type="http://schemas.openxmlformats.org/officeDocument/2006/relationships/image" Target="../media/image11.jpg"/><Relationship Id="rId5" Type="http://schemas.openxmlformats.org/officeDocument/2006/relationships/image" Target="../media/image45.png"/><Relationship Id="rId6" Type="http://schemas.openxmlformats.org/officeDocument/2006/relationships/image" Target="../media/image40.png"/><Relationship Id="rId7" Type="http://schemas.openxmlformats.org/officeDocument/2006/relationships/image" Target="../media/image4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Relationship Id="rId4" Type="http://schemas.openxmlformats.org/officeDocument/2006/relationships/image" Target="../media/image11.jpg"/><Relationship Id="rId5" Type="http://schemas.openxmlformats.org/officeDocument/2006/relationships/image" Target="../media/image47.png"/><Relationship Id="rId6" Type="http://schemas.openxmlformats.org/officeDocument/2006/relationships/image" Target="../media/image49.png"/><Relationship Id="rId7" Type="http://schemas.openxmlformats.org/officeDocument/2006/relationships/image" Target="../media/image4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10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Relationship Id="rId4" Type="http://schemas.openxmlformats.org/officeDocument/2006/relationships/image" Target="../media/image10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Relationship Id="rId4" Type="http://schemas.openxmlformats.org/officeDocument/2006/relationships/image" Target="../media/image10.jpg"/><Relationship Id="rId5" Type="http://schemas.openxmlformats.org/officeDocument/2006/relationships/image" Target="../media/image46.png"/><Relationship Id="rId6" Type="http://schemas.openxmlformats.org/officeDocument/2006/relationships/image" Target="../media/image50.png"/><Relationship Id="rId7" Type="http://schemas.openxmlformats.org/officeDocument/2006/relationships/image" Target="../media/image4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Relationship Id="rId4" Type="http://schemas.openxmlformats.org/officeDocument/2006/relationships/image" Target="../media/image10.jpg"/><Relationship Id="rId5" Type="http://schemas.openxmlformats.org/officeDocument/2006/relationships/image" Target="../media/image48.png"/><Relationship Id="rId6" Type="http://schemas.openxmlformats.org/officeDocument/2006/relationships/image" Target="../media/image6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Relationship Id="rId4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Relationship Id="rId4" Type="http://schemas.openxmlformats.org/officeDocument/2006/relationships/image" Target="../media/image10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Relationship Id="rId4" Type="http://schemas.openxmlformats.org/officeDocument/2006/relationships/image" Target="../media/image10.jpg"/><Relationship Id="rId5" Type="http://schemas.openxmlformats.org/officeDocument/2006/relationships/image" Target="../media/image51.png"/><Relationship Id="rId6" Type="http://schemas.openxmlformats.org/officeDocument/2006/relationships/image" Target="../media/image54.png"/><Relationship Id="rId7" Type="http://schemas.openxmlformats.org/officeDocument/2006/relationships/image" Target="../media/image5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Relationship Id="rId4" Type="http://schemas.openxmlformats.org/officeDocument/2006/relationships/image" Target="../media/image10.jpg"/><Relationship Id="rId5" Type="http://schemas.openxmlformats.org/officeDocument/2006/relationships/image" Target="../media/image52.png"/><Relationship Id="rId6" Type="http://schemas.openxmlformats.org/officeDocument/2006/relationships/image" Target="../media/image5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Relationship Id="rId4" Type="http://schemas.openxmlformats.org/officeDocument/2006/relationships/image" Target="../media/image10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Relationship Id="rId4" Type="http://schemas.openxmlformats.org/officeDocument/2006/relationships/image" Target="../media/image10.jpg"/><Relationship Id="rId5" Type="http://schemas.openxmlformats.org/officeDocument/2006/relationships/image" Target="../media/image55.png"/><Relationship Id="rId6" Type="http://schemas.openxmlformats.org/officeDocument/2006/relationships/image" Target="../media/image5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Relationship Id="rId4" Type="http://schemas.openxmlformats.org/officeDocument/2006/relationships/image" Target="../media/image10.jpg"/><Relationship Id="rId5" Type="http://schemas.openxmlformats.org/officeDocument/2006/relationships/image" Target="../media/image56.png"/><Relationship Id="rId6" Type="http://schemas.openxmlformats.org/officeDocument/2006/relationships/image" Target="../media/image60.png"/><Relationship Id="rId7" Type="http://schemas.openxmlformats.org/officeDocument/2006/relationships/image" Target="../media/image58.png"/><Relationship Id="rId8" Type="http://schemas.openxmlformats.org/officeDocument/2006/relationships/image" Target="../media/image6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Relationship Id="rId4" Type="http://schemas.openxmlformats.org/officeDocument/2006/relationships/image" Target="../media/image10.jpg"/><Relationship Id="rId5" Type="http://schemas.openxmlformats.org/officeDocument/2006/relationships/image" Target="../media/image63.png"/><Relationship Id="rId6" Type="http://schemas.openxmlformats.org/officeDocument/2006/relationships/image" Target="../media/image6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Relationship Id="rId4" Type="http://schemas.openxmlformats.org/officeDocument/2006/relationships/image" Target="../media/image10.jpg"/><Relationship Id="rId5" Type="http://schemas.openxmlformats.org/officeDocument/2006/relationships/image" Target="../media/image69.png"/><Relationship Id="rId6" Type="http://schemas.openxmlformats.org/officeDocument/2006/relationships/image" Target="../media/image7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Relationship Id="rId4" Type="http://schemas.openxmlformats.org/officeDocument/2006/relationships/image" Target="../media/image10.jpg"/><Relationship Id="rId5" Type="http://schemas.openxmlformats.org/officeDocument/2006/relationships/image" Target="../media/image72.png"/><Relationship Id="rId6" Type="http://schemas.openxmlformats.org/officeDocument/2006/relationships/image" Target="../media/image62.png"/><Relationship Id="rId7" Type="http://schemas.openxmlformats.org/officeDocument/2006/relationships/image" Target="../media/image6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Relationship Id="rId4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Relationship Id="rId4" Type="http://schemas.openxmlformats.org/officeDocument/2006/relationships/image" Target="../media/image10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Relationship Id="rId4" Type="http://schemas.openxmlformats.org/officeDocument/2006/relationships/image" Target="../media/image10.jpg"/><Relationship Id="rId5" Type="http://schemas.openxmlformats.org/officeDocument/2006/relationships/image" Target="../media/image68.png"/><Relationship Id="rId6" Type="http://schemas.openxmlformats.org/officeDocument/2006/relationships/image" Target="../media/image7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Relationship Id="rId4" Type="http://schemas.openxmlformats.org/officeDocument/2006/relationships/image" Target="../media/image10.jpg"/><Relationship Id="rId5" Type="http://schemas.openxmlformats.org/officeDocument/2006/relationships/image" Target="../media/image6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Relationship Id="rId4" Type="http://schemas.openxmlformats.org/officeDocument/2006/relationships/image" Target="../media/image10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74.jpg"/><Relationship Id="rId4" Type="http://schemas.openxmlformats.org/officeDocument/2006/relationships/image" Target="../media/image7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1.jpg"/><Relationship Id="rId5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1.jpg"/><Relationship Id="rId5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1.jpg"/><Relationship Id="rId5" Type="http://schemas.openxmlformats.org/officeDocument/2006/relationships/image" Target="../media/image6.jpg"/><Relationship Id="rId6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280325"/>
            <a:ext cx="5715000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2637875" y="2915075"/>
            <a:ext cx="4024200" cy="13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Lato"/>
                <a:ea typeface="Lato"/>
                <a:cs typeface="Lato"/>
                <a:sym typeface="Lato"/>
              </a:rPr>
              <a:t>                                              </a:t>
            </a:r>
            <a:r>
              <a:rPr b="1" lang="ko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ko" sz="1800">
                <a:solidFill>
                  <a:srgbClr val="351C75"/>
                </a:solidFill>
                <a:latin typeface="Lato"/>
                <a:ea typeface="Lato"/>
                <a:cs typeface="Lato"/>
                <a:sym typeface="Lato"/>
              </a:rPr>
              <a:t> 팀원 </a:t>
            </a:r>
            <a:endParaRPr b="1" sz="1800">
              <a:solidFill>
                <a:srgbClr val="351C7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Lato"/>
                <a:ea typeface="Lato"/>
                <a:cs typeface="Lato"/>
                <a:sym typeface="Lato"/>
              </a:rPr>
              <a:t>고은아 권재준 김보겸 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Lato"/>
                <a:ea typeface="Lato"/>
                <a:cs typeface="Lato"/>
                <a:sym typeface="Lato"/>
              </a:rPr>
              <a:t>박진명 장윤원 홍세영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4000084" y="3981075"/>
            <a:ext cx="1372800" cy="6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351C75"/>
                </a:solidFill>
                <a:latin typeface="Lato"/>
                <a:ea typeface="Lato"/>
                <a:cs typeface="Lato"/>
                <a:sym typeface="Lato"/>
              </a:rPr>
              <a:t>팀장 : 권재준</a:t>
            </a:r>
            <a:endParaRPr sz="1500">
              <a:solidFill>
                <a:srgbClr val="351C7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Google Shape;146;p22"/>
          <p:cNvCxnSpPr/>
          <p:nvPr/>
        </p:nvCxnSpPr>
        <p:spPr>
          <a:xfrm>
            <a:off x="-4800" y="555550"/>
            <a:ext cx="9153600" cy="0"/>
          </a:xfrm>
          <a:prstGeom prst="straightConnector1">
            <a:avLst/>
          </a:prstGeom>
          <a:noFill/>
          <a:ln cap="flat" cmpd="sng" w="762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22"/>
          <p:cNvCxnSpPr/>
          <p:nvPr/>
        </p:nvCxnSpPr>
        <p:spPr>
          <a:xfrm>
            <a:off x="-4800" y="4583325"/>
            <a:ext cx="9153600" cy="0"/>
          </a:xfrm>
          <a:prstGeom prst="straightConnector1">
            <a:avLst/>
          </a:prstGeom>
          <a:noFill/>
          <a:ln cap="flat" cmpd="sng" w="762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0" y="141050"/>
            <a:ext cx="1736950" cy="26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4750" y="4652675"/>
            <a:ext cx="1843125" cy="21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/>
        </p:nvSpPr>
        <p:spPr>
          <a:xfrm>
            <a:off x="5680450" y="233350"/>
            <a:ext cx="4833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351C75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51C7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949750"/>
            <a:ext cx="4570096" cy="312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21600" y="2436000"/>
            <a:ext cx="4976275" cy="153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 txBox="1"/>
          <p:nvPr/>
        </p:nvSpPr>
        <p:spPr>
          <a:xfrm>
            <a:off x="4403650" y="1320900"/>
            <a:ext cx="29937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Lato"/>
                <a:ea typeface="Lato"/>
                <a:cs typeface="Lato"/>
                <a:sym typeface="Lato"/>
              </a:rPr>
              <a:t>객체를 HashMap에 저장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Lato"/>
                <a:ea typeface="Lato"/>
                <a:cs typeface="Lato"/>
                <a:sym typeface="Lato"/>
              </a:rPr>
              <a:t> Key와 Value 설정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22"/>
          <p:cNvSpPr/>
          <p:nvPr/>
        </p:nvSpPr>
        <p:spPr>
          <a:xfrm>
            <a:off x="5680450" y="2037300"/>
            <a:ext cx="440100" cy="325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p23"/>
          <p:cNvCxnSpPr/>
          <p:nvPr/>
        </p:nvCxnSpPr>
        <p:spPr>
          <a:xfrm>
            <a:off x="-4800" y="555550"/>
            <a:ext cx="9153600" cy="0"/>
          </a:xfrm>
          <a:prstGeom prst="straightConnector1">
            <a:avLst/>
          </a:prstGeom>
          <a:noFill/>
          <a:ln cap="flat" cmpd="sng" w="762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3"/>
          <p:cNvCxnSpPr/>
          <p:nvPr/>
        </p:nvCxnSpPr>
        <p:spPr>
          <a:xfrm>
            <a:off x="-4800" y="4583325"/>
            <a:ext cx="9153600" cy="0"/>
          </a:xfrm>
          <a:prstGeom prst="straightConnector1">
            <a:avLst/>
          </a:prstGeom>
          <a:noFill/>
          <a:ln cap="flat" cmpd="sng" w="762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0" y="141050"/>
            <a:ext cx="1736950" cy="26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4750" y="4652675"/>
            <a:ext cx="1843125" cy="21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 txBox="1"/>
          <p:nvPr/>
        </p:nvSpPr>
        <p:spPr>
          <a:xfrm>
            <a:off x="5680450" y="233350"/>
            <a:ext cx="4833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351C75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51C7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1294725" y="733788"/>
            <a:ext cx="1599000" cy="679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latin typeface="Lato"/>
                <a:ea typeface="Lato"/>
                <a:cs typeface="Lato"/>
                <a:sym typeface="Lato"/>
              </a:rPr>
              <a:t>MemberInfo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latin typeface="Lato"/>
                <a:ea typeface="Lato"/>
                <a:cs typeface="Lato"/>
                <a:sym typeface="Lato"/>
              </a:rPr>
              <a:t>(회원)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7100" y="1637588"/>
            <a:ext cx="4107366" cy="26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39475" y="1591226"/>
            <a:ext cx="2863800" cy="27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1" name="Google Shape;171;p24"/>
          <p:cNvCxnSpPr/>
          <p:nvPr/>
        </p:nvCxnSpPr>
        <p:spPr>
          <a:xfrm>
            <a:off x="-4800" y="555550"/>
            <a:ext cx="9153600" cy="0"/>
          </a:xfrm>
          <a:prstGeom prst="straightConnector1">
            <a:avLst/>
          </a:prstGeom>
          <a:noFill/>
          <a:ln cap="flat" cmpd="sng" w="762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24"/>
          <p:cNvCxnSpPr/>
          <p:nvPr/>
        </p:nvCxnSpPr>
        <p:spPr>
          <a:xfrm>
            <a:off x="-4800" y="4583325"/>
            <a:ext cx="9153600" cy="0"/>
          </a:xfrm>
          <a:prstGeom prst="straightConnector1">
            <a:avLst/>
          </a:prstGeom>
          <a:noFill/>
          <a:ln cap="flat" cmpd="sng" w="762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0" y="141050"/>
            <a:ext cx="1736950" cy="26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4750" y="4652675"/>
            <a:ext cx="1843125" cy="21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4"/>
          <p:cNvSpPr txBox="1"/>
          <p:nvPr/>
        </p:nvSpPr>
        <p:spPr>
          <a:xfrm>
            <a:off x="5680450" y="233350"/>
            <a:ext cx="4833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351C75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51C7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1294725" y="733788"/>
            <a:ext cx="1599000" cy="679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latin typeface="Lato"/>
                <a:ea typeface="Lato"/>
                <a:cs typeface="Lato"/>
                <a:sym typeface="Lato"/>
              </a:rPr>
              <a:t>MemberInfo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latin typeface="Lato"/>
                <a:ea typeface="Lato"/>
                <a:cs typeface="Lato"/>
                <a:sym typeface="Lato"/>
              </a:rPr>
              <a:t>(회원)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0525" y="797350"/>
            <a:ext cx="3478126" cy="231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41400" y="3418225"/>
            <a:ext cx="3307250" cy="112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8175" y="1769425"/>
            <a:ext cx="3171825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Google Shape;184;p25"/>
          <p:cNvCxnSpPr/>
          <p:nvPr/>
        </p:nvCxnSpPr>
        <p:spPr>
          <a:xfrm>
            <a:off x="-4800" y="555550"/>
            <a:ext cx="9153600" cy="0"/>
          </a:xfrm>
          <a:prstGeom prst="straightConnector1">
            <a:avLst/>
          </a:prstGeom>
          <a:noFill/>
          <a:ln cap="flat" cmpd="sng" w="762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5"/>
          <p:cNvCxnSpPr/>
          <p:nvPr/>
        </p:nvCxnSpPr>
        <p:spPr>
          <a:xfrm>
            <a:off x="-4800" y="4583325"/>
            <a:ext cx="9153600" cy="0"/>
          </a:xfrm>
          <a:prstGeom prst="straightConnector1">
            <a:avLst/>
          </a:prstGeom>
          <a:noFill/>
          <a:ln cap="flat" cmpd="sng" w="762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6" name="Google Shape;18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0" y="141050"/>
            <a:ext cx="1736950" cy="26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4750" y="4652675"/>
            <a:ext cx="1843125" cy="21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5"/>
          <p:cNvSpPr txBox="1"/>
          <p:nvPr/>
        </p:nvSpPr>
        <p:spPr>
          <a:xfrm>
            <a:off x="5680450" y="233350"/>
            <a:ext cx="4833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351C75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51C7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p25"/>
          <p:cNvSpPr txBox="1"/>
          <p:nvPr/>
        </p:nvSpPr>
        <p:spPr>
          <a:xfrm>
            <a:off x="1294725" y="733800"/>
            <a:ext cx="1775700" cy="679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latin typeface="Lato"/>
                <a:ea typeface="Lato"/>
                <a:cs typeface="Lato"/>
                <a:sym typeface="Lato"/>
              </a:rPr>
              <a:t>Admin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latin typeface="Lato"/>
                <a:ea typeface="Lato"/>
                <a:cs typeface="Lato"/>
                <a:sym typeface="Lato"/>
              </a:rPr>
              <a:t>(관리자 로그인)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0" name="Google Shape;19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1400" y="3208088"/>
            <a:ext cx="3547526" cy="129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51762" y="797350"/>
            <a:ext cx="3786800" cy="211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4700" y="1574175"/>
            <a:ext cx="2990850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Google Shape;197;p26"/>
          <p:cNvCxnSpPr/>
          <p:nvPr/>
        </p:nvCxnSpPr>
        <p:spPr>
          <a:xfrm>
            <a:off x="-4800" y="555550"/>
            <a:ext cx="9153600" cy="0"/>
          </a:xfrm>
          <a:prstGeom prst="straightConnector1">
            <a:avLst/>
          </a:prstGeom>
          <a:noFill/>
          <a:ln cap="flat" cmpd="sng" w="762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4800" y="4583325"/>
            <a:ext cx="9153600" cy="0"/>
          </a:xfrm>
          <a:prstGeom prst="straightConnector1">
            <a:avLst/>
          </a:prstGeom>
          <a:noFill/>
          <a:ln cap="flat" cmpd="sng" w="762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9" name="Google Shape;19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0" y="141050"/>
            <a:ext cx="1736950" cy="26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4750" y="4652675"/>
            <a:ext cx="1843125" cy="213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6"/>
          <p:cNvSpPr txBox="1"/>
          <p:nvPr/>
        </p:nvSpPr>
        <p:spPr>
          <a:xfrm>
            <a:off x="5680450" y="233350"/>
            <a:ext cx="4833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351C75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51C7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1676575" y="683813"/>
            <a:ext cx="1779600" cy="679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latin typeface="Lato"/>
                <a:ea typeface="Lato"/>
                <a:cs typeface="Lato"/>
                <a:sym typeface="Lato"/>
              </a:rPr>
              <a:t>NoMemberInfo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latin typeface="Lato"/>
                <a:ea typeface="Lato"/>
                <a:cs typeface="Lato"/>
                <a:sym typeface="Lato"/>
              </a:rPr>
              <a:t>(비회원)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3" name="Google Shape;20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1100" y="1893000"/>
            <a:ext cx="4093225" cy="180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8025" y="949750"/>
            <a:ext cx="44577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9" name="Google Shape;209;p27"/>
          <p:cNvCxnSpPr/>
          <p:nvPr/>
        </p:nvCxnSpPr>
        <p:spPr>
          <a:xfrm>
            <a:off x="-4800" y="555550"/>
            <a:ext cx="9153600" cy="0"/>
          </a:xfrm>
          <a:prstGeom prst="straightConnector1">
            <a:avLst/>
          </a:prstGeom>
          <a:noFill/>
          <a:ln cap="flat" cmpd="sng" w="762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27"/>
          <p:cNvCxnSpPr/>
          <p:nvPr/>
        </p:nvCxnSpPr>
        <p:spPr>
          <a:xfrm>
            <a:off x="-4800" y="4583325"/>
            <a:ext cx="9153600" cy="0"/>
          </a:xfrm>
          <a:prstGeom prst="straightConnector1">
            <a:avLst/>
          </a:prstGeom>
          <a:noFill/>
          <a:ln cap="flat" cmpd="sng" w="762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1" name="Google Shape;2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0" y="141050"/>
            <a:ext cx="1736950" cy="26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4750" y="4652675"/>
            <a:ext cx="1843125" cy="213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7"/>
          <p:cNvSpPr txBox="1"/>
          <p:nvPr/>
        </p:nvSpPr>
        <p:spPr>
          <a:xfrm>
            <a:off x="5680450" y="233350"/>
            <a:ext cx="4833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351C75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51C7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p27"/>
          <p:cNvSpPr txBox="1"/>
          <p:nvPr/>
        </p:nvSpPr>
        <p:spPr>
          <a:xfrm>
            <a:off x="1561800" y="659675"/>
            <a:ext cx="1779600" cy="679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latin typeface="Lato"/>
                <a:ea typeface="Lato"/>
                <a:cs typeface="Lato"/>
                <a:sym typeface="Lato"/>
              </a:rPr>
              <a:t>NoMemberInfo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latin typeface="Lato"/>
                <a:ea typeface="Lato"/>
                <a:cs typeface="Lato"/>
                <a:sym typeface="Lato"/>
              </a:rPr>
              <a:t>(비회원)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5" name="Google Shape;21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6575" y="1443000"/>
            <a:ext cx="4181300" cy="264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00675" y="915075"/>
            <a:ext cx="2724485" cy="355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1" name="Google Shape;221;p28"/>
          <p:cNvCxnSpPr/>
          <p:nvPr/>
        </p:nvCxnSpPr>
        <p:spPr>
          <a:xfrm>
            <a:off x="-4800" y="555550"/>
            <a:ext cx="9153600" cy="0"/>
          </a:xfrm>
          <a:prstGeom prst="straightConnector1">
            <a:avLst/>
          </a:prstGeom>
          <a:noFill/>
          <a:ln cap="flat" cmpd="sng" w="762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8"/>
          <p:cNvCxnSpPr/>
          <p:nvPr/>
        </p:nvCxnSpPr>
        <p:spPr>
          <a:xfrm>
            <a:off x="-4800" y="4583325"/>
            <a:ext cx="9153600" cy="0"/>
          </a:xfrm>
          <a:prstGeom prst="straightConnector1">
            <a:avLst/>
          </a:prstGeom>
          <a:noFill/>
          <a:ln cap="flat" cmpd="sng" w="762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3" name="Google Shape;2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0" y="141050"/>
            <a:ext cx="1736950" cy="26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4750" y="4652675"/>
            <a:ext cx="1843125" cy="213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8"/>
          <p:cNvSpPr txBox="1"/>
          <p:nvPr/>
        </p:nvSpPr>
        <p:spPr>
          <a:xfrm>
            <a:off x="5680450" y="233350"/>
            <a:ext cx="4833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351C75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51C7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1952688" y="654650"/>
            <a:ext cx="1315800" cy="375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Gulim"/>
                <a:ea typeface="Gulim"/>
                <a:cs typeface="Gulim"/>
                <a:sym typeface="Gulim"/>
              </a:rPr>
              <a:t>아이디 찾기</a:t>
            </a:r>
            <a:endParaRPr b="1"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227" name="Google Shape;22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5288" y="1128750"/>
            <a:ext cx="1950575" cy="109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1050" y="2430788"/>
            <a:ext cx="3915375" cy="1947683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8"/>
          <p:cNvSpPr txBox="1"/>
          <p:nvPr/>
        </p:nvSpPr>
        <p:spPr>
          <a:xfrm>
            <a:off x="5730150" y="654650"/>
            <a:ext cx="1538400" cy="375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Gulim"/>
                <a:ea typeface="Gulim"/>
                <a:cs typeface="Gulim"/>
                <a:sym typeface="Gulim"/>
              </a:rPr>
              <a:t>비밀번호 찾기</a:t>
            </a:r>
            <a:endParaRPr b="1"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230" name="Google Shape;230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03909" y="1128750"/>
            <a:ext cx="2190900" cy="11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64925" y="2571750"/>
            <a:ext cx="3468879" cy="1696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6" name="Google Shape;236;p29"/>
          <p:cNvCxnSpPr/>
          <p:nvPr/>
        </p:nvCxnSpPr>
        <p:spPr>
          <a:xfrm>
            <a:off x="-4800" y="555550"/>
            <a:ext cx="9153600" cy="0"/>
          </a:xfrm>
          <a:prstGeom prst="straightConnector1">
            <a:avLst/>
          </a:prstGeom>
          <a:noFill/>
          <a:ln cap="flat" cmpd="sng" w="762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29"/>
          <p:cNvCxnSpPr/>
          <p:nvPr/>
        </p:nvCxnSpPr>
        <p:spPr>
          <a:xfrm>
            <a:off x="-4800" y="4583325"/>
            <a:ext cx="9153600" cy="0"/>
          </a:xfrm>
          <a:prstGeom prst="straightConnector1">
            <a:avLst/>
          </a:prstGeom>
          <a:noFill/>
          <a:ln cap="flat" cmpd="sng" w="762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8" name="Google Shape;2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0" y="141050"/>
            <a:ext cx="1736950" cy="26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4750" y="4652675"/>
            <a:ext cx="1843125" cy="2137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9"/>
          <p:cNvSpPr txBox="1"/>
          <p:nvPr/>
        </p:nvSpPr>
        <p:spPr>
          <a:xfrm>
            <a:off x="5680450" y="233350"/>
            <a:ext cx="4833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29"/>
          <p:cNvSpPr txBox="1"/>
          <p:nvPr/>
        </p:nvSpPr>
        <p:spPr>
          <a:xfrm>
            <a:off x="1283450" y="881913"/>
            <a:ext cx="64356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latin typeface="Malgun Gothic"/>
                <a:ea typeface="Malgun Gothic"/>
                <a:cs typeface="Malgun Gothic"/>
                <a:sym typeface="Malgun Gothic"/>
              </a:rPr>
              <a:t>개선 할 사항</a:t>
            </a:r>
            <a:endParaRPr b="1" sz="4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29"/>
          <p:cNvSpPr txBox="1"/>
          <p:nvPr/>
        </p:nvSpPr>
        <p:spPr>
          <a:xfrm>
            <a:off x="650900" y="1740450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너무 쉽게 찾아지는 비밀번호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p29"/>
          <p:cNvSpPr txBox="1"/>
          <p:nvPr/>
        </p:nvSpPr>
        <p:spPr>
          <a:xfrm>
            <a:off x="650900" y="2829900"/>
            <a:ext cx="78531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메뉴가 복잡하여  while문이 너무 많아 원하는 곳으로 정확히 돌아가지 않음.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Google Shape;244;p29"/>
          <p:cNvSpPr txBox="1"/>
          <p:nvPr/>
        </p:nvSpPr>
        <p:spPr>
          <a:xfrm>
            <a:off x="4162025" y="2064350"/>
            <a:ext cx="3841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비밀번호 찾기 질문 등으로 보강하기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29"/>
          <p:cNvSpPr txBox="1"/>
          <p:nvPr/>
        </p:nvSpPr>
        <p:spPr>
          <a:xfrm>
            <a:off x="4572000" y="3358513"/>
            <a:ext cx="4395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클래스와 메서드 분리로 깔끔한 인터페이스 구축하기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6" name="Google Shape;24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0150" y="1814309"/>
            <a:ext cx="820495" cy="65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3875" y="3127097"/>
            <a:ext cx="820495" cy="65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500" y="1407950"/>
            <a:ext cx="656399" cy="65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500" y="2470700"/>
            <a:ext cx="656399" cy="65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oogle Shape;254;p30"/>
          <p:cNvCxnSpPr/>
          <p:nvPr/>
        </p:nvCxnSpPr>
        <p:spPr>
          <a:xfrm>
            <a:off x="-4800" y="555550"/>
            <a:ext cx="9153600" cy="0"/>
          </a:xfrm>
          <a:prstGeom prst="straightConnector1">
            <a:avLst/>
          </a:prstGeom>
          <a:noFill/>
          <a:ln cap="flat" cmpd="sng" w="762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30"/>
          <p:cNvCxnSpPr/>
          <p:nvPr/>
        </p:nvCxnSpPr>
        <p:spPr>
          <a:xfrm>
            <a:off x="-4800" y="4583325"/>
            <a:ext cx="9153600" cy="0"/>
          </a:xfrm>
          <a:prstGeom prst="straightConnector1">
            <a:avLst/>
          </a:prstGeom>
          <a:noFill/>
          <a:ln cap="flat" cmpd="sng" w="762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6" name="Google Shape;2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0" y="141050"/>
            <a:ext cx="1736950" cy="26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4750" y="4652675"/>
            <a:ext cx="1843125" cy="213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0"/>
          <p:cNvSpPr txBox="1"/>
          <p:nvPr/>
        </p:nvSpPr>
        <p:spPr>
          <a:xfrm>
            <a:off x="5680450" y="233350"/>
            <a:ext cx="4833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351C75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51C7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9" name="Google Shape;25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325" y="1076963"/>
            <a:ext cx="5622301" cy="2096634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0"/>
          <p:cNvSpPr txBox="1"/>
          <p:nvPr/>
        </p:nvSpPr>
        <p:spPr>
          <a:xfrm>
            <a:off x="244325" y="700175"/>
            <a:ext cx="25512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u="sng">
                <a:latin typeface="Lato"/>
                <a:ea typeface="Lato"/>
                <a:cs typeface="Lato"/>
                <a:sym typeface="Lato"/>
              </a:rPr>
              <a:t>회원 ID를 기준으로 검색</a:t>
            </a:r>
            <a:endParaRPr b="1" u="sng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1" name="Google Shape;261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8200" y="3366898"/>
            <a:ext cx="4581525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0"/>
          <p:cNvSpPr/>
          <p:nvPr/>
        </p:nvSpPr>
        <p:spPr>
          <a:xfrm>
            <a:off x="1132350" y="1866838"/>
            <a:ext cx="558144" cy="297918"/>
          </a:xfrm>
          <a:prstGeom prst="flowChartTerminator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0"/>
          <p:cNvSpPr/>
          <p:nvPr/>
        </p:nvSpPr>
        <p:spPr>
          <a:xfrm>
            <a:off x="4450000" y="3351300"/>
            <a:ext cx="761724" cy="297918"/>
          </a:xfrm>
          <a:prstGeom prst="flowChartTerminator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03650" y="1076975"/>
            <a:ext cx="2551200" cy="2935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" name="Google Shape;269;p31"/>
          <p:cNvCxnSpPr/>
          <p:nvPr/>
        </p:nvCxnSpPr>
        <p:spPr>
          <a:xfrm>
            <a:off x="-4800" y="555550"/>
            <a:ext cx="9153600" cy="0"/>
          </a:xfrm>
          <a:prstGeom prst="straightConnector1">
            <a:avLst/>
          </a:prstGeom>
          <a:noFill/>
          <a:ln cap="flat" cmpd="sng" w="762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31"/>
          <p:cNvCxnSpPr/>
          <p:nvPr/>
        </p:nvCxnSpPr>
        <p:spPr>
          <a:xfrm>
            <a:off x="-4800" y="4583325"/>
            <a:ext cx="9153600" cy="0"/>
          </a:xfrm>
          <a:prstGeom prst="straightConnector1">
            <a:avLst/>
          </a:prstGeom>
          <a:noFill/>
          <a:ln cap="flat" cmpd="sng" w="762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1" name="Google Shape;2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0" y="141050"/>
            <a:ext cx="1736950" cy="26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4750" y="4652675"/>
            <a:ext cx="1843125" cy="213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1"/>
          <p:cNvSpPr txBox="1"/>
          <p:nvPr/>
        </p:nvSpPr>
        <p:spPr>
          <a:xfrm>
            <a:off x="5680450" y="233350"/>
            <a:ext cx="4833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351C75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51C7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4" name="Google Shape;27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750" y="1080862"/>
            <a:ext cx="4995711" cy="251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06424" y="797350"/>
            <a:ext cx="3235101" cy="307881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1"/>
          <p:cNvSpPr txBox="1"/>
          <p:nvPr/>
        </p:nvSpPr>
        <p:spPr>
          <a:xfrm>
            <a:off x="244325" y="700175"/>
            <a:ext cx="25512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u="sng">
                <a:latin typeface="Lato"/>
                <a:ea typeface="Lato"/>
                <a:cs typeface="Lato"/>
                <a:sym typeface="Lato"/>
              </a:rPr>
              <a:t>회원 ID를 기준으로 탈퇴</a:t>
            </a:r>
            <a:endParaRPr b="1" u="sng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4"/>
          <p:cNvCxnSpPr/>
          <p:nvPr/>
        </p:nvCxnSpPr>
        <p:spPr>
          <a:xfrm>
            <a:off x="-4800" y="555550"/>
            <a:ext cx="9153600" cy="0"/>
          </a:xfrm>
          <a:prstGeom prst="straightConnector1">
            <a:avLst/>
          </a:prstGeom>
          <a:noFill/>
          <a:ln cap="flat" cmpd="sng" w="762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4"/>
          <p:cNvCxnSpPr/>
          <p:nvPr/>
        </p:nvCxnSpPr>
        <p:spPr>
          <a:xfrm>
            <a:off x="-4800" y="4583325"/>
            <a:ext cx="9153600" cy="0"/>
          </a:xfrm>
          <a:prstGeom prst="straightConnector1">
            <a:avLst/>
          </a:prstGeom>
          <a:noFill/>
          <a:ln cap="flat" cmpd="sng" w="762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0" y="141050"/>
            <a:ext cx="1736950" cy="26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4750" y="4652675"/>
            <a:ext cx="1843125" cy="2137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2021125" y="1956225"/>
            <a:ext cx="5196300" cy="1226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5000">
                <a:solidFill>
                  <a:srgbClr val="351C75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 예매 서비스</a:t>
            </a:r>
            <a:endParaRPr b="1" sz="5000">
              <a:solidFill>
                <a:srgbClr val="351C7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1" name="Google Shape;281;p32"/>
          <p:cNvCxnSpPr/>
          <p:nvPr/>
        </p:nvCxnSpPr>
        <p:spPr>
          <a:xfrm>
            <a:off x="-4800" y="555550"/>
            <a:ext cx="9153600" cy="0"/>
          </a:xfrm>
          <a:prstGeom prst="straightConnector1">
            <a:avLst/>
          </a:prstGeom>
          <a:noFill/>
          <a:ln cap="flat" cmpd="sng" w="762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32"/>
          <p:cNvCxnSpPr/>
          <p:nvPr/>
        </p:nvCxnSpPr>
        <p:spPr>
          <a:xfrm>
            <a:off x="-4800" y="4583325"/>
            <a:ext cx="9153600" cy="0"/>
          </a:xfrm>
          <a:prstGeom prst="straightConnector1">
            <a:avLst/>
          </a:prstGeom>
          <a:noFill/>
          <a:ln cap="flat" cmpd="sng" w="762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3" name="Google Shape;2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0" y="141050"/>
            <a:ext cx="1736950" cy="26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4750" y="4652675"/>
            <a:ext cx="1843125" cy="21375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2"/>
          <p:cNvSpPr txBox="1"/>
          <p:nvPr/>
        </p:nvSpPr>
        <p:spPr>
          <a:xfrm>
            <a:off x="5680450" y="233350"/>
            <a:ext cx="4833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351C75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51C7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6" name="Google Shape;28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850" y="1000325"/>
            <a:ext cx="3661251" cy="3366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31175" y="1000313"/>
            <a:ext cx="5074075" cy="296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2"/>
          <p:cNvSpPr txBox="1"/>
          <p:nvPr/>
        </p:nvSpPr>
        <p:spPr>
          <a:xfrm>
            <a:off x="189750" y="628988"/>
            <a:ext cx="25512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u="sng">
                <a:latin typeface="Lato"/>
                <a:ea typeface="Lato"/>
                <a:cs typeface="Lato"/>
                <a:sym typeface="Lato"/>
              </a:rPr>
              <a:t>회원 정보 수정</a:t>
            </a:r>
            <a:endParaRPr b="1" u="sng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3" name="Google Shape;293;p33"/>
          <p:cNvCxnSpPr/>
          <p:nvPr/>
        </p:nvCxnSpPr>
        <p:spPr>
          <a:xfrm>
            <a:off x="-4800" y="555550"/>
            <a:ext cx="9153600" cy="0"/>
          </a:xfrm>
          <a:prstGeom prst="straightConnector1">
            <a:avLst/>
          </a:prstGeom>
          <a:noFill/>
          <a:ln cap="flat" cmpd="sng" w="762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33"/>
          <p:cNvCxnSpPr/>
          <p:nvPr/>
        </p:nvCxnSpPr>
        <p:spPr>
          <a:xfrm>
            <a:off x="-4800" y="4583325"/>
            <a:ext cx="9153600" cy="0"/>
          </a:xfrm>
          <a:prstGeom prst="straightConnector1">
            <a:avLst/>
          </a:prstGeom>
          <a:noFill/>
          <a:ln cap="flat" cmpd="sng" w="762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95" name="Google Shape;2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0" y="141050"/>
            <a:ext cx="1736950" cy="26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4750" y="4652675"/>
            <a:ext cx="1843125" cy="21375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3"/>
          <p:cNvSpPr txBox="1"/>
          <p:nvPr/>
        </p:nvSpPr>
        <p:spPr>
          <a:xfrm>
            <a:off x="5680450" y="233350"/>
            <a:ext cx="4833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351C75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51C7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98" name="Google Shape;29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3150" y="850175"/>
            <a:ext cx="2371725" cy="34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64000" y="850175"/>
            <a:ext cx="2876275" cy="3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4" name="Google Shape;304;p34"/>
          <p:cNvCxnSpPr/>
          <p:nvPr/>
        </p:nvCxnSpPr>
        <p:spPr>
          <a:xfrm>
            <a:off x="-4800" y="555550"/>
            <a:ext cx="9153600" cy="0"/>
          </a:xfrm>
          <a:prstGeom prst="straightConnector1">
            <a:avLst/>
          </a:prstGeom>
          <a:noFill/>
          <a:ln cap="flat" cmpd="sng" w="762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34"/>
          <p:cNvCxnSpPr/>
          <p:nvPr/>
        </p:nvCxnSpPr>
        <p:spPr>
          <a:xfrm>
            <a:off x="-4800" y="4583325"/>
            <a:ext cx="9153600" cy="0"/>
          </a:xfrm>
          <a:prstGeom prst="straightConnector1">
            <a:avLst/>
          </a:prstGeom>
          <a:noFill/>
          <a:ln cap="flat" cmpd="sng" w="762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06" name="Google Shape;3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0" y="141050"/>
            <a:ext cx="1736950" cy="26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4750" y="4652675"/>
            <a:ext cx="1843125" cy="2137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4"/>
          <p:cNvSpPr txBox="1"/>
          <p:nvPr/>
        </p:nvSpPr>
        <p:spPr>
          <a:xfrm>
            <a:off x="5680450" y="233350"/>
            <a:ext cx="4833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351C75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51C7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9" name="Google Shape;30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475" y="1246050"/>
            <a:ext cx="5454975" cy="22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4"/>
          <p:cNvSpPr txBox="1"/>
          <p:nvPr/>
        </p:nvSpPr>
        <p:spPr>
          <a:xfrm>
            <a:off x="225475" y="623975"/>
            <a:ext cx="25512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u="sng">
                <a:latin typeface="Lato"/>
                <a:ea typeface="Lato"/>
                <a:cs typeface="Lato"/>
                <a:sym typeface="Lato"/>
              </a:rPr>
              <a:t>회원 전체 정보 출력</a:t>
            </a:r>
            <a:endParaRPr b="1" u="sng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1" name="Google Shape;311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97525" y="727400"/>
            <a:ext cx="1843125" cy="1199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36625" y="1076813"/>
            <a:ext cx="2198550" cy="3227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7" name="Google Shape;317;p35"/>
          <p:cNvCxnSpPr/>
          <p:nvPr/>
        </p:nvCxnSpPr>
        <p:spPr>
          <a:xfrm>
            <a:off x="-4800" y="555550"/>
            <a:ext cx="9153600" cy="0"/>
          </a:xfrm>
          <a:prstGeom prst="straightConnector1">
            <a:avLst/>
          </a:prstGeom>
          <a:noFill/>
          <a:ln cap="flat" cmpd="sng" w="762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5"/>
          <p:cNvCxnSpPr/>
          <p:nvPr/>
        </p:nvCxnSpPr>
        <p:spPr>
          <a:xfrm>
            <a:off x="-4800" y="4583325"/>
            <a:ext cx="9153600" cy="0"/>
          </a:xfrm>
          <a:prstGeom prst="straightConnector1">
            <a:avLst/>
          </a:prstGeom>
          <a:noFill/>
          <a:ln cap="flat" cmpd="sng" w="762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9" name="Google Shape;31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0" y="141050"/>
            <a:ext cx="1736950" cy="26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4750" y="4652675"/>
            <a:ext cx="1843125" cy="21375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5"/>
          <p:cNvSpPr txBox="1"/>
          <p:nvPr/>
        </p:nvSpPr>
        <p:spPr>
          <a:xfrm>
            <a:off x="5680450" y="233350"/>
            <a:ext cx="4833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351C75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51C7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22" name="Google Shape;32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325" y="961850"/>
            <a:ext cx="4832999" cy="189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72408" y="2596351"/>
            <a:ext cx="2285867" cy="189035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5"/>
          <p:cNvSpPr txBox="1"/>
          <p:nvPr/>
        </p:nvSpPr>
        <p:spPr>
          <a:xfrm>
            <a:off x="244325" y="609738"/>
            <a:ext cx="29208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u="sng">
                <a:latin typeface="Lato"/>
                <a:ea typeface="Lato"/>
                <a:cs typeface="Lato"/>
                <a:sym typeface="Lato"/>
              </a:rPr>
              <a:t>회원 로그인</a:t>
            </a:r>
            <a:r>
              <a:rPr b="1" lang="ko" u="sng">
                <a:latin typeface="Lato"/>
                <a:ea typeface="Lato"/>
                <a:cs typeface="Lato"/>
                <a:sym typeface="Lato"/>
              </a:rPr>
              <a:t> (ID, PW 이용)</a:t>
            </a:r>
            <a:endParaRPr b="1" u="sng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5" name="Google Shape;325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0" y="1584700"/>
            <a:ext cx="4104274" cy="221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6"/>
          <p:cNvSpPr txBox="1"/>
          <p:nvPr/>
        </p:nvSpPr>
        <p:spPr>
          <a:xfrm>
            <a:off x="1354200" y="1900713"/>
            <a:ext cx="64356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5000">
                <a:latin typeface="Malgun Gothic"/>
                <a:ea typeface="Malgun Gothic"/>
                <a:cs typeface="Malgun Gothic"/>
                <a:sym typeface="Malgun Gothic"/>
              </a:rPr>
              <a:t>Admin</a:t>
            </a:r>
            <a:endParaRPr b="1" sz="5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31" name="Google Shape;33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7971" y="88500"/>
            <a:ext cx="2468705" cy="7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6"/>
          <p:cNvSpPr/>
          <p:nvPr/>
        </p:nvSpPr>
        <p:spPr>
          <a:xfrm rot="10800000">
            <a:off x="7493700" y="3712925"/>
            <a:ext cx="1650300" cy="1418100"/>
          </a:xfrm>
          <a:prstGeom prst="diagStripe">
            <a:avLst>
              <a:gd fmla="val 50000" name="adj"/>
            </a:avLst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6"/>
          <p:cNvSpPr/>
          <p:nvPr/>
        </p:nvSpPr>
        <p:spPr>
          <a:xfrm>
            <a:off x="0" y="0"/>
            <a:ext cx="2047500" cy="1261200"/>
          </a:xfrm>
          <a:prstGeom prst="diagStripe">
            <a:avLst>
              <a:gd fmla="val 50000" name="adj"/>
            </a:avLst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8" name="Google Shape;338;p37"/>
          <p:cNvCxnSpPr/>
          <p:nvPr/>
        </p:nvCxnSpPr>
        <p:spPr>
          <a:xfrm>
            <a:off x="-4800" y="555550"/>
            <a:ext cx="9153600" cy="0"/>
          </a:xfrm>
          <a:prstGeom prst="straightConnector1">
            <a:avLst/>
          </a:prstGeom>
          <a:noFill/>
          <a:ln cap="flat" cmpd="sng" w="762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37"/>
          <p:cNvCxnSpPr/>
          <p:nvPr/>
        </p:nvCxnSpPr>
        <p:spPr>
          <a:xfrm>
            <a:off x="-4800" y="4583325"/>
            <a:ext cx="9153600" cy="0"/>
          </a:xfrm>
          <a:prstGeom prst="straightConnector1">
            <a:avLst/>
          </a:prstGeom>
          <a:noFill/>
          <a:ln cap="flat" cmpd="sng" w="762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40" name="Google Shape;34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0" y="141050"/>
            <a:ext cx="1736950" cy="26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4750" y="4652675"/>
            <a:ext cx="1843125" cy="21375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7"/>
          <p:cNvSpPr txBox="1"/>
          <p:nvPr/>
        </p:nvSpPr>
        <p:spPr>
          <a:xfrm>
            <a:off x="5489250" y="233350"/>
            <a:ext cx="4833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351C75"/>
                </a:solidFill>
                <a:latin typeface="Malgun Gothic"/>
                <a:ea typeface="Malgun Gothic"/>
                <a:cs typeface="Malgun Gothic"/>
                <a:sym typeface="Malgun Gothic"/>
              </a:rPr>
              <a:t>Admin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3" name="Google Shape;343;p37"/>
          <p:cNvSpPr txBox="1"/>
          <p:nvPr/>
        </p:nvSpPr>
        <p:spPr>
          <a:xfrm>
            <a:off x="1354200" y="1900713"/>
            <a:ext cx="64356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Admin 중요코드 및 어려웠던 부분</a:t>
            </a:r>
            <a:endParaRPr b="1"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8" name="Google Shape;348;p38"/>
          <p:cNvCxnSpPr/>
          <p:nvPr/>
        </p:nvCxnSpPr>
        <p:spPr>
          <a:xfrm>
            <a:off x="-4800" y="555550"/>
            <a:ext cx="9153600" cy="0"/>
          </a:xfrm>
          <a:prstGeom prst="straightConnector1">
            <a:avLst/>
          </a:prstGeom>
          <a:noFill/>
          <a:ln cap="flat" cmpd="sng" w="762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38"/>
          <p:cNvCxnSpPr/>
          <p:nvPr/>
        </p:nvCxnSpPr>
        <p:spPr>
          <a:xfrm>
            <a:off x="-4800" y="4583325"/>
            <a:ext cx="9153600" cy="0"/>
          </a:xfrm>
          <a:prstGeom prst="straightConnector1">
            <a:avLst/>
          </a:prstGeom>
          <a:noFill/>
          <a:ln cap="flat" cmpd="sng" w="762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50" name="Google Shape;35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0" y="141050"/>
            <a:ext cx="1736950" cy="26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4750" y="4652675"/>
            <a:ext cx="1843125" cy="21375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8"/>
          <p:cNvSpPr txBox="1"/>
          <p:nvPr/>
        </p:nvSpPr>
        <p:spPr>
          <a:xfrm>
            <a:off x="5489250" y="233350"/>
            <a:ext cx="4833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351C75"/>
                </a:solidFill>
                <a:latin typeface="Malgun Gothic"/>
                <a:ea typeface="Malgun Gothic"/>
                <a:cs typeface="Malgun Gothic"/>
                <a:sym typeface="Malgun Gothic"/>
              </a:rPr>
              <a:t>Admin - Screen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3" name="Google Shape;353;p38"/>
          <p:cNvSpPr txBox="1"/>
          <p:nvPr>
            <p:ph idx="4294967295" type="body"/>
          </p:nvPr>
        </p:nvSpPr>
        <p:spPr>
          <a:xfrm>
            <a:off x="274300" y="705075"/>
            <a:ext cx="39933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 TimeTable 패키지 - 상영관 관리 &gt;</a:t>
            </a:r>
            <a:endParaRPr b="1"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 Screen (class)</a:t>
            </a:r>
            <a:endParaRPr b="1"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9144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Char char="-"/>
            </a:pPr>
            <a:r>
              <a:rPr b="1" lang="ko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상영관의 정보 </a:t>
            </a:r>
            <a:endParaRPr b="1"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상영관 이름, 좌석 행, 열, 티켓가격</a:t>
            </a:r>
            <a:endParaRPr b="1"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인스턴스 생성 </a:t>
            </a:r>
            <a:endParaRPr b="1"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9144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Char char="-"/>
            </a:pPr>
            <a:r>
              <a:rPr b="1" lang="ko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좌석표 메서드 : seatMap( );</a:t>
            </a:r>
            <a:endParaRPr b="1"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 ScreenManager (class)</a:t>
            </a:r>
            <a:endParaRPr b="1"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 	상영관 입력 </a:t>
            </a:r>
            <a:endParaRPr b="1"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 	상영관 삭제</a:t>
            </a:r>
            <a:endParaRPr b="1"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 	상영관 수정 ( X ) → 중복 저장 ( X )</a:t>
            </a:r>
            <a:endParaRPr b="1"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	상영관 정보 출력</a:t>
            </a:r>
            <a:endParaRPr b="1"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4" name="Google Shape;354;p38"/>
          <p:cNvSpPr txBox="1"/>
          <p:nvPr/>
        </p:nvSpPr>
        <p:spPr>
          <a:xfrm>
            <a:off x="4434875" y="665313"/>
            <a:ext cx="4411200" cy="3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▷ Seat (class)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-"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좌석 행, 열 값 저장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Char char="-"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오버라이드 : toString( ); 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▷ ScreenMenu (class)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9144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Char char="-"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상영관 관리 메뉴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▷ ScreenMenuNum(interface)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-"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상수로 선언하고 값 저장 및 활용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9" name="Google Shape;359;p39"/>
          <p:cNvCxnSpPr/>
          <p:nvPr/>
        </p:nvCxnSpPr>
        <p:spPr>
          <a:xfrm>
            <a:off x="-4800" y="555550"/>
            <a:ext cx="9153600" cy="0"/>
          </a:xfrm>
          <a:prstGeom prst="straightConnector1">
            <a:avLst/>
          </a:prstGeom>
          <a:noFill/>
          <a:ln cap="flat" cmpd="sng" w="762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39"/>
          <p:cNvCxnSpPr/>
          <p:nvPr/>
        </p:nvCxnSpPr>
        <p:spPr>
          <a:xfrm>
            <a:off x="-4800" y="4583325"/>
            <a:ext cx="9153600" cy="0"/>
          </a:xfrm>
          <a:prstGeom prst="straightConnector1">
            <a:avLst/>
          </a:prstGeom>
          <a:noFill/>
          <a:ln cap="flat" cmpd="sng" w="762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61" name="Google Shape;36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0" y="141050"/>
            <a:ext cx="1736950" cy="26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4750" y="4652675"/>
            <a:ext cx="1843125" cy="21375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9"/>
          <p:cNvSpPr txBox="1"/>
          <p:nvPr/>
        </p:nvSpPr>
        <p:spPr>
          <a:xfrm>
            <a:off x="5489250" y="233350"/>
            <a:ext cx="4833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351C75"/>
                </a:solidFill>
                <a:latin typeface="Malgun Gothic"/>
                <a:ea typeface="Malgun Gothic"/>
                <a:cs typeface="Malgun Gothic"/>
                <a:sym typeface="Malgun Gothic"/>
              </a:rPr>
              <a:t>Admin - Screen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4" name="Google Shape;364;p39"/>
          <p:cNvSpPr txBox="1"/>
          <p:nvPr/>
        </p:nvSpPr>
        <p:spPr>
          <a:xfrm>
            <a:off x="5374400" y="939525"/>
            <a:ext cx="33363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▶  seatMap(  );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-"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입력된 행과 열의 값으로 좌석표를 출력 기능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Char char="-"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좌석 생성에 2차원 배열 활용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Char char="-"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좌석배치도 출력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Char char="-"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잔여좌석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65" name="Google Shape;365;p39"/>
          <p:cNvPicPr preferRelativeResize="0"/>
          <p:nvPr/>
        </p:nvPicPr>
        <p:blipFill rotWithShape="1">
          <a:blip r:embed="rId5">
            <a:alphaModFix/>
          </a:blip>
          <a:srcRect b="6994" l="1826" r="0" t="0"/>
          <a:stretch/>
        </p:blipFill>
        <p:spPr>
          <a:xfrm>
            <a:off x="152175" y="983450"/>
            <a:ext cx="3321725" cy="3084800"/>
          </a:xfrm>
          <a:prstGeom prst="rect">
            <a:avLst/>
          </a:pr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6" name="Google Shape;366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07200" y="983450"/>
            <a:ext cx="1594100" cy="308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82800" y="700175"/>
            <a:ext cx="3551100" cy="951175"/>
          </a:xfrm>
          <a:prstGeom prst="rect">
            <a:avLst/>
          </a:pr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8" name="Google Shape;368;p39"/>
          <p:cNvSpPr/>
          <p:nvPr/>
        </p:nvSpPr>
        <p:spPr>
          <a:xfrm>
            <a:off x="4323400" y="751725"/>
            <a:ext cx="979200" cy="270000"/>
          </a:xfrm>
          <a:prstGeom prst="wedgeRectCallout">
            <a:avLst>
              <a:gd fmla="val -49186" name="adj1"/>
              <a:gd fmla="val 13750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TicketManager</a:t>
            </a:r>
            <a:endParaRPr sz="9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3" name="Google Shape;373;p40"/>
          <p:cNvCxnSpPr/>
          <p:nvPr/>
        </p:nvCxnSpPr>
        <p:spPr>
          <a:xfrm>
            <a:off x="-4800" y="555550"/>
            <a:ext cx="9153600" cy="0"/>
          </a:xfrm>
          <a:prstGeom prst="straightConnector1">
            <a:avLst/>
          </a:prstGeom>
          <a:noFill/>
          <a:ln cap="flat" cmpd="sng" w="762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40"/>
          <p:cNvCxnSpPr/>
          <p:nvPr/>
        </p:nvCxnSpPr>
        <p:spPr>
          <a:xfrm>
            <a:off x="-4800" y="4583325"/>
            <a:ext cx="9153600" cy="0"/>
          </a:xfrm>
          <a:prstGeom prst="straightConnector1">
            <a:avLst/>
          </a:prstGeom>
          <a:noFill/>
          <a:ln cap="flat" cmpd="sng" w="762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75" name="Google Shape;37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0" y="141050"/>
            <a:ext cx="1736950" cy="26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4750" y="4652675"/>
            <a:ext cx="1843125" cy="21375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40"/>
          <p:cNvSpPr txBox="1"/>
          <p:nvPr/>
        </p:nvSpPr>
        <p:spPr>
          <a:xfrm>
            <a:off x="5489250" y="233350"/>
            <a:ext cx="4833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351C75"/>
                </a:solidFill>
                <a:latin typeface="Malgun Gothic"/>
                <a:ea typeface="Malgun Gothic"/>
                <a:cs typeface="Malgun Gothic"/>
                <a:sym typeface="Malgun Gothic"/>
              </a:rPr>
              <a:t>Admin - Screen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78" name="Google Shape;378;p40"/>
          <p:cNvPicPr preferRelativeResize="0"/>
          <p:nvPr/>
        </p:nvPicPr>
        <p:blipFill rotWithShape="1">
          <a:blip r:embed="rId5">
            <a:alphaModFix/>
          </a:blip>
          <a:srcRect b="1477" l="0" r="12395" t="0"/>
          <a:stretch/>
        </p:blipFill>
        <p:spPr>
          <a:xfrm>
            <a:off x="144450" y="1085100"/>
            <a:ext cx="4632801" cy="2123600"/>
          </a:xfrm>
          <a:prstGeom prst="rect">
            <a:avLst/>
          </a:pr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9" name="Google Shape;379;p40"/>
          <p:cNvSpPr txBox="1"/>
          <p:nvPr/>
        </p:nvSpPr>
        <p:spPr>
          <a:xfrm>
            <a:off x="5262925" y="1035075"/>
            <a:ext cx="3487500" cy="21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▶ setter - setSeats(int x,  int y, boolean z);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행, 열, true or false값을 매개변수로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x-1번째 행, y-1번째 열에 true 혹은 false값을 요소로 저장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80" name="Google Shape;380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92325" y="3058550"/>
            <a:ext cx="4833001" cy="1083525"/>
          </a:xfrm>
          <a:prstGeom prst="rect">
            <a:avLst/>
          </a:pr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81" name="Google Shape;381;p40"/>
          <p:cNvSpPr/>
          <p:nvPr/>
        </p:nvSpPr>
        <p:spPr>
          <a:xfrm>
            <a:off x="7254750" y="2725625"/>
            <a:ext cx="979200" cy="270000"/>
          </a:xfrm>
          <a:prstGeom prst="wedgeRectCallout">
            <a:avLst>
              <a:gd fmla="val -49186" name="adj1"/>
              <a:gd fmla="val 13750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TicketManager</a:t>
            </a:r>
            <a:endParaRPr sz="9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6" name="Google Shape;386;p41"/>
          <p:cNvCxnSpPr/>
          <p:nvPr/>
        </p:nvCxnSpPr>
        <p:spPr>
          <a:xfrm>
            <a:off x="-4800" y="555550"/>
            <a:ext cx="9153600" cy="0"/>
          </a:xfrm>
          <a:prstGeom prst="straightConnector1">
            <a:avLst/>
          </a:prstGeom>
          <a:noFill/>
          <a:ln cap="flat" cmpd="sng" w="762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41"/>
          <p:cNvCxnSpPr/>
          <p:nvPr/>
        </p:nvCxnSpPr>
        <p:spPr>
          <a:xfrm>
            <a:off x="-4800" y="4583325"/>
            <a:ext cx="9153600" cy="0"/>
          </a:xfrm>
          <a:prstGeom prst="straightConnector1">
            <a:avLst/>
          </a:prstGeom>
          <a:noFill/>
          <a:ln cap="flat" cmpd="sng" w="762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88" name="Google Shape;38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0" y="141050"/>
            <a:ext cx="1736950" cy="26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4750" y="4652675"/>
            <a:ext cx="1843125" cy="21375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1"/>
          <p:cNvSpPr txBox="1"/>
          <p:nvPr/>
        </p:nvSpPr>
        <p:spPr>
          <a:xfrm>
            <a:off x="5489250" y="233350"/>
            <a:ext cx="4833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351C75"/>
                </a:solidFill>
                <a:latin typeface="Malgun Gothic"/>
                <a:ea typeface="Malgun Gothic"/>
                <a:cs typeface="Malgun Gothic"/>
                <a:sym typeface="Malgun Gothic"/>
              </a:rPr>
              <a:t>Admin - Screen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1" name="Google Shape;391;p41"/>
          <p:cNvSpPr txBox="1"/>
          <p:nvPr/>
        </p:nvSpPr>
        <p:spPr>
          <a:xfrm>
            <a:off x="422000" y="1035075"/>
            <a:ext cx="83283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▶ 기능 구현 시 어려웠던 부분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클래스들의 연결 구조 파악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한 메서드 안에서 예외처리 시 반복문이 많아지면 코드의 흐름 컨트롤이 어려웠음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4294967295" type="body"/>
          </p:nvPr>
        </p:nvSpPr>
        <p:spPr>
          <a:xfrm>
            <a:off x="850175" y="1691250"/>
            <a:ext cx="8520600" cy="21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algun Gothic"/>
              <a:buChar char="●"/>
            </a:pPr>
            <a:r>
              <a:rPr b="1" lang="ko" sz="2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 구조</a:t>
            </a:r>
            <a:endParaRPr b="1" sz="2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algun Gothic"/>
              <a:buChar char="●"/>
            </a:pPr>
            <a:r>
              <a:rPr b="1" lang="ko" sz="2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모드</a:t>
            </a:r>
            <a:endParaRPr b="1" sz="2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algun Gothic"/>
              <a:buChar char="●"/>
            </a:pPr>
            <a:r>
              <a:rPr b="1" lang="ko" sz="2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모드</a:t>
            </a:r>
            <a:endParaRPr b="1" sz="2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algun Gothic"/>
              <a:buChar char="●"/>
            </a:pPr>
            <a:r>
              <a:rPr b="1" lang="ko" sz="2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개선할 사항 </a:t>
            </a:r>
            <a:endParaRPr b="1" sz="2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3672600" y="785900"/>
            <a:ext cx="8994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 b="1" sz="2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7971" y="88500"/>
            <a:ext cx="2468705" cy="7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 rot="10800000">
            <a:off x="7493700" y="3712925"/>
            <a:ext cx="1650300" cy="1418100"/>
          </a:xfrm>
          <a:prstGeom prst="diagStripe">
            <a:avLst>
              <a:gd fmla="val 50000" name="adj"/>
            </a:avLst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0" y="0"/>
            <a:ext cx="2047500" cy="1261200"/>
          </a:xfrm>
          <a:prstGeom prst="diagStripe">
            <a:avLst>
              <a:gd fmla="val 50000" name="adj"/>
            </a:avLst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Google Shape;396;p42"/>
          <p:cNvCxnSpPr/>
          <p:nvPr/>
        </p:nvCxnSpPr>
        <p:spPr>
          <a:xfrm>
            <a:off x="-4800" y="555550"/>
            <a:ext cx="9153600" cy="0"/>
          </a:xfrm>
          <a:prstGeom prst="straightConnector1">
            <a:avLst/>
          </a:prstGeom>
          <a:noFill/>
          <a:ln cap="flat" cmpd="sng" w="762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42"/>
          <p:cNvCxnSpPr/>
          <p:nvPr/>
        </p:nvCxnSpPr>
        <p:spPr>
          <a:xfrm>
            <a:off x="-4800" y="4583325"/>
            <a:ext cx="9153600" cy="0"/>
          </a:xfrm>
          <a:prstGeom prst="straightConnector1">
            <a:avLst/>
          </a:prstGeom>
          <a:noFill/>
          <a:ln cap="flat" cmpd="sng" w="762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98" name="Google Shape;39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0" y="141050"/>
            <a:ext cx="1736950" cy="26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4750" y="4652675"/>
            <a:ext cx="1843125" cy="21375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42"/>
          <p:cNvSpPr txBox="1"/>
          <p:nvPr>
            <p:ph idx="4294967295" type="body"/>
          </p:nvPr>
        </p:nvSpPr>
        <p:spPr>
          <a:xfrm>
            <a:off x="316650" y="1282325"/>
            <a:ext cx="39933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 시간 타입 &gt;</a:t>
            </a:r>
            <a:endParaRPr b="1" sz="14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b="1" lang="ko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기존 TimeTable에 시간정보를 String</a:t>
            </a:r>
            <a:endParaRPr b="1"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타입으로 저장하여 기존에 저장된 시간표와</a:t>
            </a:r>
            <a:endParaRPr b="1"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구분하려고 숫자를 제외시킨후 </a:t>
            </a:r>
            <a:r>
              <a:rPr b="1" lang="ko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Integer.parseInt</a:t>
            </a:r>
            <a:endParaRPr b="1"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쓰려 했지만 날짜 까지 생각하여</a:t>
            </a:r>
            <a:endParaRPr b="1"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시간정보를 String 타입이 아닌 어느 타입으로</a:t>
            </a:r>
            <a:endParaRPr b="1"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해야할지 어려웠습니다</a:t>
            </a:r>
            <a:endParaRPr b="1"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endParaRPr b="1"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1" name="Google Shape;401;p42"/>
          <p:cNvSpPr txBox="1"/>
          <p:nvPr>
            <p:ph idx="4294967295" type="body"/>
          </p:nvPr>
        </p:nvSpPr>
        <p:spPr>
          <a:xfrm>
            <a:off x="4572000" y="1282325"/>
            <a:ext cx="39933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 시간 비교 &gt;</a:t>
            </a:r>
            <a:endParaRPr b="1" sz="14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 TimeTable에 저장된  모든 객체의 시간표[ </a:t>
            </a:r>
            <a:endParaRPr b="1"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영화시작시간, 영화 종료시간] 와 시간표 등록시</a:t>
            </a:r>
            <a:endParaRPr b="1"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입력하는 시작시간, 종료시간이 똑같은 상영관</a:t>
            </a:r>
            <a:endParaRPr b="1"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 겹치지 않도록 하는 비교 구문이 </a:t>
            </a:r>
            <a:endParaRPr b="1"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어려웠습니다. </a:t>
            </a:r>
            <a:endParaRPr b="1"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endParaRPr b="1"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2" name="Google Shape;402;p42"/>
          <p:cNvSpPr txBox="1"/>
          <p:nvPr/>
        </p:nvSpPr>
        <p:spPr>
          <a:xfrm>
            <a:off x="6303150" y="225950"/>
            <a:ext cx="4833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351C75"/>
                </a:solidFill>
                <a:latin typeface="Malgun Gothic"/>
                <a:ea typeface="Malgun Gothic"/>
                <a:cs typeface="Malgun Gothic"/>
                <a:sym typeface="Malgun Gothic"/>
              </a:rPr>
              <a:t>Admin - TimeTable Manager</a:t>
            </a:r>
            <a:endParaRPr b="1" sz="1200">
              <a:solidFill>
                <a:srgbClr val="351C7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7" name="Google Shape;407;p43"/>
          <p:cNvCxnSpPr/>
          <p:nvPr/>
        </p:nvCxnSpPr>
        <p:spPr>
          <a:xfrm>
            <a:off x="-4800" y="555550"/>
            <a:ext cx="9153600" cy="0"/>
          </a:xfrm>
          <a:prstGeom prst="straightConnector1">
            <a:avLst/>
          </a:prstGeom>
          <a:noFill/>
          <a:ln cap="flat" cmpd="sng" w="762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Google Shape;408;p43"/>
          <p:cNvCxnSpPr/>
          <p:nvPr/>
        </p:nvCxnSpPr>
        <p:spPr>
          <a:xfrm>
            <a:off x="-4800" y="4583325"/>
            <a:ext cx="9153600" cy="0"/>
          </a:xfrm>
          <a:prstGeom prst="straightConnector1">
            <a:avLst/>
          </a:prstGeom>
          <a:noFill/>
          <a:ln cap="flat" cmpd="sng" w="762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09" name="Google Shape;40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0" y="141050"/>
            <a:ext cx="1736950" cy="26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4750" y="4652675"/>
            <a:ext cx="1843125" cy="21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6039" y="1026399"/>
            <a:ext cx="4001288" cy="1765466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3"/>
          <p:cNvSpPr/>
          <p:nvPr/>
        </p:nvSpPr>
        <p:spPr>
          <a:xfrm>
            <a:off x="222050" y="880500"/>
            <a:ext cx="4095900" cy="2323500"/>
          </a:xfrm>
          <a:prstGeom prst="rect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3"/>
          <p:cNvSpPr txBox="1"/>
          <p:nvPr>
            <p:ph idx="4294967295" type="body"/>
          </p:nvPr>
        </p:nvSpPr>
        <p:spPr>
          <a:xfrm>
            <a:off x="5240625" y="1139025"/>
            <a:ext cx="39933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</a:t>
            </a:r>
            <a:r>
              <a:rPr b="1" lang="ko" sz="1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시간 타입 해결 방안</a:t>
            </a:r>
            <a:endParaRPr b="1" sz="14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 String 타입이 아닌 Date 타입으로 </a:t>
            </a:r>
            <a:endParaRPr b="1"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시간과 날짜를 한번에 저장 및 처리가</a:t>
            </a:r>
            <a:endParaRPr b="1"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가능했습니다.</a:t>
            </a:r>
            <a:endParaRPr b="1"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endParaRPr b="1"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14" name="Google Shape;414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67825" y="2590825"/>
            <a:ext cx="2333525" cy="15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54375" y="3124450"/>
            <a:ext cx="3952875" cy="33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43"/>
          <p:cNvSpPr/>
          <p:nvPr/>
        </p:nvSpPr>
        <p:spPr>
          <a:xfrm>
            <a:off x="982850" y="3124400"/>
            <a:ext cx="4095900" cy="332400"/>
          </a:xfrm>
          <a:prstGeom prst="rect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3"/>
          <p:cNvSpPr txBox="1"/>
          <p:nvPr/>
        </p:nvSpPr>
        <p:spPr>
          <a:xfrm>
            <a:off x="6303150" y="225950"/>
            <a:ext cx="4833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351C75"/>
                </a:solidFill>
                <a:latin typeface="Malgun Gothic"/>
                <a:ea typeface="Malgun Gothic"/>
                <a:cs typeface="Malgun Gothic"/>
                <a:sym typeface="Malgun Gothic"/>
              </a:rPr>
              <a:t>Admin - TimeTable Manager</a:t>
            </a:r>
            <a:endParaRPr b="1" sz="1200">
              <a:solidFill>
                <a:srgbClr val="351C7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2" name="Google Shape;422;p44"/>
          <p:cNvCxnSpPr/>
          <p:nvPr/>
        </p:nvCxnSpPr>
        <p:spPr>
          <a:xfrm>
            <a:off x="-4800" y="555550"/>
            <a:ext cx="9153600" cy="0"/>
          </a:xfrm>
          <a:prstGeom prst="straightConnector1">
            <a:avLst/>
          </a:prstGeom>
          <a:noFill/>
          <a:ln cap="flat" cmpd="sng" w="762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44"/>
          <p:cNvCxnSpPr/>
          <p:nvPr/>
        </p:nvCxnSpPr>
        <p:spPr>
          <a:xfrm>
            <a:off x="-4800" y="4583325"/>
            <a:ext cx="9153600" cy="0"/>
          </a:xfrm>
          <a:prstGeom prst="straightConnector1">
            <a:avLst/>
          </a:prstGeom>
          <a:noFill/>
          <a:ln cap="flat" cmpd="sng" w="762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24" name="Google Shape;42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0" y="141050"/>
            <a:ext cx="1736950" cy="26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4750" y="4652675"/>
            <a:ext cx="1843125" cy="21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9375" y="965200"/>
            <a:ext cx="2762098" cy="3369725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44"/>
          <p:cNvSpPr/>
          <p:nvPr/>
        </p:nvSpPr>
        <p:spPr>
          <a:xfrm>
            <a:off x="320804" y="777400"/>
            <a:ext cx="2820900" cy="3584100"/>
          </a:xfrm>
          <a:prstGeom prst="rect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8" name="Google Shape;428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07025" y="804554"/>
            <a:ext cx="2208350" cy="3518756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44"/>
          <p:cNvSpPr/>
          <p:nvPr/>
        </p:nvSpPr>
        <p:spPr>
          <a:xfrm>
            <a:off x="3410686" y="777388"/>
            <a:ext cx="2204700" cy="3584100"/>
          </a:xfrm>
          <a:prstGeom prst="rect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44"/>
          <p:cNvSpPr txBox="1"/>
          <p:nvPr>
            <p:ph idx="4294967295" type="body"/>
          </p:nvPr>
        </p:nvSpPr>
        <p:spPr>
          <a:xfrm>
            <a:off x="5318575" y="999225"/>
            <a:ext cx="39933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시간 비교 해결 방안</a:t>
            </a:r>
            <a:endParaRPr b="1" sz="14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b="1" lang="ko" sz="11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등록을 위해 입력한 스크린과 똑같은 이름의</a:t>
            </a:r>
            <a:endParaRPr b="1" sz="11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스크린만 equals로 비교후 같은 이름의 스크린을 </a:t>
            </a:r>
            <a:endParaRPr b="1" sz="11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가진 객체들을 새로운 list에 저장 시켰습니다</a:t>
            </a:r>
            <a:endParaRPr b="1" sz="11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 같은 이름의 스크린 사이즈만큼 반복시켜</a:t>
            </a:r>
            <a:endParaRPr b="1" sz="11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객체의 시작시간, 종료시간이 현재 입력하는</a:t>
            </a:r>
            <a:endParaRPr b="1" sz="11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시간과 중첩이 안되게 처리 했습니다.</a:t>
            </a:r>
            <a:endParaRPr b="1" sz="11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endParaRPr b="1"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1" name="Google Shape;431;p44"/>
          <p:cNvSpPr txBox="1"/>
          <p:nvPr/>
        </p:nvSpPr>
        <p:spPr>
          <a:xfrm>
            <a:off x="6303150" y="225950"/>
            <a:ext cx="4833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351C75"/>
                </a:solidFill>
                <a:latin typeface="Malgun Gothic"/>
                <a:ea typeface="Malgun Gothic"/>
                <a:cs typeface="Malgun Gothic"/>
                <a:sym typeface="Malgun Gothic"/>
              </a:rPr>
              <a:t>Admin - TimeTable Manager</a:t>
            </a:r>
            <a:endParaRPr b="1" sz="1200">
              <a:solidFill>
                <a:srgbClr val="351C7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6" name="Google Shape;436;p45"/>
          <p:cNvCxnSpPr/>
          <p:nvPr/>
        </p:nvCxnSpPr>
        <p:spPr>
          <a:xfrm>
            <a:off x="-4800" y="555550"/>
            <a:ext cx="9153600" cy="0"/>
          </a:xfrm>
          <a:prstGeom prst="straightConnector1">
            <a:avLst/>
          </a:prstGeom>
          <a:noFill/>
          <a:ln cap="flat" cmpd="sng" w="762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45"/>
          <p:cNvCxnSpPr/>
          <p:nvPr/>
        </p:nvCxnSpPr>
        <p:spPr>
          <a:xfrm>
            <a:off x="-4800" y="4583325"/>
            <a:ext cx="9153600" cy="0"/>
          </a:xfrm>
          <a:prstGeom prst="straightConnector1">
            <a:avLst/>
          </a:prstGeom>
          <a:noFill/>
          <a:ln cap="flat" cmpd="sng" w="762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38" name="Google Shape;43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0" y="141050"/>
            <a:ext cx="1736950" cy="26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4750" y="4652675"/>
            <a:ext cx="1843125" cy="21375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45"/>
          <p:cNvSpPr txBox="1"/>
          <p:nvPr/>
        </p:nvSpPr>
        <p:spPr>
          <a:xfrm>
            <a:off x="5601500" y="207025"/>
            <a:ext cx="48330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351C75"/>
                </a:solidFill>
                <a:latin typeface="Malgun Gothic"/>
                <a:ea typeface="Malgun Gothic"/>
                <a:cs typeface="Malgun Gothic"/>
                <a:sym typeface="Malgun Gothic"/>
              </a:rPr>
              <a:t>Admin - Movie </a:t>
            </a:r>
            <a:endParaRPr b="1" sz="1200">
              <a:solidFill>
                <a:srgbClr val="351C7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1" name="Google Shape;441;p45"/>
          <p:cNvSpPr txBox="1"/>
          <p:nvPr/>
        </p:nvSpPr>
        <p:spPr>
          <a:xfrm>
            <a:off x="843900" y="1493800"/>
            <a:ext cx="7456200" cy="1178100"/>
          </a:xfrm>
          <a:prstGeom prst="rect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영화 정보 관리를 위한 프로그램을 구현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구현 한 주요 기능 영화 정보 생성, 검색, 수정 , 삭제 기능 구현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2" name="Google Shape;442;p45"/>
          <p:cNvSpPr txBox="1"/>
          <p:nvPr/>
        </p:nvSpPr>
        <p:spPr>
          <a:xfrm>
            <a:off x="745200" y="765625"/>
            <a:ext cx="72063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latin typeface="Lato"/>
                <a:ea typeface="Lato"/>
                <a:cs typeface="Lato"/>
                <a:sym typeface="Lato"/>
              </a:rPr>
              <a:t>&lt;  영화 관리  &gt;</a:t>
            </a:r>
            <a:endParaRPr b="1" sz="2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7" name="Google Shape;447;p46"/>
          <p:cNvCxnSpPr/>
          <p:nvPr/>
        </p:nvCxnSpPr>
        <p:spPr>
          <a:xfrm>
            <a:off x="-4800" y="555550"/>
            <a:ext cx="9153600" cy="0"/>
          </a:xfrm>
          <a:prstGeom prst="straightConnector1">
            <a:avLst/>
          </a:prstGeom>
          <a:noFill/>
          <a:ln cap="flat" cmpd="sng" w="762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46"/>
          <p:cNvCxnSpPr/>
          <p:nvPr/>
        </p:nvCxnSpPr>
        <p:spPr>
          <a:xfrm>
            <a:off x="-4800" y="4583325"/>
            <a:ext cx="9153600" cy="0"/>
          </a:xfrm>
          <a:prstGeom prst="straightConnector1">
            <a:avLst/>
          </a:prstGeom>
          <a:noFill/>
          <a:ln cap="flat" cmpd="sng" w="762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49" name="Google Shape;44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0" y="141050"/>
            <a:ext cx="1736950" cy="26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4750" y="4652675"/>
            <a:ext cx="1843125" cy="213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46"/>
          <p:cNvSpPr txBox="1"/>
          <p:nvPr/>
        </p:nvSpPr>
        <p:spPr>
          <a:xfrm>
            <a:off x="5589925" y="198000"/>
            <a:ext cx="4833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351C75"/>
                </a:solidFill>
                <a:latin typeface="Malgun Gothic"/>
                <a:ea typeface="Malgun Gothic"/>
                <a:cs typeface="Malgun Gothic"/>
                <a:sym typeface="Malgun Gothic"/>
              </a:rPr>
              <a:t>Admin - Movie </a:t>
            </a:r>
            <a:endParaRPr b="1" sz="1200">
              <a:solidFill>
                <a:srgbClr val="351C7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2" name="Google Shape;452;p46"/>
          <p:cNvSpPr txBox="1"/>
          <p:nvPr/>
        </p:nvSpPr>
        <p:spPr>
          <a:xfrm>
            <a:off x="4592850" y="1219200"/>
            <a:ext cx="3940200" cy="3124200"/>
          </a:xfrm>
          <a:prstGeom prst="rect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Singleton Pattern 을 이용하여 객체 생성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 ArrayList를 이용하여 영화 정보를  저장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get메소드를 이용하여 영화 전체 정보  출력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53" name="Google Shape;453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1219200"/>
            <a:ext cx="3713576" cy="3190151"/>
          </a:xfrm>
          <a:prstGeom prst="rect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54" name="Google Shape;454;p46"/>
          <p:cNvSpPr txBox="1"/>
          <p:nvPr/>
        </p:nvSpPr>
        <p:spPr>
          <a:xfrm>
            <a:off x="457200" y="762000"/>
            <a:ext cx="3733800" cy="304800"/>
          </a:xfrm>
          <a:prstGeom prst="rect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Movie Manager Class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5" name="Google Shape;455;p46"/>
          <p:cNvSpPr txBox="1"/>
          <p:nvPr/>
        </p:nvSpPr>
        <p:spPr>
          <a:xfrm>
            <a:off x="609600" y="1371600"/>
            <a:ext cx="2895600" cy="381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56" name="Google Shape;456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67625" y="761250"/>
            <a:ext cx="3409600" cy="3685725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46"/>
          <p:cNvSpPr txBox="1"/>
          <p:nvPr/>
        </p:nvSpPr>
        <p:spPr>
          <a:xfrm>
            <a:off x="609600" y="1752600"/>
            <a:ext cx="3200400" cy="1676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8" name="Google Shape;458;p46"/>
          <p:cNvSpPr txBox="1"/>
          <p:nvPr/>
        </p:nvSpPr>
        <p:spPr>
          <a:xfrm>
            <a:off x="609600" y="3429000"/>
            <a:ext cx="3505200" cy="990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9" name="Google Shape;459;p46"/>
          <p:cNvSpPr txBox="1"/>
          <p:nvPr/>
        </p:nvSpPr>
        <p:spPr>
          <a:xfrm>
            <a:off x="3505200" y="1143000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①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0" name="Google Shape;460;p46"/>
          <p:cNvSpPr txBox="1"/>
          <p:nvPr/>
        </p:nvSpPr>
        <p:spPr>
          <a:xfrm>
            <a:off x="3753475" y="1574750"/>
            <a:ext cx="238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②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1" name="Google Shape;461;p46"/>
          <p:cNvSpPr txBox="1"/>
          <p:nvPr/>
        </p:nvSpPr>
        <p:spPr>
          <a:xfrm>
            <a:off x="3905325" y="30646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③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6" name="Google Shape;466;p47"/>
          <p:cNvCxnSpPr/>
          <p:nvPr/>
        </p:nvCxnSpPr>
        <p:spPr>
          <a:xfrm>
            <a:off x="-4800" y="555550"/>
            <a:ext cx="9153600" cy="0"/>
          </a:xfrm>
          <a:prstGeom prst="straightConnector1">
            <a:avLst/>
          </a:prstGeom>
          <a:noFill/>
          <a:ln cap="flat" cmpd="sng" w="762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47"/>
          <p:cNvCxnSpPr/>
          <p:nvPr/>
        </p:nvCxnSpPr>
        <p:spPr>
          <a:xfrm>
            <a:off x="-4800" y="4583325"/>
            <a:ext cx="9153600" cy="0"/>
          </a:xfrm>
          <a:prstGeom prst="straightConnector1">
            <a:avLst/>
          </a:prstGeom>
          <a:noFill/>
          <a:ln cap="flat" cmpd="sng" w="762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68" name="Google Shape;46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0" y="141050"/>
            <a:ext cx="1736950" cy="26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4750" y="4652675"/>
            <a:ext cx="1843125" cy="21375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47"/>
          <p:cNvSpPr txBox="1"/>
          <p:nvPr/>
        </p:nvSpPr>
        <p:spPr>
          <a:xfrm>
            <a:off x="5581500" y="191425"/>
            <a:ext cx="4833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351C75"/>
                </a:solidFill>
                <a:latin typeface="Malgun Gothic"/>
                <a:ea typeface="Malgun Gothic"/>
                <a:cs typeface="Malgun Gothic"/>
                <a:sym typeface="Malgun Gothic"/>
              </a:rPr>
              <a:t>Admin - Movie </a:t>
            </a:r>
            <a:endParaRPr b="1" sz="1200">
              <a:solidFill>
                <a:srgbClr val="351C7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1" name="Google Shape;471;p47"/>
          <p:cNvSpPr txBox="1"/>
          <p:nvPr/>
        </p:nvSpPr>
        <p:spPr>
          <a:xfrm>
            <a:off x="4572000" y="1143000"/>
            <a:ext cx="4038600" cy="3122100"/>
          </a:xfrm>
          <a:prstGeom prst="rect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제목과 감독 입력 시 공백 예외 처리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런타임과 연령 입력 시 숫자 예외 처리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필요한 정보를 입력 받아 Movie 객체를 생성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Movie 객체를  add 메소드 이용하여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리스트에  추가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2" name="Google Shape;472;p47"/>
          <p:cNvSpPr txBox="1"/>
          <p:nvPr/>
        </p:nvSpPr>
        <p:spPr>
          <a:xfrm>
            <a:off x="457200" y="762000"/>
            <a:ext cx="3810000" cy="304800"/>
          </a:xfrm>
          <a:prstGeom prst="rect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Movie Manager Class - 영화 정보 추가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73" name="Google Shape;473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6525" y="1380875"/>
            <a:ext cx="3419800" cy="237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" y="1143000"/>
            <a:ext cx="3810000" cy="3200400"/>
          </a:xfrm>
          <a:prstGeom prst="rect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75" name="Google Shape;475;p47"/>
          <p:cNvSpPr txBox="1"/>
          <p:nvPr/>
        </p:nvSpPr>
        <p:spPr>
          <a:xfrm>
            <a:off x="698950" y="3829875"/>
            <a:ext cx="2821500" cy="147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76" name="Google Shape;476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75302" y="150925"/>
            <a:ext cx="2203300" cy="152695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77" name="Google Shape;477;p47"/>
          <p:cNvSpPr txBox="1"/>
          <p:nvPr/>
        </p:nvSpPr>
        <p:spPr>
          <a:xfrm>
            <a:off x="698950" y="1772350"/>
            <a:ext cx="1656000" cy="213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78" name="Google Shape;478;p47"/>
          <p:cNvCxnSpPr>
            <a:stCxn id="477" idx="0"/>
            <a:endCxn id="476" idx="1"/>
          </p:cNvCxnSpPr>
          <p:nvPr/>
        </p:nvCxnSpPr>
        <p:spPr>
          <a:xfrm flipH="1" rot="10800000">
            <a:off x="1526950" y="914350"/>
            <a:ext cx="1048500" cy="858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79" name="Google Shape;479;p4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15749" y="1968438"/>
            <a:ext cx="2437966" cy="147122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80" name="Google Shape;480;p47"/>
          <p:cNvSpPr txBox="1"/>
          <p:nvPr/>
        </p:nvSpPr>
        <p:spPr>
          <a:xfrm>
            <a:off x="643450" y="3311825"/>
            <a:ext cx="1609500" cy="147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81" name="Google Shape;481;p47"/>
          <p:cNvCxnSpPr>
            <a:endCxn id="479" idx="1"/>
          </p:cNvCxnSpPr>
          <p:nvPr/>
        </p:nvCxnSpPr>
        <p:spPr>
          <a:xfrm flipH="1" rot="10800000">
            <a:off x="963449" y="2704050"/>
            <a:ext cx="1452300" cy="60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6" name="Google Shape;486;p48"/>
          <p:cNvCxnSpPr/>
          <p:nvPr/>
        </p:nvCxnSpPr>
        <p:spPr>
          <a:xfrm>
            <a:off x="-4800" y="555550"/>
            <a:ext cx="9153600" cy="0"/>
          </a:xfrm>
          <a:prstGeom prst="straightConnector1">
            <a:avLst/>
          </a:prstGeom>
          <a:noFill/>
          <a:ln cap="flat" cmpd="sng" w="762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" name="Google Shape;487;p48"/>
          <p:cNvCxnSpPr/>
          <p:nvPr/>
        </p:nvCxnSpPr>
        <p:spPr>
          <a:xfrm>
            <a:off x="-4800" y="4583325"/>
            <a:ext cx="9153600" cy="0"/>
          </a:xfrm>
          <a:prstGeom prst="straightConnector1">
            <a:avLst/>
          </a:prstGeom>
          <a:noFill/>
          <a:ln cap="flat" cmpd="sng" w="762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88" name="Google Shape;48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0" y="141050"/>
            <a:ext cx="1736950" cy="26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4750" y="4652675"/>
            <a:ext cx="1843125" cy="21375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48"/>
          <p:cNvSpPr txBox="1"/>
          <p:nvPr/>
        </p:nvSpPr>
        <p:spPr>
          <a:xfrm>
            <a:off x="5600275" y="198000"/>
            <a:ext cx="4833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351C75"/>
                </a:solidFill>
                <a:latin typeface="Malgun Gothic"/>
                <a:ea typeface="Malgun Gothic"/>
                <a:cs typeface="Malgun Gothic"/>
                <a:sym typeface="Malgun Gothic"/>
              </a:rPr>
              <a:t>Admin - Movie </a:t>
            </a:r>
            <a:endParaRPr b="1" sz="1200">
              <a:solidFill>
                <a:srgbClr val="351C7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1" name="Google Shape;491;p48"/>
          <p:cNvSpPr txBox="1"/>
          <p:nvPr/>
        </p:nvSpPr>
        <p:spPr>
          <a:xfrm>
            <a:off x="4769350" y="1196400"/>
            <a:ext cx="4047600" cy="3073200"/>
          </a:xfrm>
          <a:prstGeom prst="rect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제목 검색 시 공백을 입력 시 예외 처리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영화 리스트에  제목을 비교하여 </a:t>
            </a:r>
            <a:r>
              <a:rPr lang="ko">
                <a:latin typeface="Lato"/>
                <a:ea typeface="Lato"/>
                <a:cs typeface="Lato"/>
                <a:sym typeface="Lato"/>
              </a:rPr>
              <a:t>영화 정보를  </a:t>
            </a:r>
            <a:r>
              <a:rPr lang="ko">
                <a:latin typeface="Lato"/>
                <a:ea typeface="Lato"/>
                <a:cs typeface="Lato"/>
                <a:sym typeface="Lato"/>
              </a:rPr>
              <a:t>제목으로 검색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92" name="Google Shape;492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075" y="1196400"/>
            <a:ext cx="4085250" cy="3073200"/>
          </a:xfrm>
          <a:prstGeom prst="rect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93" name="Google Shape;493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72400" y="2790000"/>
            <a:ext cx="3465424" cy="154415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94" name="Google Shape;494;p48"/>
          <p:cNvSpPr txBox="1"/>
          <p:nvPr/>
        </p:nvSpPr>
        <p:spPr>
          <a:xfrm>
            <a:off x="381000" y="762000"/>
            <a:ext cx="4085400" cy="304800"/>
          </a:xfrm>
          <a:prstGeom prst="rect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Movie Manager Class -영화 제목 검색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5" name="Google Shape;495;p48"/>
          <p:cNvSpPr txBox="1"/>
          <p:nvPr/>
        </p:nvSpPr>
        <p:spPr>
          <a:xfrm>
            <a:off x="488375" y="1821600"/>
            <a:ext cx="1656000" cy="213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96" name="Google Shape;496;p48"/>
          <p:cNvCxnSpPr>
            <a:stCxn id="495" idx="2"/>
            <a:endCxn id="493" idx="1"/>
          </p:cNvCxnSpPr>
          <p:nvPr/>
        </p:nvCxnSpPr>
        <p:spPr>
          <a:xfrm>
            <a:off x="1316375" y="2035200"/>
            <a:ext cx="456000" cy="1527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1" name="Google Shape;501;p49"/>
          <p:cNvCxnSpPr/>
          <p:nvPr/>
        </p:nvCxnSpPr>
        <p:spPr>
          <a:xfrm>
            <a:off x="-4800" y="555550"/>
            <a:ext cx="9153600" cy="0"/>
          </a:xfrm>
          <a:prstGeom prst="straightConnector1">
            <a:avLst/>
          </a:prstGeom>
          <a:noFill/>
          <a:ln cap="flat" cmpd="sng" w="762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2" name="Google Shape;502;p49"/>
          <p:cNvCxnSpPr/>
          <p:nvPr/>
        </p:nvCxnSpPr>
        <p:spPr>
          <a:xfrm>
            <a:off x="-4800" y="4583325"/>
            <a:ext cx="9153600" cy="0"/>
          </a:xfrm>
          <a:prstGeom prst="straightConnector1">
            <a:avLst/>
          </a:prstGeom>
          <a:noFill/>
          <a:ln cap="flat" cmpd="sng" w="762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03" name="Google Shape;50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0" y="141050"/>
            <a:ext cx="1736950" cy="26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4750" y="4652675"/>
            <a:ext cx="1843125" cy="21375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49"/>
          <p:cNvSpPr txBox="1"/>
          <p:nvPr/>
        </p:nvSpPr>
        <p:spPr>
          <a:xfrm>
            <a:off x="5598550" y="197350"/>
            <a:ext cx="4833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351C75"/>
                </a:solidFill>
                <a:latin typeface="Malgun Gothic"/>
                <a:ea typeface="Malgun Gothic"/>
                <a:cs typeface="Malgun Gothic"/>
                <a:sym typeface="Malgun Gothic"/>
              </a:rPr>
              <a:t>Admin - Movie </a:t>
            </a:r>
            <a:endParaRPr b="1" sz="1200">
              <a:solidFill>
                <a:srgbClr val="351C7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6" name="Google Shape;506;p49"/>
          <p:cNvSpPr txBox="1"/>
          <p:nvPr/>
        </p:nvSpPr>
        <p:spPr>
          <a:xfrm>
            <a:off x="4746600" y="1246650"/>
            <a:ext cx="3940200" cy="3124200"/>
          </a:xfrm>
          <a:prstGeom prst="rect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07" name="Google Shape;507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125" y="1246650"/>
            <a:ext cx="3994575" cy="3124200"/>
          </a:xfrm>
          <a:prstGeom prst="rect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08" name="Google Shape;508;p49"/>
          <p:cNvSpPr txBox="1"/>
          <p:nvPr/>
        </p:nvSpPr>
        <p:spPr>
          <a:xfrm>
            <a:off x="457200" y="789450"/>
            <a:ext cx="3886200" cy="304800"/>
          </a:xfrm>
          <a:prstGeom prst="rect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Movie Manager Class - 영화 정보 수정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09" name="Google Shape;509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65625" y="1342200"/>
            <a:ext cx="2047875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4" name="Google Shape;514;p50"/>
          <p:cNvCxnSpPr/>
          <p:nvPr/>
        </p:nvCxnSpPr>
        <p:spPr>
          <a:xfrm>
            <a:off x="-4800" y="555550"/>
            <a:ext cx="9153600" cy="0"/>
          </a:xfrm>
          <a:prstGeom prst="straightConnector1">
            <a:avLst/>
          </a:prstGeom>
          <a:noFill/>
          <a:ln cap="flat" cmpd="sng" w="762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" name="Google Shape;515;p50"/>
          <p:cNvCxnSpPr/>
          <p:nvPr/>
        </p:nvCxnSpPr>
        <p:spPr>
          <a:xfrm>
            <a:off x="-4800" y="4583325"/>
            <a:ext cx="9153600" cy="0"/>
          </a:xfrm>
          <a:prstGeom prst="straightConnector1">
            <a:avLst/>
          </a:prstGeom>
          <a:noFill/>
          <a:ln cap="flat" cmpd="sng" w="762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16" name="Google Shape;51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0" y="141050"/>
            <a:ext cx="1736950" cy="26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4750" y="4652675"/>
            <a:ext cx="1843125" cy="213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50"/>
          <p:cNvSpPr txBox="1"/>
          <p:nvPr/>
        </p:nvSpPr>
        <p:spPr>
          <a:xfrm>
            <a:off x="5589925" y="191650"/>
            <a:ext cx="4833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351C75"/>
                </a:solidFill>
                <a:latin typeface="Malgun Gothic"/>
                <a:ea typeface="Malgun Gothic"/>
                <a:cs typeface="Malgun Gothic"/>
                <a:sym typeface="Malgun Gothic"/>
              </a:rPr>
              <a:t>Admin - Movie </a:t>
            </a:r>
            <a:endParaRPr b="1" sz="1200">
              <a:solidFill>
                <a:srgbClr val="351C7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9" name="Google Shape;519;p50"/>
          <p:cNvSpPr txBox="1"/>
          <p:nvPr/>
        </p:nvSpPr>
        <p:spPr>
          <a:xfrm>
            <a:off x="4495800" y="1166350"/>
            <a:ext cx="4223700" cy="979800"/>
          </a:xfrm>
          <a:prstGeom prst="rect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검색한 제목의 정보 삭제 여부를 확인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remove 메소드를 이용하여  검색한  제목의 정보를 삭제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20" name="Google Shape;520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00" y="1143000"/>
            <a:ext cx="3992750" cy="3265837"/>
          </a:xfrm>
          <a:prstGeom prst="rect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21" name="Google Shape;521;p50"/>
          <p:cNvSpPr txBox="1"/>
          <p:nvPr/>
        </p:nvSpPr>
        <p:spPr>
          <a:xfrm>
            <a:off x="304800" y="696875"/>
            <a:ext cx="3992700" cy="304800"/>
          </a:xfrm>
          <a:prstGeom prst="rect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Movie Manager Class - 영화 정보 삭제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22" name="Google Shape;522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12925" y="2265925"/>
            <a:ext cx="2258450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70800" y="2219675"/>
            <a:ext cx="2201975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8" name="Google Shape;528;p51"/>
          <p:cNvCxnSpPr/>
          <p:nvPr/>
        </p:nvCxnSpPr>
        <p:spPr>
          <a:xfrm>
            <a:off x="-4800" y="555550"/>
            <a:ext cx="9153600" cy="0"/>
          </a:xfrm>
          <a:prstGeom prst="straightConnector1">
            <a:avLst/>
          </a:prstGeom>
          <a:noFill/>
          <a:ln cap="flat" cmpd="sng" w="762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" name="Google Shape;529;p51"/>
          <p:cNvCxnSpPr/>
          <p:nvPr/>
        </p:nvCxnSpPr>
        <p:spPr>
          <a:xfrm>
            <a:off x="-4800" y="4583325"/>
            <a:ext cx="9153600" cy="0"/>
          </a:xfrm>
          <a:prstGeom prst="straightConnector1">
            <a:avLst/>
          </a:prstGeom>
          <a:noFill/>
          <a:ln cap="flat" cmpd="sng" w="762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30" name="Google Shape;53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0" y="141050"/>
            <a:ext cx="1736950" cy="26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4750" y="4652675"/>
            <a:ext cx="1843125" cy="213750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51"/>
          <p:cNvSpPr txBox="1"/>
          <p:nvPr/>
        </p:nvSpPr>
        <p:spPr>
          <a:xfrm>
            <a:off x="5589925" y="191675"/>
            <a:ext cx="4833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351C75"/>
                </a:solidFill>
                <a:latin typeface="Malgun Gothic"/>
                <a:ea typeface="Malgun Gothic"/>
                <a:cs typeface="Malgun Gothic"/>
                <a:sym typeface="Malgun Gothic"/>
              </a:rPr>
              <a:t>Admin - Movie</a:t>
            </a:r>
            <a:endParaRPr b="1" sz="1200">
              <a:solidFill>
                <a:srgbClr val="351C7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3" name="Google Shape;533;p51"/>
          <p:cNvSpPr txBox="1"/>
          <p:nvPr/>
        </p:nvSpPr>
        <p:spPr>
          <a:xfrm>
            <a:off x="476250" y="1556100"/>
            <a:ext cx="8191500" cy="1233900"/>
          </a:xfrm>
          <a:prstGeom prst="rect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예외 처리를 하는 과정에서 예외  클래스 이용에 어려움을 겪음.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프로그램이 종료되면  데이터가 유실되어 프로그램  테스트 하는 과정에 어려움을 겪음.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4" name="Google Shape;534;p51"/>
          <p:cNvSpPr txBox="1"/>
          <p:nvPr/>
        </p:nvSpPr>
        <p:spPr>
          <a:xfrm>
            <a:off x="532450" y="943600"/>
            <a:ext cx="28770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5" name="Google Shape;535;p51"/>
          <p:cNvSpPr txBox="1"/>
          <p:nvPr/>
        </p:nvSpPr>
        <p:spPr>
          <a:xfrm>
            <a:off x="532450" y="841850"/>
            <a:ext cx="76506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latin typeface="Lato"/>
                <a:ea typeface="Lato"/>
                <a:cs typeface="Lato"/>
                <a:sym typeface="Lato"/>
              </a:rPr>
              <a:t>&lt; 문제 해결 시 어려웠던  점 &gt;</a:t>
            </a:r>
            <a:endParaRPr b="1" sz="2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/>
        </p:nvSpPr>
        <p:spPr>
          <a:xfrm>
            <a:off x="1354200" y="1900713"/>
            <a:ext cx="64356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5000">
                <a:latin typeface="Malgun Gothic"/>
                <a:ea typeface="Malgun Gothic"/>
                <a:cs typeface="Malgun Gothic"/>
                <a:sym typeface="Malgun Gothic"/>
              </a:rPr>
              <a:t>클래스 구조</a:t>
            </a:r>
            <a:endParaRPr b="1" sz="5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7971" y="88500"/>
            <a:ext cx="2468705" cy="7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/>
          <p:nvPr/>
        </p:nvSpPr>
        <p:spPr>
          <a:xfrm rot="10800000">
            <a:off x="7493700" y="3712925"/>
            <a:ext cx="1650300" cy="1418100"/>
          </a:xfrm>
          <a:prstGeom prst="diagStripe">
            <a:avLst>
              <a:gd fmla="val 50000" name="adj"/>
            </a:avLst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0" y="0"/>
            <a:ext cx="2047500" cy="1261200"/>
          </a:xfrm>
          <a:prstGeom prst="diagStripe">
            <a:avLst>
              <a:gd fmla="val 50000" name="adj"/>
            </a:avLst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0" name="Google Shape;540;p52"/>
          <p:cNvCxnSpPr/>
          <p:nvPr/>
        </p:nvCxnSpPr>
        <p:spPr>
          <a:xfrm>
            <a:off x="-4800" y="555550"/>
            <a:ext cx="9153600" cy="0"/>
          </a:xfrm>
          <a:prstGeom prst="straightConnector1">
            <a:avLst/>
          </a:prstGeom>
          <a:noFill/>
          <a:ln cap="flat" cmpd="sng" w="762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" name="Google Shape;541;p52"/>
          <p:cNvCxnSpPr/>
          <p:nvPr/>
        </p:nvCxnSpPr>
        <p:spPr>
          <a:xfrm>
            <a:off x="-4800" y="4583325"/>
            <a:ext cx="9153600" cy="0"/>
          </a:xfrm>
          <a:prstGeom prst="straightConnector1">
            <a:avLst/>
          </a:prstGeom>
          <a:noFill/>
          <a:ln cap="flat" cmpd="sng" w="762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42" name="Google Shape;54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0" y="141050"/>
            <a:ext cx="1736950" cy="26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4750" y="4652675"/>
            <a:ext cx="1843125" cy="213750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52"/>
          <p:cNvSpPr txBox="1"/>
          <p:nvPr/>
        </p:nvSpPr>
        <p:spPr>
          <a:xfrm>
            <a:off x="5680450" y="233350"/>
            <a:ext cx="4833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351C75"/>
                </a:solidFill>
                <a:latin typeface="Malgun Gothic"/>
                <a:ea typeface="Malgun Gothic"/>
                <a:cs typeface="Malgun Gothic"/>
                <a:sym typeface="Malgun Gothic"/>
              </a:rPr>
              <a:t>Ticket </a:t>
            </a:r>
            <a:r>
              <a:rPr b="1" lang="ko" sz="1200">
                <a:solidFill>
                  <a:srgbClr val="351C75"/>
                </a:solidFill>
                <a:latin typeface="Malgun Gothic"/>
                <a:ea typeface="Malgun Gothic"/>
                <a:cs typeface="Malgun Gothic"/>
                <a:sym typeface="Malgun Gothic"/>
              </a:rPr>
              <a:t>- Manager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5" name="Google Shape;545;p52"/>
          <p:cNvSpPr txBox="1"/>
          <p:nvPr/>
        </p:nvSpPr>
        <p:spPr>
          <a:xfrm>
            <a:off x="570750" y="1248350"/>
            <a:ext cx="43626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ko" sz="1300">
                <a:latin typeface="Lato"/>
                <a:ea typeface="Lato"/>
                <a:cs typeface="Lato"/>
                <a:sym typeface="Lato"/>
              </a:rPr>
              <a:t>사용자에게 Ticket을 발급해주는 역할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lang="ko" sz="1300">
                <a:latin typeface="Lato"/>
                <a:ea typeface="Lato"/>
                <a:cs typeface="Lato"/>
                <a:sym typeface="Lato"/>
              </a:rPr>
              <a:t>사용자가 선택한 TimeTable이 바탕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lang="ko" sz="1300">
                <a:latin typeface="Lato"/>
                <a:ea typeface="Lato"/>
                <a:cs typeface="Lato"/>
                <a:sym typeface="Lato"/>
              </a:rPr>
              <a:t>사용자가 결제를 진행한 뒤 Ticket을 생성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lang="ko" sz="1300">
                <a:latin typeface="Lato"/>
                <a:ea typeface="Lato"/>
                <a:cs typeface="Lato"/>
                <a:sym typeface="Lato"/>
              </a:rPr>
              <a:t>생성된 Ticket을 사용자에게 넘겨줌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lang="ko" sz="1300">
                <a:latin typeface="Lato"/>
                <a:ea typeface="Lato"/>
                <a:cs typeface="Lato"/>
                <a:sym typeface="Lato"/>
              </a:rPr>
              <a:t>총 수입 산출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ko" sz="1300">
                <a:latin typeface="Lato"/>
                <a:ea typeface="Lato"/>
                <a:cs typeface="Lato"/>
                <a:sym typeface="Lato"/>
              </a:rPr>
              <a:t>사용자가 예매한 정보를 담는 Ticket(영수증의 역할)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lang="ko" sz="1300">
                <a:latin typeface="Lato"/>
                <a:ea typeface="Lato"/>
                <a:cs typeface="Lato"/>
                <a:sym typeface="Lato"/>
              </a:rPr>
              <a:t>예매한 시간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lang="ko" sz="1300">
                <a:latin typeface="Lato"/>
                <a:ea typeface="Lato"/>
                <a:cs typeface="Lato"/>
                <a:sym typeface="Lato"/>
              </a:rPr>
              <a:t>선택한 시간표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lang="ko" sz="1300">
                <a:latin typeface="Lato"/>
                <a:ea typeface="Lato"/>
                <a:cs typeface="Lato"/>
                <a:sym typeface="Lato"/>
              </a:rPr>
              <a:t>좌석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lang="ko" sz="1300">
                <a:latin typeface="Lato"/>
                <a:ea typeface="Lato"/>
                <a:cs typeface="Lato"/>
                <a:sym typeface="Lato"/>
              </a:rPr>
              <a:t>최종 결제 금액, 사용한 포인트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6" name="Google Shape;546;p52"/>
          <p:cNvSpPr/>
          <p:nvPr/>
        </p:nvSpPr>
        <p:spPr>
          <a:xfrm>
            <a:off x="5409375" y="1119650"/>
            <a:ext cx="1189200" cy="513350"/>
          </a:xfrm>
          <a:prstGeom prst="flowChartOffpageConnector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영화 선택</a:t>
            </a:r>
            <a:endParaRPr/>
          </a:p>
        </p:txBody>
      </p:sp>
      <p:sp>
        <p:nvSpPr>
          <p:cNvPr id="547" name="Google Shape;547;p52"/>
          <p:cNvSpPr/>
          <p:nvPr/>
        </p:nvSpPr>
        <p:spPr>
          <a:xfrm>
            <a:off x="5417725" y="1733975"/>
            <a:ext cx="1189200" cy="513350"/>
          </a:xfrm>
          <a:prstGeom prst="flowChartOffpageConnector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시간표</a:t>
            </a:r>
            <a:r>
              <a:rPr lang="ko"/>
              <a:t> 선택</a:t>
            </a:r>
            <a:endParaRPr/>
          </a:p>
        </p:txBody>
      </p:sp>
      <p:sp>
        <p:nvSpPr>
          <p:cNvPr id="548" name="Google Shape;548;p52"/>
          <p:cNvSpPr/>
          <p:nvPr/>
        </p:nvSpPr>
        <p:spPr>
          <a:xfrm>
            <a:off x="5409375" y="2950650"/>
            <a:ext cx="1189200" cy="661525"/>
          </a:xfrm>
          <a:prstGeom prst="flowChartOffpageConnector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결제</a:t>
            </a:r>
            <a:endParaRPr/>
          </a:p>
        </p:txBody>
      </p:sp>
      <p:sp>
        <p:nvSpPr>
          <p:cNvPr id="549" name="Google Shape;549;p52"/>
          <p:cNvSpPr/>
          <p:nvPr/>
        </p:nvSpPr>
        <p:spPr>
          <a:xfrm>
            <a:off x="7008725" y="1230850"/>
            <a:ext cx="1632900" cy="661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선택한 영화에 맞는 시간표 출력</a:t>
            </a:r>
            <a:endParaRPr/>
          </a:p>
        </p:txBody>
      </p:sp>
      <p:cxnSp>
        <p:nvCxnSpPr>
          <p:cNvPr id="550" name="Google Shape;550;p52"/>
          <p:cNvCxnSpPr>
            <a:stCxn id="546" idx="3"/>
          </p:cNvCxnSpPr>
          <p:nvPr/>
        </p:nvCxnSpPr>
        <p:spPr>
          <a:xfrm>
            <a:off x="6598575" y="1376325"/>
            <a:ext cx="41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1" name="Google Shape;551;p52"/>
          <p:cNvCxnSpPr/>
          <p:nvPr/>
        </p:nvCxnSpPr>
        <p:spPr>
          <a:xfrm rot="10800000">
            <a:off x="6606925" y="1795763"/>
            <a:ext cx="40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2" name="Google Shape;552;p52"/>
          <p:cNvSpPr/>
          <p:nvPr/>
        </p:nvSpPr>
        <p:spPr>
          <a:xfrm>
            <a:off x="5417725" y="3701150"/>
            <a:ext cx="1189200" cy="564000"/>
          </a:xfrm>
          <a:prstGeom prst="rect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예매 완료</a:t>
            </a:r>
            <a:endParaRPr/>
          </a:p>
        </p:txBody>
      </p:sp>
      <p:sp>
        <p:nvSpPr>
          <p:cNvPr id="553" name="Google Shape;553;p52"/>
          <p:cNvSpPr/>
          <p:nvPr/>
        </p:nvSpPr>
        <p:spPr>
          <a:xfrm>
            <a:off x="5417725" y="2348313"/>
            <a:ext cx="1189200" cy="513350"/>
          </a:xfrm>
          <a:prstGeom prst="flowChartOffpageConnector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좌석 선택</a:t>
            </a:r>
            <a:endParaRPr/>
          </a:p>
        </p:txBody>
      </p:sp>
      <p:sp>
        <p:nvSpPr>
          <p:cNvPr id="554" name="Google Shape;554;p52"/>
          <p:cNvSpPr/>
          <p:nvPr/>
        </p:nvSpPr>
        <p:spPr>
          <a:xfrm>
            <a:off x="7008725" y="1944784"/>
            <a:ext cx="1632900" cy="613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선택한 시간표의 좌석을 출력</a:t>
            </a:r>
            <a:endParaRPr/>
          </a:p>
        </p:txBody>
      </p:sp>
      <p:cxnSp>
        <p:nvCxnSpPr>
          <p:cNvPr id="555" name="Google Shape;555;p52"/>
          <p:cNvCxnSpPr/>
          <p:nvPr/>
        </p:nvCxnSpPr>
        <p:spPr>
          <a:xfrm>
            <a:off x="6598525" y="2101775"/>
            <a:ext cx="41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6" name="Google Shape;556;p52"/>
          <p:cNvCxnSpPr/>
          <p:nvPr/>
        </p:nvCxnSpPr>
        <p:spPr>
          <a:xfrm rot="10800000">
            <a:off x="6615375" y="2420763"/>
            <a:ext cx="38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7" name="Google Shape;557;p52"/>
          <p:cNvCxnSpPr/>
          <p:nvPr/>
        </p:nvCxnSpPr>
        <p:spPr>
          <a:xfrm>
            <a:off x="6602775" y="2697438"/>
            <a:ext cx="41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8" name="Google Shape;558;p52"/>
          <p:cNvSpPr/>
          <p:nvPr/>
        </p:nvSpPr>
        <p:spPr>
          <a:xfrm>
            <a:off x="7008725" y="2611001"/>
            <a:ext cx="1632900" cy="564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Ticket생성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결제 메서드호출</a:t>
            </a:r>
            <a:endParaRPr/>
          </a:p>
        </p:txBody>
      </p:sp>
      <p:sp>
        <p:nvSpPr>
          <p:cNvPr id="559" name="Google Shape;559;p52"/>
          <p:cNvSpPr/>
          <p:nvPr/>
        </p:nvSpPr>
        <p:spPr>
          <a:xfrm>
            <a:off x="7008725" y="3220050"/>
            <a:ext cx="1632900" cy="909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최종결제 금액 산출 후 총 매출에 +</a:t>
            </a:r>
            <a:endParaRPr/>
          </a:p>
        </p:txBody>
      </p:sp>
      <p:cxnSp>
        <p:nvCxnSpPr>
          <p:cNvPr id="560" name="Google Shape;560;p52"/>
          <p:cNvCxnSpPr/>
          <p:nvPr/>
        </p:nvCxnSpPr>
        <p:spPr>
          <a:xfrm rot="10800000">
            <a:off x="6615475" y="3042088"/>
            <a:ext cx="38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1" name="Google Shape;561;p52"/>
          <p:cNvCxnSpPr/>
          <p:nvPr/>
        </p:nvCxnSpPr>
        <p:spPr>
          <a:xfrm>
            <a:off x="6602875" y="3402513"/>
            <a:ext cx="41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2" name="Google Shape;562;p52"/>
          <p:cNvCxnSpPr/>
          <p:nvPr/>
        </p:nvCxnSpPr>
        <p:spPr>
          <a:xfrm rot="10800000">
            <a:off x="6615375" y="3922988"/>
            <a:ext cx="38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3" name="Google Shape;563;p52"/>
          <p:cNvSpPr/>
          <p:nvPr/>
        </p:nvSpPr>
        <p:spPr>
          <a:xfrm>
            <a:off x="628025" y="711750"/>
            <a:ext cx="4308600" cy="332100"/>
          </a:xfrm>
          <a:prstGeom prst="rect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Lato"/>
                <a:ea typeface="Lato"/>
                <a:cs typeface="Lato"/>
                <a:sym typeface="Lato"/>
              </a:rPr>
              <a:t>Ticket &amp; Manager Class</a:t>
            </a:r>
            <a:endParaRPr b="1"/>
          </a:p>
        </p:txBody>
      </p:sp>
      <p:sp>
        <p:nvSpPr>
          <p:cNvPr id="564" name="Google Shape;564;p52"/>
          <p:cNvSpPr/>
          <p:nvPr/>
        </p:nvSpPr>
        <p:spPr>
          <a:xfrm>
            <a:off x="628025" y="1200050"/>
            <a:ext cx="4308600" cy="2928900"/>
          </a:xfrm>
          <a:prstGeom prst="rect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9" name="Google Shape;569;p53"/>
          <p:cNvCxnSpPr/>
          <p:nvPr/>
        </p:nvCxnSpPr>
        <p:spPr>
          <a:xfrm>
            <a:off x="-4800" y="555550"/>
            <a:ext cx="9153600" cy="0"/>
          </a:xfrm>
          <a:prstGeom prst="straightConnector1">
            <a:avLst/>
          </a:prstGeom>
          <a:noFill/>
          <a:ln cap="flat" cmpd="sng" w="762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0" name="Google Shape;570;p53"/>
          <p:cNvCxnSpPr/>
          <p:nvPr/>
        </p:nvCxnSpPr>
        <p:spPr>
          <a:xfrm>
            <a:off x="-4800" y="4583325"/>
            <a:ext cx="9153600" cy="0"/>
          </a:xfrm>
          <a:prstGeom prst="straightConnector1">
            <a:avLst/>
          </a:prstGeom>
          <a:noFill/>
          <a:ln cap="flat" cmpd="sng" w="762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71" name="Google Shape;57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0" y="141050"/>
            <a:ext cx="1736950" cy="26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4750" y="4652675"/>
            <a:ext cx="1843125" cy="21375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53"/>
          <p:cNvSpPr txBox="1"/>
          <p:nvPr/>
        </p:nvSpPr>
        <p:spPr>
          <a:xfrm>
            <a:off x="5680450" y="233350"/>
            <a:ext cx="4833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351C75"/>
                </a:solidFill>
                <a:latin typeface="Malgun Gothic"/>
                <a:ea typeface="Malgun Gothic"/>
                <a:cs typeface="Malgun Gothic"/>
                <a:sym typeface="Malgun Gothic"/>
              </a:rPr>
              <a:t>Ticket - Manager</a:t>
            </a:r>
            <a:endParaRPr b="1" sz="1200">
              <a:solidFill>
                <a:srgbClr val="351C7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4" name="Google Shape;574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9150" y="672013"/>
            <a:ext cx="5210943" cy="3794850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53"/>
          <p:cNvSpPr/>
          <p:nvPr/>
        </p:nvSpPr>
        <p:spPr>
          <a:xfrm>
            <a:off x="175850" y="770375"/>
            <a:ext cx="5133000" cy="996600"/>
          </a:xfrm>
          <a:prstGeom prst="rect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53"/>
          <p:cNvSpPr/>
          <p:nvPr/>
        </p:nvSpPr>
        <p:spPr>
          <a:xfrm>
            <a:off x="182450" y="1964775"/>
            <a:ext cx="5126400" cy="2502000"/>
          </a:xfrm>
          <a:prstGeom prst="rect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53"/>
          <p:cNvSpPr/>
          <p:nvPr/>
        </p:nvSpPr>
        <p:spPr>
          <a:xfrm>
            <a:off x="5557500" y="770375"/>
            <a:ext cx="3284100" cy="2001300"/>
          </a:xfrm>
          <a:prstGeom prst="rect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결 제 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결제 시 포인트 사용 여부 묻기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포인트 사용한 금액에 따라 최종 금액 구하기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사용자의 보유금액에서 최종결제금액 차감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사용금액의 5%는 포인트로 반환</a:t>
            </a:r>
            <a:endParaRPr/>
          </a:p>
        </p:txBody>
      </p:sp>
      <p:pic>
        <p:nvPicPr>
          <p:cNvPr id="578" name="Google Shape;578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9818" y="2889400"/>
            <a:ext cx="3019467" cy="15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53"/>
          <p:cNvSpPr/>
          <p:nvPr/>
        </p:nvSpPr>
        <p:spPr>
          <a:xfrm>
            <a:off x="6841250" y="829000"/>
            <a:ext cx="745200" cy="326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53"/>
          <p:cNvSpPr/>
          <p:nvPr/>
        </p:nvSpPr>
        <p:spPr>
          <a:xfrm>
            <a:off x="5543350" y="2863775"/>
            <a:ext cx="3298200" cy="1603200"/>
          </a:xfrm>
          <a:prstGeom prst="rect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5" name="Google Shape;585;p54"/>
          <p:cNvCxnSpPr/>
          <p:nvPr/>
        </p:nvCxnSpPr>
        <p:spPr>
          <a:xfrm>
            <a:off x="-4800" y="555550"/>
            <a:ext cx="9153600" cy="0"/>
          </a:xfrm>
          <a:prstGeom prst="straightConnector1">
            <a:avLst/>
          </a:prstGeom>
          <a:noFill/>
          <a:ln cap="flat" cmpd="sng" w="762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6" name="Google Shape;586;p54"/>
          <p:cNvCxnSpPr/>
          <p:nvPr/>
        </p:nvCxnSpPr>
        <p:spPr>
          <a:xfrm>
            <a:off x="-4800" y="4583325"/>
            <a:ext cx="9153600" cy="0"/>
          </a:xfrm>
          <a:prstGeom prst="straightConnector1">
            <a:avLst/>
          </a:prstGeom>
          <a:noFill/>
          <a:ln cap="flat" cmpd="sng" w="762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87" name="Google Shape;58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0" y="141050"/>
            <a:ext cx="1736950" cy="26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4750" y="4652675"/>
            <a:ext cx="1843125" cy="21375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54"/>
          <p:cNvSpPr txBox="1"/>
          <p:nvPr/>
        </p:nvSpPr>
        <p:spPr>
          <a:xfrm>
            <a:off x="5680450" y="233350"/>
            <a:ext cx="4833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351C75"/>
                </a:solidFill>
                <a:latin typeface="Malgun Gothic"/>
                <a:ea typeface="Malgun Gothic"/>
                <a:cs typeface="Malgun Gothic"/>
                <a:sym typeface="Malgun Gothic"/>
              </a:rPr>
              <a:t>Ticket - Manager</a:t>
            </a:r>
            <a:endParaRPr b="1" sz="1200">
              <a:solidFill>
                <a:srgbClr val="351C7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0" name="Google Shape;590;p54"/>
          <p:cNvSpPr/>
          <p:nvPr/>
        </p:nvSpPr>
        <p:spPr>
          <a:xfrm>
            <a:off x="6224125" y="1038200"/>
            <a:ext cx="2771700" cy="3038400"/>
          </a:xfrm>
          <a:prstGeom prst="rect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결제 취소</a:t>
            </a:r>
            <a:endParaRPr b="1" sz="1300"/>
          </a:p>
          <a:p>
            <a:pPr indent="-312950" lvl="0" marL="46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 sz="1300"/>
              <a:t>회원이 가지고 있는 티켓들을 출력</a:t>
            </a:r>
            <a:endParaRPr sz="1300"/>
          </a:p>
          <a:p>
            <a:pPr indent="-312950" lvl="0" marL="46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 sz="1300"/>
              <a:t>사용자가 삭제할 티켓을 선택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 sz="1300"/>
              <a:t>구매금액만큼 환불, 구매시 사용한 포인트 돌려주기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 sz="1300"/>
              <a:t>총 매출차감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 sz="1300"/>
              <a:t>사용자가 예매한 좌석은 빈 좌석으로 만들기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1" name="Google Shape;591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675" y="640050"/>
            <a:ext cx="5971500" cy="3858776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54"/>
          <p:cNvSpPr/>
          <p:nvPr/>
        </p:nvSpPr>
        <p:spPr>
          <a:xfrm>
            <a:off x="67000" y="1038325"/>
            <a:ext cx="6112800" cy="3038400"/>
          </a:xfrm>
          <a:prstGeom prst="rect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54"/>
          <p:cNvSpPr/>
          <p:nvPr/>
        </p:nvSpPr>
        <p:spPr>
          <a:xfrm>
            <a:off x="7084100" y="1323025"/>
            <a:ext cx="1046700" cy="31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5"/>
          <p:cNvSpPr txBox="1"/>
          <p:nvPr/>
        </p:nvSpPr>
        <p:spPr>
          <a:xfrm>
            <a:off x="1354200" y="1900713"/>
            <a:ext cx="64356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5000">
                <a:latin typeface="Malgun Gothic"/>
                <a:ea typeface="Malgun Gothic"/>
                <a:cs typeface="Malgun Gothic"/>
                <a:sym typeface="Malgun Gothic"/>
              </a:rPr>
              <a:t>개선할 사항</a:t>
            </a:r>
            <a:endParaRPr b="1" sz="5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99" name="Google Shape;59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7971" y="88500"/>
            <a:ext cx="2468705" cy="7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55"/>
          <p:cNvSpPr/>
          <p:nvPr/>
        </p:nvSpPr>
        <p:spPr>
          <a:xfrm rot="10800000">
            <a:off x="7493700" y="3712925"/>
            <a:ext cx="1650300" cy="1418100"/>
          </a:xfrm>
          <a:prstGeom prst="diagStripe">
            <a:avLst>
              <a:gd fmla="val 50000" name="adj"/>
            </a:avLst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55"/>
          <p:cNvSpPr/>
          <p:nvPr/>
        </p:nvSpPr>
        <p:spPr>
          <a:xfrm>
            <a:off x="0" y="0"/>
            <a:ext cx="2047500" cy="1261200"/>
          </a:xfrm>
          <a:prstGeom prst="diagStripe">
            <a:avLst>
              <a:gd fmla="val 50000" name="adj"/>
            </a:avLst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6" name="Google Shape;606;p56"/>
          <p:cNvCxnSpPr/>
          <p:nvPr/>
        </p:nvCxnSpPr>
        <p:spPr>
          <a:xfrm>
            <a:off x="-4800" y="555550"/>
            <a:ext cx="9153600" cy="0"/>
          </a:xfrm>
          <a:prstGeom prst="straightConnector1">
            <a:avLst/>
          </a:prstGeom>
          <a:noFill/>
          <a:ln cap="flat" cmpd="sng" w="762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" name="Google Shape;607;p56"/>
          <p:cNvCxnSpPr/>
          <p:nvPr/>
        </p:nvCxnSpPr>
        <p:spPr>
          <a:xfrm>
            <a:off x="-4800" y="4583325"/>
            <a:ext cx="9153600" cy="0"/>
          </a:xfrm>
          <a:prstGeom prst="straightConnector1">
            <a:avLst/>
          </a:prstGeom>
          <a:noFill/>
          <a:ln cap="flat" cmpd="sng" w="762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08" name="Google Shape;60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0" y="141050"/>
            <a:ext cx="1736950" cy="26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4750" y="4652675"/>
            <a:ext cx="1843125" cy="213750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56"/>
          <p:cNvSpPr txBox="1"/>
          <p:nvPr/>
        </p:nvSpPr>
        <p:spPr>
          <a:xfrm>
            <a:off x="5680450" y="233350"/>
            <a:ext cx="4833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351C75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개선사항</a:t>
            </a:r>
            <a:endParaRPr b="1" sz="1200">
              <a:solidFill>
                <a:srgbClr val="351C7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1" name="Google Shape;611;p56"/>
          <p:cNvSpPr txBox="1"/>
          <p:nvPr/>
        </p:nvSpPr>
        <p:spPr>
          <a:xfrm>
            <a:off x="385175" y="1501625"/>
            <a:ext cx="8348400" cy="2528700"/>
          </a:xfrm>
          <a:prstGeom prst="rect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ko" sz="1200">
                <a:latin typeface="Lato"/>
                <a:ea typeface="Lato"/>
                <a:cs typeface="Lato"/>
                <a:sym typeface="Lato"/>
              </a:rPr>
              <a:t>메뉴선택 잘못했을 경우 이전 선택지로 돌아가는 기능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ko" sz="1200">
                <a:latin typeface="Lato"/>
                <a:ea typeface="Lato"/>
                <a:cs typeface="Lato"/>
                <a:sym typeface="Lato"/>
              </a:rPr>
              <a:t>매출 출력 시 카테고리를 세분화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○"/>
            </a:pPr>
            <a:r>
              <a:rPr lang="ko" sz="1200">
                <a:latin typeface="Lato"/>
                <a:ea typeface="Lato"/>
                <a:cs typeface="Lato"/>
                <a:sym typeface="Lato"/>
              </a:rPr>
              <a:t>영화별 예매수 카운팅 </a:t>
            </a:r>
            <a:r>
              <a:rPr b="1" lang="ko" sz="1200">
                <a:latin typeface="Lato"/>
                <a:ea typeface="Lato"/>
                <a:cs typeface="Lato"/>
                <a:sym typeface="Lato"/>
              </a:rPr>
              <a:t>⇒ </a:t>
            </a:r>
            <a:r>
              <a:rPr lang="ko" sz="1200">
                <a:latin typeface="Lato"/>
                <a:ea typeface="Lato"/>
                <a:cs typeface="Lato"/>
                <a:sym typeface="Lato"/>
              </a:rPr>
              <a:t>많이 예매하는 영화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○"/>
            </a:pPr>
            <a:r>
              <a:rPr lang="ko" sz="1200">
                <a:latin typeface="Lato"/>
                <a:ea typeface="Lato"/>
                <a:cs typeface="Lato"/>
                <a:sym typeface="Lato"/>
              </a:rPr>
              <a:t>일일 관객 수 카운팅 </a:t>
            </a:r>
            <a:r>
              <a:rPr b="1" lang="ko" sz="1200">
                <a:latin typeface="Lato"/>
                <a:ea typeface="Lato"/>
                <a:cs typeface="Lato"/>
                <a:sym typeface="Lato"/>
              </a:rPr>
              <a:t>⇒ </a:t>
            </a:r>
            <a:r>
              <a:rPr lang="ko" sz="1200">
                <a:latin typeface="Lato"/>
                <a:ea typeface="Lato"/>
                <a:cs typeface="Lato"/>
                <a:sym typeface="Lato"/>
              </a:rPr>
              <a:t>많이 예매하는 요일, 시간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○"/>
            </a:pPr>
            <a:r>
              <a:rPr lang="ko" sz="1200">
                <a:latin typeface="Lato"/>
                <a:ea typeface="Lato"/>
                <a:cs typeface="Lato"/>
                <a:sym typeface="Lato"/>
              </a:rPr>
              <a:t>일일 매출, 월 매출, 연 매출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ko" sz="1200">
                <a:latin typeface="Lato"/>
                <a:ea typeface="Lato"/>
                <a:cs typeface="Lato"/>
                <a:sym typeface="Lato"/>
              </a:rPr>
              <a:t>조조할인, 심야할인, 생일 할인 등 각종 이벤트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ko" sz="1200">
                <a:latin typeface="Lato"/>
                <a:ea typeface="Lato"/>
                <a:cs typeface="Lato"/>
                <a:sym typeface="Lato"/>
              </a:rPr>
              <a:t>팝콘 상점기능 추가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○"/>
            </a:pPr>
            <a:r>
              <a:rPr lang="ko" sz="1200">
                <a:latin typeface="Lato"/>
                <a:ea typeface="Lato"/>
                <a:cs typeface="Lato"/>
                <a:sym typeface="Lato"/>
              </a:rPr>
              <a:t>예매하면 할인 쿠폰 발급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2" name="Google Shape;612;p56"/>
          <p:cNvSpPr txBox="1"/>
          <p:nvPr/>
        </p:nvSpPr>
        <p:spPr>
          <a:xfrm>
            <a:off x="410400" y="742175"/>
            <a:ext cx="83106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latin typeface="Lato"/>
                <a:ea typeface="Lato"/>
                <a:cs typeface="Lato"/>
                <a:sym typeface="Lato"/>
              </a:rPr>
              <a:t>  &lt;  개선할 사항  &gt;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" name="Google Shape;61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9575" y="1337150"/>
            <a:ext cx="3179525" cy="130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710700" y="1900725"/>
            <a:ext cx="77226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5000">
                <a:latin typeface="Malgun Gothic"/>
                <a:ea typeface="Malgun Gothic"/>
                <a:cs typeface="Malgun Gothic"/>
                <a:sym typeface="Malgun Gothic"/>
              </a:rPr>
              <a:t>Main Menu 및 회원 관리</a:t>
            </a:r>
            <a:endParaRPr b="1" sz="5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7971" y="88500"/>
            <a:ext cx="2468705" cy="7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/>
          <p:nvPr/>
        </p:nvSpPr>
        <p:spPr>
          <a:xfrm rot="10800000">
            <a:off x="7493700" y="3712925"/>
            <a:ext cx="1650300" cy="1418100"/>
          </a:xfrm>
          <a:prstGeom prst="diagStripe">
            <a:avLst>
              <a:gd fmla="val 50000" name="adj"/>
            </a:avLst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0" y="0"/>
            <a:ext cx="2047500" cy="1261200"/>
          </a:xfrm>
          <a:prstGeom prst="diagStripe">
            <a:avLst>
              <a:gd fmla="val 50000" name="adj"/>
            </a:avLst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19"/>
          <p:cNvCxnSpPr/>
          <p:nvPr/>
        </p:nvCxnSpPr>
        <p:spPr>
          <a:xfrm>
            <a:off x="-4800" y="555550"/>
            <a:ext cx="9153600" cy="0"/>
          </a:xfrm>
          <a:prstGeom prst="straightConnector1">
            <a:avLst/>
          </a:prstGeom>
          <a:noFill/>
          <a:ln cap="flat" cmpd="sng" w="762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9"/>
          <p:cNvCxnSpPr/>
          <p:nvPr/>
        </p:nvCxnSpPr>
        <p:spPr>
          <a:xfrm>
            <a:off x="-4800" y="4583325"/>
            <a:ext cx="9153600" cy="0"/>
          </a:xfrm>
          <a:prstGeom prst="straightConnector1">
            <a:avLst/>
          </a:prstGeom>
          <a:noFill/>
          <a:ln cap="flat" cmpd="sng" w="762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0" y="141050"/>
            <a:ext cx="1736950" cy="26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4750" y="4652675"/>
            <a:ext cx="1843125" cy="21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>
            <p:ph idx="4294967295" type="body"/>
          </p:nvPr>
        </p:nvSpPr>
        <p:spPr>
          <a:xfrm>
            <a:off x="346675" y="842775"/>
            <a:ext cx="5266200" cy="3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2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 첫화면</a:t>
            </a:r>
            <a:endParaRPr b="1" sz="2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200" y="1680838"/>
            <a:ext cx="3086100" cy="153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/>
          <p:nvPr/>
        </p:nvSpPr>
        <p:spPr>
          <a:xfrm>
            <a:off x="3954900" y="1881950"/>
            <a:ext cx="955200" cy="104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5413700" y="1197000"/>
            <a:ext cx="3352800" cy="22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 u="sng">
                <a:latin typeface="Gulim"/>
                <a:ea typeface="Gulim"/>
                <a:cs typeface="Gulim"/>
                <a:sym typeface="Gulim"/>
              </a:rPr>
              <a:t>멤버객체 저장</a:t>
            </a:r>
            <a:r>
              <a:rPr b="1" lang="ko" sz="2000">
                <a:latin typeface="Gulim"/>
                <a:ea typeface="Gulim"/>
                <a:cs typeface="Gulim"/>
                <a:sym typeface="Gulim"/>
              </a:rPr>
              <a:t> 및</a:t>
            </a:r>
            <a:endParaRPr b="1" sz="2000"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 u="sng">
                <a:latin typeface="Gulim"/>
                <a:ea typeface="Gulim"/>
                <a:cs typeface="Gulim"/>
                <a:sym typeface="Gulim"/>
              </a:rPr>
              <a:t>로그인 구현</a:t>
            </a:r>
            <a:endParaRPr b="1" sz="2000" u="sng"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rgbClr val="85200C"/>
                </a:solidFill>
                <a:latin typeface="Lato"/>
                <a:ea typeface="Lato"/>
                <a:cs typeface="Lato"/>
                <a:sym typeface="Lato"/>
              </a:rPr>
              <a:t>HashMap &lt;K, V&gt;</a:t>
            </a:r>
            <a:endParaRPr b="1" sz="2500">
              <a:solidFill>
                <a:srgbClr val="85200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latin typeface="Lato"/>
                <a:ea typeface="Lato"/>
                <a:cs typeface="Lato"/>
                <a:sym typeface="Lato"/>
              </a:rPr>
              <a:t>Key = String id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latin typeface="Lato"/>
                <a:ea typeface="Lato"/>
                <a:cs typeface="Lato"/>
                <a:sym typeface="Lato"/>
              </a:rPr>
              <a:t>Value = Info 하위클래스의 객체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5680450" y="233350"/>
            <a:ext cx="4833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351C75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20"/>
          <p:cNvCxnSpPr/>
          <p:nvPr/>
        </p:nvCxnSpPr>
        <p:spPr>
          <a:xfrm>
            <a:off x="-4800" y="555550"/>
            <a:ext cx="9153600" cy="0"/>
          </a:xfrm>
          <a:prstGeom prst="straightConnector1">
            <a:avLst/>
          </a:prstGeom>
          <a:noFill/>
          <a:ln cap="flat" cmpd="sng" w="762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20"/>
          <p:cNvCxnSpPr/>
          <p:nvPr/>
        </p:nvCxnSpPr>
        <p:spPr>
          <a:xfrm>
            <a:off x="-4800" y="4583325"/>
            <a:ext cx="9153600" cy="0"/>
          </a:xfrm>
          <a:prstGeom prst="straightConnector1">
            <a:avLst/>
          </a:prstGeom>
          <a:noFill/>
          <a:ln cap="flat" cmpd="sng" w="762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0" y="141050"/>
            <a:ext cx="1736950" cy="26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4750" y="4652675"/>
            <a:ext cx="1843125" cy="21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>
            <a:off x="5680450" y="233350"/>
            <a:ext cx="4833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351C75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51C7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1184425" y="797350"/>
            <a:ext cx="2521200" cy="525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rgbClr val="A61C00"/>
                </a:solidFill>
                <a:latin typeface="Lato"/>
                <a:ea typeface="Lato"/>
                <a:cs typeface="Lato"/>
                <a:sym typeface="Lato"/>
              </a:rPr>
              <a:t>상위클래스 Info</a:t>
            </a:r>
            <a:endParaRPr b="1" sz="2500">
              <a:solidFill>
                <a:srgbClr val="A61C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4" name="Google Shape;124;p20"/>
          <p:cNvCxnSpPr/>
          <p:nvPr/>
        </p:nvCxnSpPr>
        <p:spPr>
          <a:xfrm>
            <a:off x="2904100" y="1322950"/>
            <a:ext cx="679200" cy="67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20"/>
          <p:cNvSpPr txBox="1"/>
          <p:nvPr/>
        </p:nvSpPr>
        <p:spPr>
          <a:xfrm>
            <a:off x="2641525" y="2002150"/>
            <a:ext cx="1599000" cy="679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latin typeface="Lato"/>
                <a:ea typeface="Lato"/>
                <a:cs typeface="Lato"/>
                <a:sym typeface="Lato"/>
              </a:rPr>
              <a:t>MemberInfo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latin typeface="Lato"/>
                <a:ea typeface="Lato"/>
                <a:cs typeface="Lato"/>
                <a:sym typeface="Lato"/>
              </a:rPr>
              <a:t>(회원)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394300" y="2002150"/>
            <a:ext cx="1779600" cy="679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latin typeface="Lato"/>
                <a:ea typeface="Lato"/>
                <a:cs typeface="Lato"/>
                <a:sym typeface="Lato"/>
              </a:rPr>
              <a:t>NoMemberInfo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latin typeface="Lato"/>
                <a:ea typeface="Lato"/>
                <a:cs typeface="Lato"/>
                <a:sym typeface="Lato"/>
              </a:rPr>
              <a:t>(비회원)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7" name="Google Shape;127;p20"/>
          <p:cNvCxnSpPr/>
          <p:nvPr/>
        </p:nvCxnSpPr>
        <p:spPr>
          <a:xfrm rot="5400000">
            <a:off x="1329625" y="1322950"/>
            <a:ext cx="679200" cy="67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8" name="Google Shape;12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0325" y="1141050"/>
            <a:ext cx="3905250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Google Shape;133;p21"/>
          <p:cNvCxnSpPr/>
          <p:nvPr/>
        </p:nvCxnSpPr>
        <p:spPr>
          <a:xfrm>
            <a:off x="-4800" y="555550"/>
            <a:ext cx="9153600" cy="0"/>
          </a:xfrm>
          <a:prstGeom prst="straightConnector1">
            <a:avLst/>
          </a:prstGeom>
          <a:noFill/>
          <a:ln cap="flat" cmpd="sng" w="762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1"/>
          <p:cNvCxnSpPr/>
          <p:nvPr/>
        </p:nvCxnSpPr>
        <p:spPr>
          <a:xfrm>
            <a:off x="-4800" y="4583325"/>
            <a:ext cx="9153600" cy="0"/>
          </a:xfrm>
          <a:prstGeom prst="straightConnector1">
            <a:avLst/>
          </a:prstGeom>
          <a:noFill/>
          <a:ln cap="flat" cmpd="sng" w="762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0" y="141050"/>
            <a:ext cx="1736950" cy="26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4750" y="4652675"/>
            <a:ext cx="1843125" cy="21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5680450" y="233350"/>
            <a:ext cx="4833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351C75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51C7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6049100" y="659675"/>
            <a:ext cx="1599000" cy="679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latin typeface="Lato"/>
                <a:ea typeface="Lato"/>
                <a:cs typeface="Lato"/>
                <a:sym typeface="Lato"/>
              </a:rPr>
              <a:t>MemberInfo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latin typeface="Lato"/>
                <a:ea typeface="Lato"/>
                <a:cs typeface="Lato"/>
                <a:sym typeface="Lato"/>
              </a:rPr>
              <a:t>(회원)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901825" y="659675"/>
            <a:ext cx="1779600" cy="679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latin typeface="Lato"/>
                <a:ea typeface="Lato"/>
                <a:cs typeface="Lato"/>
                <a:sym typeface="Lato"/>
              </a:rPr>
              <a:t>NoMemberInfo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latin typeface="Lato"/>
                <a:ea typeface="Lato"/>
                <a:cs typeface="Lato"/>
                <a:sym typeface="Lato"/>
              </a:rPr>
              <a:t>(비회원)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4425" y="1586963"/>
            <a:ext cx="4955224" cy="2748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3700" y="1587613"/>
            <a:ext cx="3759625" cy="2435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