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70" r:id="rId2"/>
    <p:sldId id="263" r:id="rId3"/>
    <p:sldId id="322" r:id="rId4"/>
    <p:sldId id="323" r:id="rId5"/>
    <p:sldId id="301" r:id="rId6"/>
    <p:sldId id="324" r:id="rId7"/>
    <p:sldId id="325" r:id="rId8"/>
    <p:sldId id="288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26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0" y="11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0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485" y="2505670"/>
            <a:ext cx="3068955" cy="902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5400">
                <a:solidFill>
                  <a:schemeClr val="bg1"/>
                </a:solidFill>
              </a:rPr>
              <a:t>객실 예약</a:t>
            </a:r>
            <a:endParaRPr lang="ko-KR" altLang="en-US" sz="540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61535" y="3917911"/>
            <a:ext cx="27927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콘솔 프로그래밍 프로젝트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6" y="111525"/>
            <a:ext cx="3457533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객실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 Data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구조 예시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52828" y="2900472"/>
          <a:ext cx="11113339" cy="3044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8334"/>
                <a:gridCol w="2778334"/>
                <a:gridCol w="2778334"/>
                <a:gridCol w="2778334"/>
              </a:tblGrid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객실번호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객실등급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예약여부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예약자</a:t>
                      </a: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(KEY)</a:t>
                      </a:r>
                      <a:endParaRPr lang="en-US" altLang="ko-KR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epdlzldi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GOLD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ninja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SILVER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01078945612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kimgoon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BRONZE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null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40710" y="1125408"/>
            <a:ext cx="4710578" cy="1088765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913" y="923134"/>
            <a:ext cx="6749893" cy="1151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0">
                <a:solidFill>
                  <a:schemeClr val="bg1"/>
                </a:solidFill>
              </a:rPr>
              <a:t>기능 수행 화면</a:t>
            </a:r>
            <a:endParaRPr lang="ko-KR" altLang="en-US" sz="7000">
              <a:solidFill>
                <a:schemeClr val="bg1"/>
              </a:solidFill>
            </a:endParaRPr>
          </a:p>
        </p:txBody>
      </p:sp>
      <p:pic>
        <p:nvPicPr>
          <p:cNvPr id="9" name="그림 5" descr="눈, 실외, 자연, 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732042" cy="277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1.</a:t>
            </a:r>
            <a:r>
              <a:rPr lang="ko-KR" altLang="en-US" sz="1600" spc="-150">
                <a:latin typeface="Arial"/>
                <a:cs typeface="Arial"/>
              </a:rPr>
              <a:t> 회원 예약 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-</a:t>
            </a:r>
            <a:r>
              <a:rPr lang="ko-KR" altLang="en-US" sz="1600" spc="-150">
                <a:latin typeface="Arial"/>
                <a:cs typeface="Arial"/>
              </a:rPr>
              <a:t> 기존에 가입된 회원</a:t>
            </a:r>
            <a:r>
              <a:rPr lang="en-US" altLang="ko-KR" sz="1600" spc="-150">
                <a:latin typeface="Arial"/>
                <a:cs typeface="Arial"/>
              </a:rPr>
              <a:t>ID</a:t>
            </a:r>
            <a:r>
              <a:rPr lang="ko-KR" altLang="en-US" sz="1600" spc="-150">
                <a:latin typeface="Arial"/>
                <a:cs typeface="Arial"/>
              </a:rPr>
              <a:t>를 이용한 예약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2.</a:t>
            </a:r>
            <a:r>
              <a:rPr lang="ko-KR" altLang="en-US" sz="1600" spc="-150">
                <a:latin typeface="Arial"/>
                <a:cs typeface="Arial"/>
              </a:rPr>
              <a:t> 비회원 예약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-</a:t>
            </a:r>
            <a:r>
              <a:rPr lang="ko-KR" altLang="en-US" sz="1600" spc="-150">
                <a:latin typeface="Arial"/>
                <a:cs typeface="Arial"/>
              </a:rPr>
              <a:t> 회원가입 없이 이용자의 정보만을 이용한 예약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3.</a:t>
            </a:r>
            <a:r>
              <a:rPr lang="ko-KR" altLang="en-US" sz="1600" spc="-150">
                <a:latin typeface="Arial"/>
                <a:cs typeface="Arial"/>
              </a:rPr>
              <a:t> 예약 조회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-</a:t>
            </a:r>
            <a:r>
              <a:rPr lang="ko-KR" altLang="en-US" sz="1600" spc="-150">
                <a:latin typeface="Arial"/>
                <a:cs typeface="Arial"/>
              </a:rPr>
              <a:t> 예약을 조회하는 기능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4.</a:t>
            </a:r>
            <a:r>
              <a:rPr lang="ko-KR" altLang="en-US" sz="1600" spc="-150">
                <a:latin typeface="Arial"/>
                <a:cs typeface="Arial"/>
              </a:rPr>
              <a:t> 회원 가입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-</a:t>
            </a:r>
            <a:r>
              <a:rPr lang="ko-KR" altLang="en-US" sz="1600" spc="-150">
                <a:latin typeface="Arial"/>
                <a:cs typeface="Arial"/>
              </a:rPr>
              <a:t> 신규 회원 가입</a:t>
            </a: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메인 화면</a:t>
            </a:r>
            <a:endParaRPr lang="ko-KR" altLang="en-US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4179" y="2100747"/>
            <a:ext cx="5891713" cy="3793671"/>
          </a:xfrm>
          <a:prstGeom prst="rect">
            <a:avLst/>
          </a:prstGeom>
        </p:spPr>
      </p:pic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868114" cy="82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1.</a:t>
            </a: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ID </a:t>
            </a:r>
            <a:r>
              <a:rPr lang="ko-KR" altLang="en-US" sz="1600" spc="-150">
                <a:latin typeface="Arial"/>
                <a:cs typeface="Arial"/>
              </a:rPr>
              <a:t>입력 </a:t>
            </a: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ID</a:t>
            </a:r>
            <a:r>
              <a:rPr lang="ko-KR" altLang="en-US" sz="1600" spc="-150">
                <a:latin typeface="Arial"/>
                <a:cs typeface="Arial"/>
              </a:rPr>
              <a:t>가 존재하는지</a:t>
            </a:r>
            <a:r>
              <a:rPr lang="en-US" altLang="ko-KR" sz="1600" spc="-150">
                <a:latin typeface="Arial"/>
                <a:cs typeface="Arial"/>
              </a:rPr>
              <a:t>(</a:t>
            </a:r>
            <a:r>
              <a:rPr lang="ko-KR" altLang="en-US" sz="1600" spc="-150">
                <a:latin typeface="Arial"/>
                <a:cs typeface="Arial"/>
              </a:rPr>
              <a:t>회원인지</a:t>
            </a:r>
            <a:r>
              <a:rPr lang="en-US" altLang="ko-KR" sz="1600" spc="-150">
                <a:latin typeface="Arial"/>
                <a:cs typeface="Arial"/>
              </a:rPr>
              <a:t>)</a:t>
            </a:r>
            <a:r>
              <a:rPr lang="ko-KR" altLang="en-US" sz="1600" spc="-150">
                <a:latin typeface="Arial"/>
                <a:cs typeface="Arial"/>
              </a:rPr>
              <a:t> 확인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2.</a:t>
            </a:r>
            <a:r>
              <a:rPr lang="ko-KR" altLang="en-US" sz="1600" spc="-150">
                <a:latin typeface="Arial"/>
                <a:cs typeface="Arial"/>
              </a:rPr>
              <a:t> 비밀번호 입력 받음 </a:t>
            </a: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 저장된 비밀번호와 일치하는지 확인</a:t>
            </a: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예약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(1)</a:t>
            </a:r>
            <a:endParaRPr lang="en-US" altLang="ko-KR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3189" y="1766887"/>
            <a:ext cx="5543550" cy="3936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868114" cy="2281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1.</a:t>
            </a: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ID </a:t>
            </a:r>
            <a:r>
              <a:rPr lang="ko-KR" altLang="en-US" sz="1600" spc="-150">
                <a:latin typeface="Arial"/>
                <a:cs typeface="Arial"/>
              </a:rPr>
              <a:t>입력 </a:t>
            </a: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ID</a:t>
            </a:r>
            <a:r>
              <a:rPr lang="ko-KR" altLang="en-US" sz="1600" spc="-150">
                <a:latin typeface="Arial"/>
                <a:cs typeface="Arial"/>
              </a:rPr>
              <a:t>가 존재하는지</a:t>
            </a:r>
            <a:r>
              <a:rPr lang="en-US" altLang="ko-KR" sz="1600" spc="-150">
                <a:latin typeface="Arial"/>
                <a:cs typeface="Arial"/>
              </a:rPr>
              <a:t>(</a:t>
            </a:r>
            <a:r>
              <a:rPr lang="ko-KR" altLang="en-US" sz="1600" spc="-150">
                <a:latin typeface="Arial"/>
                <a:cs typeface="Arial"/>
              </a:rPr>
              <a:t>회원인지</a:t>
            </a:r>
            <a:r>
              <a:rPr lang="en-US" altLang="ko-KR" sz="1600" spc="-150">
                <a:latin typeface="Arial"/>
                <a:cs typeface="Arial"/>
              </a:rPr>
              <a:t>)</a:t>
            </a:r>
            <a:r>
              <a:rPr lang="ko-KR" altLang="en-US" sz="1600" spc="-150">
                <a:latin typeface="Arial"/>
                <a:cs typeface="Arial"/>
              </a:rPr>
              <a:t> 확인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2.</a:t>
            </a:r>
            <a:r>
              <a:rPr lang="ko-KR" altLang="en-US" sz="1600" spc="-150">
                <a:latin typeface="Arial"/>
                <a:cs typeface="Arial"/>
              </a:rPr>
              <a:t> 비밀번호 입력 받음 </a:t>
            </a: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 저장된 비밀번호와 일치하는지 확인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3.</a:t>
            </a:r>
            <a:r>
              <a:rPr lang="ko-KR" altLang="en-US" sz="1600" spc="-150">
                <a:latin typeface="Arial"/>
                <a:cs typeface="Arial"/>
              </a:rPr>
              <a:t> 객실들을 표현 </a:t>
            </a:r>
            <a:r>
              <a:rPr lang="en-US" altLang="ko-KR" sz="1600" spc="-150">
                <a:latin typeface="Arial"/>
                <a:cs typeface="Arial"/>
              </a:rPr>
              <a:t>:</a:t>
            </a:r>
            <a:r>
              <a:rPr lang="ko-KR" altLang="en-US" sz="1600" spc="-150">
                <a:latin typeface="Arial"/>
                <a:cs typeface="Arial"/>
              </a:rPr>
              <a:t> 예약 가능 </a:t>
            </a:r>
            <a:r>
              <a:rPr lang="en-US" altLang="ko-KR" sz="1600" spc="-150">
                <a:latin typeface="Arial"/>
                <a:cs typeface="Arial"/>
              </a:rPr>
              <a:t>/</a:t>
            </a:r>
            <a:r>
              <a:rPr lang="ko-KR" altLang="en-US" sz="1600" spc="-150">
                <a:latin typeface="Arial"/>
                <a:cs typeface="Arial"/>
              </a:rPr>
              <a:t> 불가능 객실 표현 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4.</a:t>
            </a:r>
            <a:r>
              <a:rPr lang="ko-KR" altLang="en-US" sz="1600" spc="-150">
                <a:latin typeface="Arial"/>
                <a:cs typeface="Arial"/>
              </a:rPr>
              <a:t> 원하는 객실 입력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5.</a:t>
            </a:r>
            <a:r>
              <a:rPr lang="ko-KR" altLang="en-US" sz="1600" spc="-150">
                <a:latin typeface="Arial"/>
                <a:cs typeface="Arial"/>
              </a:rPr>
              <a:t> 멤버 등급에 따른 할인율을 적용한 후 예약 종료</a:t>
            </a: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예약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(2)</a:t>
            </a:r>
            <a:endParaRPr lang="en-US" altLang="ko-KR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2680" y="1460143"/>
            <a:ext cx="4124088" cy="4280613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94875" y="5801794"/>
            <a:ext cx="4914900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868114" cy="130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6.</a:t>
            </a:r>
            <a:r>
              <a:rPr lang="ko-KR" altLang="en-US" sz="1600" spc="-150">
                <a:latin typeface="Arial"/>
                <a:cs typeface="Arial"/>
              </a:rPr>
              <a:t> 이미 예약한 객실이 있다면 기존의 예약을 취소할지의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    여부를 질문</a:t>
            </a:r>
            <a:r>
              <a:rPr lang="en-US" altLang="ko-KR" sz="1600" spc="-150">
                <a:latin typeface="Arial"/>
                <a:cs typeface="Arial"/>
              </a:rPr>
              <a:t>.</a:t>
            </a:r>
            <a:endParaRPr lang="en-US" altLang="ko-KR" sz="1600" spc="-150">
              <a:latin typeface="Arial"/>
              <a:cs typeface="Arial"/>
            </a:endParaRPr>
          </a:p>
          <a:p>
            <a:pPr algn="just">
              <a:defRPr/>
            </a:pPr>
            <a:endParaRPr lang="en-US" altLang="ko-KR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7.</a:t>
            </a:r>
            <a:r>
              <a:rPr lang="ko-KR" altLang="en-US" sz="1600" spc="-150">
                <a:latin typeface="Arial"/>
                <a:cs typeface="Arial"/>
              </a:rPr>
              <a:t>  수락한다면 예약 취소 기능 수행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      거절하면 메인화면으로 복귀</a:t>
            </a: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 예약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(3)</a:t>
            </a:r>
            <a:endParaRPr lang="en-US" altLang="ko-KR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129" y="1758820"/>
            <a:ext cx="5895974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868114" cy="1309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1.</a:t>
            </a:r>
            <a:r>
              <a:rPr lang="ko-KR" altLang="en-US" sz="1600" spc="-150">
                <a:latin typeface="Arial"/>
                <a:cs typeface="Arial"/>
              </a:rPr>
              <a:t> 비회원 예약 기능 실행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곧바로 객실 현황을 표현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2.</a:t>
            </a:r>
            <a:r>
              <a:rPr lang="ko-KR" altLang="en-US" sz="1600" spc="-150">
                <a:latin typeface="Arial"/>
                <a:cs typeface="Arial"/>
              </a:rPr>
              <a:t> 호실 입력 </a:t>
            </a:r>
            <a:r>
              <a:rPr lang="en-US" altLang="ko-KR" sz="1600" spc="-150">
                <a:latin typeface="Arial"/>
                <a:cs typeface="Arial"/>
              </a:rPr>
              <a:t>:</a:t>
            </a:r>
            <a:r>
              <a:rPr lang="ko-KR" altLang="en-US" sz="1600" spc="-150">
                <a:latin typeface="Arial"/>
                <a:cs typeface="Arial"/>
              </a:rPr>
              <a:t> 예약을 위한 기본 정보 입력 요구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예약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(1)</a:t>
            </a:r>
            <a:endParaRPr lang="en-US" altLang="ko-KR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230" y="1564740"/>
            <a:ext cx="4901487" cy="463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868114" cy="1795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1.</a:t>
            </a:r>
            <a:r>
              <a:rPr lang="ko-KR" altLang="en-US" sz="1600" spc="-150">
                <a:latin typeface="Arial"/>
                <a:cs typeface="Arial"/>
              </a:rPr>
              <a:t> 비회원 예약 기능 실행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곧바로 객실 현황을 표현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2.</a:t>
            </a:r>
            <a:r>
              <a:rPr lang="ko-KR" altLang="en-US" sz="1600" spc="-150">
                <a:latin typeface="Arial"/>
                <a:cs typeface="Arial"/>
              </a:rPr>
              <a:t> 호실 입력 </a:t>
            </a:r>
            <a:r>
              <a:rPr lang="en-US" altLang="ko-KR" sz="1600" spc="-150">
                <a:latin typeface="Arial"/>
                <a:cs typeface="Arial"/>
              </a:rPr>
              <a:t>:</a:t>
            </a:r>
            <a:r>
              <a:rPr lang="ko-KR" altLang="en-US" sz="1600" spc="-150">
                <a:latin typeface="Arial"/>
                <a:cs typeface="Arial"/>
              </a:rPr>
              <a:t> 예약을 위한 기본 정보 입력 요구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3.</a:t>
            </a:r>
            <a:r>
              <a:rPr lang="ko-KR" altLang="en-US" sz="1600" spc="-150">
                <a:latin typeface="Arial"/>
                <a:cs typeface="Arial"/>
              </a:rPr>
              <a:t> 예약 수행</a:t>
            </a:r>
            <a:r>
              <a:rPr lang="en-US" altLang="ko-KR" sz="1600" spc="-150">
                <a:latin typeface="Arial"/>
                <a:cs typeface="Arial"/>
              </a:rPr>
              <a:t>(</a:t>
            </a:r>
            <a:r>
              <a:rPr lang="ko-KR" altLang="en-US" sz="1600" spc="-150">
                <a:latin typeface="Arial"/>
                <a:cs typeface="Arial"/>
              </a:rPr>
              <a:t>멤버십 적용</a:t>
            </a:r>
            <a:r>
              <a:rPr lang="en-US" altLang="ko-KR" sz="1600" spc="-150">
                <a:latin typeface="Arial"/>
                <a:cs typeface="Arial"/>
              </a:rPr>
              <a:t>X)</a:t>
            </a:r>
            <a:endParaRPr lang="en-US" altLang="ko-KR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비회원 예약</a:t>
            </a:r>
            <a:r>
              <a:rPr lang="en-US" altLang="ko-KR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(2)</a:t>
            </a:r>
            <a:endParaRPr lang="en-US" altLang="ko-KR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1880" y="2745435"/>
            <a:ext cx="5868636" cy="1571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868114" cy="277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1.</a:t>
            </a:r>
            <a:r>
              <a:rPr lang="ko-KR" altLang="en-US" sz="1600" spc="-150">
                <a:latin typeface="Arial"/>
                <a:cs typeface="Arial"/>
              </a:rPr>
              <a:t> 예약 조회 기능 실행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2.</a:t>
            </a:r>
            <a:r>
              <a:rPr lang="ko-KR" altLang="en-US" sz="1600" spc="-150">
                <a:latin typeface="Arial"/>
                <a:cs typeface="Arial"/>
              </a:rPr>
              <a:t> 회원</a:t>
            </a:r>
            <a:r>
              <a:rPr lang="en-US" altLang="ko-KR" sz="1600" spc="-150">
                <a:latin typeface="Arial"/>
                <a:cs typeface="Arial"/>
              </a:rPr>
              <a:t>/</a:t>
            </a:r>
            <a:r>
              <a:rPr lang="ko-KR" altLang="en-US" sz="1600" spc="-150">
                <a:latin typeface="Arial"/>
                <a:cs typeface="Arial"/>
              </a:rPr>
              <a:t>비회원 확인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3.</a:t>
            </a:r>
            <a:r>
              <a:rPr lang="ko-KR" altLang="en-US" sz="1600" spc="-150">
                <a:latin typeface="Arial"/>
                <a:cs typeface="Arial"/>
              </a:rPr>
              <a:t> 예약 유무를 확인 후 취소할지의 여부를 질문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회원 </a:t>
            </a: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ID</a:t>
            </a:r>
            <a:r>
              <a:rPr lang="ko-KR" altLang="en-US" sz="1600" spc="-150">
                <a:latin typeface="Arial"/>
                <a:cs typeface="Arial"/>
              </a:rPr>
              <a:t> </a:t>
            </a:r>
            <a:r>
              <a:rPr lang="en-US" altLang="ko-KR" sz="1600" spc="-150">
                <a:latin typeface="Arial"/>
                <a:cs typeface="Arial"/>
              </a:rPr>
              <a:t>/</a:t>
            </a:r>
            <a:r>
              <a:rPr lang="ko-KR" altLang="en-US" sz="1600" spc="-150">
                <a:latin typeface="Arial"/>
                <a:cs typeface="Arial"/>
              </a:rPr>
              <a:t> 패스워드 요구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비회원 </a:t>
            </a: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 전화번호 </a:t>
            </a:r>
            <a:r>
              <a:rPr lang="en-US" altLang="ko-KR" sz="1600" spc="-150">
                <a:latin typeface="Arial"/>
                <a:cs typeface="Arial"/>
              </a:rPr>
              <a:t>/</a:t>
            </a:r>
            <a:r>
              <a:rPr lang="ko-KR" altLang="en-US" sz="1600" spc="-150">
                <a:latin typeface="Arial"/>
                <a:cs typeface="Arial"/>
              </a:rPr>
              <a:t> 패스워드 요구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예약 조회</a:t>
            </a:r>
            <a:endParaRPr lang="en-US" altLang="ko-KR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2593" y="2642798"/>
            <a:ext cx="5776977" cy="1941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2505030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수행 화면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10490" y="50565"/>
            <a:ext cx="366202" cy="18491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lvl="0">
              <a:defRPr/>
            </a:pPr>
            <a:endParaRPr lang="ko-KR" altLang="en-US" sz="110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1671" y="1291995"/>
            <a:ext cx="11378958" cy="5154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19648" y="2755574"/>
            <a:ext cx="4868114" cy="204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1.</a:t>
            </a:r>
            <a:r>
              <a:rPr lang="ko-KR" altLang="en-US" sz="1600" spc="-150">
                <a:latin typeface="Arial"/>
                <a:cs typeface="Arial"/>
              </a:rPr>
              <a:t> 회원 가입 기능 실행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2. </a:t>
            </a:r>
            <a:r>
              <a:rPr lang="ko-KR" altLang="en-US" sz="1600" spc="-150">
                <a:latin typeface="Arial"/>
                <a:cs typeface="Arial"/>
              </a:rPr>
              <a:t>사용할 </a:t>
            </a:r>
            <a:r>
              <a:rPr lang="en-US" altLang="ko-KR" sz="1600" spc="-150">
                <a:latin typeface="Arial"/>
                <a:cs typeface="Arial"/>
              </a:rPr>
              <a:t>ID/</a:t>
            </a:r>
            <a:r>
              <a:rPr lang="ko-KR" altLang="en-US" sz="1600" spc="-150">
                <a:latin typeface="Arial"/>
                <a:cs typeface="Arial"/>
              </a:rPr>
              <a:t>패스워드</a:t>
            </a:r>
            <a:r>
              <a:rPr lang="en-US" altLang="ko-KR" sz="1600" spc="-150">
                <a:latin typeface="Arial"/>
                <a:cs typeface="Arial"/>
              </a:rPr>
              <a:t>/</a:t>
            </a:r>
            <a:r>
              <a:rPr lang="ko-KR" altLang="en-US" sz="1600" spc="-150">
                <a:latin typeface="Arial"/>
                <a:cs typeface="Arial"/>
              </a:rPr>
              <a:t>성명 입력 요구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ko-KR" altLang="en-US" sz="1600" spc="-150">
                <a:latin typeface="Arial"/>
                <a:cs typeface="Arial"/>
              </a:rPr>
              <a:t>    </a:t>
            </a:r>
            <a:r>
              <a:rPr lang="en-US" altLang="ko-KR" sz="1600" spc="-150">
                <a:latin typeface="Arial"/>
                <a:cs typeface="Arial"/>
              </a:rPr>
              <a:t>-&gt;</a:t>
            </a:r>
            <a:r>
              <a:rPr lang="ko-KR" altLang="en-US" sz="1600" spc="-150">
                <a:latin typeface="Arial"/>
                <a:cs typeface="Arial"/>
              </a:rPr>
              <a:t>중복된 </a:t>
            </a:r>
            <a:r>
              <a:rPr lang="en-US" altLang="ko-KR" sz="1600" spc="-150">
                <a:latin typeface="Arial"/>
                <a:cs typeface="Arial"/>
              </a:rPr>
              <a:t>ID</a:t>
            </a:r>
            <a:r>
              <a:rPr lang="ko-KR" altLang="en-US" sz="1600" spc="-150">
                <a:latin typeface="Arial"/>
                <a:cs typeface="Arial"/>
              </a:rPr>
              <a:t>가 존재한다면 재입력 요구</a:t>
            </a:r>
            <a:r>
              <a:rPr lang="en-US" altLang="ko-KR" sz="1600" spc="-150">
                <a:latin typeface="Arial"/>
                <a:cs typeface="Arial"/>
              </a:rPr>
              <a:t>.</a:t>
            </a:r>
            <a:endParaRPr lang="en-US" altLang="ko-KR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r>
              <a:rPr lang="en-US" altLang="ko-KR" sz="1600" spc="-150">
                <a:latin typeface="Arial"/>
                <a:cs typeface="Arial"/>
              </a:rPr>
              <a:t>3.</a:t>
            </a:r>
            <a:r>
              <a:rPr lang="ko-KR" altLang="en-US" sz="1600" spc="-150">
                <a:latin typeface="Arial"/>
                <a:cs typeface="Arial"/>
              </a:rPr>
              <a:t> 회원 등록 기능 수행</a:t>
            </a: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  <a:p>
            <a:pPr algn="just">
              <a:defRPr/>
            </a:pPr>
            <a:endParaRPr lang="ko-KR" altLang="en-US" sz="1600" spc="-150"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9445" y="2000671"/>
            <a:ext cx="3493264" cy="56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회원가입</a:t>
            </a:r>
            <a:endParaRPr lang="ko-KR" altLang="en-US" sz="32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6770037" y="1774357"/>
            <a:ext cx="77617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985" y="2410700"/>
            <a:ext cx="5695950" cy="2600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물, 자연, 산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bg1"/>
                </a:solidFill>
              </a:rPr>
              <a:t>목차</a:t>
            </a:r>
            <a:endParaRPr lang="ko-KR" altLang="en-US" sz="280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 rot="0"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1920240" y="4820900"/>
              <a:ext cx="3820160" cy="387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</a:rPr>
                <a:t>개요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1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0"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1920240" y="4820900"/>
              <a:ext cx="3820160" cy="387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>
                  <a:solidFill>
                    <a:schemeClr val="bg1"/>
                  </a:solidFill>
                </a:rPr>
                <a:t>Data </a:t>
              </a:r>
              <a:r>
                <a:rPr lang="ko-KR" altLang="en-US" sz="2000">
                  <a:solidFill>
                    <a:schemeClr val="bg1"/>
                  </a:solidFill>
                </a:rPr>
                <a:t>구조 예시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2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 rot="0"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1920240" y="4820900"/>
              <a:ext cx="3820160" cy="3873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</a:rPr>
                <a:t>기능 수행 화면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3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 rot="0"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/>
            <p:cNvSpPr txBox="1"/>
            <p:nvPr/>
          </p:nvSpPr>
          <p:spPr>
            <a:xfrm>
              <a:off x="1920240" y="4820900"/>
              <a:ext cx="3820160" cy="387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000">
                  <a:solidFill>
                    <a:schemeClr val="bg1"/>
                  </a:solidFill>
                </a:rPr>
                <a:t>기능 명세</a:t>
              </a:r>
              <a:endParaRPr lang="ko-KR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>
                  <a:solidFill>
                    <a:schemeClr val="bg1"/>
                  </a:solidFill>
                </a:rPr>
                <a:t>4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303050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106913" y="923134"/>
            <a:ext cx="5068439" cy="1153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7000">
                <a:solidFill>
                  <a:schemeClr val="bg1"/>
                </a:solidFill>
              </a:rPr>
              <a:t>기능 명세</a:t>
            </a:r>
            <a:endParaRPr lang="ko-KR" altLang="en-US" sz="7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4" y="111525"/>
            <a:ext cx="404808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명세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Object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패키지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36010" y="1631395"/>
          <a:ext cx="10519979" cy="3636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675"/>
                <a:gridCol w="3501675"/>
                <a:gridCol w="3516629"/>
              </a:tblGrid>
              <a:tr h="6104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35835">
                <a:tc rowSpan="4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Object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이용자 기본 정보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(ID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비밀번호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성명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5835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Member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클래스의 자식 클래스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등급 멤버 변수 추가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5835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NoMember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클래스의 자식 클래스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+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전화번호 멤버 변수 추가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5835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RoomStatus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객실의 정보를 담은 클래스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4" y="111525"/>
            <a:ext cx="4952961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명세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Object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패키지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상세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26291" y="1155145"/>
          <a:ext cx="10539418" cy="531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8145"/>
                <a:gridCol w="3508145"/>
                <a:gridCol w="3523127"/>
              </a:tblGrid>
              <a:tr h="64623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78952">
                <a:tc rowSpan="6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User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getID()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altLang="ko-KR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를 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setID(String id)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를  매개변수 값으로 설정하는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getPasswd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회원의 비밀번호를  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setPasswd(String passwd)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회원의 비밀번호를  매개변수 값으로  설정하는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getName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회원의 이름을  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setName(String name)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회원의 이름을 매개변수값으로 설정하는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4" y="111525"/>
            <a:ext cx="404808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명세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Object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패키지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표 15"/>
          <p:cNvGraphicFramePr>
            <a:graphicFrameLocks noGrp="1"/>
          </p:cNvGraphicFramePr>
          <p:nvPr/>
        </p:nvGraphicFramePr>
        <p:xfrm>
          <a:off x="498251" y="1387365"/>
          <a:ext cx="5340244" cy="4083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083"/>
                <a:gridCol w="1783080"/>
                <a:gridCol w="1783080"/>
              </a:tblGrid>
              <a:tr h="642839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72582">
                <a:tc rowSpan="7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Room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getNo()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번호를  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58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setNo(int no)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번호를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매개변수 값으로 지정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58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getGrade()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등급을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58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setGrade(String grade)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등급을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매개변수 값으로 지정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58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getPrice()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가격을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58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setPrice()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등급에 따라 객실 가격을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설정하는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258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getIsBooked()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객실의 예약여부를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15"/>
          <p:cNvGraphicFramePr>
            <a:graphicFrameLocks noGrp="1"/>
          </p:cNvGraphicFramePr>
          <p:nvPr/>
        </p:nvGraphicFramePr>
        <p:xfrm>
          <a:off x="6290388" y="1374235"/>
          <a:ext cx="5338824" cy="410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083"/>
                <a:gridCol w="1783080"/>
                <a:gridCol w="1781660"/>
              </a:tblGrid>
              <a:tr h="66811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39111">
                <a:tc rowSpan="5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Room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setIsBooked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(boolean isBooked)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예약 설정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439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getBookingUser()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객실의 예약자를 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9111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setBookingUser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(String bookingUser)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객실의 예약자를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설정하는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439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calPrice(double rate)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예약자의 등급에 따라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할인이 적용된 가격 반환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4396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toString()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@override</a:t>
                      </a:r>
                      <a:endParaRPr lang="en-US" altLang="ko-KR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4" y="111525"/>
            <a:ext cx="404808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명세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Object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패키지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476393" y="1155145"/>
          <a:ext cx="5329828" cy="4540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083"/>
                <a:gridCol w="1774083"/>
                <a:gridCol w="1781660"/>
              </a:tblGrid>
              <a:tr h="64623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78952">
                <a:tc rowSpan="5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Member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getGrade()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등급을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setGrade(String grade)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등급을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매개변수 값으로 설정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setRate()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등급에 따라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할인율을 설정하는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getRate()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등급에 따른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할인율을 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toString()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@Override</a:t>
                      </a:r>
                      <a:endParaRPr lang="en-US" altLang="ko-KR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4" name="표 15"/>
          <p:cNvGraphicFramePr>
            <a:graphicFrameLocks noGrp="1"/>
          </p:cNvGraphicFramePr>
          <p:nvPr/>
        </p:nvGraphicFramePr>
        <p:xfrm>
          <a:off x="6096000" y="1145426"/>
          <a:ext cx="5329828" cy="2983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4083"/>
                <a:gridCol w="1774083"/>
                <a:gridCol w="1781660"/>
              </a:tblGrid>
              <a:tr h="64623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78952">
                <a:tc row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NoMember</a:t>
                      </a:r>
                      <a:endParaRPr lang="en-US" altLang="ko-KR" sz="2200" spc="-150">
                        <a:solidFill>
                          <a:schemeClr val="dk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getpNumber()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전화번호를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가져오는 기능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setpNumber(String pNumber)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예약자의 전화번호를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매개변수 값으로 설정</a:t>
                      </a:r>
                      <a:endParaRPr lang="ko-KR" altLang="en-US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toString()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3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@Override</a:t>
                      </a:r>
                      <a:endParaRPr lang="en-US" altLang="ko-KR" sz="13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3" y="111525"/>
            <a:ext cx="5638762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명세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BookingManager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패키지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836010" y="1631395"/>
          <a:ext cx="10519979" cy="3553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1675"/>
                <a:gridCol w="3501675"/>
                <a:gridCol w="3516629"/>
              </a:tblGrid>
              <a:tr h="610462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패키지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1471671">
                <a:tc row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BookingManager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ItemList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외부에 파일로 저장되어 있는 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비회원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정보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를 불러들여 리스트로 구성하는 클래스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71671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Managaer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로그인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가입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 등의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 기능 수행 클래스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3" y="111525"/>
            <a:ext cx="654363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명세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BookingManager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패키지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상세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표 15"/>
          <p:cNvGraphicFramePr>
            <a:graphicFrameLocks noGrp="1"/>
          </p:cNvGraphicFramePr>
          <p:nvPr/>
        </p:nvGraphicFramePr>
        <p:xfrm>
          <a:off x="476393" y="1155145"/>
          <a:ext cx="11239216" cy="5319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079"/>
                <a:gridCol w="3741079"/>
                <a:gridCol w="3757056"/>
              </a:tblGrid>
              <a:tr h="64623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78952">
                <a:tc rowSpan="6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Mangaer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loginMod(int mode)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매개변수에 따라 회원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비회원 용 로그인 기능을 수행.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isMember(String id)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member 리스트를 체크해서 id 존재 여부 확인 후 비밀번호 확인.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chkBookingList(String item, int mode)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객실 리스트를 체크하고 회원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비회원 예약을 확인함.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runBooking(int mode)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비회원에 따라 맞는 예약 기능을 실질적으로 수행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registerMember()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회원가입 기능 수행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storeAllList()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모든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list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데이터를 저장하기 위한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ItemList 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클래스의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writeAllList()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함수 호출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3" y="111525"/>
            <a:ext cx="654363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기능 명세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BookingManager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패키지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상세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ko-KR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1" name="표 15"/>
          <p:cNvGraphicFramePr>
            <a:graphicFrameLocks noGrp="1"/>
          </p:cNvGraphicFramePr>
          <p:nvPr/>
        </p:nvGraphicFramePr>
        <p:xfrm>
          <a:off x="476393" y="1155145"/>
          <a:ext cx="11239216" cy="4540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1079"/>
                <a:gridCol w="3741079"/>
                <a:gridCol w="3757056"/>
              </a:tblGrid>
              <a:tr h="646233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클래스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메서드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명세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78952">
                <a:tc rowSpan="5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chemeClr val="lt1"/>
                          </a:solidFill>
                          <a:latin typeface="+mn-ea"/>
                          <a:ea typeface="+mn-ea"/>
                        </a:rPr>
                        <a:t>ItemList</a:t>
                      </a:r>
                      <a:endParaRPr lang="en-US" altLang="ko-KR" sz="2200" spc="-150">
                        <a:solidFill>
                          <a:schemeClr val="lt1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ItemList()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클래스 생성자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인스턴스화 되며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외부 데이터 파일을 불러와 리스트 화 한다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getMemberList()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ArrayList&lt;Member&gt;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memberList 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주소 반환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getNoMeberList()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ArrayList&lt;NoMember&gt;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no_memberList 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주소 반환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getRoomList()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ArrayList&lt;Room&gt;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roomList</a:t>
                      </a: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주소 반환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952">
                <a:tc vMerge="1">
                  <a:txBody>
                    <a:bodyPr vert="horz" lIns="91440" tIns="45720" rIns="91440" bIns="4572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writeAllList()</a:t>
                      </a:r>
                      <a:endParaRPr lang="en-US" altLang="ko-KR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기능이 종료되고 저장된 list들을 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5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모두 파일로 출력하는 함수.</a:t>
                      </a:r>
                      <a:endParaRPr lang="ko-KR" altLang="en-US" sz="15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61635" y="2980713"/>
            <a:ext cx="1297305" cy="5702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bg1"/>
                </a:solidFill>
              </a:rPr>
              <a:t>E N D</a:t>
            </a:r>
            <a:endParaRPr lang="en-US" altLang="ko-KR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8838" y="923134"/>
            <a:ext cx="6749893" cy="1151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7000">
                <a:solidFill>
                  <a:schemeClr val="bg1"/>
                </a:solidFill>
              </a:rPr>
              <a:t>개요</a:t>
            </a:r>
            <a:endParaRPr lang="ko-KR" altLang="en-US" sz="7000">
              <a:solidFill>
                <a:schemeClr val="bg1"/>
              </a:solidFill>
            </a:endParaRPr>
          </a:p>
        </p:txBody>
      </p:sp>
      <p:pic>
        <p:nvPicPr>
          <p:cNvPr id="8" name="그림 7" descr="실내, 테이블, 생활, 앉아있는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35"/>
          <p:cNvSpPr/>
          <p:nvPr/>
        </p:nvSpPr>
        <p:spPr>
          <a:xfrm>
            <a:off x="1632604" y="4856511"/>
            <a:ext cx="933509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직사각형 35"/>
          <p:cNvSpPr/>
          <p:nvPr/>
        </p:nvSpPr>
        <p:spPr>
          <a:xfrm>
            <a:off x="1644851" y="3168448"/>
            <a:ext cx="933509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8" y="111525"/>
            <a:ext cx="933407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646017" y="1477275"/>
            <a:ext cx="9335092" cy="14172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46015" y="1477275"/>
            <a:ext cx="1003659" cy="1417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646015" y="3160682"/>
            <a:ext cx="1003659" cy="14172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36295" y="4865175"/>
            <a:ext cx="1003659" cy="14172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880965" y="1812758"/>
            <a:ext cx="552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A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80965" y="3505200"/>
            <a:ext cx="552018" cy="69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B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57788" y="5208568"/>
            <a:ext cx="578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>
                <a:solidFill>
                  <a:schemeClr val="bg1"/>
                </a:solidFill>
              </a:rPr>
              <a:t>C</a:t>
            </a:r>
            <a:endParaRPr lang="ko-KR" altLang="en-US" sz="40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9320" y="3627053"/>
            <a:ext cx="4216718" cy="44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터미널 환경에서 실행되어야 함</a:t>
            </a:r>
            <a:endParaRPr lang="ko-KR" altLang="en-US" sz="2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TextBox 45"/>
          <p:cNvSpPr txBox="1"/>
          <p:nvPr/>
        </p:nvSpPr>
        <p:spPr>
          <a:xfrm>
            <a:off x="2716637" y="1960418"/>
            <a:ext cx="8094762" cy="444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ko-KR" altLang="en-US" sz="2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언어를 활용한 애플리케이션 구현 </a:t>
            </a:r>
            <a:r>
              <a:rPr lang="en-US" altLang="ko-KR" sz="2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 sz="2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객실 예약 프로그램 제작</a:t>
            </a:r>
            <a:endParaRPr lang="ko-KR" altLang="en-US" sz="2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Box 45"/>
          <p:cNvSpPr txBox="1"/>
          <p:nvPr/>
        </p:nvSpPr>
        <p:spPr>
          <a:xfrm>
            <a:off x="2741523" y="5314339"/>
            <a:ext cx="5626030" cy="44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24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평가 기준을 준수할 것</a:t>
            </a:r>
            <a:endParaRPr lang="ko-KR" altLang="en-US" sz="24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8"/>
          <p:cNvSpPr txBox="1"/>
          <p:nvPr/>
        </p:nvSpPr>
        <p:spPr>
          <a:xfrm>
            <a:off x="271290" y="890242"/>
            <a:ext cx="2277599" cy="5461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0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프로젝트 목표</a:t>
            </a:r>
            <a:endParaRPr lang="ko-KR" altLang="en-US" sz="30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6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10" y="111525"/>
            <a:ext cx="933405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1" name="그룹 8"/>
          <p:cNvGrpSpPr/>
          <p:nvPr/>
        </p:nvGrpSpPr>
        <p:grpSpPr>
          <a:xfrm rot="0">
            <a:off x="555215" y="1263685"/>
            <a:ext cx="11292424" cy="5137581"/>
            <a:chOff x="599440" y="1290320"/>
            <a:chExt cx="5344160" cy="4450080"/>
          </a:xfrm>
        </p:grpSpPr>
        <p:sp>
          <p:nvSpPr>
            <p:cNvPr id="52" name="사각형: 둥근 모서리 9"/>
            <p:cNvSpPr/>
            <p:nvPr/>
          </p:nvSpPr>
          <p:spPr>
            <a:xfrm>
              <a:off x="599440" y="1290320"/>
              <a:ext cx="5344160" cy="4450080"/>
            </a:xfrm>
            <a:prstGeom prst="roundRect">
              <a:avLst>
                <a:gd name="adj" fmla="val 12329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3" name="TextBox 11"/>
            <p:cNvSpPr txBox="1"/>
            <p:nvPr/>
          </p:nvSpPr>
          <p:spPr>
            <a:xfrm>
              <a:off x="2432100" y="1529140"/>
              <a:ext cx="1692700" cy="4470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800">
                  <a:solidFill>
                    <a:schemeClr val="bg1"/>
                  </a:solidFill>
                </a:rPr>
                <a:t>개발 환경</a:t>
              </a:r>
              <a:endParaRPr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54" name="TextBox 12"/>
            <p:cNvSpPr txBox="1"/>
            <p:nvPr/>
          </p:nvSpPr>
          <p:spPr>
            <a:xfrm>
              <a:off x="997532" y="3966125"/>
              <a:ext cx="4561840" cy="3676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>
                  <a:solidFill>
                    <a:schemeClr val="bg1"/>
                  </a:solidFill>
                </a:rPr>
                <a:t>JAVA version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55" name="TextBox 12"/>
            <p:cNvSpPr txBox="1"/>
            <p:nvPr/>
          </p:nvSpPr>
          <p:spPr>
            <a:xfrm>
              <a:off x="1031636" y="2298684"/>
              <a:ext cx="693232" cy="362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>
                  <a:solidFill>
                    <a:schemeClr val="bg1"/>
                  </a:solidFill>
                </a:rPr>
                <a:t>OS version</a:t>
              </a:r>
              <a:endParaRPr lang="en-US" altLang="ko-KR">
                <a:solidFill>
                  <a:schemeClr val="bg1"/>
                </a:solidFill>
              </a:endParaRPr>
            </a:p>
          </p:txBody>
        </p:sp>
        <p:sp>
          <p:nvSpPr>
            <p:cNvPr id="56" name="TextBox 12"/>
            <p:cNvSpPr txBox="1"/>
            <p:nvPr/>
          </p:nvSpPr>
          <p:spPr>
            <a:xfrm>
              <a:off x="3345979" y="2298684"/>
              <a:ext cx="693233" cy="3622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ko-KR" altLang="en-US">
                  <a:solidFill>
                    <a:schemeClr val="bg1"/>
                  </a:solidFill>
                </a:rPr>
                <a:t>개발 도구</a:t>
              </a:r>
              <a:endParaRPr lang="ko-KR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5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1807" y="4756721"/>
            <a:ext cx="6578327" cy="646676"/>
          </a:xfrm>
          <a:prstGeom prst="rect">
            <a:avLst/>
          </a:prstGeom>
        </p:spPr>
      </p:pic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32150" y="2805957"/>
            <a:ext cx="4052462" cy="1246085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47538" y="2878759"/>
            <a:ext cx="4772314" cy="986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9" y="111525"/>
            <a:ext cx="933406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개요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&gt;&gt;</a:t>
            </a:r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75410" y="2151529"/>
            <a:ext cx="1173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메인 화면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166235" y="2161248"/>
            <a:ext cx="11734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예약 기능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138034" y="2141809"/>
            <a:ext cx="6496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종료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271635" y="2151529"/>
            <a:ext cx="188785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외부 데이터 저장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97950" y="3273238"/>
            <a:ext cx="1682895" cy="162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수행할 기능을 선택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회원예약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비회원예약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예약조회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회원가입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6508" y="3273238"/>
            <a:ext cx="1682895" cy="1363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회원 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</a:t>
            </a: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비회원에 대응하는 예약 기능 수행</a:t>
            </a:r>
            <a:r>
              <a:rPr lang="en-US" altLang="ko-KR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전부 수행하고 나면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메인화면으로 복귀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15067" y="3273238"/>
            <a:ext cx="1682895" cy="858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메인 화면으로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복귀 후 사용자의 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요구에 의해 종료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83173" y="3273238"/>
            <a:ext cx="1682895" cy="858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종료  되며 프로그램에사용된 데이터들을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40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외부 파일로 출력</a:t>
            </a:r>
            <a:endParaRPr lang="ko-KR" altLang="en-US" sz="140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TextBox 8"/>
          <p:cNvSpPr txBox="1"/>
          <p:nvPr/>
        </p:nvSpPr>
        <p:spPr>
          <a:xfrm>
            <a:off x="5454978" y="1080352"/>
            <a:ext cx="1282043" cy="5754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흐름도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6913" y="923134"/>
            <a:ext cx="6749893" cy="1151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7000">
                <a:solidFill>
                  <a:schemeClr val="bg1"/>
                </a:solidFill>
              </a:rPr>
              <a:t>Data </a:t>
            </a:r>
            <a:r>
              <a:rPr lang="ko-KR" altLang="en-US" sz="7000">
                <a:solidFill>
                  <a:schemeClr val="bg1"/>
                </a:solidFill>
              </a:rPr>
              <a:t>구조 예시</a:t>
            </a:r>
            <a:endParaRPr lang="ko-KR" altLang="en-US" sz="7000">
              <a:solidFill>
                <a:schemeClr val="bg1"/>
              </a:solidFill>
            </a:endParaRPr>
          </a:p>
        </p:txBody>
      </p:sp>
      <p:pic>
        <p:nvPicPr>
          <p:cNvPr id="9" name="그림 5" descr="실외, 물, 자연, 남자이(가) 표시된 사진  자동 생성된 설명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3040912"/>
            <a:ext cx="12192000" cy="3817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6" y="111525"/>
            <a:ext cx="3457533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회원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 Data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구조 예시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52828" y="2900472"/>
          <a:ext cx="10886343" cy="3044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/>
                <a:gridCol w="3628781"/>
                <a:gridCol w="3628781"/>
              </a:tblGrid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ID(KEY)</a:t>
                      </a:r>
                      <a:endParaRPr lang="en-US" altLang="ko-KR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비밀번호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회원 등급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epdlzldi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GOLD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ninja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SILVER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kimgoon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BRONZE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4060" y="1198206"/>
            <a:ext cx="5843879" cy="1183570"/>
          </a:xfrm>
          <a:prstGeom prst="rect">
            <a:avLst/>
          </a:prstGeom>
        </p:spPr>
      </p:pic>
      <p:sp>
        <p:nvSpPr>
          <p:cNvPr id="18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9606" y="111525"/>
            <a:ext cx="3809958" cy="5723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비회원 </a:t>
            </a:r>
            <a:r>
              <a:rPr lang="en-US" altLang="ko-KR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- Data </a:t>
            </a:r>
            <a:r>
              <a:rPr lang="ko-KR" altLang="en-US" sz="3200" spc="-300">
                <a:solidFill>
                  <a:schemeClr val="tx1">
                    <a:lumMod val="85000"/>
                    <a:lumOff val="15000"/>
                  </a:schemeClr>
                </a:solidFill>
              </a:rPr>
              <a:t>구조 예시</a:t>
            </a:r>
            <a:endParaRPr lang="ko-KR" altLang="en-US" sz="3200" spc="-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52828" y="2900472"/>
          <a:ext cx="10886343" cy="2283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8781"/>
                <a:gridCol w="3628781"/>
                <a:gridCol w="3628781"/>
              </a:tblGrid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이름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전화번호</a:t>
                      </a:r>
                      <a:r>
                        <a:rPr lang="en-US" altLang="ko-KR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(KEY)</a:t>
                      </a:r>
                      <a:endParaRPr lang="en-US" altLang="ko-KR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비밀번호</a:t>
                      </a:r>
                      <a:endParaRPr lang="ko-KR" altLang="en-US" sz="24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김옥자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01012345678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121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김옥분</a:t>
                      </a:r>
                      <a:endParaRPr lang="ko-KR" altLang="en-US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01078945612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220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1234</a:t>
                      </a:r>
                      <a:endParaRPr lang="en-US" altLang="ko-KR" sz="220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05815" y="1333500"/>
            <a:ext cx="5180369" cy="1002652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9725543" y="6491579"/>
            <a:ext cx="2376456" cy="31879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726</ep:Words>
  <ep:PresentationFormat>와이드스크린</ep:PresentationFormat>
  <ep:Paragraphs>100</ep:Paragraphs>
  <ep:Slides>28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2020-11-18T01:48:02.000</dcterms:created>
  <dc:creator>유 새별</dc:creator>
  <cp:lastModifiedBy>CJH</cp:lastModifiedBy>
  <dcterms:modified xsi:type="dcterms:W3CDTF">2021-11-12T08:50:31.134</dcterms:modified>
  <cp:revision>68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