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4" r:id="rId5"/>
    <p:sldId id="315" r:id="rId6"/>
    <p:sldId id="313" r:id="rId7"/>
    <p:sldId id="316" r:id="rId8"/>
    <p:sldId id="317" r:id="rId9"/>
    <p:sldId id="319" r:id="rId10"/>
    <p:sldId id="318" r:id="rId11"/>
    <p:sldId id="32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9/25/2023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9/25/2023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bstract/document/9377058" TargetMode="External"/><Relationship Id="rId2" Type="http://schemas.openxmlformats.org/officeDocument/2006/relationships/hyperlink" Target="https://www.sciencedirect.com/science/article/pii/S1877050915023431" TargetMode="External"/><Relationship Id="rId1" Type="http://schemas.openxmlformats.org/officeDocument/2006/relationships/slideLayout" Target="../slideLayouts/slideLayout2.xml"/><Relationship Id="rId6" Type="http://schemas.openxmlformats.org/officeDocument/2006/relationships/hyperlink" Target="https://journals.sagepub.com/doi/full/10.1177/2053951718778310" TargetMode="External"/><Relationship Id="rId5" Type="http://schemas.openxmlformats.org/officeDocument/2006/relationships/hyperlink" Target="https://www.mdpi.com/1424-8220/21/11/3747" TargetMode="External"/><Relationship Id="rId4" Type="http://schemas.openxmlformats.org/officeDocument/2006/relationships/hyperlink" Target="https://ieeexplore.ieee.org/abstract/document/597386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1" y="2267951"/>
            <a:ext cx="8649738" cy="2590800"/>
          </a:xfrm>
        </p:spPr>
        <p:txBody>
          <a:bodyPr>
            <a:normAutofit fontScale="90000"/>
          </a:bodyPr>
          <a:lstStyle/>
          <a:p>
            <a:r>
              <a:rPr lang="en-US" sz="6800" b="1" dirty="0"/>
              <a:t>GROCERY RECOMMEDER SYSTEM</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FF8D-93AC-D3F4-AD71-A04E174E1765}"/>
              </a:ext>
            </a:extLst>
          </p:cNvPr>
          <p:cNvSpPr>
            <a:spLocks noGrp="1"/>
          </p:cNvSpPr>
          <p:nvPr>
            <p:ph type="title"/>
          </p:nvPr>
        </p:nvSpPr>
        <p:spPr/>
        <p:txBody>
          <a:bodyPr>
            <a:norm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4F454E66-666C-E202-5EEF-22D7F0978948}"/>
              </a:ext>
            </a:extLst>
          </p:cNvPr>
          <p:cNvSpPr>
            <a:spLocks noGrp="1"/>
          </p:cNvSpPr>
          <p:nvPr>
            <p:ph idx="1"/>
          </p:nvPr>
        </p:nvSpPr>
        <p:spPr/>
        <p:txBody>
          <a:bodyPr>
            <a:normAutofit/>
          </a:bodyPr>
          <a:lstStyle/>
          <a:p>
            <a:r>
              <a:rPr lang="en-US" sz="3200" dirty="0"/>
              <a:t>PATURI SIVAPRAKASH (20MIA1107)</a:t>
            </a:r>
          </a:p>
          <a:p>
            <a:r>
              <a:rPr lang="en-US" sz="3200" dirty="0"/>
              <a:t>KONDA VIHAR (20MIA1034)</a:t>
            </a:r>
          </a:p>
          <a:p>
            <a:r>
              <a:rPr lang="en-US" sz="3200" dirty="0"/>
              <a:t>VEMULA KASINATH (20MIA1109)</a:t>
            </a:r>
          </a:p>
        </p:txBody>
      </p:sp>
    </p:spTree>
    <p:extLst>
      <p:ext uri="{BB962C8B-B14F-4D97-AF65-F5344CB8AC3E}">
        <p14:creationId xmlns:p14="http://schemas.microsoft.com/office/powerpoint/2010/main" val="256025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E649-B878-DA8C-38AA-1E613433709B}"/>
              </a:ext>
            </a:extLst>
          </p:cNvPr>
          <p:cNvSpPr>
            <a:spLocks noGrp="1"/>
          </p:cNvSpPr>
          <p:nvPr>
            <p:ph type="title"/>
          </p:nvPr>
        </p:nvSpPr>
        <p:spPr/>
        <p:txBody>
          <a:bodyPr/>
          <a:lstStyle/>
          <a:p>
            <a:r>
              <a:rPr lang="en-US" sz="4400" b="1" dirty="0">
                <a:latin typeface="Calibri" panose="020F0502020204030204" pitchFamily="34" charset="0"/>
                <a:ea typeface="Calibri" panose="020F0502020204030204" pitchFamily="34" charset="0"/>
                <a:cs typeface="Calibri" panose="020F0502020204030204" pitchFamily="34" charset="0"/>
              </a:rPr>
              <a:t>INTRODUCTION</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01480AA-98D5-D637-7D53-86BD84DD73E0}"/>
              </a:ext>
            </a:extLst>
          </p:cNvPr>
          <p:cNvSpPr>
            <a:spLocks noGrp="1"/>
          </p:cNvSpPr>
          <p:nvPr>
            <p:ph idx="1"/>
          </p:nvPr>
        </p:nvSpPr>
        <p:spPr>
          <a:xfrm>
            <a:off x="1066800" y="2014194"/>
            <a:ext cx="10058400" cy="3849624"/>
          </a:xfrm>
        </p:spPr>
        <p:txBody>
          <a:bodyPr>
            <a:normAutofit lnSpcReduction="10000"/>
          </a:bodyPr>
          <a:lstStyle/>
          <a:p>
            <a:pPr marL="0" indent="0" algn="just">
              <a:buNone/>
            </a:pPr>
            <a:r>
              <a:rPr lang="en-US" sz="2000" dirty="0"/>
              <a:t>With the rise of online shopping sites, the grocery business, which is essential to daily life, has changed in a big way. This change has brought both possibilities and problems. For example, consumers now have access to a wider range of products than ever before. From having too many options, people get tired. At the same time, food stores try to offer a Personalized and easy shopping that is just like shopping in a store. Analysis of data and In this fast-changing world, recommender systems have become important tools for getting around. These are Personalized ideas are made by innovations that use algorithms, machine learning, and data-driven points of view. This helps customers make smart choices and gives businesses a way to get more people involved. These studies look at personalized ideas, how to divide customers into groups, inventory and to control many other ways to make food shopping a better experience. </a:t>
            </a:r>
          </a:p>
        </p:txBody>
      </p:sp>
    </p:spTree>
    <p:extLst>
      <p:ext uri="{BB962C8B-B14F-4D97-AF65-F5344CB8AC3E}">
        <p14:creationId xmlns:p14="http://schemas.microsoft.com/office/powerpoint/2010/main" val="393143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81A8-1509-52FE-E295-0D219313778A}"/>
              </a:ext>
            </a:extLst>
          </p:cNvPr>
          <p:cNvSpPr>
            <a:spLocks noGrp="1"/>
          </p:cNvSpPr>
          <p:nvPr>
            <p:ph type="title"/>
          </p:nvPr>
        </p:nvSpPr>
        <p:spPr/>
        <p:txBody>
          <a:bodyPr>
            <a:normAutofit/>
          </a:bodyPr>
          <a:lstStyle/>
          <a:p>
            <a:r>
              <a:rPr lang="en-US" sz="4800" b="1" i="0" dirty="0">
                <a:effectLst/>
                <a:latin typeface="Calibri" panose="020F0502020204030204" pitchFamily="34" charset="0"/>
              </a:rPr>
              <a:t>PROBLEM DEFINATION</a:t>
            </a:r>
            <a:endParaRPr lang="en-US" sz="4800" b="1" dirty="0"/>
          </a:p>
        </p:txBody>
      </p:sp>
      <p:sp>
        <p:nvSpPr>
          <p:cNvPr id="3" name="Content Placeholder 2">
            <a:extLst>
              <a:ext uri="{FF2B5EF4-FFF2-40B4-BE49-F238E27FC236}">
                <a16:creationId xmlns:a16="http://schemas.microsoft.com/office/drawing/2014/main" id="{6EFB9E40-861C-AB9C-1232-98424DD9CFBA}"/>
              </a:ext>
            </a:extLst>
          </p:cNvPr>
          <p:cNvSpPr>
            <a:spLocks noGrp="1"/>
          </p:cNvSpPr>
          <p:nvPr>
            <p:ph idx="1"/>
          </p:nvPr>
        </p:nvSpPr>
        <p:spPr/>
        <p:txBody>
          <a:bodyPr>
            <a:normAutofit fontScale="92500"/>
          </a:bodyPr>
          <a:lstStyle/>
          <a:p>
            <a:pPr marL="0" indent="0" algn="just">
              <a:buNone/>
            </a:pPr>
            <a:r>
              <a:rPr lang="en-US" sz="2800" dirty="0"/>
              <a:t>"How can the grocery industry effectively address the challenges posed by the rise of online shopping, such as choice overload for consumers and the need for personalized, easy shopping experiences, using innovative recommender systems and data-driven approaches? This problem encompasses the need to optimize product offerings, enhance customer decision-making, and improve inventory management while ensuring a seamless and satisfying online grocery shopping experience."</a:t>
            </a:r>
          </a:p>
        </p:txBody>
      </p:sp>
    </p:spTree>
    <p:extLst>
      <p:ext uri="{BB962C8B-B14F-4D97-AF65-F5344CB8AC3E}">
        <p14:creationId xmlns:p14="http://schemas.microsoft.com/office/powerpoint/2010/main" val="155465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1866-3911-BAA2-21B3-C466F7B283C4}"/>
              </a:ext>
            </a:extLst>
          </p:cNvPr>
          <p:cNvSpPr>
            <a:spLocks noGrp="1"/>
          </p:cNvSpPr>
          <p:nvPr>
            <p:ph type="title"/>
          </p:nvPr>
        </p:nvSpPr>
        <p:spPr>
          <a:xfrm>
            <a:off x="760396" y="623342"/>
            <a:ext cx="10058400" cy="1371600"/>
          </a:xfrm>
        </p:spPr>
        <p:txBody>
          <a:bodyPr>
            <a:normAutofit/>
          </a:bodyPr>
          <a:lstStyle/>
          <a:p>
            <a:r>
              <a:rPr lang="en-US" sz="4400" b="1" i="0" dirty="0">
                <a:effectLst/>
                <a:latin typeface="Calibri" panose="020F0502020204030204" pitchFamily="34" charset="0"/>
              </a:rPr>
              <a:t>LITERATURE SURVEY </a:t>
            </a:r>
            <a:endParaRPr lang="en-US" sz="4400" b="1" dirty="0"/>
          </a:p>
        </p:txBody>
      </p:sp>
      <p:sp>
        <p:nvSpPr>
          <p:cNvPr id="3" name="Content Placeholder 2">
            <a:extLst>
              <a:ext uri="{FF2B5EF4-FFF2-40B4-BE49-F238E27FC236}">
                <a16:creationId xmlns:a16="http://schemas.microsoft.com/office/drawing/2014/main" id="{3314CDDF-B74A-D963-58CB-C240B2FCAE4C}"/>
              </a:ext>
            </a:extLst>
          </p:cNvPr>
          <p:cNvSpPr>
            <a:spLocks noGrp="1"/>
          </p:cNvSpPr>
          <p:nvPr>
            <p:ph idx="1"/>
          </p:nvPr>
        </p:nvSpPr>
        <p:spPr>
          <a:xfrm>
            <a:off x="760396" y="1857677"/>
            <a:ext cx="10991337" cy="4043590"/>
          </a:xfrm>
        </p:spPr>
        <p:txBody>
          <a:bodyPr>
            <a:normAutofit fontScale="47500" lnSpcReduction="20000"/>
          </a:bodyPr>
          <a:lstStyle/>
          <a:p>
            <a:r>
              <a:rPr lang="en-US" sz="3400" b="1" dirty="0"/>
              <a:t>Recommendation System for Grocery Store Considering Data Sparsity:</a:t>
            </a:r>
          </a:p>
          <a:p>
            <a:pPr marL="0" indent="0">
              <a:buNone/>
            </a:pPr>
            <a:r>
              <a:rPr lang="en-US" sz="3400" dirty="0"/>
              <a:t>This paper explores the development of recommendation systems tailored for grocery stores while addressing the challenge of sparse data. It likely delves into methods to provide accurate product recommendations even when user-item interactions are limited, which is crucial for effective grocery shopping recommendations.</a:t>
            </a:r>
          </a:p>
          <a:p>
            <a:endParaRPr lang="en-US" sz="3400" dirty="0"/>
          </a:p>
          <a:p>
            <a:r>
              <a:rPr lang="en-US" sz="3400" b="1" dirty="0"/>
              <a:t>Analysis of Online Grocery Recommendation Systems:</a:t>
            </a:r>
          </a:p>
          <a:p>
            <a:pPr marL="0" indent="0">
              <a:buNone/>
            </a:pPr>
            <a:r>
              <a:rPr lang="en-US" sz="3400" dirty="0"/>
              <a:t>This paper likely provides an in-depth analysis of existing online grocery recommendation systems. It may examine their strengths, weaknesses, and performance metrics. Such analysis can offer valuable insights into the current state of the field and areas for improvement.</a:t>
            </a:r>
          </a:p>
          <a:p>
            <a:endParaRPr lang="en-US" sz="3400" dirty="0"/>
          </a:p>
          <a:p>
            <a:r>
              <a:rPr lang="en-US" sz="3400" b="1" dirty="0"/>
              <a:t>An enhanced recommendation scheme for online grocery shopping:</a:t>
            </a:r>
          </a:p>
          <a:p>
            <a:pPr marL="0" indent="0">
              <a:buNone/>
            </a:pPr>
            <a:r>
              <a:rPr lang="en-US" sz="3400" dirty="0"/>
              <a:t>This paper focuses on enhancing recommendation schemes specifically for online grocery shopping. It could introduce innovative techniques or algorithms to provide more personalized and effective grocery product recommendations, potentially improving the shopping experience for consumers.</a:t>
            </a:r>
          </a:p>
          <a:p>
            <a:endParaRPr lang="en-US" dirty="0"/>
          </a:p>
          <a:p>
            <a:endParaRPr lang="en-US" dirty="0"/>
          </a:p>
          <a:p>
            <a:endParaRPr lang="en-US" dirty="0"/>
          </a:p>
        </p:txBody>
      </p:sp>
    </p:spTree>
    <p:extLst>
      <p:ext uri="{BB962C8B-B14F-4D97-AF65-F5344CB8AC3E}">
        <p14:creationId xmlns:p14="http://schemas.microsoft.com/office/powerpoint/2010/main" val="65384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7BB48-C229-A6C8-7652-36E0D38F409B}"/>
              </a:ext>
            </a:extLst>
          </p:cNvPr>
          <p:cNvSpPr>
            <a:spLocks noGrp="1"/>
          </p:cNvSpPr>
          <p:nvPr>
            <p:ph idx="1"/>
          </p:nvPr>
        </p:nvSpPr>
        <p:spPr>
          <a:xfrm>
            <a:off x="846666" y="982134"/>
            <a:ext cx="10320867" cy="5029877"/>
          </a:xfrm>
        </p:spPr>
        <p:txBody>
          <a:bodyPr/>
          <a:lstStyle/>
          <a:p>
            <a:r>
              <a:rPr lang="en-US" sz="1800" b="1" dirty="0"/>
              <a:t>Multi-Criteria Recommendation Systems to Foster Online Grocery:</a:t>
            </a:r>
          </a:p>
          <a:p>
            <a:pPr marL="0" indent="0">
              <a:buNone/>
            </a:pPr>
            <a:r>
              <a:rPr lang="en-US" sz="1800" dirty="0"/>
              <a:t>This paper appears to explore the use of multi-criteria recommendation systems in the context of online grocery shopping. It may investigate how such systems can consider various factors, such as dietary preferences, price, and product availability, to make comprehensive and user-centric recommendations.</a:t>
            </a:r>
          </a:p>
          <a:p>
            <a:endParaRPr lang="en-US" sz="1800" dirty="0"/>
          </a:p>
          <a:p>
            <a:r>
              <a:rPr lang="en-US" sz="1800" b="1" dirty="0"/>
              <a:t>Personalization and probabilities: Impersonal propensities in online grocery shopping:</a:t>
            </a:r>
          </a:p>
          <a:p>
            <a:pPr marL="0" indent="0">
              <a:buNone/>
            </a:pPr>
            <a:r>
              <a:rPr lang="en-US" sz="1800" dirty="0"/>
              <a:t>This paper likely delves into the concept of personalization in online grocery shopping. It may examine the role of probabilities and user propensities in tailoring grocery recommendations to individual preferences, shedding light on the importance of personalized approaches in this domain.</a:t>
            </a:r>
          </a:p>
          <a:p>
            <a:endParaRPr lang="en-US" dirty="0"/>
          </a:p>
        </p:txBody>
      </p:sp>
    </p:spTree>
    <p:extLst>
      <p:ext uri="{BB962C8B-B14F-4D97-AF65-F5344CB8AC3E}">
        <p14:creationId xmlns:p14="http://schemas.microsoft.com/office/powerpoint/2010/main" val="215097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349F-F91F-902A-E497-D7C0DF23F0CB}"/>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552450F9-6E1E-B1A1-82B1-2BDE9F3348BF}"/>
              </a:ext>
            </a:extLst>
          </p:cNvPr>
          <p:cNvSpPr>
            <a:spLocks noGrp="1"/>
          </p:cNvSpPr>
          <p:nvPr>
            <p:ph idx="1"/>
          </p:nvPr>
        </p:nvSpPr>
        <p:spPr/>
        <p:txBody>
          <a:bodyPr/>
          <a:lstStyle/>
          <a:p>
            <a:r>
              <a:rPr lang="en-US" sz="2000" dirty="0">
                <a:solidFill>
                  <a:srgbClr val="0070C0"/>
                </a:solidFill>
                <a:hlinkClick r:id="rId2">
                  <a:extLst>
                    <a:ext uri="{A12FA001-AC4F-418D-AE19-62706E023703}">
                      <ahyp:hlinkClr xmlns:ahyp="http://schemas.microsoft.com/office/drawing/2018/hyperlinkcolor" val="tx"/>
                    </a:ext>
                  </a:extLst>
                </a:hlinkClick>
              </a:rPr>
              <a:t>https://www.sciencedirect.com/science/article/pii/S1877050915023431</a:t>
            </a:r>
            <a:endParaRPr lang="en-US" sz="2000" dirty="0">
              <a:solidFill>
                <a:srgbClr val="0070C0"/>
              </a:solidFill>
            </a:endParaRPr>
          </a:p>
          <a:p>
            <a:r>
              <a:rPr lang="en-US" sz="2000" dirty="0">
                <a:solidFill>
                  <a:srgbClr val="0070C0"/>
                </a:solidFill>
                <a:hlinkClick r:id="rId3">
                  <a:extLst>
                    <a:ext uri="{A12FA001-AC4F-418D-AE19-62706E023703}">
                      <ahyp:hlinkClr xmlns:ahyp="http://schemas.microsoft.com/office/drawing/2018/hyperlinkcolor" val="tx"/>
                    </a:ext>
                  </a:extLst>
                </a:hlinkClick>
              </a:rPr>
              <a:t>https://ieeexplore.ieee.org/abstract/document/9377058</a:t>
            </a:r>
            <a:endParaRPr lang="en-US" sz="2000" dirty="0">
              <a:solidFill>
                <a:srgbClr val="0070C0"/>
              </a:solidFill>
            </a:endParaRPr>
          </a:p>
          <a:p>
            <a:r>
              <a:rPr lang="en-US" sz="2000" dirty="0">
                <a:solidFill>
                  <a:srgbClr val="0070C0"/>
                </a:solidFill>
                <a:hlinkClick r:id="rId4">
                  <a:extLst>
                    <a:ext uri="{A12FA001-AC4F-418D-AE19-62706E023703}">
                      <ahyp:hlinkClr xmlns:ahyp="http://schemas.microsoft.com/office/drawing/2018/hyperlinkcolor" val="tx"/>
                    </a:ext>
                  </a:extLst>
                </a:hlinkClick>
              </a:rPr>
              <a:t>https://ieeexplore.ieee.org/abstract/document/5973860</a:t>
            </a:r>
            <a:endParaRPr lang="en-US" sz="2000" dirty="0">
              <a:solidFill>
                <a:srgbClr val="0070C0"/>
              </a:solidFill>
            </a:endParaRPr>
          </a:p>
          <a:p>
            <a:r>
              <a:rPr lang="en-US" sz="2000" dirty="0">
                <a:solidFill>
                  <a:srgbClr val="0070C0"/>
                </a:solidFill>
                <a:hlinkClick r:id="rId5">
                  <a:extLst>
                    <a:ext uri="{A12FA001-AC4F-418D-AE19-62706E023703}">
                      <ahyp:hlinkClr xmlns:ahyp="http://schemas.microsoft.com/office/drawing/2018/hyperlinkcolor" val="tx"/>
                    </a:ext>
                  </a:extLst>
                </a:hlinkClick>
              </a:rPr>
              <a:t>https://www.mdpi.com/1424-8220/21/11/3747</a:t>
            </a:r>
            <a:endParaRPr lang="en-US" sz="2000" dirty="0">
              <a:solidFill>
                <a:srgbClr val="0070C0"/>
              </a:solidFill>
            </a:endParaRPr>
          </a:p>
          <a:p>
            <a:r>
              <a:rPr lang="en-US" sz="2000" dirty="0">
                <a:solidFill>
                  <a:srgbClr val="0070C0"/>
                </a:solidFill>
                <a:hlinkClick r:id="rId6">
                  <a:extLst>
                    <a:ext uri="{A12FA001-AC4F-418D-AE19-62706E023703}">
                      <ahyp:hlinkClr xmlns:ahyp="http://schemas.microsoft.com/office/drawing/2018/hyperlinkcolor" val="tx"/>
                    </a:ext>
                  </a:extLst>
                </a:hlinkClick>
              </a:rPr>
              <a:t>https://journals.sagepub.com/doi/full/10.1177/2053951718778310</a:t>
            </a:r>
            <a:endParaRPr lang="en-US" sz="2000" dirty="0">
              <a:solidFill>
                <a:srgbClr val="0070C0"/>
              </a:solidFill>
            </a:endParaRPr>
          </a:p>
          <a:p>
            <a:pPr marL="0" indent="0">
              <a:buNone/>
            </a:pPr>
            <a:endParaRPr lang="en-US" dirty="0"/>
          </a:p>
          <a:p>
            <a:endParaRPr lang="en-US" dirty="0"/>
          </a:p>
        </p:txBody>
      </p:sp>
    </p:spTree>
    <p:extLst>
      <p:ext uri="{BB962C8B-B14F-4D97-AF65-F5344CB8AC3E}">
        <p14:creationId xmlns:p14="http://schemas.microsoft.com/office/powerpoint/2010/main" val="237020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6C48-6C72-973D-1C74-25611F31D7A7}"/>
              </a:ext>
            </a:extLst>
          </p:cNvPr>
          <p:cNvSpPr>
            <a:spLocks noGrp="1"/>
          </p:cNvSpPr>
          <p:nvPr>
            <p:ph type="ctrTitle"/>
          </p:nvPr>
        </p:nvSpPr>
        <p:spPr/>
        <p:txBody>
          <a:bodyPr/>
          <a:lstStyle/>
          <a:p>
            <a:r>
              <a:rPr lang="en-US" b="1" dirty="0"/>
              <a:t>THANK YOU</a:t>
            </a:r>
          </a:p>
        </p:txBody>
      </p:sp>
    </p:spTree>
    <p:extLst>
      <p:ext uri="{BB962C8B-B14F-4D97-AF65-F5344CB8AC3E}">
        <p14:creationId xmlns:p14="http://schemas.microsoft.com/office/powerpoint/2010/main" val="2164080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{D5CE7650-F554-4CB6-B0E2-F0BB66C76D94}tf11531919_win32</Template>
  <TotalTime>67</TotalTime>
  <Words>599</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Avenir Next LT Pro</vt:lpstr>
      <vt:lpstr>Avenir Next LT Pro Light</vt:lpstr>
      <vt:lpstr>Calibri</vt:lpstr>
      <vt:lpstr>Garamond</vt:lpstr>
      <vt:lpstr>SavonVTI</vt:lpstr>
      <vt:lpstr>GROCERY RECOMMEDER SYSTEM</vt:lpstr>
      <vt:lpstr>TEAM MEMBERS</vt:lpstr>
      <vt:lpstr>INTRODUCTION</vt:lpstr>
      <vt:lpstr>PROBLEM DEFINATION</vt:lpstr>
      <vt:lpstr>LITERATURE SURVEY </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RECOMMEDER SYSTEM</dc:title>
  <dc:creator>kasinath vemula</dc:creator>
  <cp:lastModifiedBy>kasinath vemula</cp:lastModifiedBy>
  <cp:revision>1</cp:revision>
  <dcterms:created xsi:type="dcterms:W3CDTF">2023-09-25T04:21:29Z</dcterms:created>
  <dcterms:modified xsi:type="dcterms:W3CDTF">2023-09-25T05:29:14Z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