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9" d="100"/>
          <a:sy n="49" d="100"/>
        </p:scale>
        <p:origin x="133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16874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5729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1705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8826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947359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2/9/2023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6136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4284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69493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9197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2/9/2023</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52487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2/9/2023</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26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2/9/2023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912060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nabca.org/sites/default/files/assets/files/IA%20one%20pager_Final.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21D3-0494-B0F1-3032-32E28C7DE042}"/>
              </a:ext>
            </a:extLst>
          </p:cNvPr>
          <p:cNvSpPr>
            <a:spLocks noGrp="1"/>
          </p:cNvSpPr>
          <p:nvPr>
            <p:ph type="ctrTitle"/>
          </p:nvPr>
        </p:nvSpPr>
        <p:spPr>
          <a:xfrm>
            <a:off x="1600200" y="2300117"/>
            <a:ext cx="8991600" cy="1645920"/>
          </a:xfrm>
        </p:spPr>
        <p:txBody>
          <a:bodyPr/>
          <a:lstStyle/>
          <a:p>
            <a:r>
              <a:rPr lang="en-US" dirty="0"/>
              <a:t> LIQUOR SALES ANALYSIS</a:t>
            </a:r>
          </a:p>
        </p:txBody>
      </p:sp>
    </p:spTree>
    <p:extLst>
      <p:ext uri="{BB962C8B-B14F-4D97-AF65-F5344CB8AC3E}">
        <p14:creationId xmlns:p14="http://schemas.microsoft.com/office/powerpoint/2010/main" val="282166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F5D4-3877-2928-8DB7-B3768D7302F0}"/>
              </a:ext>
            </a:extLst>
          </p:cNvPr>
          <p:cNvSpPr>
            <a:spLocks noGrp="1"/>
          </p:cNvSpPr>
          <p:nvPr>
            <p:ph type="title"/>
          </p:nvPr>
        </p:nvSpPr>
        <p:spPr>
          <a:xfrm>
            <a:off x="3251414" y="532998"/>
            <a:ext cx="5998464" cy="584975"/>
          </a:xfrm>
        </p:spPr>
        <p:txBody>
          <a:bodyPr>
            <a:normAutofit fontScale="90000"/>
          </a:bodyPr>
          <a:lstStyle/>
          <a:p>
            <a:r>
              <a:rPr lang="en-US" b="1" dirty="0"/>
              <a:t>INTRODUCTION</a:t>
            </a:r>
          </a:p>
        </p:txBody>
      </p:sp>
      <p:sp>
        <p:nvSpPr>
          <p:cNvPr id="3" name="Content Placeholder 2">
            <a:extLst>
              <a:ext uri="{FF2B5EF4-FFF2-40B4-BE49-F238E27FC236}">
                <a16:creationId xmlns:a16="http://schemas.microsoft.com/office/drawing/2014/main" id="{41D7FE89-887C-F5D4-A103-6783C580AFD6}"/>
              </a:ext>
            </a:extLst>
          </p:cNvPr>
          <p:cNvSpPr>
            <a:spLocks noGrp="1"/>
          </p:cNvSpPr>
          <p:nvPr>
            <p:ph idx="1"/>
          </p:nvPr>
        </p:nvSpPr>
        <p:spPr>
          <a:xfrm>
            <a:off x="517838" y="1463762"/>
            <a:ext cx="11311610" cy="4937038"/>
          </a:xfrm>
        </p:spPr>
        <p:txBody>
          <a:bodyPr>
            <a:normAutofit/>
          </a:bodyPr>
          <a:lstStyle/>
          <a:p>
            <a:pPr algn="l"/>
            <a:r>
              <a:rPr lang="en-US" sz="2400" i="0" dirty="0">
                <a:solidFill>
                  <a:srgbClr val="020202"/>
                </a:solidFill>
                <a:effectLst/>
                <a:latin typeface="Gill Sans MT (Headings)"/>
                <a:ea typeface="MingLiU" panose="02020509000000000000" pitchFamily="49" charset="-120"/>
              </a:rPr>
              <a:t>According to </a:t>
            </a:r>
            <a:r>
              <a:rPr lang="en-US" sz="2400" i="0" u="none" strike="noStrike" dirty="0">
                <a:solidFill>
                  <a:srgbClr val="4183C4"/>
                </a:solidFill>
                <a:effectLst/>
                <a:latin typeface="Gill Sans MT (Headings)"/>
                <a:ea typeface="MingLiU" panose="02020509000000000000" pitchFamily="49" charset="-120"/>
                <a:hlinkClick r:id="rId2"/>
              </a:rPr>
              <a:t>NABCA</a:t>
            </a:r>
            <a:r>
              <a:rPr lang="en-US" sz="2400" i="0" dirty="0">
                <a:solidFill>
                  <a:srgbClr val="020202"/>
                </a:solidFill>
                <a:effectLst/>
                <a:latin typeface="Gill Sans MT (Headings)"/>
                <a:ea typeface="MingLiU" panose="02020509000000000000" pitchFamily="49" charset="-120"/>
              </a:rPr>
              <a:t>, National Alcohol Beverage Control Association, Iowa became one of the first Control states in 1934. The state regulates the traffic in alcoholic liquors to protect the state's people's welfare, health, peace, morals, and safety. Also, the state provides its E license liquor sales data monthly, containing more than 20M transaction records since 2012. Class "E" liquor license (LE) allows for the sale of alcoholic liquor for off-premises consumption in original unopened containers. In other words, this license is designed for customers who purchase alcohol and then take it somewhere else. Therefore, the data can be used in multiple ways to analyze customer behavior regarding liquor consumption. This project focused on small business owners who are targeting to open a liquor store in Iowa and researched the dataset to suggest the best location and liquor categories to the owners.</a:t>
            </a:r>
          </a:p>
          <a:p>
            <a:endParaRPr lang="en-US" dirty="0"/>
          </a:p>
        </p:txBody>
      </p:sp>
    </p:spTree>
    <p:extLst>
      <p:ext uri="{BB962C8B-B14F-4D97-AF65-F5344CB8AC3E}">
        <p14:creationId xmlns:p14="http://schemas.microsoft.com/office/powerpoint/2010/main" val="120031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F4BB-B9D0-7958-1A0B-235CE6637198}"/>
              </a:ext>
            </a:extLst>
          </p:cNvPr>
          <p:cNvSpPr>
            <a:spLocks noGrp="1"/>
          </p:cNvSpPr>
          <p:nvPr>
            <p:ph type="title"/>
          </p:nvPr>
        </p:nvSpPr>
        <p:spPr>
          <a:xfrm>
            <a:off x="2857740" y="290924"/>
            <a:ext cx="6295885" cy="652352"/>
          </a:xfrm>
        </p:spPr>
        <p:txBody>
          <a:bodyPr>
            <a:normAutofit fontScale="90000"/>
          </a:bodyPr>
          <a:lstStyle/>
          <a:p>
            <a:r>
              <a:rPr lang="en-US" b="1" dirty="0"/>
              <a:t>Why IOWA Liquor Sales?</a:t>
            </a:r>
          </a:p>
        </p:txBody>
      </p:sp>
      <p:sp>
        <p:nvSpPr>
          <p:cNvPr id="3" name="Content Placeholder 2">
            <a:extLst>
              <a:ext uri="{FF2B5EF4-FFF2-40B4-BE49-F238E27FC236}">
                <a16:creationId xmlns:a16="http://schemas.microsoft.com/office/drawing/2014/main" id="{62849C2C-EAE7-C4A7-436A-1F0DB2CE3D4E}"/>
              </a:ext>
            </a:extLst>
          </p:cNvPr>
          <p:cNvSpPr>
            <a:spLocks noGrp="1"/>
          </p:cNvSpPr>
          <p:nvPr>
            <p:ph idx="1"/>
          </p:nvPr>
        </p:nvSpPr>
        <p:spPr>
          <a:xfrm>
            <a:off x="912474" y="1878008"/>
            <a:ext cx="11279525" cy="3762395"/>
          </a:xfrm>
        </p:spPr>
        <p:txBody>
          <a:bodyPr>
            <a:normAutofit/>
          </a:bodyPr>
          <a:lstStyle/>
          <a:p>
            <a:r>
              <a:rPr lang="en-US" sz="2800" dirty="0"/>
              <a:t>IOWA Liquor Sales data set was released by the IOWA state government department of commerce. It highlights the product details and date of purchase of spirits holding class “E” Liquor licenses. The size of the dataset is 3.2 GB and thus can be used effectively for data modeling.</a:t>
            </a:r>
          </a:p>
          <a:p>
            <a:r>
              <a:rPr lang="en-US" sz="2800" dirty="0"/>
              <a:t>There are 2709552 rows capturing each purchase order. Each observation beholds 18 features describing the product, vendor, invoice, and store.</a:t>
            </a:r>
          </a:p>
        </p:txBody>
      </p:sp>
    </p:spTree>
    <p:extLst>
      <p:ext uri="{BB962C8B-B14F-4D97-AF65-F5344CB8AC3E}">
        <p14:creationId xmlns:p14="http://schemas.microsoft.com/office/powerpoint/2010/main" val="172812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29A8-4319-A92D-08B9-A1BEDD2440C4}"/>
              </a:ext>
            </a:extLst>
          </p:cNvPr>
          <p:cNvSpPr>
            <a:spLocks noGrp="1"/>
          </p:cNvSpPr>
          <p:nvPr>
            <p:ph type="title"/>
          </p:nvPr>
        </p:nvSpPr>
        <p:spPr>
          <a:xfrm>
            <a:off x="2769509" y="820313"/>
            <a:ext cx="6652982" cy="758230"/>
          </a:xfrm>
        </p:spPr>
        <p:txBody>
          <a:bodyPr/>
          <a:lstStyle/>
          <a:p>
            <a:r>
              <a:rPr lang="en-US" b="1" dirty="0"/>
              <a:t>Vision</a:t>
            </a:r>
          </a:p>
        </p:txBody>
      </p:sp>
      <p:sp>
        <p:nvSpPr>
          <p:cNvPr id="3" name="Content Placeholder 2">
            <a:extLst>
              <a:ext uri="{FF2B5EF4-FFF2-40B4-BE49-F238E27FC236}">
                <a16:creationId xmlns:a16="http://schemas.microsoft.com/office/drawing/2014/main" id="{B3778A0A-66C0-B72B-1F26-DC99C523ADAA}"/>
              </a:ext>
            </a:extLst>
          </p:cNvPr>
          <p:cNvSpPr>
            <a:spLocks noGrp="1"/>
          </p:cNvSpPr>
          <p:nvPr>
            <p:ph idx="1"/>
          </p:nvPr>
        </p:nvSpPr>
        <p:spPr>
          <a:xfrm>
            <a:off x="1364861" y="2281187"/>
            <a:ext cx="10031451" cy="3545467"/>
          </a:xfrm>
        </p:spPr>
        <p:txBody>
          <a:bodyPr>
            <a:normAutofit/>
          </a:bodyPr>
          <a:lstStyle/>
          <a:p>
            <a:r>
              <a:rPr lang="en-US" sz="2800" dirty="0"/>
              <a:t>Utilize the accessible data and provide insights on Liquor sales in different cities, most popular brands and types of liquor sold, price distribution, and variance across different stores.</a:t>
            </a:r>
          </a:p>
        </p:txBody>
      </p:sp>
    </p:spTree>
    <p:extLst>
      <p:ext uri="{BB962C8B-B14F-4D97-AF65-F5344CB8AC3E}">
        <p14:creationId xmlns:p14="http://schemas.microsoft.com/office/powerpoint/2010/main" val="108750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EA4D-2167-B080-C325-1656E342F26C}"/>
              </a:ext>
            </a:extLst>
          </p:cNvPr>
          <p:cNvSpPr>
            <a:spLocks noGrp="1"/>
          </p:cNvSpPr>
          <p:nvPr>
            <p:ph type="title"/>
          </p:nvPr>
        </p:nvSpPr>
        <p:spPr>
          <a:xfrm>
            <a:off x="2631547" y="589306"/>
            <a:ext cx="6928906" cy="719729"/>
          </a:xfrm>
        </p:spPr>
        <p:txBody>
          <a:bodyPr>
            <a:normAutofit fontScale="90000"/>
          </a:bodyPr>
          <a:lstStyle/>
          <a:p>
            <a:r>
              <a:rPr lang="en-US" b="1" dirty="0"/>
              <a:t>Goals</a:t>
            </a:r>
          </a:p>
        </p:txBody>
      </p:sp>
      <p:sp>
        <p:nvSpPr>
          <p:cNvPr id="3" name="Content Placeholder 2">
            <a:extLst>
              <a:ext uri="{FF2B5EF4-FFF2-40B4-BE49-F238E27FC236}">
                <a16:creationId xmlns:a16="http://schemas.microsoft.com/office/drawing/2014/main" id="{11CB3718-42B7-891D-AA53-90910512325A}"/>
              </a:ext>
            </a:extLst>
          </p:cNvPr>
          <p:cNvSpPr>
            <a:spLocks noGrp="1"/>
          </p:cNvSpPr>
          <p:nvPr>
            <p:ph idx="1"/>
          </p:nvPr>
        </p:nvSpPr>
        <p:spPr>
          <a:xfrm>
            <a:off x="1576617" y="1964277"/>
            <a:ext cx="9020797" cy="3079362"/>
          </a:xfrm>
        </p:spPr>
        <p:txBody>
          <a:bodyPr>
            <a:normAutofit/>
          </a:bodyPr>
          <a:lstStyle/>
          <a:p>
            <a:r>
              <a:rPr lang="en-US" sz="2400" dirty="0"/>
              <a:t>To Study trends of data and provide answers to strategic questions.</a:t>
            </a:r>
          </a:p>
          <a:p>
            <a:r>
              <a:rPr lang="en-US" sz="2400" dirty="0"/>
              <a:t>To provide subject-oriented analysis wherein data is categorized and stored by business subject rather than application…</a:t>
            </a:r>
          </a:p>
          <a:p>
            <a:r>
              <a:rPr lang="en-US" sz="2400" dirty="0"/>
              <a:t>Integrate data from disparate sources and store them in a single place.</a:t>
            </a:r>
          </a:p>
        </p:txBody>
      </p:sp>
    </p:spTree>
    <p:extLst>
      <p:ext uri="{BB962C8B-B14F-4D97-AF65-F5344CB8AC3E}">
        <p14:creationId xmlns:p14="http://schemas.microsoft.com/office/powerpoint/2010/main" val="254585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9864-C574-AD6F-DEA0-D5A37BD803A8}"/>
              </a:ext>
            </a:extLst>
          </p:cNvPr>
          <p:cNvSpPr>
            <a:spLocks noGrp="1"/>
          </p:cNvSpPr>
          <p:nvPr>
            <p:ph type="title"/>
          </p:nvPr>
        </p:nvSpPr>
        <p:spPr>
          <a:xfrm>
            <a:off x="2491980" y="321241"/>
            <a:ext cx="7208039" cy="796732"/>
          </a:xfrm>
        </p:spPr>
        <p:txBody>
          <a:bodyPr>
            <a:normAutofit/>
          </a:bodyPr>
          <a:lstStyle/>
          <a:p>
            <a:r>
              <a:rPr lang="en-US" sz="2400" b="1" dirty="0"/>
              <a:t>Source Data Tables Description</a:t>
            </a:r>
          </a:p>
        </p:txBody>
      </p:sp>
      <p:sp>
        <p:nvSpPr>
          <p:cNvPr id="3" name="Content Placeholder 2">
            <a:extLst>
              <a:ext uri="{FF2B5EF4-FFF2-40B4-BE49-F238E27FC236}">
                <a16:creationId xmlns:a16="http://schemas.microsoft.com/office/drawing/2014/main" id="{87BA3EC8-0B37-E5FD-B594-C9A3122F961B}"/>
              </a:ext>
            </a:extLst>
          </p:cNvPr>
          <p:cNvSpPr>
            <a:spLocks noGrp="1"/>
          </p:cNvSpPr>
          <p:nvPr>
            <p:ph idx="1"/>
          </p:nvPr>
        </p:nvSpPr>
        <p:spPr>
          <a:xfrm>
            <a:off x="816221" y="1569641"/>
            <a:ext cx="10859223" cy="3608752"/>
          </a:xfrm>
        </p:spPr>
        <p:txBody>
          <a:bodyPr>
            <a:noAutofit/>
          </a:bodyPr>
          <a:lstStyle/>
          <a:p>
            <a:r>
              <a:rPr lang="en-US" sz="2800" dirty="0" err="1"/>
              <a:t>Invoice_Source</a:t>
            </a:r>
            <a:r>
              <a:rPr lang="en-US" sz="2800" dirty="0"/>
              <a:t>: Contains details about the purchase order.</a:t>
            </a:r>
          </a:p>
          <a:p>
            <a:r>
              <a:rPr lang="en-US" sz="2800" dirty="0" err="1"/>
              <a:t>Category_Table</a:t>
            </a:r>
            <a:r>
              <a:rPr lang="en-US" sz="2800" dirty="0"/>
              <a:t>: Illustrates the liquor brands.</a:t>
            </a:r>
          </a:p>
          <a:p>
            <a:r>
              <a:rPr lang="en-US" sz="2800" dirty="0" err="1"/>
              <a:t>Vendor_Table</a:t>
            </a:r>
            <a:r>
              <a:rPr lang="en-US" sz="2800" dirty="0"/>
              <a:t>: Summarizes vendor details with vendor number</a:t>
            </a:r>
          </a:p>
          <a:p>
            <a:r>
              <a:rPr lang="en-US" sz="2800" dirty="0" err="1"/>
              <a:t>Store_Table</a:t>
            </a:r>
            <a:r>
              <a:rPr lang="en-US" sz="2800" dirty="0"/>
              <a:t>: Describes store details like address, city, zip code, store number, etc.</a:t>
            </a:r>
          </a:p>
          <a:p>
            <a:r>
              <a:rPr lang="en-US" sz="2800" dirty="0" err="1"/>
              <a:t>Item_Table</a:t>
            </a:r>
            <a:r>
              <a:rPr lang="en-US" sz="2800" dirty="0"/>
              <a:t>: Contains details about Liquor products like number, and ID.</a:t>
            </a:r>
          </a:p>
        </p:txBody>
      </p:sp>
    </p:spTree>
    <p:extLst>
      <p:ext uri="{BB962C8B-B14F-4D97-AF65-F5344CB8AC3E}">
        <p14:creationId xmlns:p14="http://schemas.microsoft.com/office/powerpoint/2010/main" val="368923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A43A-61CC-2CE4-A7CF-89DFC5232F58}"/>
              </a:ext>
            </a:extLst>
          </p:cNvPr>
          <p:cNvSpPr>
            <a:spLocks noGrp="1"/>
          </p:cNvSpPr>
          <p:nvPr>
            <p:ph type="title"/>
          </p:nvPr>
        </p:nvSpPr>
        <p:spPr>
          <a:xfrm>
            <a:off x="2846511" y="416052"/>
            <a:ext cx="6498978" cy="777481"/>
          </a:xfrm>
        </p:spPr>
        <p:txBody>
          <a:bodyPr/>
          <a:lstStyle/>
          <a:p>
            <a:r>
              <a:rPr lang="en-US" b="1" dirty="0"/>
              <a:t>Area of Analysis</a:t>
            </a:r>
          </a:p>
        </p:txBody>
      </p:sp>
      <p:sp>
        <p:nvSpPr>
          <p:cNvPr id="3" name="Content Placeholder 2">
            <a:extLst>
              <a:ext uri="{FF2B5EF4-FFF2-40B4-BE49-F238E27FC236}">
                <a16:creationId xmlns:a16="http://schemas.microsoft.com/office/drawing/2014/main" id="{264290B4-5B21-E9EE-2C3D-2F44F752D9A6}"/>
              </a:ext>
            </a:extLst>
          </p:cNvPr>
          <p:cNvSpPr>
            <a:spLocks noGrp="1"/>
          </p:cNvSpPr>
          <p:nvPr>
            <p:ph idx="1"/>
          </p:nvPr>
        </p:nvSpPr>
        <p:spPr>
          <a:xfrm>
            <a:off x="719969" y="1878007"/>
            <a:ext cx="10830348" cy="3618017"/>
          </a:xfrm>
        </p:spPr>
        <p:txBody>
          <a:bodyPr>
            <a:normAutofit/>
          </a:bodyPr>
          <a:lstStyle/>
          <a:p>
            <a:r>
              <a:rPr lang="en-US" sz="2400" dirty="0"/>
              <a:t>As Liquor brands and vendors are the key stakeholders of the Liquor business, it is prominent for a store to assess the liquor sales. We can analyze and assess the liquor sales according to the geographical locations of the stores, liquor brands purchased, amount of sales generated in dollars, the volume of liquor, and availability of vendors to supply liquor bottles.</a:t>
            </a:r>
          </a:p>
        </p:txBody>
      </p:sp>
    </p:spTree>
    <p:extLst>
      <p:ext uri="{BB962C8B-B14F-4D97-AF65-F5344CB8AC3E}">
        <p14:creationId xmlns:p14="http://schemas.microsoft.com/office/powerpoint/2010/main" val="302693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A9ED-193A-4B97-EFE2-EA77C3180B63}"/>
              </a:ext>
            </a:extLst>
          </p:cNvPr>
          <p:cNvSpPr>
            <a:spLocks noGrp="1"/>
          </p:cNvSpPr>
          <p:nvPr>
            <p:ph type="title"/>
          </p:nvPr>
        </p:nvSpPr>
        <p:spPr>
          <a:xfrm>
            <a:off x="2306465" y="371362"/>
            <a:ext cx="7579070" cy="856546"/>
          </a:xfrm>
        </p:spPr>
        <p:txBody>
          <a:bodyPr>
            <a:normAutofit fontScale="90000"/>
          </a:bodyPr>
          <a:lstStyle/>
          <a:p>
            <a:r>
              <a:rPr lang="en-US" sz="4800" b="1" dirty="0"/>
              <a:t>OUR TEAM</a:t>
            </a:r>
          </a:p>
        </p:txBody>
      </p:sp>
      <p:sp>
        <p:nvSpPr>
          <p:cNvPr id="3" name="Content Placeholder 2">
            <a:extLst>
              <a:ext uri="{FF2B5EF4-FFF2-40B4-BE49-F238E27FC236}">
                <a16:creationId xmlns:a16="http://schemas.microsoft.com/office/drawing/2014/main" id="{BEAC971B-210C-E698-4788-55DE0BE63393}"/>
              </a:ext>
            </a:extLst>
          </p:cNvPr>
          <p:cNvSpPr>
            <a:spLocks noGrp="1"/>
          </p:cNvSpPr>
          <p:nvPr>
            <p:ph idx="1"/>
          </p:nvPr>
        </p:nvSpPr>
        <p:spPr>
          <a:xfrm>
            <a:off x="862974" y="2191826"/>
            <a:ext cx="7729728" cy="2030209"/>
          </a:xfrm>
        </p:spPr>
        <p:txBody>
          <a:bodyPr>
            <a:normAutofit/>
          </a:bodyPr>
          <a:lstStyle/>
          <a:p>
            <a:r>
              <a:rPr lang="en-US" sz="2800" dirty="0"/>
              <a:t>VEMULA KASINATH  - 20MIA1109</a:t>
            </a:r>
          </a:p>
          <a:p>
            <a:r>
              <a:rPr lang="en-US" sz="2800" dirty="0"/>
              <a:t>N PRANEETH KUMAR REDDY -20MIA1074</a:t>
            </a:r>
          </a:p>
          <a:p>
            <a:r>
              <a:rPr lang="en-US" sz="2800" dirty="0"/>
              <a:t>PATURI SHIVA PRAKASH -20MIA1107</a:t>
            </a:r>
          </a:p>
        </p:txBody>
      </p:sp>
    </p:spTree>
    <p:extLst>
      <p:ext uri="{BB962C8B-B14F-4D97-AF65-F5344CB8AC3E}">
        <p14:creationId xmlns:p14="http://schemas.microsoft.com/office/powerpoint/2010/main" val="1076448892"/>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59</TotalTime>
  <Words>483</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Gill Sans MT (Headings)</vt:lpstr>
      <vt:lpstr>Parcel</vt:lpstr>
      <vt:lpstr> LIQUOR SALES ANALYSIS</vt:lpstr>
      <vt:lpstr>INTRODUCTION</vt:lpstr>
      <vt:lpstr>Why IOWA Liquor Sales?</vt:lpstr>
      <vt:lpstr>Vision</vt:lpstr>
      <vt:lpstr>Goals</vt:lpstr>
      <vt:lpstr>Source Data Tables Description</vt:lpstr>
      <vt:lpstr>Area of Analysis</vt:lpstr>
      <vt:lpstr>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LIQUOR SALES ANALYSIS</dc:title>
  <dc:creator>kasinath vemula</dc:creator>
  <cp:lastModifiedBy>kasinath vemula</cp:lastModifiedBy>
  <cp:revision>1</cp:revision>
  <dcterms:created xsi:type="dcterms:W3CDTF">2023-02-09T16:39:15Z</dcterms:created>
  <dcterms:modified xsi:type="dcterms:W3CDTF">2023-02-09T17:38:32Z</dcterms:modified>
</cp:coreProperties>
</file>