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6" d="100"/>
          <a:sy n="66" d="100"/>
        </p:scale>
        <p:origin x="66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B10DF8-A086-41EB-8CC8-723812030481}" type="datetimeFigureOut">
              <a:rPr lang="en-US" smtClean="0"/>
              <a:t>10/18/2022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6B7992-D0DA-4521-AA16-32F6F1858402}" type="slidenum">
              <a:rPr lang="en-US" smtClean="0"/>
              <a:t>‹#›</a:t>
            </a:fld>
            <a:endParaRPr lang="en-US"/>
          </a:p>
        </p:txBody>
      </p:sp>
    </p:spTree>
    <p:extLst>
      <p:ext uri="{BB962C8B-B14F-4D97-AF65-F5344CB8AC3E}">
        <p14:creationId xmlns:p14="http://schemas.microsoft.com/office/powerpoint/2010/main" val="25699680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10/17/2022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10/17/2022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10/17/2022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10/17/2022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10/17/2022</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10/17/2022</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light-sources.com/solutions/uv-air-treatment-systems/uvc-air-purification-systems/uv-c-light-bulb/"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link.springer.com/article/10.1007/s41403-020-00131-9#ref-CR6" TargetMode="External"/><Relationship Id="rId2" Type="http://schemas.openxmlformats.org/officeDocument/2006/relationships/hyperlink" Target="https://link.springer.com/article/10.1007/s41403-020-00131-9#ref-CR3" TargetMode="External"/><Relationship Id="rId1" Type="http://schemas.openxmlformats.org/officeDocument/2006/relationships/slideLayout" Target="../slideLayouts/slideLayout2.xml"/><Relationship Id="rId4" Type="http://schemas.openxmlformats.org/officeDocument/2006/relationships/hyperlink" Target="https://link.springer.com/article/10.1007/s41403-020-00131-9#ref-CR4"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light-sources.com/solutions/germicidal-uvc-lamps/uv-light-applications/surface-sterilization/uv-light-disinfection-in-hospital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CC598-84F1-EDB1-C494-12E847899DB8}"/>
              </a:ext>
            </a:extLst>
          </p:cNvPr>
          <p:cNvSpPr>
            <a:spLocks noGrp="1"/>
          </p:cNvSpPr>
          <p:nvPr>
            <p:ph type="ctrTitle"/>
          </p:nvPr>
        </p:nvSpPr>
        <p:spPr>
          <a:xfrm>
            <a:off x="1296204" y="1207235"/>
            <a:ext cx="10384180" cy="1234237"/>
          </a:xfrm>
        </p:spPr>
        <p:txBody>
          <a:bodyPr/>
          <a:lstStyle/>
          <a:p>
            <a:r>
              <a:rPr lang="en-US" dirty="0">
                <a:solidFill>
                  <a:srgbClr val="FF0000"/>
                </a:solidFill>
              </a:rPr>
              <a:t>UV</a:t>
            </a:r>
            <a:r>
              <a:rPr lang="en-US" dirty="0"/>
              <a:t> </a:t>
            </a:r>
            <a:r>
              <a:rPr lang="en-US" dirty="0">
                <a:solidFill>
                  <a:srgbClr val="FF0000"/>
                </a:solidFill>
              </a:rPr>
              <a:t>DISINFECTION</a:t>
            </a:r>
            <a:r>
              <a:rPr lang="en-US" dirty="0"/>
              <a:t> USING </a:t>
            </a:r>
            <a:r>
              <a:rPr lang="en-US" dirty="0">
                <a:solidFill>
                  <a:srgbClr val="FF0000"/>
                </a:solidFill>
              </a:rPr>
              <a:t>AI</a:t>
            </a:r>
          </a:p>
        </p:txBody>
      </p:sp>
      <p:sp>
        <p:nvSpPr>
          <p:cNvPr id="3" name="Subtitle 2">
            <a:extLst>
              <a:ext uri="{FF2B5EF4-FFF2-40B4-BE49-F238E27FC236}">
                <a16:creationId xmlns:a16="http://schemas.microsoft.com/office/drawing/2014/main" id="{6E5F6B17-4603-F600-8127-5D68F1829367}"/>
              </a:ext>
            </a:extLst>
          </p:cNvPr>
          <p:cNvSpPr>
            <a:spLocks noGrp="1"/>
          </p:cNvSpPr>
          <p:nvPr>
            <p:ph type="subTitle" idx="1"/>
          </p:nvPr>
        </p:nvSpPr>
        <p:spPr>
          <a:xfrm>
            <a:off x="1888031" y="5280847"/>
            <a:ext cx="1509687" cy="552062"/>
          </a:xfrm>
        </p:spPr>
        <p:txBody>
          <a:bodyPr>
            <a:normAutofit fontScale="92500"/>
          </a:bodyPr>
          <a:lstStyle/>
          <a:p>
            <a:r>
              <a:rPr lang="en-US" sz="2400" b="1" dirty="0">
                <a:solidFill>
                  <a:schemeClr val="tx1">
                    <a:lumMod val="95000"/>
                  </a:schemeClr>
                </a:solidFill>
              </a:rPr>
              <a:t>PHY 1901</a:t>
            </a:r>
          </a:p>
        </p:txBody>
      </p:sp>
    </p:spTree>
    <p:extLst>
      <p:ext uri="{BB962C8B-B14F-4D97-AF65-F5344CB8AC3E}">
        <p14:creationId xmlns:p14="http://schemas.microsoft.com/office/powerpoint/2010/main" val="1859148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B11359-7F4B-AE6C-6134-0CE35B4AD340}"/>
              </a:ext>
            </a:extLst>
          </p:cNvPr>
          <p:cNvSpPr txBox="1"/>
          <p:nvPr/>
        </p:nvSpPr>
        <p:spPr>
          <a:xfrm>
            <a:off x="712270" y="423512"/>
            <a:ext cx="8239225" cy="1077218"/>
          </a:xfrm>
          <a:prstGeom prst="rect">
            <a:avLst/>
          </a:prstGeom>
          <a:noFill/>
        </p:spPr>
        <p:txBody>
          <a:bodyPr wrap="square" rtlCol="0">
            <a:spAutoFit/>
          </a:bodyPr>
          <a:lstStyle/>
          <a:p>
            <a:pPr algn="l"/>
            <a:r>
              <a:rPr lang="en-US" sz="3200" b="1" i="0" dirty="0">
                <a:solidFill>
                  <a:srgbClr val="FF0000"/>
                </a:solidFill>
                <a:effectLst/>
              </a:rPr>
              <a:t>Automatic UV Disinfection Systems for Hospitals: -</a:t>
            </a:r>
          </a:p>
        </p:txBody>
      </p:sp>
      <p:sp>
        <p:nvSpPr>
          <p:cNvPr id="3" name="TextBox 2">
            <a:extLst>
              <a:ext uri="{FF2B5EF4-FFF2-40B4-BE49-F238E27FC236}">
                <a16:creationId xmlns:a16="http://schemas.microsoft.com/office/drawing/2014/main" id="{3CE71EAE-6235-114A-87CF-3D7F84B521EF}"/>
              </a:ext>
            </a:extLst>
          </p:cNvPr>
          <p:cNvSpPr txBox="1"/>
          <p:nvPr/>
        </p:nvSpPr>
        <p:spPr>
          <a:xfrm>
            <a:off x="712270" y="1618708"/>
            <a:ext cx="11059427" cy="5355312"/>
          </a:xfrm>
          <a:prstGeom prst="rect">
            <a:avLst/>
          </a:prstGeom>
          <a:noFill/>
        </p:spPr>
        <p:txBody>
          <a:bodyPr wrap="square" rtlCol="0">
            <a:spAutoFit/>
          </a:bodyPr>
          <a:lstStyle/>
          <a:p>
            <a:pPr algn="l"/>
            <a:r>
              <a:rPr lang="en-US" b="0" i="0" dirty="0">
                <a:effectLst/>
                <a:latin typeface="+mj-lt"/>
              </a:rPr>
              <a:t>UV disinfection in hospitals is gaining traction due to the high rate of effectiveness and also because of the ability to automate the sterilization process. Many types of hospital UV disinfection systems are available such as:</a:t>
            </a:r>
          </a:p>
          <a:p>
            <a:pPr algn="l">
              <a:buFont typeface="Arial" panose="020B0604020202020204" pitchFamily="34" charset="0"/>
              <a:buChar char="•"/>
            </a:pPr>
            <a:r>
              <a:rPr lang="en-US" b="0" i="0" dirty="0">
                <a:effectLst/>
                <a:latin typeface="+mj-lt"/>
              </a:rPr>
              <a:t>Stationary solutions such as UVC lamps in light fixtures, overhead doors, and doorways</a:t>
            </a:r>
          </a:p>
          <a:p>
            <a:pPr algn="l">
              <a:buFont typeface="Arial" panose="020B0604020202020204" pitchFamily="34" charset="0"/>
              <a:buChar char="•"/>
            </a:pPr>
            <a:r>
              <a:rPr lang="en-US" b="0" i="0" dirty="0">
                <a:effectLst/>
                <a:latin typeface="+mj-lt"/>
              </a:rPr>
              <a:t>UVC lamps in HVAC systems to sterilize the air</a:t>
            </a:r>
          </a:p>
          <a:p>
            <a:pPr algn="l">
              <a:buFont typeface="Arial" panose="020B0604020202020204" pitchFamily="34" charset="0"/>
              <a:buChar char="•"/>
            </a:pPr>
            <a:r>
              <a:rPr lang="en-US" b="0" i="0" dirty="0">
                <a:effectLst/>
                <a:latin typeface="+mj-lt"/>
              </a:rPr>
              <a:t>UVC lamps in water systems for clean and sterile water supply</a:t>
            </a:r>
          </a:p>
          <a:p>
            <a:pPr algn="l"/>
            <a:r>
              <a:rPr lang="en-US" b="0" i="0" dirty="0">
                <a:effectLst/>
              </a:rPr>
              <a:t>Automated hospital UV disinfection systems provide an invaluable benefit to protect patients and staff as well as cost-effective operation with no required labor. Activating automated UV disinfection in operating rooms after surgeries and prior to new patient arrivals adds a protective layer to manual cleaning and can reach into odd places that may get overlooked during manual cleaning processes.</a:t>
            </a:r>
          </a:p>
          <a:p>
            <a:pPr algn="l"/>
            <a:br>
              <a:rPr lang="en-US" dirty="0"/>
            </a:br>
            <a:r>
              <a:rPr lang="en-US" b="0" i="0" dirty="0">
                <a:effectLst/>
              </a:rPr>
              <a:t>Hospitals can incorporate automated UV disinfection systems in operating rooms, patient rooms, labs, storage facilities and on equipment surfaces. </a:t>
            </a:r>
            <a:r>
              <a:rPr lang="en-US" b="0" i="0" u="none" strike="noStrike" dirty="0">
                <a:effectLst/>
                <a:hlinkClick r:id="rId2">
                  <a:extLst>
                    <a:ext uri="{A12FA001-AC4F-418D-AE19-62706E023703}">
                      <ahyp:hlinkClr xmlns:ahyp="http://schemas.microsoft.com/office/drawing/2018/hyperlinkcolor" val="tx"/>
                    </a:ext>
                  </a:extLst>
                </a:hlinkClick>
              </a:rPr>
              <a:t>UVC germicidal lamps</a:t>
            </a:r>
            <a:r>
              <a:rPr lang="en-US" b="0" i="0" dirty="0">
                <a:effectLst/>
              </a:rPr>
              <a:t> offer an enhancement to traditional cleaning methods and are proven to be more effective than cleaning with chemicals alone.</a:t>
            </a:r>
          </a:p>
          <a:p>
            <a:br>
              <a:rPr lang="en-US" dirty="0"/>
            </a:br>
            <a:br>
              <a:rPr lang="en-US" dirty="0"/>
            </a:br>
            <a:endParaRPr lang="en-US" dirty="0"/>
          </a:p>
        </p:txBody>
      </p:sp>
    </p:spTree>
    <p:extLst>
      <p:ext uri="{BB962C8B-B14F-4D97-AF65-F5344CB8AC3E}">
        <p14:creationId xmlns:p14="http://schemas.microsoft.com/office/powerpoint/2010/main" val="313747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27AC274-B986-2B3A-6794-EEBE023D40A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52" t="19929" r="1064" b="24772"/>
          <a:stretch/>
        </p:blipFill>
        <p:spPr bwMode="auto">
          <a:xfrm>
            <a:off x="1783880" y="1097828"/>
            <a:ext cx="8236017" cy="4662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4695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ar-UV Light Significant Tool For Layered Disinfection In Facilities">
            <a:extLst>
              <a:ext uri="{FF2B5EF4-FFF2-40B4-BE49-F238E27FC236}">
                <a16:creationId xmlns:a16="http://schemas.microsoft.com/office/drawing/2014/main" id="{9F69668D-B170-3724-D422-1915C1E63C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7794" y="765226"/>
            <a:ext cx="9716666" cy="4981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7216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AB17E-AD78-5C47-61B8-012FAB5F8C72}"/>
              </a:ext>
            </a:extLst>
          </p:cNvPr>
          <p:cNvSpPr>
            <a:spLocks noGrp="1"/>
          </p:cNvSpPr>
          <p:nvPr>
            <p:ph type="title"/>
          </p:nvPr>
        </p:nvSpPr>
        <p:spPr/>
        <p:txBody>
          <a:bodyPr/>
          <a:lstStyle/>
          <a:p>
            <a:r>
              <a:rPr lang="en-US" sz="4400" dirty="0">
                <a:solidFill>
                  <a:srgbClr val="FF0000"/>
                </a:solidFill>
              </a:rPr>
              <a:t>ABSTRACT</a:t>
            </a:r>
            <a:r>
              <a:rPr lang="en-US" dirty="0">
                <a:solidFill>
                  <a:srgbClr val="FF0000"/>
                </a:solidFill>
              </a:rPr>
              <a:t>: -</a:t>
            </a:r>
          </a:p>
        </p:txBody>
      </p:sp>
      <p:sp>
        <p:nvSpPr>
          <p:cNvPr id="3" name="Content Placeholder 2">
            <a:extLst>
              <a:ext uri="{FF2B5EF4-FFF2-40B4-BE49-F238E27FC236}">
                <a16:creationId xmlns:a16="http://schemas.microsoft.com/office/drawing/2014/main" id="{18A860CC-A018-C94A-B4E8-E6C84F84689B}"/>
              </a:ext>
            </a:extLst>
          </p:cNvPr>
          <p:cNvSpPr>
            <a:spLocks noGrp="1"/>
          </p:cNvSpPr>
          <p:nvPr>
            <p:ph idx="1"/>
          </p:nvPr>
        </p:nvSpPr>
        <p:spPr>
          <a:xfrm>
            <a:off x="385575" y="2222287"/>
            <a:ext cx="11203242" cy="4635713"/>
          </a:xfrm>
        </p:spPr>
        <p:txBody>
          <a:bodyPr>
            <a:normAutofit fontScale="85000" lnSpcReduction="20000"/>
          </a:bodyPr>
          <a:lstStyle/>
          <a:p>
            <a:pPr algn="l"/>
            <a:r>
              <a:rPr lang="en-US" sz="2300" b="0" i="0" dirty="0">
                <a:effectLst/>
                <a:latin typeface="var(--nova-font-family-sans-serif)"/>
              </a:rPr>
              <a:t>Covid19 changed all of humankind in 2020. Due to its fast and efficiently spreading nature, we were forced to use face masks and gloves to protect us from everything we touch. </a:t>
            </a:r>
          </a:p>
          <a:p>
            <a:pPr algn="l"/>
            <a:r>
              <a:rPr lang="en-US" sz="2300" b="0" i="0" dirty="0">
                <a:effectLst/>
                <a:latin typeface="var(--nova-font-family-sans-serif)"/>
              </a:rPr>
              <a:t>We cannot apply sanitizers on fruits, vegetables, packed food, batteries, etc. we buy from outside or we can’t sanitize files or paperwork that doctors exchange with patients or employees exchange with each other. </a:t>
            </a:r>
          </a:p>
          <a:p>
            <a:pPr algn="l"/>
            <a:r>
              <a:rPr lang="en-US" sz="2300" b="0" i="0" dirty="0">
                <a:effectLst/>
                <a:latin typeface="var(--nova-font-family-sans-serif)"/>
              </a:rPr>
              <a:t>Many researchers are working on multiple aspects of the COVID-19 pandemic including disease detection, treatment, and Vaccine development. </a:t>
            </a:r>
          </a:p>
          <a:p>
            <a:pPr algn="l"/>
            <a:r>
              <a:rPr lang="en-US" sz="2300" b="0" i="0" dirty="0">
                <a:effectLst/>
                <a:latin typeface="var(--nova-font-family-sans-serif)"/>
              </a:rPr>
              <a:t>Well, we solve this huge problem with an Automatic UV Disinfection System with an automatic conveyor. Now UV C Has Been Proven to kill Viruses within a matter of seconds.</a:t>
            </a:r>
          </a:p>
          <a:p>
            <a:pPr algn="l"/>
            <a:r>
              <a:rPr lang="en-US" sz="2300" b="0" i="0" dirty="0">
                <a:effectLst/>
                <a:latin typeface="var(--nova-font-family-sans-serif)"/>
              </a:rPr>
              <a:t> UV C is Used to kill bacteria and gums from the surface of Products like fruits, vegetables, etc., and this proposed system addresses these challenges comprehensively. </a:t>
            </a:r>
          </a:p>
          <a:p>
            <a:pPr algn="l"/>
            <a:r>
              <a:rPr lang="en-US" sz="2300" b="0" i="0" dirty="0">
                <a:effectLst/>
                <a:latin typeface="var(--nova-font-family-sans-serif)"/>
              </a:rPr>
              <a:t>The proposed system is unobtrusive during its operation and can be operated even in the presence of people in the living spaces</a:t>
            </a:r>
            <a:r>
              <a:rPr lang="en-US" sz="2300" b="0" i="0" dirty="0">
                <a:solidFill>
                  <a:srgbClr val="111111"/>
                </a:solidFill>
                <a:effectLst/>
                <a:latin typeface="var(--nova-font-family-sans-serif)"/>
              </a:rPr>
              <a:t>.</a:t>
            </a:r>
          </a:p>
          <a:p>
            <a:pPr marL="0" indent="0">
              <a:buNone/>
            </a:pPr>
            <a:br>
              <a:rPr lang="en-US" b="0" i="0" dirty="0">
                <a:solidFill>
                  <a:srgbClr val="111111"/>
                </a:solidFill>
                <a:effectLst/>
                <a:latin typeface="Roboto" panose="02000000000000000000" pitchFamily="2" charset="0"/>
              </a:rPr>
            </a:br>
            <a:endParaRPr lang="en-US" dirty="0"/>
          </a:p>
        </p:txBody>
      </p:sp>
    </p:spTree>
    <p:extLst>
      <p:ext uri="{BB962C8B-B14F-4D97-AF65-F5344CB8AC3E}">
        <p14:creationId xmlns:p14="http://schemas.microsoft.com/office/powerpoint/2010/main" val="2097167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525AB-C7B4-B719-9A88-F94038827E6E}"/>
              </a:ext>
            </a:extLst>
          </p:cNvPr>
          <p:cNvSpPr>
            <a:spLocks noGrp="1"/>
          </p:cNvSpPr>
          <p:nvPr>
            <p:ph type="title"/>
          </p:nvPr>
        </p:nvSpPr>
        <p:spPr/>
        <p:txBody>
          <a:bodyPr/>
          <a:lstStyle/>
          <a:p>
            <a:r>
              <a:rPr lang="en-US" dirty="0">
                <a:solidFill>
                  <a:srgbClr val="FF0000"/>
                </a:solidFill>
              </a:rPr>
              <a:t>INTRODUCTION: -</a:t>
            </a:r>
          </a:p>
        </p:txBody>
      </p:sp>
      <p:sp>
        <p:nvSpPr>
          <p:cNvPr id="3" name="Content Placeholder 2">
            <a:extLst>
              <a:ext uri="{FF2B5EF4-FFF2-40B4-BE49-F238E27FC236}">
                <a16:creationId xmlns:a16="http://schemas.microsoft.com/office/drawing/2014/main" id="{FBBE7964-6A97-42CA-4F5D-B601B324573E}"/>
              </a:ext>
            </a:extLst>
          </p:cNvPr>
          <p:cNvSpPr>
            <a:spLocks noGrp="1"/>
          </p:cNvSpPr>
          <p:nvPr>
            <p:ph idx="1"/>
          </p:nvPr>
        </p:nvSpPr>
        <p:spPr>
          <a:xfrm>
            <a:off x="263090" y="2194560"/>
            <a:ext cx="11665819" cy="4399131"/>
          </a:xfrm>
        </p:spPr>
        <p:txBody>
          <a:bodyPr>
            <a:normAutofit fontScale="85000" lnSpcReduction="20000"/>
          </a:bodyPr>
          <a:lstStyle/>
          <a:p>
            <a:pPr algn="l"/>
            <a:r>
              <a:rPr lang="en-US" sz="2600" b="0" i="0" dirty="0">
                <a:effectLst/>
                <a:latin typeface="var(--nova-font-family-sans-serif)"/>
              </a:rPr>
              <a:t>The chief goal of the proposed fomite disinfection system is to minimize the spread of Wuhan corona virus (COVID-19) by disinfecting the surfaces of the luggage. The disinfection systems are very common and use one of the many of the disinfection strategies. Based on these characteristics, ultraviolet-C (UV-C 100–280 nm) radiation is the preferred disinfection agent. Non-foaming soap solutions are also very effective against coronavirus which has a lipid membrane (</a:t>
            </a:r>
            <a:r>
              <a:rPr lang="en-US" sz="2600" b="0" i="0" dirty="0" err="1">
                <a:effectLst/>
                <a:latin typeface="var(--nova-font-family-sans-serif)"/>
              </a:rPr>
              <a:t>Gibbens</a:t>
            </a:r>
            <a:r>
              <a:rPr lang="en-US" sz="2600" b="0" i="0" dirty="0">
                <a:effectLst/>
                <a:latin typeface="var(--nova-font-family-sans-serif)"/>
              </a:rPr>
              <a:t> </a:t>
            </a:r>
            <a:r>
              <a:rPr lang="en-US" sz="2600" b="0" i="0" dirty="0">
                <a:effectLst/>
                <a:latin typeface="var(--nova-font-family-sans-serif)"/>
                <a:hlinkClick r:id="rId2" tooltip="Gibbens S (2020). Why soap is preferable to bleach in the fight against coronavirus. National Geographic. &#10;https://www.nationalgeographic.com/science/2020/03/why-soap-preferable-bleach-fight-against-coronavirus/&#10;&#10;. Accessed 15 Jun 2020.">
                  <a:extLst>
                    <a:ext uri="{A12FA001-AC4F-418D-AE19-62706E023703}">
                      <ahyp:hlinkClr xmlns:ahyp="http://schemas.microsoft.com/office/drawing/2018/hyperlinkcolor" val="tx"/>
                    </a:ext>
                  </a:extLst>
                </a:hlinkClick>
              </a:rPr>
              <a:t>2020</a:t>
            </a:r>
            <a:r>
              <a:rPr lang="en-US" sz="2600" b="0" i="0" dirty="0">
                <a:effectLst/>
                <a:latin typeface="var(--nova-font-family-sans-serif)"/>
              </a:rPr>
              <a:t>). </a:t>
            </a:r>
          </a:p>
          <a:p>
            <a:pPr algn="l"/>
            <a:r>
              <a:rPr lang="en-US" sz="2600" b="0" i="0" dirty="0">
                <a:effectLst/>
                <a:latin typeface="var(--nova-font-family-sans-serif)"/>
              </a:rPr>
              <a:t>The UV-C based disinfection technology is commonplace and is applied widely to treat surfaces in hospitals, and water disinfection systems, among many applications (Philips </a:t>
            </a:r>
            <a:r>
              <a:rPr lang="en-US" sz="2600" b="0" i="0" dirty="0">
                <a:effectLst/>
                <a:latin typeface="var(--nova-font-family-sans-serif)"/>
                <a:hlinkClick r:id="rId3" tooltip="Philips Lighting (2020a) What is UV Technology. Koninklijke Philips Electronics N.V. &#10;https://www.lighting.philips.com/main/products/special-lighting/uv-purification&#10;&#10;. Accessed 15 Jun 2020">
                  <a:extLst>
                    <a:ext uri="{A12FA001-AC4F-418D-AE19-62706E023703}">
                      <ahyp:hlinkClr xmlns:ahyp="http://schemas.microsoft.com/office/drawing/2018/hyperlinkcolor" val="tx"/>
                    </a:ext>
                  </a:extLst>
                </a:hlinkClick>
              </a:rPr>
              <a:t>2020a</a:t>
            </a:r>
            <a:r>
              <a:rPr lang="en-US" sz="2600" b="0" i="0" dirty="0">
                <a:effectLst/>
                <a:latin typeface="var(--nova-font-family-sans-serif)"/>
              </a:rPr>
              <a:t>; ICROCHEM laboratory </a:t>
            </a:r>
            <a:r>
              <a:rPr lang="en-US" sz="2600" b="0" i="0" dirty="0">
                <a:effectLst/>
                <a:latin typeface="var(--nova-font-family-sans-serif)"/>
                <a:hlinkClick r:id="rId4" tooltip="ICROCHEM Laboratory (2020). UV Room disinfection devices. &#10;https://microchemlab.com/test/uv-room-disinfection-devices&#10;&#10;. Accessed 15 Jun 2020">
                  <a:extLst>
                    <a:ext uri="{A12FA001-AC4F-418D-AE19-62706E023703}">
                      <ahyp:hlinkClr xmlns:ahyp="http://schemas.microsoft.com/office/drawing/2018/hyperlinkcolor" val="tx"/>
                    </a:ext>
                  </a:extLst>
                </a:hlinkClick>
              </a:rPr>
              <a:t>2020</a:t>
            </a:r>
            <a:r>
              <a:rPr lang="en-US" sz="2600" b="0" i="0" dirty="0">
                <a:effectLst/>
                <a:latin typeface="var(--nova-font-family-sans-serif)"/>
              </a:rPr>
              <a:t>). </a:t>
            </a:r>
          </a:p>
          <a:p>
            <a:pPr algn="l"/>
            <a:r>
              <a:rPr lang="en-US" sz="2600" b="0" i="0" dirty="0">
                <a:effectLst/>
                <a:latin typeface="var(--nova-font-family-sans-serif)"/>
              </a:rPr>
              <a:t>The UV-C based disinfection works by damaging the DNA/RNA of bacteria and viruses preventing their replication .Several commercial products use UV-C based disinfection technologies. For example, almost all domestic reverse osmosis systems have a UV module for an additional level of disinfection, and many of the operation theaters and laboratories use UV-C-based surface sterilization strategies.</a:t>
            </a:r>
          </a:p>
          <a:p>
            <a:endParaRPr lang="en-US" dirty="0"/>
          </a:p>
        </p:txBody>
      </p:sp>
    </p:spTree>
    <p:extLst>
      <p:ext uri="{BB962C8B-B14F-4D97-AF65-F5344CB8AC3E}">
        <p14:creationId xmlns:p14="http://schemas.microsoft.com/office/powerpoint/2010/main" val="3255986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8CB8D-BE5D-0C91-4846-C207E0DDDD6F}"/>
              </a:ext>
            </a:extLst>
          </p:cNvPr>
          <p:cNvSpPr>
            <a:spLocks noGrp="1"/>
          </p:cNvSpPr>
          <p:nvPr>
            <p:ph type="title"/>
          </p:nvPr>
        </p:nvSpPr>
        <p:spPr/>
        <p:txBody>
          <a:bodyPr/>
          <a:lstStyle/>
          <a:p>
            <a:r>
              <a:rPr lang="en-US" dirty="0"/>
              <a:t>	</a:t>
            </a:r>
            <a:r>
              <a:rPr lang="en-US" dirty="0">
                <a:solidFill>
                  <a:srgbClr val="FF0000"/>
                </a:solidFill>
              </a:rPr>
              <a:t>WHERE</a:t>
            </a:r>
            <a:r>
              <a:rPr lang="en-US" dirty="0"/>
              <a:t> WE CAN </a:t>
            </a:r>
            <a:r>
              <a:rPr lang="en-US" dirty="0">
                <a:solidFill>
                  <a:srgbClr val="FF0000"/>
                </a:solidFill>
              </a:rPr>
              <a:t>IMPLEMENT</a:t>
            </a:r>
            <a:r>
              <a:rPr lang="en-US" dirty="0"/>
              <a:t> THIS </a:t>
            </a:r>
            <a:r>
              <a:rPr lang="en-US" dirty="0">
                <a:solidFill>
                  <a:srgbClr val="FF0000"/>
                </a:solidFill>
              </a:rPr>
              <a:t>?</a:t>
            </a:r>
          </a:p>
        </p:txBody>
      </p:sp>
      <p:sp>
        <p:nvSpPr>
          <p:cNvPr id="3" name="Content Placeholder 2">
            <a:extLst>
              <a:ext uri="{FF2B5EF4-FFF2-40B4-BE49-F238E27FC236}">
                <a16:creationId xmlns:a16="http://schemas.microsoft.com/office/drawing/2014/main" id="{4C727732-15CD-4D74-36F7-8F139D30CC37}"/>
              </a:ext>
            </a:extLst>
          </p:cNvPr>
          <p:cNvSpPr>
            <a:spLocks noGrp="1"/>
          </p:cNvSpPr>
          <p:nvPr>
            <p:ph idx="1"/>
          </p:nvPr>
        </p:nvSpPr>
        <p:spPr/>
        <p:txBody>
          <a:bodyPr/>
          <a:lstStyle/>
          <a:p>
            <a:r>
              <a:rPr lang="en-US" sz="2800" b="1" dirty="0">
                <a:latin typeface="var(--nova-font-family-sans-serif)"/>
              </a:rPr>
              <a:t>For Passenger Luggage at Airports and Train/Bus Stations</a:t>
            </a:r>
          </a:p>
          <a:p>
            <a:r>
              <a:rPr lang="en-US" sz="2800" b="1" dirty="0">
                <a:latin typeface="var(--nova-font-family-sans-serif)"/>
              </a:rPr>
              <a:t>For </a:t>
            </a:r>
            <a:r>
              <a:rPr lang="en-US" sz="2800" b="1" i="0" dirty="0">
                <a:effectLst/>
                <a:latin typeface="var(--nova-font-family-sans-serif)"/>
              </a:rPr>
              <a:t>Hospital UV Disinfection</a:t>
            </a:r>
          </a:p>
          <a:p>
            <a:r>
              <a:rPr lang="en-US" sz="2800" b="1" dirty="0">
                <a:latin typeface="var(--nova-font-family-sans-serif)"/>
              </a:rPr>
              <a:t>Schools/Universities </a:t>
            </a:r>
            <a:r>
              <a:rPr lang="en-US" sz="2800" b="1" dirty="0" err="1">
                <a:latin typeface="var(--nova-font-family-sans-serif)"/>
              </a:rPr>
              <a:t>etc</a:t>
            </a:r>
            <a:r>
              <a:rPr lang="en-US" sz="2800" b="1" dirty="0">
                <a:latin typeface="var(--nova-font-family-sans-serif)"/>
              </a:rPr>
              <a:t>…</a:t>
            </a:r>
            <a:endParaRPr lang="en-US" sz="2800" b="1" i="0" dirty="0">
              <a:effectLst/>
              <a:latin typeface="var(--nova-font-family-sans-serif)"/>
            </a:endParaRPr>
          </a:p>
          <a:p>
            <a:endParaRPr lang="en-US" dirty="0"/>
          </a:p>
        </p:txBody>
      </p:sp>
    </p:spTree>
    <p:extLst>
      <p:ext uri="{BB962C8B-B14F-4D97-AF65-F5344CB8AC3E}">
        <p14:creationId xmlns:p14="http://schemas.microsoft.com/office/powerpoint/2010/main" val="1837122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D7425-9ADA-F3CA-35B4-27B02D7F524D}"/>
              </a:ext>
            </a:extLst>
          </p:cNvPr>
          <p:cNvSpPr>
            <a:spLocks noGrp="1"/>
          </p:cNvSpPr>
          <p:nvPr>
            <p:ph type="title"/>
          </p:nvPr>
        </p:nvSpPr>
        <p:spPr/>
        <p:txBody>
          <a:bodyPr/>
          <a:lstStyle/>
          <a:p>
            <a:r>
              <a:rPr lang="en-US" dirty="0">
                <a:solidFill>
                  <a:srgbClr val="FF0000"/>
                </a:solidFill>
              </a:rPr>
              <a:t>FOCUS: -</a:t>
            </a:r>
          </a:p>
        </p:txBody>
      </p:sp>
      <p:sp>
        <p:nvSpPr>
          <p:cNvPr id="3" name="Content Placeholder 2">
            <a:extLst>
              <a:ext uri="{FF2B5EF4-FFF2-40B4-BE49-F238E27FC236}">
                <a16:creationId xmlns:a16="http://schemas.microsoft.com/office/drawing/2014/main" id="{8782B3C9-1D70-C387-A53C-08A8047C65EF}"/>
              </a:ext>
            </a:extLst>
          </p:cNvPr>
          <p:cNvSpPr>
            <a:spLocks noGrp="1"/>
          </p:cNvSpPr>
          <p:nvPr>
            <p:ph idx="1"/>
          </p:nvPr>
        </p:nvSpPr>
        <p:spPr/>
        <p:txBody>
          <a:bodyPr>
            <a:normAutofit/>
          </a:bodyPr>
          <a:lstStyle/>
          <a:p>
            <a:r>
              <a:rPr lang="en-US" sz="3200" b="1" dirty="0">
                <a:latin typeface="var(--nova-font-family-sans-serif)"/>
              </a:rPr>
              <a:t>Here mainly we are focusing on Health care centers, Airports and Train/Bus Stations  </a:t>
            </a:r>
          </a:p>
        </p:txBody>
      </p:sp>
    </p:spTree>
    <p:extLst>
      <p:ext uri="{BB962C8B-B14F-4D97-AF65-F5344CB8AC3E}">
        <p14:creationId xmlns:p14="http://schemas.microsoft.com/office/powerpoint/2010/main" val="1687209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66B54-98AA-D28B-2B92-0AACB29CCF51}"/>
              </a:ext>
            </a:extLst>
          </p:cNvPr>
          <p:cNvSpPr>
            <a:spLocks noGrp="1"/>
          </p:cNvSpPr>
          <p:nvPr>
            <p:ph type="title"/>
          </p:nvPr>
        </p:nvSpPr>
        <p:spPr/>
        <p:txBody>
          <a:bodyPr/>
          <a:lstStyle/>
          <a:p>
            <a:r>
              <a:rPr lang="en-US" dirty="0"/>
              <a:t>CHA</a:t>
            </a:r>
            <a:r>
              <a:rPr lang="en-US" dirty="0">
                <a:solidFill>
                  <a:srgbClr val="FF0000"/>
                </a:solidFill>
              </a:rPr>
              <a:t>LL</a:t>
            </a:r>
            <a:r>
              <a:rPr lang="en-US" dirty="0"/>
              <a:t>ENGES: -</a:t>
            </a:r>
          </a:p>
        </p:txBody>
      </p:sp>
      <p:sp>
        <p:nvSpPr>
          <p:cNvPr id="3" name="Content Placeholder 2">
            <a:extLst>
              <a:ext uri="{FF2B5EF4-FFF2-40B4-BE49-F238E27FC236}">
                <a16:creationId xmlns:a16="http://schemas.microsoft.com/office/drawing/2014/main" id="{C16F2D1A-1403-3040-5141-8188F7E1D575}"/>
              </a:ext>
            </a:extLst>
          </p:cNvPr>
          <p:cNvSpPr>
            <a:spLocks noGrp="1"/>
          </p:cNvSpPr>
          <p:nvPr>
            <p:ph idx="1"/>
          </p:nvPr>
        </p:nvSpPr>
        <p:spPr>
          <a:xfrm>
            <a:off x="116068" y="2405555"/>
            <a:ext cx="11511250" cy="4303641"/>
          </a:xfrm>
        </p:spPr>
        <p:txBody>
          <a:bodyPr>
            <a:normAutofit fontScale="47500" lnSpcReduction="20000"/>
          </a:bodyPr>
          <a:lstStyle/>
          <a:p>
            <a:pPr marL="0" indent="0" algn="l">
              <a:buNone/>
            </a:pPr>
            <a:r>
              <a:rPr lang="en-US" sz="7000" b="1" i="0" dirty="0">
                <a:solidFill>
                  <a:schemeClr val="accent6"/>
                </a:solidFill>
                <a:effectLst/>
                <a:latin typeface="var(--nova-font-family-sans-serif)"/>
              </a:rPr>
              <a:t>Challenges in Sterilizing Hospital Rooms and Surfaces: -</a:t>
            </a:r>
          </a:p>
          <a:p>
            <a:pPr algn="l"/>
            <a:r>
              <a:rPr lang="en-US" sz="4500" b="0" i="0" dirty="0">
                <a:effectLst/>
                <a:latin typeface="var(--nova-font-family-sans-serif)"/>
              </a:rPr>
              <a:t>Many challenges exist in preventing the spread of infection in hospital rooms and surfaces. Disease outbreaks have been traced back to many sources such as thermometers, blood pressure cuffs, sinks, and counters in patient rooms and computer keyboards. This puts hospital staff at risk of contracting and spreading dangerous pathogens.</a:t>
            </a:r>
          </a:p>
          <a:p>
            <a:pPr algn="l"/>
            <a:r>
              <a:rPr lang="en-US" sz="4500" b="0" i="0" dirty="0">
                <a:effectLst/>
                <a:latin typeface="var(--nova-font-family-sans-serif)"/>
              </a:rPr>
              <a:t>Hospital staff are expected to thoroughly clean patient rooms and use disinfectants known to kill pathogens of a previously infected patient. Some chemical disinfectants may require a long exposure time to provide effective sterilization and may not even be applied to all infected surfaces. Cleaning materials themselves such as mops or cleaning cloths may also become a source of transmission, spreading harmful pathogens rather than eliminating them.</a:t>
            </a:r>
          </a:p>
          <a:p>
            <a:pPr algn="l"/>
            <a:r>
              <a:rPr lang="en-US" sz="4500" b="0" i="0" dirty="0">
                <a:effectLst/>
                <a:latin typeface="var(--nova-font-family-sans-serif)"/>
              </a:rPr>
              <a:t>Due to these challenges facing the healthcare environment with ineffective chemical treatments and the resistance of certain pathogens, it is imperative to incorporate enhanced sterilization with </a:t>
            </a:r>
            <a:r>
              <a:rPr lang="en-US" sz="4500" b="0" i="0" u="none" strike="noStrike" dirty="0">
                <a:effectLst/>
                <a:latin typeface="var(--nova-font-family-sans-serif)"/>
                <a:hlinkClick r:id="rId2">
                  <a:extLst>
                    <a:ext uri="{A12FA001-AC4F-418D-AE19-62706E023703}">
                      <ahyp:hlinkClr xmlns:ahyp="http://schemas.microsoft.com/office/drawing/2018/hyperlinkcolor" val="tx"/>
                    </a:ext>
                  </a:extLst>
                </a:hlinkClick>
              </a:rPr>
              <a:t>hospital UV disinfection</a:t>
            </a:r>
            <a:r>
              <a:rPr lang="en-US" sz="4500" b="0" i="0" dirty="0">
                <a:effectLst/>
                <a:latin typeface="var(--nova-font-family-sans-serif)"/>
              </a:rPr>
              <a:t>.</a:t>
            </a:r>
          </a:p>
          <a:p>
            <a:pPr marL="0" indent="0">
              <a:buNone/>
            </a:pPr>
            <a:endParaRPr lang="en-US" sz="4500" b="1" i="0" dirty="0">
              <a:solidFill>
                <a:schemeClr val="accent6"/>
              </a:solidFill>
              <a:effectLst/>
              <a:latin typeface="var(--nova-font-family-sans-serif)"/>
            </a:endParaRPr>
          </a:p>
          <a:p>
            <a:pPr marL="0" indent="0">
              <a:buNone/>
            </a:pPr>
            <a:endParaRPr lang="en-US" dirty="0"/>
          </a:p>
        </p:txBody>
      </p:sp>
    </p:spTree>
    <p:extLst>
      <p:ext uri="{BB962C8B-B14F-4D97-AF65-F5344CB8AC3E}">
        <p14:creationId xmlns:p14="http://schemas.microsoft.com/office/powerpoint/2010/main" val="3871076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683E99-92D6-213B-4B62-AA78B5A6F16D}"/>
              </a:ext>
            </a:extLst>
          </p:cNvPr>
          <p:cNvSpPr>
            <a:spLocks noGrp="1"/>
          </p:cNvSpPr>
          <p:nvPr>
            <p:ph idx="1"/>
          </p:nvPr>
        </p:nvSpPr>
        <p:spPr>
          <a:xfrm>
            <a:off x="308573" y="2145285"/>
            <a:ext cx="11145490" cy="4428770"/>
          </a:xfrm>
        </p:spPr>
        <p:txBody>
          <a:bodyPr>
            <a:normAutofit fontScale="62500" lnSpcReduction="20000"/>
          </a:bodyPr>
          <a:lstStyle/>
          <a:p>
            <a:r>
              <a:rPr lang="en-US" sz="3800" b="0" i="0" dirty="0">
                <a:effectLst/>
                <a:latin typeface="var(--nova-font-family-sans-serif)"/>
              </a:rPr>
              <a:t>Most of the designs available commercially for the disinfection of hospital rooms and other living spaces are open systems and require the movement of people out of the room when the UV-C disinfection process is carried out. This presents a practical problem when applied to the disinfection of fomites and reduces the overall effectiveness of the systems as they need to be operated with continuous supervision.</a:t>
            </a:r>
          </a:p>
          <a:p>
            <a:r>
              <a:rPr lang="en-US" sz="3800" b="0" i="0" dirty="0">
                <a:effectLst/>
                <a:latin typeface="var(--nova-font-family-sans-serif)"/>
              </a:rPr>
              <a:t>A second challenge with the existing systems is that most of the systems are designed outside India and are generally expensive when imported. In a price-sensitive market such as India and many other developing countries, the economic effectiveness of the strategy is essential. Additionally, it is desirable to have a system that has a wide range of uses even after addressing the immediate need for the COVID-19 pandemic. There are very few professional open-source designs of any disinfection device that uses UV-C radiation for living spaces.</a:t>
            </a:r>
          </a:p>
          <a:p>
            <a:pPr marL="0" indent="0">
              <a:buNone/>
            </a:pPr>
            <a:endParaRPr lang="en-US" dirty="0"/>
          </a:p>
        </p:txBody>
      </p:sp>
      <p:sp>
        <p:nvSpPr>
          <p:cNvPr id="5" name="Title 4">
            <a:extLst>
              <a:ext uri="{FF2B5EF4-FFF2-40B4-BE49-F238E27FC236}">
                <a16:creationId xmlns:a16="http://schemas.microsoft.com/office/drawing/2014/main" id="{1383E517-5210-5898-744E-B18056CEE432}"/>
              </a:ext>
            </a:extLst>
          </p:cNvPr>
          <p:cNvSpPr>
            <a:spLocks noGrp="1"/>
          </p:cNvSpPr>
          <p:nvPr>
            <p:ph type="title"/>
          </p:nvPr>
        </p:nvSpPr>
        <p:spPr>
          <a:xfrm>
            <a:off x="161899" y="427938"/>
            <a:ext cx="12030101" cy="938850"/>
          </a:xfrm>
        </p:spPr>
        <p:txBody>
          <a:bodyPr/>
          <a:lstStyle/>
          <a:p>
            <a:br>
              <a:rPr lang="en-US" dirty="0"/>
            </a:br>
            <a:br>
              <a:rPr lang="en-US" dirty="0"/>
            </a:br>
            <a:br>
              <a:rPr lang="en-US" dirty="0"/>
            </a:br>
            <a:br>
              <a:rPr lang="en-US" dirty="0"/>
            </a:br>
            <a:br>
              <a:rPr lang="en-US" dirty="0"/>
            </a:br>
            <a:r>
              <a:rPr lang="en-US" sz="3200" dirty="0">
                <a:solidFill>
                  <a:srgbClr val="FF0000"/>
                </a:solidFill>
              </a:rPr>
              <a:t>There are Two Challenges with the existing commercial products as applied to the fomite disinfection </a:t>
            </a:r>
            <a:endParaRPr lang="en-US" dirty="0">
              <a:solidFill>
                <a:srgbClr val="FF0000"/>
              </a:solidFill>
            </a:endParaRPr>
          </a:p>
        </p:txBody>
      </p:sp>
    </p:spTree>
    <p:extLst>
      <p:ext uri="{BB962C8B-B14F-4D97-AF65-F5344CB8AC3E}">
        <p14:creationId xmlns:p14="http://schemas.microsoft.com/office/powerpoint/2010/main" val="2073309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04E8DA1-55E0-D4D9-B502-8B8C2F505DA3}"/>
              </a:ext>
            </a:extLst>
          </p:cNvPr>
          <p:cNvPicPr>
            <a:picLocks noChangeAspect="1"/>
          </p:cNvPicPr>
          <p:nvPr/>
        </p:nvPicPr>
        <p:blipFill>
          <a:blip r:embed="rId2"/>
          <a:stretch>
            <a:fillRect/>
          </a:stretch>
        </p:blipFill>
        <p:spPr>
          <a:xfrm>
            <a:off x="713724" y="2348111"/>
            <a:ext cx="10419336" cy="3513674"/>
          </a:xfrm>
          <a:prstGeom prst="rect">
            <a:avLst/>
          </a:prstGeom>
        </p:spPr>
      </p:pic>
      <p:sp>
        <p:nvSpPr>
          <p:cNvPr id="3" name="TextBox 2">
            <a:extLst>
              <a:ext uri="{FF2B5EF4-FFF2-40B4-BE49-F238E27FC236}">
                <a16:creationId xmlns:a16="http://schemas.microsoft.com/office/drawing/2014/main" id="{35B27D81-7F29-E9E7-420F-82FF123E3DC2}"/>
              </a:ext>
            </a:extLst>
          </p:cNvPr>
          <p:cNvSpPr txBox="1"/>
          <p:nvPr/>
        </p:nvSpPr>
        <p:spPr>
          <a:xfrm>
            <a:off x="616017" y="580715"/>
            <a:ext cx="9192126" cy="1077218"/>
          </a:xfrm>
          <a:prstGeom prst="rect">
            <a:avLst/>
          </a:prstGeom>
          <a:noFill/>
        </p:spPr>
        <p:txBody>
          <a:bodyPr wrap="square" rtlCol="0">
            <a:spAutoFit/>
          </a:bodyPr>
          <a:lstStyle/>
          <a:p>
            <a:r>
              <a:rPr lang="en-US" sz="3200" b="1" dirty="0">
                <a:solidFill>
                  <a:srgbClr val="FF0000"/>
                </a:solidFill>
                <a:latin typeface="+mj-lt"/>
              </a:rPr>
              <a:t>MODEL FOR AUTOMATIC DISINFECTING FOR PASSENGER LUGGAGE: --</a:t>
            </a:r>
          </a:p>
        </p:txBody>
      </p:sp>
    </p:spTree>
    <p:extLst>
      <p:ext uri="{BB962C8B-B14F-4D97-AF65-F5344CB8AC3E}">
        <p14:creationId xmlns:p14="http://schemas.microsoft.com/office/powerpoint/2010/main" val="2864849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FA0D2C0-5E8E-10CC-8607-2AF60375C23F}"/>
              </a:ext>
            </a:extLst>
          </p:cNvPr>
          <p:cNvSpPr txBox="1"/>
          <p:nvPr/>
        </p:nvSpPr>
        <p:spPr>
          <a:xfrm>
            <a:off x="240631" y="851342"/>
            <a:ext cx="11839073" cy="4801314"/>
          </a:xfrm>
          <a:prstGeom prst="rect">
            <a:avLst/>
          </a:prstGeom>
          <a:noFill/>
        </p:spPr>
        <p:txBody>
          <a:bodyPr wrap="square" rtlCol="0">
            <a:spAutoFit/>
          </a:bodyPr>
          <a:lstStyle/>
          <a:p>
            <a:pPr marL="342900" indent="-342900" algn="l">
              <a:buFont typeface="Arial" panose="020B0604020202020204" pitchFamily="34" charset="0"/>
              <a:buChar char="•"/>
            </a:pPr>
            <a:r>
              <a:rPr lang="en-US" sz="2400" b="0" i="0" dirty="0">
                <a:effectLst/>
                <a:latin typeface="var(--nova-font-family-sans-serif)"/>
              </a:rPr>
              <a:t>This proposed system addresses these challenges comprehensively. The proposed system is unobtrusive during its operation and can be operated even in the presence of people in the living spaces. The system design is very modular, has low capital and operating costs.</a:t>
            </a:r>
          </a:p>
          <a:p>
            <a:pPr algn="l"/>
            <a:endParaRPr lang="en-US" sz="2400" b="0" i="0" dirty="0">
              <a:effectLst/>
              <a:latin typeface="var(--nova-font-family-sans-serif)"/>
            </a:endParaRPr>
          </a:p>
          <a:p>
            <a:pPr marL="342900" indent="-342900" algn="l">
              <a:buFont typeface="Arial" panose="020B0604020202020204" pitchFamily="34" charset="0"/>
              <a:buChar char="•"/>
            </a:pPr>
            <a:r>
              <a:rPr lang="en-US" sz="2400" b="0" i="0" dirty="0">
                <a:effectLst/>
                <a:latin typeface="var(--nova-font-family-sans-serif)"/>
              </a:rPr>
              <a:t>Fomite disinfection system is modeled on a tunnel-type architecture commonly seen in airports for screening passenger baggage. The use of UV-C radiation for passenger luggage disinfection can be augmented with a spray system with a non-foaming soap solution towards the end of the tunnel.</a:t>
            </a:r>
          </a:p>
          <a:p>
            <a:pPr algn="l"/>
            <a:endParaRPr lang="en-US" sz="2400" b="0" i="0" dirty="0">
              <a:effectLst/>
              <a:latin typeface="var(--nova-font-family-sans-serif)"/>
            </a:endParaRPr>
          </a:p>
          <a:p>
            <a:pPr marL="342900" indent="-342900" algn="l">
              <a:buFont typeface="Arial" panose="020B0604020202020204" pitchFamily="34" charset="0"/>
              <a:buChar char="•"/>
            </a:pPr>
            <a:r>
              <a:rPr lang="en-US" sz="2400" b="0" i="0" dirty="0">
                <a:effectLst/>
                <a:latin typeface="var(--nova-font-family-sans-serif)"/>
              </a:rPr>
              <a:t>The entry/exit of the tunnels is covered with UV-absorbing flexible plastic curtains. The technology can also be adopted by organizations such as India Posts, Flipkart, and Amazon which handle high volumes of individual packages at their distribution centers. </a:t>
            </a:r>
            <a:br>
              <a:rPr lang="en-US" b="0" i="0" dirty="0">
                <a:effectLst/>
                <a:latin typeface="Georgia" panose="02040502050405020303" pitchFamily="18" charset="0"/>
              </a:rPr>
            </a:br>
            <a:endParaRPr lang="en-US" dirty="0"/>
          </a:p>
        </p:txBody>
      </p:sp>
    </p:spTree>
    <p:extLst>
      <p:ext uri="{BB962C8B-B14F-4D97-AF65-F5344CB8AC3E}">
        <p14:creationId xmlns:p14="http://schemas.microsoft.com/office/powerpoint/2010/main" val="24819310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TM03457503[[fn=Quotable]]</Template>
  <TotalTime>839</TotalTime>
  <Words>1102</Words>
  <Application>Microsoft Office PowerPoint</Application>
  <PresentationFormat>Widescreen</PresentationFormat>
  <Paragraphs>42</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Century Gothic</vt:lpstr>
      <vt:lpstr>Georgia</vt:lpstr>
      <vt:lpstr>Roboto</vt:lpstr>
      <vt:lpstr>var(--nova-font-family-sans-serif)</vt:lpstr>
      <vt:lpstr>Wingdings 2</vt:lpstr>
      <vt:lpstr>Quotable</vt:lpstr>
      <vt:lpstr>UV DISINFECTION USING AI</vt:lpstr>
      <vt:lpstr>ABSTRACT: -</vt:lpstr>
      <vt:lpstr>INTRODUCTION: -</vt:lpstr>
      <vt:lpstr> WHERE WE CAN IMPLEMENT THIS ?</vt:lpstr>
      <vt:lpstr>FOCUS: -</vt:lpstr>
      <vt:lpstr>CHALLENGES: -</vt:lpstr>
      <vt:lpstr>     There are Two Challenges with the existing commercial products as applied to the fomite disinfection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UV DISINFECTION USING AI</dc:title>
  <dc:creator>kasinath vemula</dc:creator>
  <cp:lastModifiedBy>kasinath vemula</cp:lastModifiedBy>
  <cp:revision>1</cp:revision>
  <dcterms:created xsi:type="dcterms:W3CDTF">2022-10-17T17:15:41Z</dcterms:created>
  <dcterms:modified xsi:type="dcterms:W3CDTF">2022-10-18T07:15:05Z</dcterms:modified>
</cp:coreProperties>
</file>