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60" r:id="rId4"/>
    <p:sldId id="257" r:id="rId5"/>
    <p:sldId id="258" r:id="rId6"/>
    <p:sldId id="259"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6" d="100"/>
          <a:sy n="46" d="100"/>
        </p:scale>
        <p:origin x="144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897DA-27BC-486E-B311-1CDB9EA161B1}"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6AFE2-4F8C-4332-940A-60C613315C95}" type="slidenum">
              <a:rPr lang="en-US" smtClean="0"/>
              <a:t>‹#›</a:t>
            </a:fld>
            <a:endParaRPr lang="en-US"/>
          </a:p>
        </p:txBody>
      </p:sp>
    </p:spTree>
    <p:extLst>
      <p:ext uri="{BB962C8B-B14F-4D97-AF65-F5344CB8AC3E}">
        <p14:creationId xmlns:p14="http://schemas.microsoft.com/office/powerpoint/2010/main" val="42357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E70752-026C-4093-B37C-23CC96434C0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323546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70752-026C-4093-B37C-23CC96434C0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293528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70752-026C-4093-B37C-23CC96434C0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41055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70752-026C-4093-B37C-23CC96434C0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333900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E70752-026C-4093-B37C-23CC96434C0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348100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E70752-026C-4093-B37C-23CC96434C02}"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176223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E70752-026C-4093-B37C-23CC96434C02}"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245357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E70752-026C-4093-B37C-23CC96434C02}"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113064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70752-026C-4093-B37C-23CC96434C02}"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48719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70752-026C-4093-B37C-23CC96434C02}"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217251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70752-026C-4093-B37C-23CC96434C02}"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E928C-7796-4C55-A997-B48C2E0344E6}" type="slidenum">
              <a:rPr lang="en-US" smtClean="0"/>
              <a:t>‹#›</a:t>
            </a:fld>
            <a:endParaRPr lang="en-US"/>
          </a:p>
        </p:txBody>
      </p:sp>
    </p:spTree>
    <p:extLst>
      <p:ext uri="{BB962C8B-B14F-4D97-AF65-F5344CB8AC3E}">
        <p14:creationId xmlns:p14="http://schemas.microsoft.com/office/powerpoint/2010/main" val="415538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70752-026C-4093-B37C-23CC96434C02}" type="datetimeFigureOut">
              <a:rPr lang="en-US" smtClean="0"/>
              <a:t>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E928C-7796-4C55-A997-B48C2E0344E6}" type="slidenum">
              <a:rPr lang="en-US" smtClean="0"/>
              <a:t>‹#›</a:t>
            </a:fld>
            <a:endParaRPr lang="en-US"/>
          </a:p>
        </p:txBody>
      </p:sp>
    </p:spTree>
    <p:extLst>
      <p:ext uri="{BB962C8B-B14F-4D97-AF65-F5344CB8AC3E}">
        <p14:creationId xmlns:p14="http://schemas.microsoft.com/office/powerpoint/2010/main" val="746236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78B46-CED0-3F7C-CD0E-40DEFEC7AE6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9" name="Rectangle 8">
            <a:extLst>
              <a:ext uri="{FF2B5EF4-FFF2-40B4-BE49-F238E27FC236}">
                <a16:creationId xmlns:a16="http://schemas.microsoft.com/office/drawing/2014/main" id="{3F726243-6F29-A579-E703-62A1C56B7A17}"/>
              </a:ext>
            </a:extLst>
          </p:cNvPr>
          <p:cNvSpPr/>
          <p:nvPr/>
        </p:nvSpPr>
        <p:spPr>
          <a:xfrm>
            <a:off x="2715490" y="1870363"/>
            <a:ext cx="6761020" cy="29025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58A9C7-376E-9AF2-1C8F-11ABB9149578}"/>
              </a:ext>
            </a:extLst>
          </p:cNvPr>
          <p:cNvSpPr txBox="1"/>
          <p:nvPr/>
        </p:nvSpPr>
        <p:spPr>
          <a:xfrm>
            <a:off x="3200402" y="2167465"/>
            <a:ext cx="6026727" cy="2308324"/>
          </a:xfrm>
          <a:prstGeom prst="rect">
            <a:avLst/>
          </a:prstGeom>
          <a:noFill/>
        </p:spPr>
        <p:txBody>
          <a:bodyPr wrap="square" rtlCol="0">
            <a:spAutoFit/>
          </a:bodyPr>
          <a:lstStyle/>
          <a:p>
            <a:r>
              <a:rPr lang="en-US" sz="4800" b="1" i="0" dirty="0">
                <a:effectLst/>
                <a:latin typeface="Poppins" panose="00000500000000000000" pitchFamily="2" charset="0"/>
              </a:rPr>
              <a:t>Attendance System using Face Recognition</a:t>
            </a:r>
            <a:endParaRPr lang="en-US" sz="4800" dirty="0"/>
          </a:p>
        </p:txBody>
      </p:sp>
    </p:spTree>
    <p:extLst>
      <p:ext uri="{BB962C8B-B14F-4D97-AF65-F5344CB8AC3E}">
        <p14:creationId xmlns:p14="http://schemas.microsoft.com/office/powerpoint/2010/main" val="13653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41E1-64F4-F8E8-FB10-948F0387F46A}"/>
              </a:ext>
            </a:extLst>
          </p:cNvPr>
          <p:cNvSpPr>
            <a:spLocks noGrp="1"/>
          </p:cNvSpPr>
          <p:nvPr>
            <p:ph type="title"/>
          </p:nvPr>
        </p:nvSpPr>
        <p:spPr/>
        <p:txBody>
          <a:bodyPr>
            <a:normAutofit/>
          </a:bodyPr>
          <a:lstStyle/>
          <a:p>
            <a:r>
              <a:rPr lang="en-US" sz="6600" b="1" dirty="0"/>
              <a:t>Technology Using: -</a:t>
            </a:r>
          </a:p>
        </p:txBody>
      </p:sp>
      <p:sp>
        <p:nvSpPr>
          <p:cNvPr id="7" name="Content Placeholder 6">
            <a:extLst>
              <a:ext uri="{FF2B5EF4-FFF2-40B4-BE49-F238E27FC236}">
                <a16:creationId xmlns:a16="http://schemas.microsoft.com/office/drawing/2014/main" id="{4CE29753-A201-0B3C-ED6F-E95F9808B4D1}"/>
              </a:ext>
            </a:extLst>
          </p:cNvPr>
          <p:cNvSpPr>
            <a:spLocks noGrp="1"/>
          </p:cNvSpPr>
          <p:nvPr>
            <p:ph idx="1"/>
          </p:nvPr>
        </p:nvSpPr>
        <p:spPr>
          <a:xfrm>
            <a:off x="685801" y="1690688"/>
            <a:ext cx="10515600" cy="4351338"/>
          </a:xfrm>
        </p:spPr>
        <p:txBody>
          <a:bodyPr/>
          <a:lstStyle/>
          <a:p>
            <a:r>
              <a:rPr lang="en-US" sz="4000" dirty="0"/>
              <a:t>PYTHON 3.6</a:t>
            </a:r>
          </a:p>
          <a:p>
            <a:pPr marL="0" indent="0">
              <a:buNone/>
            </a:pPr>
            <a:endParaRPr lang="en-US" dirty="0"/>
          </a:p>
          <a:p>
            <a:pPr marL="0" indent="0">
              <a:buNone/>
            </a:pPr>
            <a:endParaRPr lang="en-US" dirty="0"/>
          </a:p>
        </p:txBody>
      </p:sp>
      <p:pic>
        <p:nvPicPr>
          <p:cNvPr id="1031" name="Picture 7" descr="The Python Logo | Python Software Foundation">
            <a:extLst>
              <a:ext uri="{FF2B5EF4-FFF2-40B4-BE49-F238E27FC236}">
                <a16:creationId xmlns:a16="http://schemas.microsoft.com/office/drawing/2014/main" id="{FAA18654-0E9B-C875-B1F4-8CF3FECC2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165" y="1800804"/>
            <a:ext cx="572452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23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CEC1C-ACE6-8394-EE6B-9EC5768E70BC}"/>
              </a:ext>
            </a:extLst>
          </p:cNvPr>
          <p:cNvSpPr>
            <a:spLocks noGrp="1"/>
          </p:cNvSpPr>
          <p:nvPr>
            <p:ph idx="1"/>
          </p:nvPr>
        </p:nvSpPr>
        <p:spPr>
          <a:xfrm>
            <a:off x="897082" y="1702521"/>
            <a:ext cx="10397836" cy="3452957"/>
          </a:xfrm>
        </p:spPr>
        <p:txBody>
          <a:bodyPr>
            <a:normAutofit/>
          </a:bodyPr>
          <a:lstStyle/>
          <a:p>
            <a:r>
              <a:rPr lang="en-US" sz="4000" b="1" dirty="0">
                <a:latin typeface="Arial Black" panose="020B0A04020102020204" pitchFamily="34" charset="0"/>
              </a:rPr>
              <a:t>VEMULA KASINATH (20MIA1109)</a:t>
            </a:r>
          </a:p>
          <a:p>
            <a:endParaRPr lang="en-US" sz="4000" b="1" dirty="0">
              <a:latin typeface="Arial Black" panose="020B0A04020102020204" pitchFamily="34" charset="0"/>
            </a:endParaRPr>
          </a:p>
          <a:p>
            <a:r>
              <a:rPr lang="en-US" sz="4000" b="1" dirty="0">
                <a:latin typeface="Arial Black" panose="020B0A04020102020204" pitchFamily="34" charset="0"/>
              </a:rPr>
              <a:t>KONKI MOHIT  (20MIA1108)</a:t>
            </a:r>
          </a:p>
          <a:p>
            <a:endParaRPr lang="en-US" sz="4000" b="1" dirty="0">
              <a:latin typeface="Arial Black" panose="020B0A04020102020204" pitchFamily="34" charset="0"/>
            </a:endParaRPr>
          </a:p>
          <a:p>
            <a:r>
              <a:rPr lang="en-US" sz="4000" b="1" dirty="0">
                <a:latin typeface="Arial Black" panose="020B0A04020102020204" pitchFamily="34" charset="0"/>
              </a:rPr>
              <a:t>A VASU (20MIA1151)</a:t>
            </a:r>
          </a:p>
        </p:txBody>
      </p:sp>
    </p:spTree>
    <p:extLst>
      <p:ext uri="{BB962C8B-B14F-4D97-AF65-F5344CB8AC3E}">
        <p14:creationId xmlns:p14="http://schemas.microsoft.com/office/powerpoint/2010/main" val="159838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9547-9EBB-F2BF-90A6-9D24F5E72EB4}"/>
              </a:ext>
            </a:extLst>
          </p:cNvPr>
          <p:cNvSpPr>
            <a:spLocks noGrp="1"/>
          </p:cNvSpPr>
          <p:nvPr>
            <p:ph type="title"/>
          </p:nvPr>
        </p:nvSpPr>
        <p:spPr>
          <a:xfrm>
            <a:off x="2667002" y="1865889"/>
            <a:ext cx="7654636" cy="2567565"/>
          </a:xfrm>
        </p:spPr>
        <p:txBody>
          <a:bodyPr>
            <a:noAutofit/>
          </a:bodyPr>
          <a:lstStyle/>
          <a:p>
            <a:r>
              <a:rPr lang="en-US" sz="9600" b="1" dirty="0"/>
              <a:t>THANK YOU: )</a:t>
            </a:r>
          </a:p>
        </p:txBody>
      </p:sp>
    </p:spTree>
    <p:extLst>
      <p:ext uri="{BB962C8B-B14F-4D97-AF65-F5344CB8AC3E}">
        <p14:creationId xmlns:p14="http://schemas.microsoft.com/office/powerpoint/2010/main" val="45495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63E2-8982-CA7F-B345-316AD38D8FC0}"/>
              </a:ext>
            </a:extLst>
          </p:cNvPr>
          <p:cNvSpPr>
            <a:spLocks noGrp="1"/>
          </p:cNvSpPr>
          <p:nvPr>
            <p:ph type="title"/>
          </p:nvPr>
        </p:nvSpPr>
        <p:spPr>
          <a:xfrm>
            <a:off x="3045402" y="1750580"/>
            <a:ext cx="6101196" cy="2405783"/>
          </a:xfrm>
        </p:spPr>
        <p:txBody>
          <a:bodyPr>
            <a:normAutofit/>
          </a:bodyPr>
          <a:lstStyle/>
          <a:p>
            <a:r>
              <a:rPr lang="en-US" sz="13900" b="1" dirty="0"/>
              <a:t>Abstract</a:t>
            </a:r>
            <a:endParaRPr lang="en-US" sz="8800" b="1" dirty="0"/>
          </a:p>
        </p:txBody>
      </p:sp>
    </p:spTree>
    <p:extLst>
      <p:ext uri="{BB962C8B-B14F-4D97-AF65-F5344CB8AC3E}">
        <p14:creationId xmlns:p14="http://schemas.microsoft.com/office/powerpoint/2010/main" val="140017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13351-2ECE-CB3E-B466-0D04C2DB303D}"/>
              </a:ext>
            </a:extLst>
          </p:cNvPr>
          <p:cNvSpPr>
            <a:spLocks noGrp="1"/>
          </p:cNvSpPr>
          <p:nvPr>
            <p:ph idx="1"/>
          </p:nvPr>
        </p:nvSpPr>
        <p:spPr>
          <a:xfrm>
            <a:off x="1046018" y="1234659"/>
            <a:ext cx="10515600" cy="4388681"/>
          </a:xfrm>
        </p:spPr>
        <p:txBody>
          <a:bodyPr>
            <a:normAutofit/>
          </a:bodyPr>
          <a:lstStyle/>
          <a:p>
            <a:pPr marL="0" indent="0" algn="ctr">
              <a:buNone/>
            </a:pPr>
            <a:r>
              <a:rPr lang="en-US" dirty="0">
                <a:latin typeface="Arial Black" panose="020B0A04020102020204" pitchFamily="34" charset="0"/>
              </a:rPr>
              <a:t>The face is the identity of a person. The methods to exploit this physical feature have seen a great change since the advent of image processing techniques. Attendance is taken in every school, college, and library. The traditional approach for attendance is the professor calls the student’s name &amp; records attendance. The system described in this paper aims to deviate from such traditional systems and introduce a new approach to taking attendance using Image Processing. </a:t>
            </a:r>
          </a:p>
          <a:p>
            <a:pPr marL="0" indent="0" algn="ctr">
              <a:buNone/>
            </a:pPr>
            <a:endParaRPr lang="en-US" dirty="0"/>
          </a:p>
        </p:txBody>
      </p:sp>
      <p:sp>
        <p:nvSpPr>
          <p:cNvPr id="4" name="Cloud 3">
            <a:extLst>
              <a:ext uri="{FF2B5EF4-FFF2-40B4-BE49-F238E27FC236}">
                <a16:creationId xmlns:a16="http://schemas.microsoft.com/office/drawing/2014/main" id="{EC8AE98B-8A06-A81D-8F1D-8EE86C8B5DC0}"/>
              </a:ext>
            </a:extLst>
          </p:cNvPr>
          <p:cNvSpPr/>
          <p:nvPr/>
        </p:nvSpPr>
        <p:spPr>
          <a:xfrm>
            <a:off x="-1724892" y="5153891"/>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C5363E11-4D93-4987-199F-DF6BA5363525}"/>
              </a:ext>
            </a:extLst>
          </p:cNvPr>
          <p:cNvSpPr/>
          <p:nvPr/>
        </p:nvSpPr>
        <p:spPr>
          <a:xfrm>
            <a:off x="9164781" y="-706583"/>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68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2884-3705-3CCE-47F7-2C5CDB323340}"/>
              </a:ext>
            </a:extLst>
          </p:cNvPr>
          <p:cNvSpPr>
            <a:spLocks noGrp="1"/>
          </p:cNvSpPr>
          <p:nvPr>
            <p:ph type="title"/>
          </p:nvPr>
        </p:nvSpPr>
        <p:spPr>
          <a:xfrm>
            <a:off x="1662546" y="2435946"/>
            <a:ext cx="9227127" cy="1325563"/>
          </a:xfrm>
        </p:spPr>
        <p:txBody>
          <a:bodyPr>
            <a:normAutofit fontScale="90000"/>
          </a:bodyPr>
          <a:lstStyle/>
          <a:p>
            <a:r>
              <a:rPr lang="en-US" sz="10700" dirty="0">
                <a:latin typeface="Poppins" panose="00000500000000000000" pitchFamily="2" charset="0"/>
                <a:cs typeface="Poppins" panose="00000500000000000000" pitchFamily="2" charset="0"/>
              </a:rPr>
              <a:t>INTRODUCTION</a:t>
            </a:r>
            <a:endParaRPr lang="en-US" sz="9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472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A4C82-7D2E-6553-0CE0-BF8C0FD3EDBC}"/>
              </a:ext>
            </a:extLst>
          </p:cNvPr>
          <p:cNvSpPr>
            <a:spLocks noGrp="1"/>
          </p:cNvSpPr>
          <p:nvPr>
            <p:ph idx="1"/>
          </p:nvPr>
        </p:nvSpPr>
        <p:spPr>
          <a:xfrm>
            <a:off x="436419" y="509444"/>
            <a:ext cx="11049000" cy="5226338"/>
          </a:xfrm>
        </p:spPr>
        <p:txBody>
          <a:bodyPr>
            <a:normAutofit/>
          </a:bodyPr>
          <a:lstStyle/>
          <a:p>
            <a:r>
              <a:rPr lang="en-US" sz="2800" dirty="0">
                <a:latin typeface="Arial Black" panose="020B0A04020102020204" pitchFamily="34" charset="0"/>
                <a:cs typeface="Arial" pitchFamily="34" charset="0"/>
              </a:rPr>
              <a:t>Traditionally attendance is marked manually by teachers and they must make sure correct attendance is marked for the respective student. </a:t>
            </a:r>
          </a:p>
          <a:p>
            <a:endParaRPr lang="en-US" dirty="0">
              <a:latin typeface="Arial Black" panose="020B0A04020102020204" pitchFamily="34" charset="0"/>
              <a:cs typeface="Arial" pitchFamily="34" charset="0"/>
            </a:endParaRPr>
          </a:p>
          <a:p>
            <a:pPr marL="0" indent="0">
              <a:buNone/>
            </a:pPr>
            <a:endParaRPr lang="en-US" dirty="0">
              <a:latin typeface="Arial Black" panose="020B0A04020102020204" pitchFamily="34" charset="0"/>
              <a:cs typeface="Arial" pitchFamily="34" charset="0"/>
            </a:endParaRPr>
          </a:p>
          <a:p>
            <a:pPr marL="0" indent="0">
              <a:buNone/>
            </a:pPr>
            <a:endParaRPr lang="en-US" dirty="0">
              <a:latin typeface="Arial Black" panose="020B0A04020102020204" pitchFamily="34" charset="0"/>
              <a:cs typeface="Arial" pitchFamily="34" charset="0"/>
            </a:endParaRPr>
          </a:p>
          <a:p>
            <a:r>
              <a:rPr lang="en-US" dirty="0">
                <a:solidFill>
                  <a:schemeClr val="tx1"/>
                </a:solidFill>
                <a:latin typeface="Arial Black" panose="020B0A04020102020204" pitchFamily="34" charset="0"/>
                <a:cs typeface="Arial" pitchFamily="34" charset="0"/>
              </a:rPr>
              <a:t>This whole process wastes some of lecture time and part of correct information is missed due to fraudulent and proxy cases.  </a:t>
            </a:r>
          </a:p>
          <a:p>
            <a:endParaRPr lang="en-US" sz="2800" dirty="0">
              <a:latin typeface="Arial Black" panose="020B0A04020102020204" pitchFamily="34" charset="0"/>
              <a:cs typeface="Arial" pitchFamily="34" charset="0"/>
            </a:endParaRPr>
          </a:p>
          <a:p>
            <a:endParaRPr lang="en-US" dirty="0"/>
          </a:p>
        </p:txBody>
      </p:sp>
      <p:pic>
        <p:nvPicPr>
          <p:cNvPr id="4" name="Picture 2">
            <a:extLst>
              <a:ext uri="{FF2B5EF4-FFF2-40B4-BE49-F238E27FC236}">
                <a16:creationId xmlns:a16="http://schemas.microsoft.com/office/drawing/2014/main" id="{4309AAB6-4BE7-F220-5073-3D49AED7AD83}"/>
              </a:ext>
            </a:extLst>
          </p:cNvPr>
          <p:cNvPicPr>
            <a:picLocks noChangeAspect="1" noChangeArrowheads="1"/>
          </p:cNvPicPr>
          <p:nvPr/>
        </p:nvPicPr>
        <p:blipFill>
          <a:blip r:embed="rId2"/>
          <a:srcRect/>
          <a:stretch>
            <a:fillRect/>
          </a:stretch>
        </p:blipFill>
        <p:spPr bwMode="auto">
          <a:xfrm>
            <a:off x="8510442" y="1406236"/>
            <a:ext cx="2286016" cy="1500198"/>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D1B96882-CA52-C146-B93B-B5BD9E31E238}"/>
              </a:ext>
            </a:extLst>
          </p:cNvPr>
          <p:cNvPicPr>
            <a:picLocks noChangeAspect="1" noChangeArrowheads="1"/>
          </p:cNvPicPr>
          <p:nvPr/>
        </p:nvPicPr>
        <p:blipFill>
          <a:blip r:embed="rId3"/>
          <a:srcRect/>
          <a:stretch>
            <a:fillRect/>
          </a:stretch>
        </p:blipFill>
        <p:spPr bwMode="auto">
          <a:xfrm>
            <a:off x="8510442" y="4271530"/>
            <a:ext cx="2286016" cy="1851801"/>
          </a:xfrm>
          <a:prstGeom prst="rect">
            <a:avLst/>
          </a:prstGeom>
          <a:noFill/>
          <a:ln w="9525">
            <a:noFill/>
            <a:miter lim="800000"/>
            <a:headEnd/>
            <a:tailEnd/>
          </a:ln>
          <a:effectLst/>
        </p:spPr>
      </p:pic>
      <p:sp>
        <p:nvSpPr>
          <p:cNvPr id="6" name="Cloud 5">
            <a:extLst>
              <a:ext uri="{FF2B5EF4-FFF2-40B4-BE49-F238E27FC236}">
                <a16:creationId xmlns:a16="http://schemas.microsoft.com/office/drawing/2014/main" id="{FA3007A7-FF23-C92C-4FF0-F8D5F4E2937F}"/>
              </a:ext>
            </a:extLst>
          </p:cNvPr>
          <p:cNvSpPr/>
          <p:nvPr/>
        </p:nvSpPr>
        <p:spPr>
          <a:xfrm>
            <a:off x="-1489364" y="5389418"/>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CC9330B2-184F-AF20-1607-B10EB21856E7}"/>
              </a:ext>
            </a:extLst>
          </p:cNvPr>
          <p:cNvSpPr/>
          <p:nvPr/>
        </p:nvSpPr>
        <p:spPr>
          <a:xfrm>
            <a:off x="11090564" y="-730160"/>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59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A6AA9-762C-F2CB-CED1-321CC5C9F23E}"/>
              </a:ext>
            </a:extLst>
          </p:cNvPr>
          <p:cNvSpPr>
            <a:spLocks noGrp="1"/>
          </p:cNvSpPr>
          <p:nvPr>
            <p:ph idx="1"/>
          </p:nvPr>
        </p:nvSpPr>
        <p:spPr>
          <a:xfrm>
            <a:off x="221672" y="886691"/>
            <a:ext cx="11748655" cy="5084617"/>
          </a:xfrm>
        </p:spPr>
        <p:txBody>
          <a:bodyPr>
            <a:normAutofit/>
          </a:bodyPr>
          <a:lstStyle/>
          <a:p>
            <a:pPr algn="ctr"/>
            <a:r>
              <a:rPr lang="en-US" dirty="0">
                <a:solidFill>
                  <a:schemeClr val="tx1"/>
                </a:solidFill>
                <a:latin typeface="Arial Black" panose="020B0A04020102020204" pitchFamily="34" charset="0"/>
                <a:cs typeface="Arial" pitchFamily="34" charset="0"/>
              </a:rPr>
              <a:t>In order to determine classroom attendance, face detection, and face recognition are performed. Face detection is used to determine the location of the faces in the classroom image and extract sub-images for each face. Then, in face recognition, the face images detected will be compared with the database consisting of images of students in the class, and attendance will be recorded accordingly.</a:t>
            </a:r>
          </a:p>
          <a:p>
            <a:pPr algn="ctr"/>
            <a:r>
              <a:rPr lang="en-US" b="1" i="0" dirty="0">
                <a:effectLst/>
                <a:latin typeface="Arial Black" panose="020B0A04020102020204" pitchFamily="34" charset="0"/>
              </a:rPr>
              <a:t>Face Recognition is a biometric method of identifying an individual by comparing live capture or digital image data with the stored record for that person.</a:t>
            </a:r>
          </a:p>
          <a:p>
            <a:pPr algn="ctr"/>
            <a:endParaRPr lang="en-US" dirty="0">
              <a:solidFill>
                <a:schemeClr val="tx1"/>
              </a:solidFill>
              <a:latin typeface="Arial Black" panose="020B0A04020102020204" pitchFamily="34" charset="0"/>
              <a:cs typeface="Arial" pitchFamily="34" charset="0"/>
            </a:endParaRPr>
          </a:p>
        </p:txBody>
      </p:sp>
      <p:sp>
        <p:nvSpPr>
          <p:cNvPr id="4" name="Cloud 3">
            <a:extLst>
              <a:ext uri="{FF2B5EF4-FFF2-40B4-BE49-F238E27FC236}">
                <a16:creationId xmlns:a16="http://schemas.microsoft.com/office/drawing/2014/main" id="{D9ECEA17-4918-9414-630C-64454C2AF77C}"/>
              </a:ext>
            </a:extLst>
          </p:cNvPr>
          <p:cNvSpPr/>
          <p:nvPr/>
        </p:nvSpPr>
        <p:spPr>
          <a:xfrm>
            <a:off x="-1641765" y="5472545"/>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F9FA7C7D-FEF0-8DB4-053E-2302783D647F}"/>
              </a:ext>
            </a:extLst>
          </p:cNvPr>
          <p:cNvSpPr/>
          <p:nvPr/>
        </p:nvSpPr>
        <p:spPr>
          <a:xfrm>
            <a:off x="10806545" y="-623454"/>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23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46A5-7AC3-0DD8-454A-9486108765A3}"/>
              </a:ext>
            </a:extLst>
          </p:cNvPr>
          <p:cNvSpPr>
            <a:spLocks noGrp="1"/>
          </p:cNvSpPr>
          <p:nvPr>
            <p:ph type="title"/>
          </p:nvPr>
        </p:nvSpPr>
        <p:spPr/>
        <p:txBody>
          <a:bodyPr>
            <a:normAutofit/>
          </a:bodyPr>
          <a:lstStyle/>
          <a:p>
            <a:r>
              <a:rPr lang="en-US" sz="6000" b="1" dirty="0"/>
              <a:t>Algorithms Using: -</a:t>
            </a:r>
          </a:p>
        </p:txBody>
      </p:sp>
      <p:sp>
        <p:nvSpPr>
          <p:cNvPr id="3" name="Content Placeholder 2">
            <a:extLst>
              <a:ext uri="{FF2B5EF4-FFF2-40B4-BE49-F238E27FC236}">
                <a16:creationId xmlns:a16="http://schemas.microsoft.com/office/drawing/2014/main" id="{3C114F84-C264-5373-CAE4-B611CB8631F6}"/>
              </a:ext>
            </a:extLst>
          </p:cNvPr>
          <p:cNvSpPr>
            <a:spLocks noGrp="1"/>
          </p:cNvSpPr>
          <p:nvPr>
            <p:ph idx="1"/>
          </p:nvPr>
        </p:nvSpPr>
        <p:spPr/>
        <p:txBody>
          <a:bodyPr/>
          <a:lstStyle/>
          <a:p>
            <a:r>
              <a:rPr lang="en-US" dirty="0">
                <a:latin typeface="Arial Black" panose="020B0A04020102020204" pitchFamily="34" charset="0"/>
              </a:rPr>
              <a:t>Ada-boost algorithm to detect the faces in frames/images</a:t>
            </a:r>
          </a:p>
          <a:p>
            <a:endParaRPr lang="en-US" dirty="0">
              <a:latin typeface="Arial Black" panose="020B0A04020102020204" pitchFamily="34" charset="0"/>
            </a:endParaRPr>
          </a:p>
          <a:p>
            <a:r>
              <a:rPr lang="en-US" dirty="0">
                <a:latin typeface="Arial Black" panose="020B0A04020102020204" pitchFamily="34" charset="0"/>
              </a:rPr>
              <a:t>Histogram of Oriented Gradients (HOG) for extracted features of the detected face</a:t>
            </a:r>
          </a:p>
          <a:p>
            <a:endParaRPr lang="en-US" dirty="0">
              <a:latin typeface="Arial Black" panose="020B0A04020102020204" pitchFamily="34" charset="0"/>
            </a:endParaRPr>
          </a:p>
          <a:p>
            <a:r>
              <a:rPr lang="en-US" dirty="0">
                <a:latin typeface="Arial Black" panose="020B0A04020102020204" pitchFamily="34" charset="0"/>
              </a:rPr>
              <a:t>Local Binary Pattern (LBP) algorithm</a:t>
            </a:r>
          </a:p>
        </p:txBody>
      </p:sp>
      <p:sp>
        <p:nvSpPr>
          <p:cNvPr id="4" name="Cloud 3">
            <a:extLst>
              <a:ext uri="{FF2B5EF4-FFF2-40B4-BE49-F238E27FC236}">
                <a16:creationId xmlns:a16="http://schemas.microsoft.com/office/drawing/2014/main" id="{74DED448-5C25-5C19-0626-08437CE557EB}"/>
              </a:ext>
            </a:extLst>
          </p:cNvPr>
          <p:cNvSpPr/>
          <p:nvPr/>
        </p:nvSpPr>
        <p:spPr>
          <a:xfrm>
            <a:off x="-1385455" y="5324908"/>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E3A1DEA1-C507-E66C-238F-9BADAF9FC6F8}"/>
              </a:ext>
            </a:extLst>
          </p:cNvPr>
          <p:cNvSpPr/>
          <p:nvPr/>
        </p:nvSpPr>
        <p:spPr>
          <a:xfrm>
            <a:off x="10106890" y="-171018"/>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87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ED0A-6192-2293-BF3C-B0967113802F}"/>
              </a:ext>
            </a:extLst>
          </p:cNvPr>
          <p:cNvSpPr>
            <a:spLocks noGrp="1"/>
          </p:cNvSpPr>
          <p:nvPr>
            <p:ph type="title"/>
          </p:nvPr>
        </p:nvSpPr>
        <p:spPr>
          <a:xfrm>
            <a:off x="4019550" y="1071707"/>
            <a:ext cx="4152900" cy="3514148"/>
          </a:xfrm>
        </p:spPr>
        <p:txBody>
          <a:bodyPr>
            <a:normAutofit/>
          </a:bodyPr>
          <a:lstStyle/>
          <a:p>
            <a:r>
              <a:rPr lang="en-US" sz="11500" b="1" dirty="0"/>
              <a:t>Scope</a:t>
            </a:r>
            <a:endParaRPr lang="en-US" sz="8800" b="1" dirty="0"/>
          </a:p>
        </p:txBody>
      </p:sp>
    </p:spTree>
    <p:extLst>
      <p:ext uri="{BB962C8B-B14F-4D97-AF65-F5344CB8AC3E}">
        <p14:creationId xmlns:p14="http://schemas.microsoft.com/office/powerpoint/2010/main" val="362398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036B3-AB1E-97E3-CF2D-C47195898167}"/>
              </a:ext>
            </a:extLst>
          </p:cNvPr>
          <p:cNvSpPr>
            <a:spLocks noGrp="1"/>
          </p:cNvSpPr>
          <p:nvPr>
            <p:ph idx="1"/>
          </p:nvPr>
        </p:nvSpPr>
        <p:spPr>
          <a:xfrm>
            <a:off x="838200" y="1868776"/>
            <a:ext cx="10515600" cy="3120448"/>
          </a:xfrm>
        </p:spPr>
        <p:txBody>
          <a:bodyPr/>
          <a:lstStyle/>
          <a:p>
            <a:r>
              <a:rPr lang="en-US" dirty="0">
                <a:latin typeface="Arial Black" panose="020B0A04020102020204" pitchFamily="34" charset="0"/>
              </a:rPr>
              <a:t>Provides an automated attendance system that is practical, and reliable and eliminates disturbance and time loss of traditional attendance systems.</a:t>
            </a:r>
          </a:p>
          <a:p>
            <a:r>
              <a:rPr lang="en-US" dirty="0">
                <a:latin typeface="Arial Black" panose="020B0A04020102020204" pitchFamily="34" charset="0"/>
              </a:rPr>
              <a:t> Present a system that can accurately evaluate students’ performance depending on their recorded attendance rate.</a:t>
            </a:r>
          </a:p>
        </p:txBody>
      </p:sp>
      <p:sp>
        <p:nvSpPr>
          <p:cNvPr id="4" name="Cloud 3">
            <a:extLst>
              <a:ext uri="{FF2B5EF4-FFF2-40B4-BE49-F238E27FC236}">
                <a16:creationId xmlns:a16="http://schemas.microsoft.com/office/drawing/2014/main" id="{3A51D351-6711-0A78-8FEE-58EC2F03FCCA}"/>
              </a:ext>
            </a:extLst>
          </p:cNvPr>
          <p:cNvSpPr/>
          <p:nvPr/>
        </p:nvSpPr>
        <p:spPr>
          <a:xfrm>
            <a:off x="-1267692" y="5417128"/>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70954813-6F0B-5135-A33A-47F2B47EE7EA}"/>
              </a:ext>
            </a:extLst>
          </p:cNvPr>
          <p:cNvSpPr/>
          <p:nvPr/>
        </p:nvSpPr>
        <p:spPr>
          <a:xfrm>
            <a:off x="10640290" y="-263237"/>
            <a:ext cx="2770910" cy="170410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707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TotalTime>
  <Words>329</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Poppins</vt:lpstr>
      <vt:lpstr>Office Theme</vt:lpstr>
      <vt:lpstr>PowerPoint Presentation</vt:lpstr>
      <vt:lpstr>Abstract</vt:lpstr>
      <vt:lpstr>PowerPoint Presentation</vt:lpstr>
      <vt:lpstr>INTRODUCTION</vt:lpstr>
      <vt:lpstr>PowerPoint Presentation</vt:lpstr>
      <vt:lpstr>PowerPoint Presentation</vt:lpstr>
      <vt:lpstr>Algorithms Using: -</vt:lpstr>
      <vt:lpstr>Scope</vt:lpstr>
      <vt:lpstr>PowerPoint Presentation</vt:lpstr>
      <vt:lpstr>Technology Using: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kasinath vemula</dc:creator>
  <cp:lastModifiedBy>kasinath vemula</cp:lastModifiedBy>
  <cp:revision>1</cp:revision>
  <dcterms:created xsi:type="dcterms:W3CDTF">2023-02-02T07:59:25Z</dcterms:created>
  <dcterms:modified xsi:type="dcterms:W3CDTF">2023-02-02T08:48:00Z</dcterms:modified>
</cp:coreProperties>
</file>