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12188825"/>
  <p:notesSz cx="6858000" cy="9144000"/>
  <p:embeddedFontLst>
    <p:embeddedFont>
      <p:font typeface="Constantia"/>
      <p:regular r:id="rId28"/>
      <p:bold r:id="rId29"/>
      <p:italic r:id="rId30"/>
      <p:boldItalic r:id="rId31"/>
    </p:embeddedFont>
    <p:embeddedFont>
      <p:font typeface="Montserrat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39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39"/>
        <p:guide pos="2160" orient="horz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Constantia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onstanti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onstantia-boldItalic.fntdata"/><Relationship Id="rId30" Type="http://schemas.openxmlformats.org/officeDocument/2006/relationships/font" Target="fonts/Constantia-italic.fntdata"/><Relationship Id="rId11" Type="http://schemas.openxmlformats.org/officeDocument/2006/relationships/slide" Target="slides/slide6.xml"/><Relationship Id="rId33" Type="http://schemas.openxmlformats.org/officeDocument/2006/relationships/font" Target="fonts/Montserrat-bold.fntdata"/><Relationship Id="rId10" Type="http://schemas.openxmlformats.org/officeDocument/2006/relationships/slide" Target="slides/slide5.xml"/><Relationship Id="rId32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35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italic.fntdata"/><Relationship Id="rId15" Type="http://schemas.openxmlformats.org/officeDocument/2006/relationships/slide" Target="slides/slide10.xml"/><Relationship Id="rId37" Type="http://schemas.openxmlformats.org/officeDocument/2006/relationships/font" Target="fonts/Lato-bold.fntdata"/><Relationship Id="rId14" Type="http://schemas.openxmlformats.org/officeDocument/2006/relationships/slide" Target="slides/slide9.xml"/><Relationship Id="rId36" Type="http://schemas.openxmlformats.org/officeDocument/2006/relationships/font" Target="fonts/Lato-regular.fntdata"/><Relationship Id="rId17" Type="http://schemas.openxmlformats.org/officeDocument/2006/relationships/slide" Target="slides/slide12.xml"/><Relationship Id="rId39" Type="http://schemas.openxmlformats.org/officeDocument/2006/relationships/font" Target="fonts/Lato-boldItalic.fntdata"/><Relationship Id="rId16" Type="http://schemas.openxmlformats.org/officeDocument/2006/relationships/slide" Target="slides/slide11.xml"/><Relationship Id="rId38" Type="http://schemas.openxmlformats.org/officeDocument/2006/relationships/font" Target="fonts/La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0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7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cafb0f4ce7_0_2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cafb0f4ce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cafb0f4ce7_0_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cafb0f4ce7_0_9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cafb0f4ce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gcafb0f4ce7_0_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cafb0f4ce7_0_16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cafb0f4ce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cafb0f4ce7_0_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caf36dd934_0_89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caf36dd934_0_8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caf36dd934_0_89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caf36dd934_0_879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caf36dd934_0_8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gcaf36dd934_0_87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8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caf36dd934_0_8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caf36dd934_0_887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5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7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8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9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 rot="5400000">
            <a:off x="9997625" y="973"/>
            <a:ext cx="2191500" cy="21909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0" y="654"/>
            <a:ext cx="6869889" cy="6845694"/>
            <a:chOff x="0" y="75"/>
            <a:chExt cx="5153705" cy="515295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p2"/>
          <p:cNvSpPr txBox="1"/>
          <p:nvPr>
            <p:ph type="ctrTitle"/>
          </p:nvPr>
        </p:nvSpPr>
        <p:spPr>
          <a:xfrm>
            <a:off x="4714972" y="2104533"/>
            <a:ext cx="6688200" cy="21051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6776835" y="5233233"/>
            <a:ext cx="4626300" cy="6747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11293669" y="6217622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1"/>
          <p:cNvGrpSpPr/>
          <p:nvPr/>
        </p:nvGrpSpPr>
        <p:grpSpPr>
          <a:xfrm>
            <a:off x="5873731" y="0"/>
            <a:ext cx="6315221" cy="6857248"/>
            <a:chOff x="4406400" y="0"/>
            <a:chExt cx="4737600" cy="5143065"/>
          </a:xfrm>
        </p:grpSpPr>
        <p:sp>
          <p:nvSpPr>
            <p:cNvPr id="111" name="Google Shape;111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1"/>
          <p:cNvSpPr txBox="1"/>
          <p:nvPr>
            <p:ph hasCustomPrompt="1" type="title"/>
          </p:nvPr>
        </p:nvSpPr>
        <p:spPr>
          <a:xfrm>
            <a:off x="1098181" y="1712900"/>
            <a:ext cx="6366300" cy="17343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30" name="Google Shape;130;p11"/>
          <p:cNvSpPr txBox="1"/>
          <p:nvPr>
            <p:ph idx="1" type="body"/>
          </p:nvPr>
        </p:nvSpPr>
        <p:spPr>
          <a:xfrm>
            <a:off x="1098181" y="3524166"/>
            <a:ext cx="6366300" cy="16251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31" name="Google Shape;131;p11"/>
          <p:cNvSpPr txBox="1"/>
          <p:nvPr>
            <p:ph idx="12" type="sldNum"/>
          </p:nvPr>
        </p:nvSpPr>
        <p:spPr>
          <a:xfrm>
            <a:off x="11293669" y="6217622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/>
          <p:nvPr>
            <p:ph idx="12" type="sldNum"/>
          </p:nvPr>
        </p:nvSpPr>
        <p:spPr>
          <a:xfrm>
            <a:off x="11293669" y="6217622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/>
          <p:nvPr>
            <p:ph type="title"/>
          </p:nvPr>
        </p:nvSpPr>
        <p:spPr>
          <a:xfrm>
            <a:off x="1218883" y="431800"/>
            <a:ext cx="9751200" cy="116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36" name="Google Shape;136;p13"/>
          <p:cNvSpPr txBox="1"/>
          <p:nvPr>
            <p:ph idx="1" type="body"/>
          </p:nvPr>
        </p:nvSpPr>
        <p:spPr>
          <a:xfrm>
            <a:off x="1218883" y="1803400"/>
            <a:ext cx="97512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302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37" name="Google Shape;137;p13"/>
          <p:cNvSpPr txBox="1"/>
          <p:nvPr>
            <p:ph idx="11" type="ftr"/>
          </p:nvPr>
        </p:nvSpPr>
        <p:spPr>
          <a:xfrm>
            <a:off x="1218882" y="6172200"/>
            <a:ext cx="741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3"/>
          <p:cNvSpPr txBox="1"/>
          <p:nvPr>
            <p:ph idx="10" type="dt"/>
          </p:nvPr>
        </p:nvSpPr>
        <p:spPr>
          <a:xfrm>
            <a:off x="8836898" y="6172200"/>
            <a:ext cx="1218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3"/>
          <p:cNvSpPr txBox="1"/>
          <p:nvPr>
            <p:ph idx="12" type="sldNum"/>
          </p:nvPr>
        </p:nvSpPr>
        <p:spPr>
          <a:xfrm>
            <a:off x="10258928" y="6172200"/>
            <a:ext cx="711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422030" y="990599"/>
            <a:ext cx="9344700" cy="22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onstantia"/>
              <a:buNone/>
              <a:defRPr b="0" sz="48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422030" y="3733800"/>
            <a:ext cx="93447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A08F8A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A08F8A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A08F8A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A08F8A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A08F8A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A08F8A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A08F8A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rgbClr val="A08F8A"/>
                </a:solidFill>
              </a:defRPr>
            </a:lvl9pPr>
          </a:lstStyle>
          <a:p/>
        </p:txBody>
      </p:sp>
      <p:sp>
        <p:nvSpPr>
          <p:cNvPr id="143" name="Google Shape;143;p14"/>
          <p:cNvSpPr txBox="1"/>
          <p:nvPr>
            <p:ph idx="11" type="ftr"/>
          </p:nvPr>
        </p:nvSpPr>
        <p:spPr>
          <a:xfrm>
            <a:off x="1218882" y="6172200"/>
            <a:ext cx="741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4"/>
          <p:cNvSpPr txBox="1"/>
          <p:nvPr>
            <p:ph idx="10" type="dt"/>
          </p:nvPr>
        </p:nvSpPr>
        <p:spPr>
          <a:xfrm>
            <a:off x="8836898" y="6172200"/>
            <a:ext cx="1218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4"/>
          <p:cNvSpPr txBox="1"/>
          <p:nvPr>
            <p:ph idx="12" type="sldNum"/>
          </p:nvPr>
        </p:nvSpPr>
        <p:spPr>
          <a:xfrm>
            <a:off x="10258928" y="6172200"/>
            <a:ext cx="711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46" name="Google Shape;146;p14"/>
          <p:cNvGrpSpPr/>
          <p:nvPr/>
        </p:nvGrpSpPr>
        <p:grpSpPr>
          <a:xfrm>
            <a:off x="3273815" y="3475650"/>
            <a:ext cx="5641164" cy="54799"/>
            <a:chOff x="2455975" y="2588441"/>
            <a:chExt cx="4231931" cy="41100"/>
          </a:xfrm>
        </p:grpSpPr>
        <p:sp>
          <p:nvSpPr>
            <p:cNvPr id="147" name="Google Shape;147;p14"/>
            <p:cNvSpPr/>
            <p:nvPr/>
          </p:nvSpPr>
          <p:spPr>
            <a:xfrm>
              <a:off x="6642306" y="2588441"/>
              <a:ext cx="45600" cy="41100"/>
            </a:xfrm>
            <a:prstGeom prst="ellipse">
              <a:avLst/>
            </a:prstGeom>
            <a:solidFill>
              <a:schemeClr val="dk1"/>
            </a:solidFill>
            <a:ln cap="flat" cmpd="sng" w="264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tantia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2455975" y="2588441"/>
              <a:ext cx="45600" cy="41100"/>
            </a:xfrm>
            <a:prstGeom prst="ellipse">
              <a:avLst/>
            </a:prstGeom>
            <a:solidFill>
              <a:schemeClr val="dk1"/>
            </a:solidFill>
            <a:ln cap="flat" cmpd="sng" w="264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tantia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grpSp>
          <p:nvGrpSpPr>
            <p:cNvPr id="149" name="Google Shape;149;p14"/>
            <p:cNvGrpSpPr/>
            <p:nvPr/>
          </p:nvGrpSpPr>
          <p:grpSpPr>
            <a:xfrm>
              <a:off x="2563229" y="2594347"/>
              <a:ext cx="4023300" cy="29249"/>
              <a:chOff x="2550323" y="3458731"/>
              <a:chExt cx="4023300" cy="38998"/>
            </a:xfrm>
          </p:grpSpPr>
          <p:cxnSp>
            <p:nvCxnSpPr>
              <p:cNvPr id="150" name="Google Shape;150;p14"/>
              <p:cNvCxnSpPr/>
              <p:nvPr/>
            </p:nvCxnSpPr>
            <p:spPr>
              <a:xfrm>
                <a:off x="2550323" y="3458731"/>
                <a:ext cx="402330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1" name="Google Shape;151;p14"/>
              <p:cNvCxnSpPr/>
              <p:nvPr/>
            </p:nvCxnSpPr>
            <p:spPr>
              <a:xfrm>
                <a:off x="2550323" y="3497729"/>
                <a:ext cx="402330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/>
          <p:nvPr>
            <p:ph type="title"/>
          </p:nvPr>
        </p:nvSpPr>
        <p:spPr>
          <a:xfrm>
            <a:off x="1218883" y="431800"/>
            <a:ext cx="9751200" cy="116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tantia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54" name="Google Shape;154;p15"/>
          <p:cNvSpPr txBox="1"/>
          <p:nvPr>
            <p:ph idx="1" type="body"/>
          </p:nvPr>
        </p:nvSpPr>
        <p:spPr>
          <a:xfrm>
            <a:off x="1222945" y="1803400"/>
            <a:ext cx="47697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indent="-2286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55" name="Google Shape;155;p15"/>
          <p:cNvSpPr txBox="1"/>
          <p:nvPr>
            <p:ph idx="2" type="body"/>
          </p:nvPr>
        </p:nvSpPr>
        <p:spPr>
          <a:xfrm>
            <a:off x="1218883" y="2514600"/>
            <a:ext cx="4773900" cy="35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302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175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56" name="Google Shape;156;p15"/>
          <p:cNvSpPr txBox="1"/>
          <p:nvPr>
            <p:ph idx="3" type="body"/>
          </p:nvPr>
        </p:nvSpPr>
        <p:spPr>
          <a:xfrm>
            <a:off x="6200049" y="1803400"/>
            <a:ext cx="47697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indent="-2286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57" name="Google Shape;157;p15"/>
          <p:cNvSpPr txBox="1"/>
          <p:nvPr>
            <p:ph idx="4" type="body"/>
          </p:nvPr>
        </p:nvSpPr>
        <p:spPr>
          <a:xfrm>
            <a:off x="6195986" y="2514600"/>
            <a:ext cx="4773900" cy="35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302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175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58" name="Google Shape;158;p15"/>
          <p:cNvSpPr txBox="1"/>
          <p:nvPr>
            <p:ph idx="11" type="ftr"/>
          </p:nvPr>
        </p:nvSpPr>
        <p:spPr>
          <a:xfrm>
            <a:off x="1218882" y="6172200"/>
            <a:ext cx="741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5"/>
          <p:cNvSpPr txBox="1"/>
          <p:nvPr>
            <p:ph idx="10" type="dt"/>
          </p:nvPr>
        </p:nvSpPr>
        <p:spPr>
          <a:xfrm>
            <a:off x="8836898" y="6172200"/>
            <a:ext cx="1218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5"/>
          <p:cNvSpPr txBox="1"/>
          <p:nvPr>
            <p:ph idx="12" type="sldNum"/>
          </p:nvPr>
        </p:nvSpPr>
        <p:spPr>
          <a:xfrm>
            <a:off x="10258928" y="6172200"/>
            <a:ext cx="711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5873731" y="0"/>
            <a:ext cx="6315221" cy="6857248"/>
            <a:chOff x="4406400" y="0"/>
            <a:chExt cx="4737600" cy="5143065"/>
          </a:xfrm>
        </p:grpSpPr>
        <p:sp>
          <p:nvSpPr>
            <p:cNvPr id="25" name="Google Shape;25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" name="Google Shape;43;p3"/>
          <p:cNvSpPr txBox="1"/>
          <p:nvPr>
            <p:ph type="title"/>
          </p:nvPr>
        </p:nvSpPr>
        <p:spPr>
          <a:xfrm>
            <a:off x="1098181" y="2737333"/>
            <a:ext cx="6114300" cy="15315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4" name="Google Shape;44;p3"/>
          <p:cNvSpPr txBox="1"/>
          <p:nvPr>
            <p:ph idx="12" type="sldNum"/>
          </p:nvPr>
        </p:nvSpPr>
        <p:spPr>
          <a:xfrm>
            <a:off x="11293669" y="6217622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4"/>
          <p:cNvGrpSpPr/>
          <p:nvPr/>
        </p:nvGrpSpPr>
        <p:grpSpPr>
          <a:xfrm>
            <a:off x="0" y="507989"/>
            <a:ext cx="1383454" cy="1355016"/>
            <a:chOff x="0" y="381001"/>
            <a:chExt cx="1037850" cy="1016287"/>
          </a:xfrm>
        </p:grpSpPr>
        <p:sp>
          <p:nvSpPr>
            <p:cNvPr id="47" name="Google Shape;47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4"/>
          <p:cNvSpPr txBox="1"/>
          <p:nvPr>
            <p:ph type="title"/>
          </p:nvPr>
        </p:nvSpPr>
        <p:spPr>
          <a:xfrm>
            <a:off x="1729549" y="525000"/>
            <a:ext cx="9382800" cy="12189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50" name="Google Shape;50;p4"/>
          <p:cNvSpPr txBox="1"/>
          <p:nvPr>
            <p:ph idx="1" type="body"/>
          </p:nvPr>
        </p:nvSpPr>
        <p:spPr>
          <a:xfrm>
            <a:off x="1729549" y="2090067"/>
            <a:ext cx="9382800" cy="38817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1" name="Google Shape;51;p4"/>
          <p:cNvSpPr txBox="1"/>
          <p:nvPr>
            <p:ph idx="12" type="sldNum"/>
          </p:nvPr>
        </p:nvSpPr>
        <p:spPr>
          <a:xfrm>
            <a:off x="11293669" y="6217622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5"/>
          <p:cNvGrpSpPr/>
          <p:nvPr/>
        </p:nvGrpSpPr>
        <p:grpSpPr>
          <a:xfrm>
            <a:off x="0" y="507989"/>
            <a:ext cx="1383454" cy="1355016"/>
            <a:chOff x="0" y="381001"/>
            <a:chExt cx="1037850" cy="1016287"/>
          </a:xfrm>
        </p:grpSpPr>
        <p:sp>
          <p:nvSpPr>
            <p:cNvPr id="54" name="Google Shape;54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5"/>
          <p:cNvSpPr txBox="1"/>
          <p:nvPr>
            <p:ph type="title"/>
          </p:nvPr>
        </p:nvSpPr>
        <p:spPr>
          <a:xfrm>
            <a:off x="1729549" y="525000"/>
            <a:ext cx="9382800" cy="12189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57" name="Google Shape;57;p5"/>
          <p:cNvSpPr txBox="1"/>
          <p:nvPr>
            <p:ph idx="1" type="body"/>
          </p:nvPr>
        </p:nvSpPr>
        <p:spPr>
          <a:xfrm>
            <a:off x="1729549" y="2090067"/>
            <a:ext cx="4536300" cy="38817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2" type="body"/>
          </p:nvPr>
        </p:nvSpPr>
        <p:spPr>
          <a:xfrm>
            <a:off x="6575915" y="2090067"/>
            <a:ext cx="4536300" cy="38817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12" type="sldNum"/>
          </p:nvPr>
        </p:nvSpPr>
        <p:spPr>
          <a:xfrm>
            <a:off x="11293669" y="6217622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6"/>
          <p:cNvGrpSpPr/>
          <p:nvPr/>
        </p:nvGrpSpPr>
        <p:grpSpPr>
          <a:xfrm>
            <a:off x="0" y="507989"/>
            <a:ext cx="1383454" cy="1355016"/>
            <a:chOff x="0" y="381001"/>
            <a:chExt cx="1037850" cy="1016287"/>
          </a:xfrm>
        </p:grpSpPr>
        <p:sp>
          <p:nvSpPr>
            <p:cNvPr id="62" name="Google Shape;62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Google Shape;64;p6"/>
          <p:cNvSpPr txBox="1"/>
          <p:nvPr>
            <p:ph type="title"/>
          </p:nvPr>
        </p:nvSpPr>
        <p:spPr>
          <a:xfrm>
            <a:off x="1729549" y="525000"/>
            <a:ext cx="9382800" cy="12189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5" name="Google Shape;65;p6"/>
          <p:cNvSpPr txBox="1"/>
          <p:nvPr>
            <p:ph idx="12" type="sldNum"/>
          </p:nvPr>
        </p:nvSpPr>
        <p:spPr>
          <a:xfrm>
            <a:off x="11293669" y="6217622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0" y="507989"/>
            <a:ext cx="1383454" cy="1355016"/>
            <a:chOff x="0" y="381001"/>
            <a:chExt cx="1037850" cy="1016287"/>
          </a:xfrm>
        </p:grpSpPr>
        <p:sp>
          <p:nvSpPr>
            <p:cNvPr id="68" name="Google Shape;68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Google Shape;70;p7"/>
          <p:cNvSpPr txBox="1"/>
          <p:nvPr>
            <p:ph type="title"/>
          </p:nvPr>
        </p:nvSpPr>
        <p:spPr>
          <a:xfrm>
            <a:off x="1729549" y="525000"/>
            <a:ext cx="5064000" cy="19908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71" name="Google Shape;71;p7"/>
          <p:cNvSpPr txBox="1"/>
          <p:nvPr>
            <p:ph idx="1" type="body"/>
          </p:nvPr>
        </p:nvSpPr>
        <p:spPr>
          <a:xfrm>
            <a:off x="1729549" y="2630067"/>
            <a:ext cx="5064000" cy="32211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72" name="Google Shape;72;p7"/>
          <p:cNvSpPr txBox="1"/>
          <p:nvPr>
            <p:ph idx="12" type="sldNum"/>
          </p:nvPr>
        </p:nvSpPr>
        <p:spPr>
          <a:xfrm>
            <a:off x="11293669" y="6217622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8"/>
          <p:cNvGrpSpPr/>
          <p:nvPr/>
        </p:nvGrpSpPr>
        <p:grpSpPr>
          <a:xfrm>
            <a:off x="5873731" y="0"/>
            <a:ext cx="6315221" cy="6857829"/>
            <a:chOff x="4406400" y="0"/>
            <a:chExt cx="4737600" cy="5143500"/>
          </a:xfrm>
        </p:grpSpPr>
        <p:sp>
          <p:nvSpPr>
            <p:cNvPr id="75" name="Google Shape;75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098181" y="1155700"/>
            <a:ext cx="6114300" cy="469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11293669" y="6217622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9"/>
          <p:cNvGrpSpPr/>
          <p:nvPr/>
        </p:nvGrpSpPr>
        <p:grpSpPr>
          <a:xfrm>
            <a:off x="0" y="507989"/>
            <a:ext cx="1383454" cy="1355016"/>
            <a:chOff x="0" y="381001"/>
            <a:chExt cx="1037850" cy="1016287"/>
          </a:xfrm>
        </p:grpSpPr>
        <p:sp>
          <p:nvSpPr>
            <p:cNvPr id="97" name="Google Shape;97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9"/>
          <p:cNvSpPr txBox="1"/>
          <p:nvPr>
            <p:ph type="title"/>
          </p:nvPr>
        </p:nvSpPr>
        <p:spPr>
          <a:xfrm>
            <a:off x="1729549" y="2211100"/>
            <a:ext cx="4047300" cy="23355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1729549" y="4717333"/>
            <a:ext cx="4047300" cy="6747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6195986" y="2262133"/>
            <a:ext cx="4901100" cy="31299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11293669" y="6217622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0"/>
          <p:cNvGrpSpPr/>
          <p:nvPr/>
        </p:nvGrpSpPr>
        <p:grpSpPr>
          <a:xfrm>
            <a:off x="0" y="5504636"/>
            <a:ext cx="931667" cy="912853"/>
            <a:chOff x="0" y="3785672"/>
            <a:chExt cx="698925" cy="684657"/>
          </a:xfrm>
        </p:grpSpPr>
        <p:sp>
          <p:nvSpPr>
            <p:cNvPr id="105" name="Google Shape;105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1083351" y="5740500"/>
            <a:ext cx="9245700" cy="6984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11293669" y="6217622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15492" y="593367"/>
            <a:ext cx="11357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15492" y="1536633"/>
            <a:ext cx="11357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rm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293669" y="6217622"/>
            <a:ext cx="7314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"/>
          <p:cNvSpPr txBox="1"/>
          <p:nvPr>
            <p:ph type="ctrTitle"/>
          </p:nvPr>
        </p:nvSpPr>
        <p:spPr>
          <a:xfrm>
            <a:off x="4714975" y="1022674"/>
            <a:ext cx="6688200" cy="240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onstantia"/>
              <a:buNone/>
            </a:pPr>
            <a:r>
              <a:rPr lang="en-US"/>
              <a:t> </a:t>
            </a:r>
            <a:r>
              <a:rPr lang="en-US" sz="5000"/>
              <a:t>Satellite/Aerial Image Retrieval</a:t>
            </a:r>
            <a:endParaRPr sz="5000"/>
          </a:p>
        </p:txBody>
      </p:sp>
      <p:sp>
        <p:nvSpPr>
          <p:cNvPr id="166" name="Google Shape;166;p16"/>
          <p:cNvSpPr txBox="1"/>
          <p:nvPr>
            <p:ph idx="1" type="subTitle"/>
          </p:nvPr>
        </p:nvSpPr>
        <p:spPr>
          <a:xfrm>
            <a:off x="1192125" y="4060625"/>
            <a:ext cx="10568400" cy="21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Venkata Akshith Reddy Kasireddy (A20455209)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Sai Vishal Kodimela (A20453006) 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Nikhil Sarika (A20470289) 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Souporno Ghosh (A20439047)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5"/>
          <p:cNvSpPr txBox="1"/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tantia"/>
              <a:buNone/>
            </a:pPr>
            <a:r>
              <a:rPr lang="en-US"/>
              <a:t>Generate Bounding Box of Aerial Image</a:t>
            </a:r>
            <a:endParaRPr/>
          </a:p>
        </p:txBody>
      </p:sp>
      <p:grpSp>
        <p:nvGrpSpPr>
          <p:cNvPr id="234" name="Google Shape;234;p25"/>
          <p:cNvGrpSpPr/>
          <p:nvPr/>
        </p:nvGrpSpPr>
        <p:grpSpPr>
          <a:xfrm>
            <a:off x="1219201" y="1803447"/>
            <a:ext cx="9750424" cy="4267104"/>
            <a:chOff x="1" y="47"/>
            <a:chExt cx="9750424" cy="4267104"/>
          </a:xfrm>
        </p:grpSpPr>
        <p:sp>
          <p:nvSpPr>
            <p:cNvPr id="235" name="Google Shape;235;p25"/>
            <p:cNvSpPr/>
            <p:nvPr/>
          </p:nvSpPr>
          <p:spPr>
            <a:xfrm rot="5400000">
              <a:off x="-232841" y="232889"/>
              <a:ext cx="1552277" cy="1086594"/>
            </a:xfrm>
            <a:prstGeom prst="chevron">
              <a:avLst>
                <a:gd fmla="val 50000" name="adj"/>
              </a:avLst>
            </a:prstGeom>
            <a:solidFill>
              <a:srgbClr val="693A20"/>
            </a:solidFill>
            <a:ln cap="flat" cmpd="sng" w="12700">
              <a:solidFill>
                <a:srgbClr val="693A2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5"/>
            <p:cNvSpPr txBox="1"/>
            <p:nvPr/>
          </p:nvSpPr>
          <p:spPr>
            <a:xfrm>
              <a:off x="1" y="543344"/>
              <a:ext cx="1086594" cy="4656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25" lIns="11425" spcFirstLastPara="1" rIns="11425" wrap="square" tIns="1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nstantia"/>
                <a:buNone/>
              </a:pPr>
              <a:r>
                <a:rPr lang="en-US" sz="1800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Base Tile</a:t>
              </a:r>
              <a:endParaRPr/>
            </a:p>
          </p:txBody>
        </p:sp>
        <p:sp>
          <p:nvSpPr>
            <p:cNvPr id="237" name="Google Shape;237;p25"/>
            <p:cNvSpPr/>
            <p:nvPr/>
          </p:nvSpPr>
          <p:spPr>
            <a:xfrm rot="5400000">
              <a:off x="4914019" y="-3827377"/>
              <a:ext cx="1008980" cy="866383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693A2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5"/>
            <p:cNvSpPr txBox="1"/>
            <p:nvPr/>
          </p:nvSpPr>
          <p:spPr>
            <a:xfrm>
              <a:off x="1086594" y="49302"/>
              <a:ext cx="8614576" cy="9104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325" lIns="149350" spcFirstLastPara="1" rIns="13325" wrap="square" tIns="13325">
              <a:noAutofit/>
            </a:bodyPr>
            <a:lstStyle/>
            <a:p>
              <a:pPr indent="-22225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Montserrat"/>
                <a:buChar char="•"/>
              </a:pPr>
              <a:r>
                <a:rPr i="0" lang="en-US" sz="200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Find the smallest tile which bounds everything of our bounding box.</a:t>
              </a:r>
              <a:endParaRPr sz="2000"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-222250" lvl="1" marL="228600" marR="0" rtl="0" algn="l">
                <a:lnSpc>
                  <a:spcPct val="90000"/>
                </a:lnSpc>
                <a:spcBef>
                  <a:spcPts val="315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Montserrat"/>
                <a:buChar char="•"/>
              </a:pPr>
              <a:r>
                <a:rPr i="0" lang="en-US" sz="200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Inside this base tile, recursively find finest tiles.</a:t>
              </a:r>
              <a:endParaRPr sz="2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39" name="Google Shape;239;p25"/>
            <p:cNvSpPr/>
            <p:nvPr/>
          </p:nvSpPr>
          <p:spPr>
            <a:xfrm rot="5400000">
              <a:off x="-232841" y="1590302"/>
              <a:ext cx="1552277" cy="1086594"/>
            </a:xfrm>
            <a:prstGeom prst="chevron">
              <a:avLst>
                <a:gd fmla="val 50000" name="adj"/>
              </a:avLst>
            </a:prstGeom>
            <a:solidFill>
              <a:srgbClr val="693A20"/>
            </a:solidFill>
            <a:ln cap="flat" cmpd="sng" w="12700">
              <a:solidFill>
                <a:srgbClr val="693A2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5"/>
            <p:cNvSpPr txBox="1"/>
            <p:nvPr/>
          </p:nvSpPr>
          <p:spPr>
            <a:xfrm>
              <a:off x="1" y="1900757"/>
              <a:ext cx="1086594" cy="4656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25" lIns="11425" spcFirstLastPara="1" rIns="11425" wrap="square" tIns="1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nstantia"/>
                <a:buNone/>
              </a:pPr>
              <a:r>
                <a:rPr lang="en-US" sz="1800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Finest Tile</a:t>
              </a:r>
              <a:endParaRPr/>
            </a:p>
          </p:txBody>
        </p:sp>
        <p:sp>
          <p:nvSpPr>
            <p:cNvPr id="241" name="Google Shape;241;p25"/>
            <p:cNvSpPr/>
            <p:nvPr/>
          </p:nvSpPr>
          <p:spPr>
            <a:xfrm rot="5400000">
              <a:off x="4914019" y="-2469963"/>
              <a:ext cx="1008980" cy="866383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693A2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5"/>
            <p:cNvSpPr txBox="1"/>
            <p:nvPr/>
          </p:nvSpPr>
          <p:spPr>
            <a:xfrm>
              <a:off x="1086594" y="1406716"/>
              <a:ext cx="8614576" cy="9104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325" lIns="149350" spcFirstLastPara="1" rIns="13325" wrap="square" tIns="13325">
              <a:noAutofit/>
            </a:bodyPr>
            <a:lstStyle/>
            <a:p>
              <a:pPr indent="-22225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Montserrat"/>
                <a:buChar char="•"/>
              </a:pPr>
              <a:r>
                <a:rPr i="0" lang="en-US" sz="200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From level 23 to lower levels, find the first non-null tile aerial images.</a:t>
              </a:r>
              <a:endParaRPr sz="2000"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-222250" lvl="1" marL="228600" marR="0" rtl="0" algn="l">
                <a:lnSpc>
                  <a:spcPct val="90000"/>
                </a:lnSpc>
                <a:spcBef>
                  <a:spcPts val="315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Montserrat"/>
                <a:buChar char="•"/>
              </a:pPr>
              <a:r>
                <a:rPr i="0" lang="en-US" sz="200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Stitch these tiles together to generate a “finest tile”</a:t>
              </a:r>
              <a:endParaRPr sz="2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43" name="Google Shape;243;p25"/>
            <p:cNvSpPr/>
            <p:nvPr/>
          </p:nvSpPr>
          <p:spPr>
            <a:xfrm rot="5400000">
              <a:off x="-232841" y="2947716"/>
              <a:ext cx="1552277" cy="1086594"/>
            </a:xfrm>
            <a:prstGeom prst="chevron">
              <a:avLst>
                <a:gd fmla="val 50000" name="adj"/>
              </a:avLst>
            </a:prstGeom>
            <a:solidFill>
              <a:srgbClr val="693A20"/>
            </a:solidFill>
            <a:ln cap="flat" cmpd="sng" w="12700">
              <a:solidFill>
                <a:srgbClr val="693A2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5"/>
            <p:cNvSpPr txBox="1"/>
            <p:nvPr/>
          </p:nvSpPr>
          <p:spPr>
            <a:xfrm>
              <a:off x="1" y="3258171"/>
              <a:ext cx="1086594" cy="4656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25" lIns="11425" spcFirstLastPara="1" rIns="11425" wrap="square" tIns="1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nstantia"/>
                <a:buNone/>
              </a:pPr>
              <a:r>
                <a:rPr lang="en-US" sz="1800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Cropping</a:t>
              </a:r>
              <a:endParaRPr/>
            </a:p>
          </p:txBody>
        </p:sp>
        <p:sp>
          <p:nvSpPr>
            <p:cNvPr id="245" name="Google Shape;245;p25"/>
            <p:cNvSpPr/>
            <p:nvPr/>
          </p:nvSpPr>
          <p:spPr>
            <a:xfrm rot="5400000">
              <a:off x="4914019" y="-1112550"/>
              <a:ext cx="1008980" cy="866383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693A2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5"/>
            <p:cNvSpPr txBox="1"/>
            <p:nvPr/>
          </p:nvSpPr>
          <p:spPr>
            <a:xfrm>
              <a:off x="1086594" y="2764129"/>
              <a:ext cx="8614576" cy="9104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325" lIns="149350" spcFirstLastPara="1" rIns="13325" wrap="square" tIns="13325">
              <a:noAutofit/>
            </a:bodyPr>
            <a:lstStyle/>
            <a:p>
              <a:pPr indent="-22225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Montserrat"/>
                <a:buChar char="•"/>
              </a:pPr>
              <a:r>
                <a:rPr i="0" lang="en-US" sz="200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Convert Longitudes and latitudes to pixel coordinates in the finest tile. </a:t>
              </a:r>
              <a:endParaRPr sz="2000"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-222250" lvl="1" marL="228600" marR="0" rtl="0" algn="l">
                <a:lnSpc>
                  <a:spcPct val="90000"/>
                </a:lnSpc>
                <a:spcBef>
                  <a:spcPts val="315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Montserrat"/>
                <a:buChar char="•"/>
              </a:pPr>
              <a:r>
                <a:rPr i="0" lang="en-US" sz="200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Crop the finest tile to the bounding box of required aerial image.</a:t>
              </a:r>
              <a:endParaRPr sz="2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"/>
          <p:cNvSpPr txBox="1"/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tantia"/>
              <a:buNone/>
            </a:pPr>
            <a:r>
              <a:rPr lang="en-US"/>
              <a:t>Base Tile</a:t>
            </a:r>
            <a:endParaRPr/>
          </a:p>
        </p:txBody>
      </p:sp>
      <p:pic>
        <p:nvPicPr>
          <p:cNvPr id="252" name="Google Shape;25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94612" y="2248905"/>
            <a:ext cx="4100513" cy="3376189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6"/>
          <p:cNvSpPr txBox="1"/>
          <p:nvPr/>
        </p:nvSpPr>
        <p:spPr>
          <a:xfrm>
            <a:off x="818350" y="1879600"/>
            <a:ext cx="6562800" cy="4114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•</a:t>
            </a: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Input latitudes, longitudes: lat1, lon1, lat2, lon2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•Convert inputs to tile coordinates: x1, y1, x2, y2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•Search From level 23 to level 1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•If |x1-x2|≤1 and |y1-y2|≤1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•This tile level is the base tile level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•Return the tile level and tile coordinate x1, y1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7"/>
          <p:cNvSpPr txBox="1"/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tantia"/>
              <a:buNone/>
            </a:pPr>
            <a:r>
              <a:rPr lang="en-US"/>
              <a:t>Finest Tile</a:t>
            </a:r>
            <a:endParaRPr/>
          </a:p>
        </p:txBody>
      </p:sp>
      <p:sp>
        <p:nvSpPr>
          <p:cNvPr id="259" name="Google Shape;259;p27"/>
          <p:cNvSpPr txBox="1"/>
          <p:nvPr>
            <p:ph idx="1" type="body"/>
          </p:nvPr>
        </p:nvSpPr>
        <p:spPr>
          <a:xfrm>
            <a:off x="1218875" y="1800600"/>
            <a:ext cx="5904900" cy="4221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11963" lvl="0" marL="24688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Input tile coordinates: x1, y1, x2, y2 and tile level.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211963" lvl="0" marL="246888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From level 23 to base tile level: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237362" lvl="1" marL="54864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Montserrat"/>
              <a:buChar char="○"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If we can query all tile images in this level,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237362" lvl="1" marL="54864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Montserrat"/>
              <a:buChar char="○"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Return all tile images inside base tile.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211963" lvl="0" marL="246888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Stitch these tile images together to generate </a:t>
            </a:r>
            <a:br>
              <a:rPr lang="en-US" sz="20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finest tile image.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211963" lvl="0" marL="246888" rtl="0" algn="l">
              <a:lnSpc>
                <a:spcPct val="150000"/>
              </a:lnSpc>
              <a:spcBef>
                <a:spcPts val="1800"/>
              </a:spcBef>
              <a:spcAft>
                <a:spcPts val="1600"/>
              </a:spcAft>
              <a:buSzPct val="100000"/>
              <a:buFont typeface="Montserrat"/>
              <a:buChar char="●"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Return finest tile image.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0" name="Google Shape;26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8412" y="2209800"/>
            <a:ext cx="4207023" cy="3455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8"/>
          <p:cNvSpPr txBox="1"/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tantia"/>
              <a:buNone/>
            </a:pPr>
            <a:r>
              <a:rPr lang="en-US"/>
              <a:t>Cropping</a:t>
            </a:r>
            <a:endParaRPr/>
          </a:p>
        </p:txBody>
      </p:sp>
      <p:sp>
        <p:nvSpPr>
          <p:cNvPr id="266" name="Google Shape;266;p28"/>
          <p:cNvSpPr txBox="1"/>
          <p:nvPr>
            <p:ph idx="1" type="body"/>
          </p:nvPr>
        </p:nvSpPr>
        <p:spPr>
          <a:xfrm>
            <a:off x="1218876" y="1810425"/>
            <a:ext cx="6593700" cy="4260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1488" lvl="0" marL="24688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Input: lat1, lon1, lat2, lon2 and finest tile image.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221488" lvl="0" marL="246888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Convert latitudes and longitudes into pixel coordinates of finest tile.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221488" lvl="0" marL="246888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Cropping finest tile image by the pixel coordinates to generate required bounding box of aerial image.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221488" lvl="0" marL="246888" rtl="0" algn="l">
              <a:lnSpc>
                <a:spcPct val="150000"/>
              </a:lnSpc>
              <a:spcBef>
                <a:spcPts val="1800"/>
              </a:spcBef>
              <a:spcAft>
                <a:spcPts val="1600"/>
              </a:spcAft>
              <a:buSzPts val="2000"/>
              <a:buFont typeface="Montserrat"/>
              <a:buChar char="●"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Return the bounding box image.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7" name="Google Shape;26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0412" y="2669315"/>
            <a:ext cx="2457450" cy="2535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9"/>
          <p:cNvSpPr txBox="1"/>
          <p:nvPr>
            <p:ph type="title"/>
          </p:nvPr>
        </p:nvSpPr>
        <p:spPr>
          <a:xfrm>
            <a:off x="1422030" y="990599"/>
            <a:ext cx="9344765" cy="22352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onstantia"/>
              <a:buNone/>
            </a:pPr>
            <a:r>
              <a:rPr lang="en-US"/>
              <a:t>Results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0"/>
          <p:cNvSpPr txBox="1"/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tantia"/>
              <a:buNone/>
            </a:pPr>
            <a:r>
              <a:rPr lang="en-US"/>
              <a:t>Aerial Image of Statue of Liberty</a:t>
            </a:r>
            <a:endParaRPr/>
          </a:p>
        </p:txBody>
      </p:sp>
      <p:sp>
        <p:nvSpPr>
          <p:cNvPr id="278" name="Google Shape;278;p30"/>
          <p:cNvSpPr txBox="1"/>
          <p:nvPr/>
        </p:nvSpPr>
        <p:spPr>
          <a:xfrm>
            <a:off x="4875212" y="2062877"/>
            <a:ext cx="5105400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Bounding Box: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Top Left Corner: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Latitude: 41.839341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Longitude: -87.629504 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Bottom Right Corner: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Latitude: 41.831092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Longitude: -87.623239</a:t>
            </a:r>
            <a:endParaRPr/>
          </a:p>
        </p:txBody>
      </p:sp>
      <p:pic>
        <p:nvPicPr>
          <p:cNvPr id="279" name="Google Shape;27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8875" y="2062875"/>
            <a:ext cx="4570413" cy="3427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1"/>
          <p:cNvSpPr txBox="1"/>
          <p:nvPr>
            <p:ph type="title"/>
          </p:nvPr>
        </p:nvSpPr>
        <p:spPr>
          <a:xfrm>
            <a:off x="1071558" y="445200"/>
            <a:ext cx="9751200" cy="116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tantia"/>
              <a:buNone/>
            </a:pPr>
            <a:r>
              <a:rPr lang="en-US"/>
              <a:t>Aerial Image of Chicago Navy Pier</a:t>
            </a:r>
            <a:endParaRPr/>
          </a:p>
        </p:txBody>
      </p:sp>
      <p:sp>
        <p:nvSpPr>
          <p:cNvPr id="285" name="Google Shape;285;p31"/>
          <p:cNvSpPr txBox="1"/>
          <p:nvPr/>
        </p:nvSpPr>
        <p:spPr>
          <a:xfrm>
            <a:off x="4875212" y="2062877"/>
            <a:ext cx="5105400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Bounding Box: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Top Left Corner: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Latitude: 41.888438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Longitude: -87.644858 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Bottom Right Corner: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Latitude: 41.848298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Longitude: -87.614988</a:t>
            </a:r>
            <a:endParaRPr/>
          </a:p>
        </p:txBody>
      </p:sp>
      <p:pic>
        <p:nvPicPr>
          <p:cNvPr id="286" name="Google Shape;28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0925" y="2062875"/>
            <a:ext cx="4570413" cy="3427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2"/>
          <p:cNvSpPr txBox="1"/>
          <p:nvPr>
            <p:ph type="title"/>
          </p:nvPr>
        </p:nvSpPr>
        <p:spPr>
          <a:xfrm>
            <a:off x="1218883" y="431800"/>
            <a:ext cx="9751200" cy="1168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Aerial image of </a:t>
            </a:r>
            <a:r>
              <a:rPr lang="en-US"/>
              <a:t>Eiffel</a:t>
            </a:r>
            <a:r>
              <a:rPr lang="en-US"/>
              <a:t> Tower</a:t>
            </a:r>
            <a:endParaRPr/>
          </a:p>
        </p:txBody>
      </p:sp>
      <p:pic>
        <p:nvPicPr>
          <p:cNvPr id="293" name="Google Shape;29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9413" y="1651000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3"/>
          <p:cNvSpPr txBox="1"/>
          <p:nvPr>
            <p:ph type="title"/>
          </p:nvPr>
        </p:nvSpPr>
        <p:spPr>
          <a:xfrm>
            <a:off x="1218883" y="431800"/>
            <a:ext cx="9751200" cy="1168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Aerial image of Stuart Building</a:t>
            </a:r>
            <a:endParaRPr/>
          </a:p>
        </p:txBody>
      </p:sp>
      <p:pic>
        <p:nvPicPr>
          <p:cNvPr id="300" name="Google Shape;30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8863" y="1866325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4"/>
          <p:cNvSpPr txBox="1"/>
          <p:nvPr>
            <p:ph type="title"/>
          </p:nvPr>
        </p:nvSpPr>
        <p:spPr>
          <a:xfrm>
            <a:off x="1218883" y="431800"/>
            <a:ext cx="9751200" cy="1168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Aerial image of Chicago Bean</a:t>
            </a:r>
            <a:endParaRPr/>
          </a:p>
        </p:txBody>
      </p:sp>
      <p:sp>
        <p:nvSpPr>
          <p:cNvPr id="307" name="Google Shape;307;p34"/>
          <p:cNvSpPr txBox="1"/>
          <p:nvPr>
            <p:ph idx="1" type="body"/>
          </p:nvPr>
        </p:nvSpPr>
        <p:spPr>
          <a:xfrm>
            <a:off x="1218883" y="1803400"/>
            <a:ext cx="97512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8" name="Google Shape;30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8863" y="1745750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 txBox="1"/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tantia"/>
              <a:buNone/>
            </a:pPr>
            <a:r>
              <a:rPr lang="en-US" u="sng"/>
              <a:t>Content</a:t>
            </a:r>
            <a:endParaRPr u="sng"/>
          </a:p>
        </p:txBody>
      </p:sp>
      <p:sp>
        <p:nvSpPr>
          <p:cNvPr id="172" name="Google Shape;172;p17"/>
          <p:cNvSpPr txBox="1"/>
          <p:nvPr>
            <p:ph idx="1" type="body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1488" lvl="0" marL="24688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❖"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Introduction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221488" lvl="0" marL="24688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❖"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Our Method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221488" lvl="0" marL="24688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❖"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Result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221488" lvl="0" marL="24688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❖"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Future Improvements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221488" lvl="0" marL="24688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❖"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References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5"/>
          <p:cNvSpPr txBox="1"/>
          <p:nvPr>
            <p:ph type="title"/>
          </p:nvPr>
        </p:nvSpPr>
        <p:spPr>
          <a:xfrm>
            <a:off x="1218883" y="431800"/>
            <a:ext cx="9751200" cy="1168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Future Improvements</a:t>
            </a:r>
            <a:endParaRPr sz="4800"/>
          </a:p>
        </p:txBody>
      </p:sp>
      <p:sp>
        <p:nvSpPr>
          <p:cNvPr id="315" name="Google Shape;315;p35"/>
          <p:cNvSpPr txBox="1"/>
          <p:nvPr>
            <p:ph idx="1" type="body"/>
          </p:nvPr>
        </p:nvSpPr>
        <p:spPr>
          <a:xfrm>
            <a:off x="1218883" y="2004325"/>
            <a:ext cx="97512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ontserrat"/>
              <a:buChar char="●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Python’s PIL has a memory allocation limit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ontserrat"/>
              <a:buChar char="●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Too many tiles == doesn’t work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ontserrat"/>
              <a:buChar char="●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Our limit: 2</a:t>
            </a:r>
            <a:r>
              <a:rPr baseline="30000"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13</a:t>
            </a: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x2</a:t>
            </a:r>
            <a:r>
              <a:rPr baseline="30000"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13</a:t>
            </a: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or 8192x8192 pixels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ontserrat"/>
              <a:buChar char="●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Threaded Performance: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ontserrat"/>
              <a:buChar char="●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Good for High Level of detail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ontserrat"/>
              <a:buChar char="●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Requires lots of memory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6"/>
          <p:cNvSpPr txBox="1"/>
          <p:nvPr>
            <p:ph type="title"/>
          </p:nvPr>
        </p:nvSpPr>
        <p:spPr>
          <a:xfrm>
            <a:off x="803658" y="538950"/>
            <a:ext cx="9751200" cy="1168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References</a:t>
            </a:r>
            <a:endParaRPr sz="4800"/>
          </a:p>
        </p:txBody>
      </p:sp>
      <p:sp>
        <p:nvSpPr>
          <p:cNvPr id="322" name="Google Shape;322;p36"/>
          <p:cNvSpPr txBox="1"/>
          <p:nvPr>
            <p:ph idx="1" type="body"/>
          </p:nvPr>
        </p:nvSpPr>
        <p:spPr>
          <a:xfrm>
            <a:off x="683150" y="1835050"/>
            <a:ext cx="11439000" cy="4262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Bing Maps Tile System :</a:t>
            </a: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“https://docs.microsoft.com/en-us/bingmaps/articles/bing-maps-tile-system”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7"/>
          <p:cNvSpPr txBox="1"/>
          <p:nvPr>
            <p:ph type="title"/>
          </p:nvPr>
        </p:nvSpPr>
        <p:spPr>
          <a:xfrm>
            <a:off x="1422050" y="2638725"/>
            <a:ext cx="93447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onstantia"/>
              <a:buNone/>
            </a:pPr>
            <a:r>
              <a:rPr b="1" i="1" lang="en-US" sz="5000">
                <a:latin typeface="Lato"/>
                <a:ea typeface="Lato"/>
                <a:cs typeface="Lato"/>
                <a:sym typeface="Lato"/>
              </a:rPr>
              <a:t>Thanks！</a:t>
            </a:r>
            <a:endParaRPr b="1" i="1" sz="5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 txBox="1"/>
          <p:nvPr>
            <p:ph type="title"/>
          </p:nvPr>
        </p:nvSpPr>
        <p:spPr>
          <a:xfrm>
            <a:off x="1422030" y="990599"/>
            <a:ext cx="9344700" cy="22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/>
          <p:nvPr/>
        </p:nvSpPr>
        <p:spPr>
          <a:xfrm>
            <a:off x="977800" y="531325"/>
            <a:ext cx="9282600" cy="59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Our Goal :</a:t>
            </a:r>
            <a:endParaRPr sz="2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ontserrat"/>
              <a:buChar char="➢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Given two points in geo coordinate, return the map image bounded by the two points with acceptably finest resolution.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ontserrat"/>
              <a:buChar char="➢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Use Bing Map Tile System to obtain the required highest resolution Aerial Image.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Input and Output :</a:t>
            </a:r>
            <a:endParaRPr sz="2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ontserrat"/>
              <a:buChar char="➢"/>
            </a:pPr>
            <a:r>
              <a:rPr lang="en-US" sz="2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Input:</a:t>
            </a: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2 bounding coordinates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ontserrat"/>
              <a:buChar char="●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lat1, lon1, lat2, lon2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Montserrat"/>
              <a:buChar char="➢"/>
            </a:pPr>
            <a:r>
              <a:rPr lang="en-US" sz="2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Output:</a:t>
            </a:r>
            <a:endParaRPr sz="2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ontserrat"/>
              <a:buChar char="●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 aerial imagery within the bounding box defined above.</a:t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/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tantia"/>
              <a:buNone/>
            </a:pPr>
            <a:r>
              <a:rPr lang="en-US"/>
              <a:t>Bing Maps Tile System</a:t>
            </a:r>
            <a:endParaRPr/>
          </a:p>
        </p:txBody>
      </p:sp>
      <p:pic>
        <p:nvPicPr>
          <p:cNvPr id="188" name="Google Shape;18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001" y="1981200"/>
            <a:ext cx="6250001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0"/>
          <p:cNvSpPr txBox="1"/>
          <p:nvPr>
            <p:ph idx="4" type="body"/>
          </p:nvPr>
        </p:nvSpPr>
        <p:spPr>
          <a:xfrm>
            <a:off x="7099100" y="1540375"/>
            <a:ext cx="4875600" cy="4862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9888" lvl="0" marL="24688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246888" lvl="0" marL="246888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Project the world map to a square number of pixels. A bunch of pixels consist a tile orderly.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46888" lvl="0" marL="246888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Montserrat"/>
              <a:buChar char="●"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In higher level, there are more pixels, bigger map size, more tiles, and finer ground resolution. There are 23 levels in total. Each tile in current level expand to 4 tiles in next finer level.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/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tantia"/>
              <a:buNone/>
            </a:pPr>
            <a:r>
              <a:rPr lang="en-US"/>
              <a:t>Bing Maps Tile System (Con.)</a:t>
            </a:r>
            <a:endParaRPr/>
          </a:p>
        </p:txBody>
      </p:sp>
      <p:grpSp>
        <p:nvGrpSpPr>
          <p:cNvPr id="195" name="Google Shape;195;p21"/>
          <p:cNvGrpSpPr/>
          <p:nvPr/>
        </p:nvGrpSpPr>
        <p:grpSpPr>
          <a:xfrm>
            <a:off x="1219200" y="1803400"/>
            <a:ext cx="9750425" cy="4267200"/>
            <a:chOff x="0" y="0"/>
            <a:chExt cx="9750425" cy="4267200"/>
          </a:xfrm>
        </p:grpSpPr>
        <p:sp>
          <p:nvSpPr>
            <p:cNvPr id="196" name="Google Shape;196;p21"/>
            <p:cNvSpPr/>
            <p:nvPr/>
          </p:nvSpPr>
          <p:spPr>
            <a:xfrm>
              <a:off x="0" y="0"/>
              <a:ext cx="9750425" cy="4267200"/>
            </a:xfrm>
            <a:prstGeom prst="roundRect">
              <a:avLst>
                <a:gd fmla="val 8500" name="adj"/>
              </a:avLst>
            </a:prstGeom>
            <a:solidFill>
              <a:srgbClr val="693A20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1"/>
            <p:cNvSpPr txBox="1"/>
            <p:nvPr/>
          </p:nvSpPr>
          <p:spPr>
            <a:xfrm>
              <a:off x="106235" y="106235"/>
              <a:ext cx="9537955" cy="40547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11800" lIns="133350" spcFirstLastPara="1" rIns="133350" wrap="square" tIns="1333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500"/>
                <a:buFont typeface="Constantia"/>
                <a:buNone/>
              </a:pPr>
              <a:r>
                <a:rPr lang="en-US" sz="35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Tile System</a:t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98" name="Google Shape;198;p21"/>
            <p:cNvSpPr/>
            <p:nvPr/>
          </p:nvSpPr>
          <p:spPr>
            <a:xfrm>
              <a:off x="243760" y="1066800"/>
              <a:ext cx="1462563" cy="1457057"/>
            </a:xfrm>
            <a:prstGeom prst="roundRect">
              <a:avLst>
                <a:gd fmla="val 105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693A2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1"/>
            <p:cNvSpPr txBox="1"/>
            <p:nvPr/>
          </p:nvSpPr>
          <p:spPr>
            <a:xfrm>
              <a:off x="288570" y="1111610"/>
              <a:ext cx="1372943" cy="13674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Constantia"/>
                <a:buNone/>
              </a:pPr>
              <a:r>
                <a:rPr lang="en-US" sz="20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Quadkey</a:t>
              </a:r>
              <a:endParaRPr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00" name="Google Shape;200;p21"/>
            <p:cNvSpPr/>
            <p:nvPr/>
          </p:nvSpPr>
          <p:spPr>
            <a:xfrm>
              <a:off x="243760" y="2595199"/>
              <a:ext cx="1462563" cy="1457057"/>
            </a:xfrm>
            <a:prstGeom prst="roundRect">
              <a:avLst>
                <a:gd fmla="val 105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693A2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1"/>
            <p:cNvSpPr txBox="1"/>
            <p:nvPr/>
          </p:nvSpPr>
          <p:spPr>
            <a:xfrm>
              <a:off x="288570" y="2640009"/>
              <a:ext cx="1372943" cy="13674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Constantia"/>
                <a:buNone/>
              </a:pPr>
              <a:r>
                <a:rPr lang="en-US" sz="20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23 Levels</a:t>
              </a:r>
              <a:endParaRPr sz="2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02" name="Google Shape;202;p21"/>
            <p:cNvSpPr/>
            <p:nvPr/>
          </p:nvSpPr>
          <p:spPr>
            <a:xfrm>
              <a:off x="1950085" y="1066800"/>
              <a:ext cx="7556579" cy="2987040"/>
            </a:xfrm>
            <a:prstGeom prst="roundRect">
              <a:avLst>
                <a:gd fmla="val 10500" name="adj"/>
              </a:avLst>
            </a:prstGeom>
            <a:solidFill>
              <a:srgbClr val="693A20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1"/>
            <p:cNvSpPr txBox="1"/>
            <p:nvPr/>
          </p:nvSpPr>
          <p:spPr>
            <a:xfrm>
              <a:off x="2041947" y="1158662"/>
              <a:ext cx="7372855" cy="28033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96750" lIns="133350" spcFirstLastPara="1" rIns="133350" wrap="square" tIns="1333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500"/>
                <a:buFont typeface="Constantia"/>
                <a:buNone/>
              </a:pPr>
              <a:r>
                <a:rPr lang="en-US" sz="35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Each Level: L</a:t>
              </a:r>
              <a:endParaRPr sz="35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04" name="Google Shape;204;p21"/>
            <p:cNvSpPr/>
            <p:nvPr/>
          </p:nvSpPr>
          <p:spPr>
            <a:xfrm>
              <a:off x="2138999" y="2112264"/>
              <a:ext cx="1511315" cy="1717548"/>
            </a:xfrm>
            <a:prstGeom prst="roundRect">
              <a:avLst>
                <a:gd fmla="val 105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693A2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1"/>
            <p:cNvSpPr txBox="1"/>
            <p:nvPr/>
          </p:nvSpPr>
          <p:spPr>
            <a:xfrm>
              <a:off x="2185477" y="2158742"/>
              <a:ext cx="1418359" cy="16245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Constantia"/>
                <a:buNone/>
              </a:pPr>
              <a:r>
                <a:rPr lang="en-US" sz="20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Each Tile:</a:t>
              </a:r>
              <a:endParaRPr sz="2000"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805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Constantia"/>
                <a:buNone/>
              </a:pPr>
              <a:r>
                <a:rPr lang="en-US" sz="20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23-L levels</a:t>
              </a:r>
              <a:endParaRPr sz="2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06" name="Google Shape;206;p21"/>
            <p:cNvSpPr/>
            <p:nvPr/>
          </p:nvSpPr>
          <p:spPr>
            <a:xfrm>
              <a:off x="3851417" y="2133600"/>
              <a:ext cx="5411485" cy="1706880"/>
            </a:xfrm>
            <a:prstGeom prst="roundRect">
              <a:avLst>
                <a:gd fmla="val 10500" name="adj"/>
              </a:avLst>
            </a:prstGeom>
            <a:solidFill>
              <a:srgbClr val="693A20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1"/>
            <p:cNvSpPr txBox="1"/>
            <p:nvPr/>
          </p:nvSpPr>
          <p:spPr>
            <a:xfrm>
              <a:off x="3903909" y="2186092"/>
              <a:ext cx="5306501" cy="16018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63425" lIns="133350" spcFirstLastPara="1" rIns="133350" wrap="square" tIns="1333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500"/>
                <a:buFont typeface="Constantia"/>
                <a:buNone/>
              </a:pPr>
              <a:r>
                <a:rPr lang="en-US" sz="35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Each Tile</a:t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08" name="Google Shape;208;p21"/>
            <p:cNvSpPr/>
            <p:nvPr/>
          </p:nvSpPr>
          <p:spPr>
            <a:xfrm>
              <a:off x="3986705" y="2901696"/>
              <a:ext cx="2532802" cy="768096"/>
            </a:xfrm>
            <a:prstGeom prst="roundRect">
              <a:avLst>
                <a:gd fmla="val 105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693A2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1"/>
            <p:cNvSpPr txBox="1"/>
            <p:nvPr/>
          </p:nvSpPr>
          <p:spPr>
            <a:xfrm>
              <a:off x="4010327" y="2925318"/>
              <a:ext cx="2485558" cy="7208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Constantia"/>
                <a:buNone/>
              </a:pPr>
              <a:r>
                <a:rPr lang="en-US" sz="20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Tile Coordinates</a:t>
              </a:r>
              <a:endParaRPr sz="2000"/>
            </a:p>
          </p:txBody>
        </p:sp>
        <p:sp>
          <p:nvSpPr>
            <p:cNvPr id="210" name="Google Shape;210;p21"/>
            <p:cNvSpPr/>
            <p:nvPr/>
          </p:nvSpPr>
          <p:spPr>
            <a:xfrm>
              <a:off x="6591564" y="2901696"/>
              <a:ext cx="2532802" cy="768096"/>
            </a:xfrm>
            <a:prstGeom prst="roundRect">
              <a:avLst>
                <a:gd fmla="val 105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693A2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1"/>
            <p:cNvSpPr txBox="1"/>
            <p:nvPr/>
          </p:nvSpPr>
          <p:spPr>
            <a:xfrm>
              <a:off x="6615186" y="2925318"/>
              <a:ext cx="2485558" cy="7208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Constantia"/>
                <a:buNone/>
              </a:pPr>
              <a:r>
                <a:rPr lang="en-US" sz="20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Pixel Coordinates</a:t>
              </a:r>
              <a:endParaRPr sz="2000"/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2"/>
          <p:cNvSpPr txBox="1"/>
          <p:nvPr>
            <p:ph type="title"/>
          </p:nvPr>
        </p:nvSpPr>
        <p:spPr>
          <a:xfrm>
            <a:off x="1422030" y="990599"/>
            <a:ext cx="9344765" cy="22352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onstantia"/>
              <a:buNone/>
            </a:pPr>
            <a:r>
              <a:rPr lang="en-US"/>
              <a:t>Our Method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3"/>
          <p:cNvSpPr txBox="1"/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tantia"/>
              <a:buNone/>
            </a:pPr>
            <a:r>
              <a:rPr lang="en-US"/>
              <a:t>Tools We used</a:t>
            </a:r>
            <a:endParaRPr/>
          </a:p>
        </p:txBody>
      </p:sp>
      <p:sp>
        <p:nvSpPr>
          <p:cNvPr id="222" name="Google Shape;222;p23"/>
          <p:cNvSpPr txBox="1"/>
          <p:nvPr>
            <p:ph idx="1" type="body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65938" lvl="0" marL="24688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"/>
              <a:buChar char="●"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Python 3.6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265938" lvl="0" marL="246888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700"/>
              <a:buFont typeface="Montserrat"/>
              <a:buChar char="●"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Package: Pillow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265938" lvl="0" marL="246888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700"/>
              <a:buFont typeface="Montserrat"/>
              <a:buChar char="●"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Bing Map Tile System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94488" lvl="0" marL="246888" rtl="0" algn="l">
              <a:lnSpc>
                <a:spcPct val="90000"/>
              </a:lnSpc>
              <a:spcBef>
                <a:spcPts val="1800"/>
              </a:spcBef>
              <a:spcAft>
                <a:spcPts val="160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"/>
          <p:cNvSpPr txBox="1"/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6486"/>
              <a:buFont typeface="Constantia"/>
              <a:buNone/>
            </a:pPr>
            <a:r>
              <a:rPr lang="en-US"/>
              <a:t>Query a Aerial Image from Bing Map Tile System</a:t>
            </a:r>
            <a:endParaRPr/>
          </a:p>
        </p:txBody>
      </p:sp>
      <p:sp>
        <p:nvSpPr>
          <p:cNvPr id="228" name="Google Shape;228;p24"/>
          <p:cNvSpPr txBox="1"/>
          <p:nvPr>
            <p:ph idx="1" type="body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221488" lvl="0" marL="246888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Query from URL by quadkey: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259587" lvl="1" marL="54864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Montserrat"/>
              <a:buChar char="○"/>
            </a:pPr>
            <a:r>
              <a:rPr i="1" lang="en-US" sz="2000" u="sng">
                <a:latin typeface="Montserrat"/>
                <a:ea typeface="Montserrat"/>
                <a:cs typeface="Montserrat"/>
                <a:sym typeface="Montserrat"/>
              </a:rPr>
              <a:t>http://ho.ortho.tiles.virtualearth.net/tiles/h</a:t>
            </a:r>
            <a:r>
              <a:rPr i="1" lang="en-US" sz="2000" u="sng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quadkey</a:t>
            </a:r>
            <a:r>
              <a:rPr i="1" lang="en-US" sz="2000" u="sng">
                <a:latin typeface="Montserrat"/>
                <a:ea typeface="Montserrat"/>
                <a:cs typeface="Montserrat"/>
                <a:sym typeface="Montserrat"/>
              </a:rPr>
              <a:t>.jpeg?g=131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259588" lvl="1" marL="54864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Montserrat"/>
              <a:buChar char="○"/>
            </a:pPr>
            <a:r>
              <a:rPr lang="en-US" sz="20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quadkey</a:t>
            </a: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: can be generated by converting a pair of latitude and longitude.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221488" lvl="0" marL="246888" rtl="0" algn="l">
              <a:lnSpc>
                <a:spcPct val="90000"/>
              </a:lnSpc>
              <a:spcBef>
                <a:spcPts val="1800"/>
              </a:spcBef>
              <a:spcAft>
                <a:spcPts val="1600"/>
              </a:spcAft>
              <a:buSzPts val="2000"/>
              <a:buFont typeface="Montserrat"/>
              <a:buChar char="●"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Extract the socket and obtain the queried tile image.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BooksClassic_16x9">
      <a:dk1>
        <a:srgbClr val="6A3A20"/>
      </a:dk1>
      <a:lt1>
        <a:srgbClr val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