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9" r:id="rId4"/>
    <p:sldId id="261" r:id="rId5"/>
    <p:sldId id="257" r:id="rId6"/>
    <p:sldId id="266"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66745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0EFA0-E380-404B-B521-509E77FBF8C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37688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55752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3788668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168639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0EFA0-E380-404B-B521-509E77FBF8C0}"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121923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0EFA0-E380-404B-B521-509E77FBF8C0}" type="datetimeFigureOut">
              <a:rPr lang="en-GB" smtClean="0"/>
              <a:t>17/10/2023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26524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116770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13114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423914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0EFA0-E380-404B-B521-509E77FBF8C0}"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39896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0EFA0-E380-404B-B521-509E77FBF8C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419969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0EFA0-E380-404B-B521-509E77FBF8C0}"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128818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0EFA0-E380-404B-B521-509E77FBF8C0}" type="datetimeFigureOut">
              <a:rPr lang="en-GB" smtClean="0"/>
              <a:t>17/10/2023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25913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0EFA0-E380-404B-B521-509E77FBF8C0}" type="datetimeFigureOut">
              <a:rPr lang="en-GB" smtClean="0"/>
              <a:t>17/10/2023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396948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0EFA0-E380-404B-B521-509E77FBF8C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271054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0EFA0-E380-404B-B521-509E77FBF8C0}"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AA34B8-E4CA-45CF-9CBD-D54A92661895}" type="slidenum">
              <a:rPr lang="en-GB" smtClean="0"/>
              <a:t>‹#›</a:t>
            </a:fld>
            <a:endParaRPr lang="en-GB"/>
          </a:p>
        </p:txBody>
      </p:sp>
    </p:spTree>
    <p:extLst>
      <p:ext uri="{BB962C8B-B14F-4D97-AF65-F5344CB8AC3E}">
        <p14:creationId xmlns:p14="http://schemas.microsoft.com/office/powerpoint/2010/main" val="328687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F0EFA0-E380-404B-B521-509E77FBF8C0}" type="datetimeFigureOut">
              <a:rPr lang="en-GB" smtClean="0"/>
              <a:t>17/10/2023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AA34B8-E4CA-45CF-9CBD-D54A92661895}" type="slidenum">
              <a:rPr lang="en-GB" smtClean="0"/>
              <a:t>‹#›</a:t>
            </a:fld>
            <a:endParaRPr lang="en-GB"/>
          </a:p>
        </p:txBody>
      </p:sp>
    </p:spTree>
    <p:extLst>
      <p:ext uri="{BB962C8B-B14F-4D97-AF65-F5344CB8AC3E}">
        <p14:creationId xmlns:p14="http://schemas.microsoft.com/office/powerpoint/2010/main" val="1488309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BD81-EBAF-85AC-67F4-122B4FD3D968}"/>
              </a:ext>
            </a:extLst>
          </p:cNvPr>
          <p:cNvSpPr>
            <a:spLocks noGrp="1"/>
          </p:cNvSpPr>
          <p:nvPr>
            <p:ph type="ctrTitle"/>
          </p:nvPr>
        </p:nvSpPr>
        <p:spPr>
          <a:xfrm>
            <a:off x="1154955" y="1096433"/>
            <a:ext cx="8825658" cy="1392767"/>
          </a:xfrm>
        </p:spPr>
        <p:txBody>
          <a:bodyPr/>
          <a:lstStyle/>
          <a:p>
            <a:r>
              <a:rPr lang="en-US" dirty="0"/>
              <a:t>II301</a:t>
            </a:r>
            <a:br>
              <a:rPr lang="en-US" dirty="0"/>
            </a:br>
            <a:r>
              <a:rPr lang="en-US" sz="3600" dirty="0"/>
              <a:t>INTERNSHIP PRESENTATION &amp; VIVA</a:t>
            </a:r>
            <a:endParaRPr lang="en-GB" sz="3600" dirty="0"/>
          </a:p>
        </p:txBody>
      </p:sp>
      <p:sp>
        <p:nvSpPr>
          <p:cNvPr id="3" name="Subtitle 2">
            <a:extLst>
              <a:ext uri="{FF2B5EF4-FFF2-40B4-BE49-F238E27FC236}">
                <a16:creationId xmlns:a16="http://schemas.microsoft.com/office/drawing/2014/main" id="{7FC4B2F9-6FF0-597C-2024-86E193EA7FA2}"/>
              </a:ext>
            </a:extLst>
          </p:cNvPr>
          <p:cNvSpPr>
            <a:spLocks noGrp="1"/>
          </p:cNvSpPr>
          <p:nvPr>
            <p:ph type="subTitle" idx="1"/>
          </p:nvPr>
        </p:nvSpPr>
        <p:spPr>
          <a:xfrm>
            <a:off x="1154955" y="4519147"/>
            <a:ext cx="8825658" cy="1242420"/>
          </a:xfrm>
        </p:spPr>
        <p:txBody>
          <a:bodyPr/>
          <a:lstStyle/>
          <a:p>
            <a:r>
              <a:rPr lang="en-US" dirty="0"/>
              <a:t>Kasish </a:t>
            </a:r>
            <a:r>
              <a:rPr lang="en-US" dirty="0" err="1"/>
              <a:t>verma</a:t>
            </a:r>
            <a:endParaRPr lang="en-US" dirty="0"/>
          </a:p>
          <a:p>
            <a:r>
              <a:rPr lang="en-US" dirty="0"/>
              <a:t>2020eeb1176 </a:t>
            </a:r>
          </a:p>
          <a:p>
            <a:r>
              <a:rPr lang="en-US" dirty="0"/>
              <a:t>October 17, 2023</a:t>
            </a:r>
            <a:endParaRPr lang="en-GB" dirty="0"/>
          </a:p>
        </p:txBody>
      </p:sp>
    </p:spTree>
    <p:extLst>
      <p:ext uri="{BB962C8B-B14F-4D97-AF65-F5344CB8AC3E}">
        <p14:creationId xmlns:p14="http://schemas.microsoft.com/office/powerpoint/2010/main" val="131957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FAB9-1631-BDFA-B987-06A88164F967}"/>
              </a:ext>
            </a:extLst>
          </p:cNvPr>
          <p:cNvSpPr>
            <a:spLocks noGrp="1"/>
          </p:cNvSpPr>
          <p:nvPr>
            <p:ph type="title"/>
          </p:nvPr>
        </p:nvSpPr>
        <p:spPr/>
        <p:txBody>
          <a:bodyPr/>
          <a:lstStyle/>
          <a:p>
            <a:r>
              <a:rPr lang="en-US" dirty="0"/>
              <a:t>Pandas</a:t>
            </a:r>
            <a:endParaRPr lang="en-GB" dirty="0"/>
          </a:p>
        </p:txBody>
      </p:sp>
      <p:sp>
        <p:nvSpPr>
          <p:cNvPr id="3" name="Content Placeholder 2">
            <a:extLst>
              <a:ext uri="{FF2B5EF4-FFF2-40B4-BE49-F238E27FC236}">
                <a16:creationId xmlns:a16="http://schemas.microsoft.com/office/drawing/2014/main" id="{5377B554-C71D-8C3E-CC17-1F1F5234D129}"/>
              </a:ext>
            </a:extLst>
          </p:cNvPr>
          <p:cNvSpPr>
            <a:spLocks noGrp="1"/>
          </p:cNvSpPr>
          <p:nvPr>
            <p:ph sz="half" idx="1"/>
          </p:nvPr>
        </p:nvSpPr>
        <p:spPr>
          <a:xfrm>
            <a:off x="1154954" y="2603500"/>
            <a:ext cx="4445746" cy="3492500"/>
          </a:xfrm>
        </p:spPr>
        <p:txBody>
          <a:bodyPr/>
          <a:lstStyle/>
          <a:p>
            <a:r>
              <a:rPr lang="en-GB" b="0" i="0" dirty="0">
                <a:solidFill>
                  <a:srgbClr val="1F2328"/>
                </a:solidFill>
                <a:effectLst/>
                <a:latin typeface="-apple-system"/>
              </a:rPr>
              <a:t>The pandas library is a powerful data manipulation and analysis tool for Python. It provides data structures like </a:t>
            </a:r>
            <a:r>
              <a:rPr lang="en-GB" b="0" i="0" dirty="0" err="1">
                <a:solidFill>
                  <a:srgbClr val="1F2328"/>
                </a:solidFill>
                <a:effectLst/>
                <a:latin typeface="-apple-system"/>
              </a:rPr>
              <a:t>DataFrames</a:t>
            </a:r>
            <a:r>
              <a:rPr lang="en-GB" b="0" i="0" dirty="0">
                <a:solidFill>
                  <a:srgbClr val="1F2328"/>
                </a:solidFill>
                <a:effectLst/>
                <a:latin typeface="-apple-system"/>
              </a:rPr>
              <a:t> and Series for handling and </a:t>
            </a:r>
            <a:r>
              <a:rPr lang="en-GB" b="0" i="0" dirty="0" err="1">
                <a:solidFill>
                  <a:srgbClr val="1F2328"/>
                </a:solidFill>
                <a:effectLst/>
                <a:latin typeface="-apple-system"/>
              </a:rPr>
              <a:t>analyzing</a:t>
            </a:r>
            <a:r>
              <a:rPr lang="en-GB" b="0" i="0" dirty="0">
                <a:solidFill>
                  <a:srgbClr val="1F2328"/>
                </a:solidFill>
                <a:effectLst/>
                <a:latin typeface="-apple-system"/>
              </a:rPr>
              <a:t> structured data in a way that is efficient and intuitive. It offers a wide range of functions for data cleaning, aggregation, and transformation, making it an essential tool for data scientists and analysts.</a:t>
            </a:r>
            <a:endParaRPr lang="en-GB" dirty="0"/>
          </a:p>
        </p:txBody>
      </p:sp>
      <p:pic>
        <p:nvPicPr>
          <p:cNvPr id="6" name="Picture 5">
            <a:extLst>
              <a:ext uri="{FF2B5EF4-FFF2-40B4-BE49-F238E27FC236}">
                <a16:creationId xmlns:a16="http://schemas.microsoft.com/office/drawing/2014/main" id="{5AF6A4B6-2D89-953A-1C35-7094115EE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409" y="3429000"/>
            <a:ext cx="2834375" cy="1145929"/>
          </a:xfrm>
          <a:prstGeom prst="rect">
            <a:avLst/>
          </a:prstGeom>
        </p:spPr>
      </p:pic>
    </p:spTree>
    <p:extLst>
      <p:ext uri="{BB962C8B-B14F-4D97-AF65-F5344CB8AC3E}">
        <p14:creationId xmlns:p14="http://schemas.microsoft.com/office/powerpoint/2010/main" val="160552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3523-3A2C-23E3-651F-911BD50EFF2F}"/>
              </a:ext>
            </a:extLst>
          </p:cNvPr>
          <p:cNvSpPr>
            <a:spLocks noGrp="1"/>
          </p:cNvSpPr>
          <p:nvPr>
            <p:ph type="title"/>
          </p:nvPr>
        </p:nvSpPr>
        <p:spPr/>
        <p:txBody>
          <a:bodyPr/>
          <a:lstStyle/>
          <a:p>
            <a:r>
              <a:rPr lang="en-US" dirty="0"/>
              <a:t>pm4py</a:t>
            </a:r>
            <a:endParaRPr lang="en-GB" dirty="0"/>
          </a:p>
        </p:txBody>
      </p:sp>
      <p:sp>
        <p:nvSpPr>
          <p:cNvPr id="3" name="Content Placeholder 2">
            <a:extLst>
              <a:ext uri="{FF2B5EF4-FFF2-40B4-BE49-F238E27FC236}">
                <a16:creationId xmlns:a16="http://schemas.microsoft.com/office/drawing/2014/main" id="{518A829E-D768-940C-A970-BC7BA24BD17E}"/>
              </a:ext>
            </a:extLst>
          </p:cNvPr>
          <p:cNvSpPr>
            <a:spLocks noGrp="1"/>
          </p:cNvSpPr>
          <p:nvPr>
            <p:ph sz="half" idx="1"/>
          </p:nvPr>
        </p:nvSpPr>
        <p:spPr>
          <a:xfrm>
            <a:off x="1154954" y="2603500"/>
            <a:ext cx="4052046" cy="3416301"/>
          </a:xfrm>
        </p:spPr>
        <p:txBody>
          <a:bodyPr/>
          <a:lstStyle/>
          <a:p>
            <a:r>
              <a:rPr lang="en-GB" b="0" i="0" dirty="0">
                <a:solidFill>
                  <a:srgbClr val="1F2328"/>
                </a:solidFill>
                <a:effectLst/>
                <a:latin typeface="-apple-system"/>
              </a:rPr>
              <a:t>The PM4Py library is an open-source process mining framework for Python. It offers a wide range of tools for </a:t>
            </a:r>
            <a:r>
              <a:rPr lang="en-GB" b="0" i="0" dirty="0" err="1">
                <a:solidFill>
                  <a:srgbClr val="1F2328"/>
                </a:solidFill>
                <a:effectLst/>
                <a:latin typeface="-apple-system"/>
              </a:rPr>
              <a:t>analyzing</a:t>
            </a:r>
            <a:r>
              <a:rPr lang="en-GB" b="0" i="0" dirty="0">
                <a:solidFill>
                  <a:srgbClr val="1F2328"/>
                </a:solidFill>
                <a:effectLst/>
                <a:latin typeface="-apple-system"/>
              </a:rPr>
              <a:t> business processes, enabling users to discover, visualize, and evaluate process models from event log data. The library supports various algorithms for process discovery, conformance checking, and performance analysis, making it a comprehensive solution for process mining tasks.</a:t>
            </a:r>
            <a:endParaRPr lang="en-GB" dirty="0"/>
          </a:p>
        </p:txBody>
      </p:sp>
      <p:pic>
        <p:nvPicPr>
          <p:cNvPr id="6" name="Picture 5">
            <a:extLst>
              <a:ext uri="{FF2B5EF4-FFF2-40B4-BE49-F238E27FC236}">
                <a16:creationId xmlns:a16="http://schemas.microsoft.com/office/drawing/2014/main" id="{43D0D0C6-E40E-E808-6E09-AEE203112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254" y="2978150"/>
            <a:ext cx="2667000" cy="2667000"/>
          </a:xfrm>
          <a:prstGeom prst="rect">
            <a:avLst/>
          </a:prstGeom>
        </p:spPr>
      </p:pic>
      <p:pic>
        <p:nvPicPr>
          <p:cNvPr id="8" name="Picture 7">
            <a:extLst>
              <a:ext uri="{FF2B5EF4-FFF2-40B4-BE49-F238E27FC236}">
                <a16:creationId xmlns:a16="http://schemas.microsoft.com/office/drawing/2014/main" id="{DB5F2ED9-492B-1CF9-C1D2-5D1AB055E90E}"/>
              </a:ext>
            </a:extLst>
          </p:cNvPr>
          <p:cNvPicPr>
            <a:picLocks noChangeAspect="1"/>
          </p:cNvPicPr>
          <p:nvPr/>
        </p:nvPicPr>
        <p:blipFill rotWithShape="1">
          <a:blip r:embed="rId3"/>
          <a:srcRect l="2181" t="20679" r="70312" b="19444"/>
          <a:stretch/>
        </p:blipFill>
        <p:spPr>
          <a:xfrm>
            <a:off x="8508254" y="3181350"/>
            <a:ext cx="3353546" cy="2463800"/>
          </a:xfrm>
          <a:prstGeom prst="rect">
            <a:avLst/>
          </a:prstGeom>
        </p:spPr>
      </p:pic>
    </p:spTree>
    <p:extLst>
      <p:ext uri="{BB962C8B-B14F-4D97-AF65-F5344CB8AC3E}">
        <p14:creationId xmlns:p14="http://schemas.microsoft.com/office/powerpoint/2010/main" val="36750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7948-39BA-9357-24E7-3C5A3BA39D85}"/>
              </a:ext>
            </a:extLst>
          </p:cNvPr>
          <p:cNvSpPr>
            <a:spLocks noGrp="1"/>
          </p:cNvSpPr>
          <p:nvPr>
            <p:ph type="title"/>
          </p:nvPr>
        </p:nvSpPr>
        <p:spPr/>
        <p:txBody>
          <a:bodyPr/>
          <a:lstStyle/>
          <a:p>
            <a:r>
              <a:rPr lang="en-US" dirty="0" err="1"/>
              <a:t>Streamlit</a:t>
            </a:r>
            <a:r>
              <a:rPr lang="en-US" dirty="0"/>
              <a:t> &amp; </a:t>
            </a:r>
            <a:r>
              <a:rPr lang="en-US" dirty="0" err="1"/>
              <a:t>Plotly</a:t>
            </a:r>
            <a:endParaRPr lang="en-GB" dirty="0"/>
          </a:p>
        </p:txBody>
      </p:sp>
      <p:sp>
        <p:nvSpPr>
          <p:cNvPr id="3" name="Content Placeholder 2">
            <a:extLst>
              <a:ext uri="{FF2B5EF4-FFF2-40B4-BE49-F238E27FC236}">
                <a16:creationId xmlns:a16="http://schemas.microsoft.com/office/drawing/2014/main" id="{3F2EDBC9-8D73-710C-FD6B-3273A6D92C56}"/>
              </a:ext>
            </a:extLst>
          </p:cNvPr>
          <p:cNvSpPr>
            <a:spLocks noGrp="1"/>
          </p:cNvSpPr>
          <p:nvPr>
            <p:ph sz="half" idx="1"/>
          </p:nvPr>
        </p:nvSpPr>
        <p:spPr>
          <a:xfrm>
            <a:off x="253254" y="2666999"/>
            <a:ext cx="4344146" cy="3416301"/>
          </a:xfrm>
        </p:spPr>
        <p:txBody>
          <a:bodyPr>
            <a:normAutofit/>
          </a:bodyPr>
          <a:lstStyle/>
          <a:p>
            <a:r>
              <a:rPr lang="en-GB" b="0" i="0" dirty="0">
                <a:solidFill>
                  <a:srgbClr val="1F2328"/>
                </a:solidFill>
                <a:effectLst/>
                <a:latin typeface="-apple-system"/>
              </a:rPr>
              <a:t>Streamlit is an open-source Python library designed to create web apps for data science and machine learning projects quickly and easily. It offers a simple and intuitive API that allows developers to turn data scripts into shareable web apps without requiring extensive web development skills. With just a few lines of Python code, you can create interactive dashboards, data visualizations, and other applications.</a:t>
            </a:r>
            <a:endParaRPr lang="en-GB" dirty="0"/>
          </a:p>
        </p:txBody>
      </p:sp>
      <p:sp>
        <p:nvSpPr>
          <p:cNvPr id="4" name="Content Placeholder 3">
            <a:extLst>
              <a:ext uri="{FF2B5EF4-FFF2-40B4-BE49-F238E27FC236}">
                <a16:creationId xmlns:a16="http://schemas.microsoft.com/office/drawing/2014/main" id="{97CCF8BD-F652-7EF3-6DAD-1D9952A717C6}"/>
              </a:ext>
            </a:extLst>
          </p:cNvPr>
          <p:cNvSpPr>
            <a:spLocks noGrp="1"/>
          </p:cNvSpPr>
          <p:nvPr>
            <p:ph sz="half" idx="2"/>
          </p:nvPr>
        </p:nvSpPr>
        <p:spPr>
          <a:xfrm>
            <a:off x="4597400" y="2667000"/>
            <a:ext cx="4658471" cy="3416300"/>
          </a:xfrm>
        </p:spPr>
        <p:txBody>
          <a:bodyPr>
            <a:normAutofit/>
          </a:bodyPr>
          <a:lstStyle/>
          <a:p>
            <a:r>
              <a:rPr lang="en-GB" b="0" i="0" dirty="0">
                <a:solidFill>
                  <a:srgbClr val="1F2328"/>
                </a:solidFill>
                <a:effectLst/>
                <a:latin typeface="-apple-system"/>
              </a:rPr>
              <a:t>The </a:t>
            </a:r>
            <a:r>
              <a:rPr lang="en-GB" b="0" i="0" dirty="0" err="1">
                <a:solidFill>
                  <a:srgbClr val="1F2328"/>
                </a:solidFill>
                <a:effectLst/>
                <a:latin typeface="-apple-system"/>
              </a:rPr>
              <a:t>Plotly</a:t>
            </a:r>
            <a:r>
              <a:rPr lang="en-GB" b="0" i="0" dirty="0">
                <a:solidFill>
                  <a:srgbClr val="1F2328"/>
                </a:solidFill>
                <a:effectLst/>
                <a:latin typeface="-apple-system"/>
              </a:rPr>
              <a:t> library is a data visualization tool that enables the creation of interactive, web-based plots and dashboards. It supports a wide range of chart types, such as scatter plots, line charts, bar graphs, and heat maps, among others. </a:t>
            </a:r>
            <a:r>
              <a:rPr lang="en-GB" b="0" i="0" dirty="0" err="1">
                <a:solidFill>
                  <a:srgbClr val="1F2328"/>
                </a:solidFill>
                <a:effectLst/>
                <a:latin typeface="-apple-system"/>
              </a:rPr>
              <a:t>Plotly</a:t>
            </a:r>
            <a:r>
              <a:rPr lang="en-GB" b="0" i="0" dirty="0">
                <a:solidFill>
                  <a:srgbClr val="1F2328"/>
                </a:solidFill>
                <a:effectLst/>
                <a:latin typeface="-apple-system"/>
              </a:rPr>
              <a:t> is available in multiple programming languages, including Python, R, and JavaScript, and offers both online and offline modes for chart creation. Its interactivity and customization features make it popular for data analysis and presentation.</a:t>
            </a:r>
            <a:endParaRPr lang="en-GB" dirty="0"/>
          </a:p>
        </p:txBody>
      </p:sp>
      <p:pic>
        <p:nvPicPr>
          <p:cNvPr id="6" name="Picture 5">
            <a:extLst>
              <a:ext uri="{FF2B5EF4-FFF2-40B4-BE49-F238E27FC236}">
                <a16:creationId xmlns:a16="http://schemas.microsoft.com/office/drawing/2014/main" id="{D6A09479-E3F8-8211-2246-AFF42A988C56}"/>
              </a:ext>
            </a:extLst>
          </p:cNvPr>
          <p:cNvPicPr>
            <a:picLocks noChangeAspect="1"/>
          </p:cNvPicPr>
          <p:nvPr/>
        </p:nvPicPr>
        <p:blipFill rotWithShape="1">
          <a:blip r:embed="rId2"/>
          <a:srcRect l="29479" t="31480" r="61791" b="29013"/>
          <a:stretch/>
        </p:blipFill>
        <p:spPr>
          <a:xfrm>
            <a:off x="9575800" y="2666999"/>
            <a:ext cx="2236840" cy="3416301"/>
          </a:xfrm>
          <a:prstGeom prst="rect">
            <a:avLst/>
          </a:prstGeom>
        </p:spPr>
      </p:pic>
    </p:spTree>
    <p:extLst>
      <p:ext uri="{BB962C8B-B14F-4D97-AF65-F5344CB8AC3E}">
        <p14:creationId xmlns:p14="http://schemas.microsoft.com/office/powerpoint/2010/main" val="325071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89DB4-963D-1744-E7F7-CDE1710A679E}"/>
              </a:ext>
            </a:extLst>
          </p:cNvPr>
          <p:cNvPicPr>
            <a:picLocks noChangeAspect="1"/>
          </p:cNvPicPr>
          <p:nvPr/>
        </p:nvPicPr>
        <p:blipFill rotWithShape="1">
          <a:blip r:embed="rId2"/>
          <a:srcRect r="60104" b="9568"/>
          <a:stretch/>
        </p:blipFill>
        <p:spPr>
          <a:xfrm>
            <a:off x="406400" y="395046"/>
            <a:ext cx="8136151" cy="6067908"/>
          </a:xfrm>
          <a:prstGeom prst="rect">
            <a:avLst/>
          </a:prstGeom>
        </p:spPr>
      </p:pic>
      <p:sp>
        <p:nvSpPr>
          <p:cNvPr id="4" name="TextBox 3">
            <a:extLst>
              <a:ext uri="{FF2B5EF4-FFF2-40B4-BE49-F238E27FC236}">
                <a16:creationId xmlns:a16="http://schemas.microsoft.com/office/drawing/2014/main" id="{E13ADEAF-5D81-030E-A675-3A7B2505B06F}"/>
              </a:ext>
            </a:extLst>
          </p:cNvPr>
          <p:cNvSpPr txBox="1"/>
          <p:nvPr/>
        </p:nvSpPr>
        <p:spPr>
          <a:xfrm>
            <a:off x="8966200" y="2551837"/>
            <a:ext cx="2628900" cy="1754326"/>
          </a:xfrm>
          <a:prstGeom prst="rect">
            <a:avLst/>
          </a:prstGeom>
          <a:noFill/>
        </p:spPr>
        <p:txBody>
          <a:bodyPr wrap="square" rtlCol="0">
            <a:spAutoFit/>
          </a:bodyPr>
          <a:lstStyle/>
          <a:p>
            <a:r>
              <a:rPr lang="en-US" dirty="0"/>
              <a:t>We are given raw data in form of logs, csv or </a:t>
            </a:r>
            <a:r>
              <a:rPr lang="en-US" dirty="0" err="1"/>
              <a:t>json</a:t>
            </a:r>
            <a:r>
              <a:rPr lang="en-US" dirty="0"/>
              <a:t>, which we are required to extract meaningful insights.</a:t>
            </a:r>
            <a:endParaRPr lang="en-GB" dirty="0"/>
          </a:p>
        </p:txBody>
      </p:sp>
    </p:spTree>
    <p:extLst>
      <p:ext uri="{BB962C8B-B14F-4D97-AF65-F5344CB8AC3E}">
        <p14:creationId xmlns:p14="http://schemas.microsoft.com/office/powerpoint/2010/main" val="173136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2731-78C0-0100-386A-3DE96CDCF016}"/>
              </a:ext>
            </a:extLst>
          </p:cNvPr>
          <p:cNvSpPr>
            <a:spLocks noGrp="1"/>
          </p:cNvSpPr>
          <p:nvPr>
            <p:ph type="title"/>
          </p:nvPr>
        </p:nvSpPr>
        <p:spPr>
          <a:xfrm>
            <a:off x="1149032" y="702733"/>
            <a:ext cx="3865134" cy="1735667"/>
          </a:xfrm>
        </p:spPr>
        <p:txBody>
          <a:bodyPr>
            <a:normAutofit/>
          </a:bodyPr>
          <a:lstStyle/>
          <a:p>
            <a:r>
              <a:rPr lang="en-US" dirty="0"/>
              <a:t>EDA</a:t>
            </a:r>
            <a:br>
              <a:rPr lang="en-US" dirty="0"/>
            </a:br>
            <a:r>
              <a:rPr lang="en-US" sz="2700" dirty="0"/>
              <a:t>Exploratory Data Analysis</a:t>
            </a:r>
            <a:endParaRPr lang="en-GB" sz="2700" dirty="0"/>
          </a:p>
        </p:txBody>
      </p:sp>
      <p:sp>
        <p:nvSpPr>
          <p:cNvPr id="4" name="Text Placeholder 3">
            <a:extLst>
              <a:ext uri="{FF2B5EF4-FFF2-40B4-BE49-F238E27FC236}">
                <a16:creationId xmlns:a16="http://schemas.microsoft.com/office/drawing/2014/main" id="{D95B7C62-04E0-1CD6-BDDF-9FA34B631D23}"/>
              </a:ext>
            </a:extLst>
          </p:cNvPr>
          <p:cNvSpPr>
            <a:spLocks noGrp="1"/>
          </p:cNvSpPr>
          <p:nvPr>
            <p:ph type="body" sz="half" idx="2"/>
          </p:nvPr>
        </p:nvSpPr>
        <p:spPr>
          <a:xfrm>
            <a:off x="1154954" y="3378201"/>
            <a:ext cx="3859212" cy="2082800"/>
          </a:xfrm>
        </p:spPr>
        <p:txBody>
          <a:bodyPr>
            <a:normAutofit/>
          </a:bodyPr>
          <a:lstStyle/>
          <a:p>
            <a:r>
              <a:rPr lang="en-GB" sz="2000" b="0" i="0" dirty="0">
                <a:solidFill>
                  <a:schemeClr val="bg1"/>
                </a:solidFill>
                <a:effectLst/>
                <a:latin typeface="-apple-system"/>
              </a:rPr>
              <a:t>It is a process used to understand the characteristics, structure, and patterns within a dataset. Here's a brief overview of typical steps involved:</a:t>
            </a:r>
            <a:endParaRPr lang="en-GB" sz="2000" dirty="0">
              <a:solidFill>
                <a:schemeClr val="bg1"/>
              </a:solidFill>
            </a:endParaRPr>
          </a:p>
        </p:txBody>
      </p:sp>
      <p:sp>
        <p:nvSpPr>
          <p:cNvPr id="6" name="TextBox 5">
            <a:extLst>
              <a:ext uri="{FF2B5EF4-FFF2-40B4-BE49-F238E27FC236}">
                <a16:creationId xmlns:a16="http://schemas.microsoft.com/office/drawing/2014/main" id="{1F31953D-E923-B0AC-7CC1-54869C196A0F}"/>
              </a:ext>
            </a:extLst>
          </p:cNvPr>
          <p:cNvSpPr txBox="1"/>
          <p:nvPr/>
        </p:nvSpPr>
        <p:spPr>
          <a:xfrm>
            <a:off x="6631736" y="1160839"/>
            <a:ext cx="4113203" cy="5078313"/>
          </a:xfrm>
          <a:prstGeom prst="rect">
            <a:avLst/>
          </a:prstGeom>
          <a:noFill/>
        </p:spPr>
        <p:txBody>
          <a:bodyPr wrap="square" rtlCol="0">
            <a:spAutoFit/>
          </a:bodyPr>
          <a:lstStyle/>
          <a:p>
            <a:pPr algn="l">
              <a:buFont typeface="+mj-lt"/>
              <a:buAutoNum type="arabicPeriod"/>
            </a:pPr>
            <a:r>
              <a:rPr lang="en-GB" b="1" i="0" dirty="0">
                <a:solidFill>
                  <a:srgbClr val="1F2328"/>
                </a:solidFill>
                <a:effectLst/>
                <a:latin typeface="-apple-system"/>
              </a:rPr>
              <a:t>Data Collection</a:t>
            </a:r>
            <a:r>
              <a:rPr lang="en-GB" b="0" i="0" dirty="0">
                <a:solidFill>
                  <a:srgbClr val="1F2328"/>
                </a:solidFill>
                <a:effectLst/>
                <a:latin typeface="-apple-system"/>
              </a:rPr>
              <a:t>: Obtain the dataset from a reliable source.</a:t>
            </a:r>
          </a:p>
          <a:p>
            <a:pPr algn="l">
              <a:buFont typeface="+mj-lt"/>
              <a:buAutoNum type="arabicPeriod"/>
            </a:pPr>
            <a:r>
              <a:rPr lang="en-GB" b="1" i="0" dirty="0">
                <a:solidFill>
                  <a:srgbClr val="1F2328"/>
                </a:solidFill>
                <a:effectLst/>
                <a:latin typeface="-apple-system"/>
              </a:rPr>
              <a:t>Data Cleaning</a:t>
            </a:r>
            <a:r>
              <a:rPr lang="en-GB" b="0" i="0" dirty="0">
                <a:solidFill>
                  <a:srgbClr val="1F2328"/>
                </a:solidFill>
                <a:effectLst/>
                <a:latin typeface="-apple-system"/>
              </a:rPr>
              <a:t>: Handle missing values, outliers, and duplicate entries.</a:t>
            </a:r>
          </a:p>
          <a:p>
            <a:pPr algn="l">
              <a:buFont typeface="+mj-lt"/>
              <a:buAutoNum type="arabicPeriod"/>
            </a:pPr>
            <a:r>
              <a:rPr lang="en-GB" b="1" i="0" dirty="0">
                <a:solidFill>
                  <a:srgbClr val="1F2328"/>
                </a:solidFill>
                <a:effectLst/>
                <a:latin typeface="-apple-system"/>
              </a:rPr>
              <a:t>Data Transformation</a:t>
            </a:r>
            <a:r>
              <a:rPr lang="en-GB" b="0" i="0" dirty="0">
                <a:solidFill>
                  <a:srgbClr val="1F2328"/>
                </a:solidFill>
                <a:effectLst/>
                <a:latin typeface="-apple-system"/>
              </a:rPr>
              <a:t>: Normalize or standardize values, if needed.</a:t>
            </a:r>
          </a:p>
          <a:p>
            <a:pPr algn="l">
              <a:buFont typeface="+mj-lt"/>
              <a:buAutoNum type="arabicPeriod"/>
            </a:pPr>
            <a:r>
              <a:rPr lang="en-GB" b="1" i="0" dirty="0">
                <a:solidFill>
                  <a:srgbClr val="1F2328"/>
                </a:solidFill>
                <a:effectLst/>
                <a:latin typeface="-apple-system"/>
              </a:rPr>
              <a:t>Descriptive Statistics</a:t>
            </a:r>
            <a:r>
              <a:rPr lang="en-GB" b="0" i="0" dirty="0">
                <a:solidFill>
                  <a:srgbClr val="1F2328"/>
                </a:solidFill>
                <a:effectLst/>
                <a:latin typeface="-apple-system"/>
              </a:rPr>
              <a:t>: Calculate measures like mean, median, standard deviation, etc.</a:t>
            </a:r>
          </a:p>
          <a:p>
            <a:pPr algn="l">
              <a:buFont typeface="+mj-lt"/>
              <a:buAutoNum type="arabicPeriod"/>
            </a:pPr>
            <a:r>
              <a:rPr lang="en-GB" b="1" i="0" dirty="0">
                <a:solidFill>
                  <a:srgbClr val="1F2328"/>
                </a:solidFill>
                <a:effectLst/>
                <a:latin typeface="-apple-system"/>
              </a:rPr>
              <a:t>Data Visualization</a:t>
            </a:r>
            <a:r>
              <a:rPr lang="en-GB" b="0" i="0" dirty="0">
                <a:solidFill>
                  <a:srgbClr val="1F2328"/>
                </a:solidFill>
                <a:effectLst/>
                <a:latin typeface="-apple-system"/>
              </a:rPr>
              <a:t>: Use graphs and charts (like histograms, box plots, and scatter plots) to understand the distribution and relationship between variables.</a:t>
            </a:r>
          </a:p>
          <a:p>
            <a:pPr algn="l"/>
            <a:endParaRPr lang="en-GB" b="0" i="0" dirty="0">
              <a:solidFill>
                <a:srgbClr val="1F2328"/>
              </a:solidFill>
              <a:effectLst/>
              <a:latin typeface="-apple-system"/>
            </a:endParaRPr>
          </a:p>
          <a:p>
            <a:pPr algn="l"/>
            <a:r>
              <a:rPr lang="en-GB" b="0" i="0" dirty="0">
                <a:solidFill>
                  <a:srgbClr val="1F2328"/>
                </a:solidFill>
                <a:effectLst/>
                <a:latin typeface="-apple-system"/>
              </a:rPr>
              <a:t>The aim is to gain insights that can guide further data processing or model building.</a:t>
            </a:r>
          </a:p>
          <a:p>
            <a:endParaRPr lang="en-GB" dirty="0"/>
          </a:p>
        </p:txBody>
      </p:sp>
    </p:spTree>
    <p:extLst>
      <p:ext uri="{BB962C8B-B14F-4D97-AF65-F5344CB8AC3E}">
        <p14:creationId xmlns:p14="http://schemas.microsoft.com/office/powerpoint/2010/main" val="289001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AEB8F1-FC0A-706B-1C6B-EA0527B19230}"/>
              </a:ext>
            </a:extLst>
          </p:cNvPr>
          <p:cNvPicPr>
            <a:picLocks noChangeAspect="1"/>
          </p:cNvPicPr>
          <p:nvPr/>
        </p:nvPicPr>
        <p:blipFill rotWithShape="1">
          <a:blip r:embed="rId2"/>
          <a:srcRect l="40104" b="3086"/>
          <a:stretch/>
        </p:blipFill>
        <p:spPr>
          <a:xfrm>
            <a:off x="762000" y="817593"/>
            <a:ext cx="10401300" cy="5680014"/>
          </a:xfrm>
          <a:prstGeom prst="rect">
            <a:avLst/>
          </a:prstGeom>
        </p:spPr>
      </p:pic>
      <p:sp>
        <p:nvSpPr>
          <p:cNvPr id="8" name="TextBox 7">
            <a:extLst>
              <a:ext uri="{FF2B5EF4-FFF2-40B4-BE49-F238E27FC236}">
                <a16:creationId xmlns:a16="http://schemas.microsoft.com/office/drawing/2014/main" id="{450F3200-D5BA-5118-725E-C24F5F80F8E6}"/>
              </a:ext>
            </a:extLst>
          </p:cNvPr>
          <p:cNvSpPr txBox="1"/>
          <p:nvPr/>
        </p:nvSpPr>
        <p:spPr>
          <a:xfrm>
            <a:off x="660400" y="219661"/>
            <a:ext cx="4075155" cy="369332"/>
          </a:xfrm>
          <a:prstGeom prst="rect">
            <a:avLst/>
          </a:prstGeom>
          <a:noFill/>
        </p:spPr>
        <p:txBody>
          <a:bodyPr wrap="none" rtlCol="0">
            <a:spAutoFit/>
          </a:bodyPr>
          <a:lstStyle/>
          <a:p>
            <a:r>
              <a:rPr lang="en-US" b="1" dirty="0"/>
              <a:t>Dashboard created using </a:t>
            </a:r>
            <a:r>
              <a:rPr lang="en-US" b="1" dirty="0" err="1"/>
              <a:t>Streamlit</a:t>
            </a:r>
            <a:endParaRPr lang="en-GB" b="1" dirty="0"/>
          </a:p>
        </p:txBody>
      </p:sp>
    </p:spTree>
    <p:extLst>
      <p:ext uri="{BB962C8B-B14F-4D97-AF65-F5344CB8AC3E}">
        <p14:creationId xmlns:p14="http://schemas.microsoft.com/office/powerpoint/2010/main" val="14705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4A8E-7B53-EB66-62F5-3CA9E0252C04}"/>
              </a:ext>
            </a:extLst>
          </p:cNvPr>
          <p:cNvSpPr>
            <a:spLocks noGrp="1"/>
          </p:cNvSpPr>
          <p:nvPr>
            <p:ph type="ctrTitle"/>
          </p:nvPr>
        </p:nvSpPr>
        <p:spPr>
          <a:xfrm>
            <a:off x="3619499" y="2099733"/>
            <a:ext cx="6361113" cy="1507067"/>
          </a:xfrm>
        </p:spPr>
        <p:txBody>
          <a:bodyPr/>
          <a:lstStyle/>
          <a:p>
            <a:r>
              <a:rPr lang="en-US" dirty="0"/>
              <a:t>Thank You</a:t>
            </a:r>
            <a:endParaRPr lang="en-GB" dirty="0"/>
          </a:p>
        </p:txBody>
      </p:sp>
    </p:spTree>
    <p:extLst>
      <p:ext uri="{BB962C8B-B14F-4D97-AF65-F5344CB8AC3E}">
        <p14:creationId xmlns:p14="http://schemas.microsoft.com/office/powerpoint/2010/main" val="3330049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171</TotalTime>
  <Words>459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Century Gothic</vt:lpstr>
      <vt:lpstr>Wingdings 3</vt:lpstr>
      <vt:lpstr>Ion Boardroom</vt:lpstr>
      <vt:lpstr>II301 INTERNSHIP PRESENTATION &amp; VIVA</vt:lpstr>
      <vt:lpstr>Pandas</vt:lpstr>
      <vt:lpstr>pm4py</vt:lpstr>
      <vt:lpstr>Streamlit &amp; Plotly</vt:lpstr>
      <vt:lpstr>PowerPoint Presentation</vt:lpstr>
      <vt:lpstr>EDA Exploratory Data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II301 INTERNSHIP PRESENTATION &amp; VIVA</dc:title>
  <dc:creator>Verma, Kasish (Commercial &amp; Institutional CDIO)</dc:creator>
  <cp:lastModifiedBy>Verma, Kasish (Commercial &amp; Institutional CDIO)</cp:lastModifiedBy>
  <cp:revision>1</cp:revision>
  <dcterms:created xsi:type="dcterms:W3CDTF">2023-10-17T07:32:21Z</dcterms:created>
  <dcterms:modified xsi:type="dcterms:W3CDTF">2023-10-17T10:23:58Z</dcterms:modified>
</cp:coreProperties>
</file>