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5"/>
  </p:notesMasterIdLst>
  <p:sldIdLst>
    <p:sldId id="256" r:id="rId2"/>
    <p:sldId id="257" r:id="rId3"/>
    <p:sldId id="304" r:id="rId4"/>
    <p:sldId id="259" r:id="rId5"/>
    <p:sldId id="305" r:id="rId6"/>
    <p:sldId id="306" r:id="rId7"/>
    <p:sldId id="310" r:id="rId8"/>
    <p:sldId id="309" r:id="rId9"/>
    <p:sldId id="311" r:id="rId10"/>
    <p:sldId id="313" r:id="rId11"/>
    <p:sldId id="330" r:id="rId12"/>
    <p:sldId id="274" r:id="rId13"/>
    <p:sldId id="332" r:id="rId14"/>
    <p:sldId id="333" r:id="rId15"/>
    <p:sldId id="334" r:id="rId16"/>
    <p:sldId id="335" r:id="rId17"/>
    <p:sldId id="337" r:id="rId18"/>
    <p:sldId id="344" r:id="rId19"/>
    <p:sldId id="345" r:id="rId20"/>
    <p:sldId id="357" r:id="rId21"/>
    <p:sldId id="358" r:id="rId22"/>
    <p:sldId id="348" r:id="rId23"/>
    <p:sldId id="349" r:id="rId24"/>
    <p:sldId id="350" r:id="rId25"/>
    <p:sldId id="351" r:id="rId26"/>
    <p:sldId id="352" r:id="rId27"/>
    <p:sldId id="353" r:id="rId28"/>
    <p:sldId id="354" r:id="rId29"/>
    <p:sldId id="331" r:id="rId30"/>
    <p:sldId id="275" r:id="rId31"/>
    <p:sldId id="277" r:id="rId32"/>
    <p:sldId id="278" r:id="rId33"/>
    <p:sldId id="273" r:id="rId34"/>
    <p:sldId id="279" r:id="rId35"/>
    <p:sldId id="260" r:id="rId36"/>
    <p:sldId id="314" r:id="rId37"/>
    <p:sldId id="315" r:id="rId38"/>
    <p:sldId id="280" r:id="rId39"/>
    <p:sldId id="281" r:id="rId40"/>
    <p:sldId id="318" r:id="rId41"/>
    <p:sldId id="319" r:id="rId42"/>
    <p:sldId id="320" r:id="rId43"/>
    <p:sldId id="317" r:id="rId44"/>
    <p:sldId id="360" r:id="rId45"/>
    <p:sldId id="362" r:id="rId46"/>
    <p:sldId id="359" r:id="rId47"/>
    <p:sldId id="361" r:id="rId48"/>
    <p:sldId id="363" r:id="rId49"/>
    <p:sldId id="364" r:id="rId50"/>
    <p:sldId id="365" r:id="rId51"/>
    <p:sldId id="368" r:id="rId52"/>
    <p:sldId id="367" r:id="rId53"/>
    <p:sldId id="366"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pZbYdCLnMjcBF9t6MCNsIRAcT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FFFF"/>
    <a:srgbClr val="F1C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92B12-DDF3-6CF0-999C-6E8877FE9382}" v="37" dt="2023-11-26T14:30:30.963"/>
    <p1510:client id="{20F9315C-6F48-309A-384B-6656171E5B88}" v="69" dt="2023-11-26T18:11:02.071"/>
    <p1510:client id="{8DA12571-D8B7-F199-8B7F-12DD5B6F6882}" v="6" dt="2023-11-27T17:32:43.962"/>
    <p1510:client id="{9A55847D-41EF-2E6A-588D-AD6E0AEC0168}" v="11" dt="2023-11-27T17:34:39.962"/>
    <p1510:client id="{B2E0B58B-9468-4195-6D33-A3AF11C64637}" v="2" dt="2023-12-04T04:06:40.010"/>
    <p1510:client id="{E38D3ACF-11B3-DCD5-0A7A-B9CF526BBFA5}" v="2" dt="2023-12-11T04:42:40.701"/>
    <p1510:client id="{E8BE33DC-313B-EB62-87FA-183769796EB6}" v="2" dt="2023-11-26T17:03:55.115"/>
    <p1510:client id="{E97B8108-4AC4-4821-3593-3AA81F46CEED}" v="5" dt="2023-11-27T04:20:42.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3881" autoAdjust="0"/>
  </p:normalViewPr>
  <p:slideViewPr>
    <p:cSldViewPr snapToGrid="0">
      <p:cViewPr varScale="1">
        <p:scale>
          <a:sx n="67" d="100"/>
          <a:sy n="67" d="100"/>
        </p:scale>
        <p:origin x="2040"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66"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al Mehta" userId="S::keval.mehta@techdefence.com::7bd58afa-d172-40b8-bf79-c8c24529f3e6" providerId="AD" clId="Web-{E38D3ACF-11B3-DCD5-0A7A-B9CF526BBFA5}"/>
    <pc:docChg chg="modSld">
      <pc:chgData name="Keval Mehta" userId="S::keval.mehta@techdefence.com::7bd58afa-d172-40b8-bf79-c8c24529f3e6" providerId="AD" clId="Web-{E38D3ACF-11B3-DCD5-0A7A-B9CF526BBFA5}" dt="2023-12-11T04:42:40.701" v="1" actId="1076"/>
      <pc:docMkLst>
        <pc:docMk/>
      </pc:docMkLst>
      <pc:sldChg chg="modSp">
        <pc:chgData name="Keval Mehta" userId="S::keval.mehta@techdefence.com::7bd58afa-d172-40b8-bf79-c8c24529f3e6" providerId="AD" clId="Web-{E38D3ACF-11B3-DCD5-0A7A-B9CF526BBFA5}" dt="2023-12-11T04:42:40.701" v="1" actId="1076"/>
        <pc:sldMkLst>
          <pc:docMk/>
          <pc:sldMk cId="0" sldId="259"/>
        </pc:sldMkLst>
        <pc:picChg chg="mod">
          <ac:chgData name="Keval Mehta" userId="S::keval.mehta@techdefence.com::7bd58afa-d172-40b8-bf79-c8c24529f3e6" providerId="AD" clId="Web-{E38D3ACF-11B3-DCD5-0A7A-B9CF526BBFA5}" dt="2023-12-11T04:42:40.701" v="1" actId="1076"/>
          <ac:picMkLst>
            <pc:docMk/>
            <pc:sldMk cId="0" sldId="259"/>
            <ac:picMk id="115" creationId="{00000000-0000-0000-0000-000000000000}"/>
          </ac:picMkLst>
        </pc:picChg>
      </pc:sldChg>
    </pc:docChg>
  </pc:docChgLst>
  <pc:docChgLst>
    <pc:chgData name="Shakti Gaur" userId="S::shakti.gaur@techdefence.com::bf3c040b-93f4-4d5c-b6d3-a0f13630895c" providerId="AD" clId="Web-{1A292B12-DDF3-6CF0-999C-6E8877FE9382}"/>
    <pc:docChg chg="modSld">
      <pc:chgData name="Shakti Gaur" userId="S::shakti.gaur@techdefence.com::bf3c040b-93f4-4d5c-b6d3-a0f13630895c" providerId="AD" clId="Web-{1A292B12-DDF3-6CF0-999C-6E8877FE9382}" dt="2023-11-26T14:30:30.963" v="24" actId="1076"/>
      <pc:docMkLst>
        <pc:docMk/>
      </pc:docMkLst>
      <pc:sldChg chg="modSp">
        <pc:chgData name="Shakti Gaur" userId="S::shakti.gaur@techdefence.com::bf3c040b-93f4-4d5c-b6d3-a0f13630895c" providerId="AD" clId="Web-{1A292B12-DDF3-6CF0-999C-6E8877FE9382}" dt="2023-11-26T14:30:30.963" v="24" actId="1076"/>
        <pc:sldMkLst>
          <pc:docMk/>
          <pc:sldMk cId="0" sldId="256"/>
        </pc:sldMkLst>
        <pc:spChg chg="mod">
          <ac:chgData name="Shakti Gaur" userId="S::shakti.gaur@techdefence.com::bf3c040b-93f4-4d5c-b6d3-a0f13630895c" providerId="AD" clId="Web-{1A292B12-DDF3-6CF0-999C-6E8877FE9382}" dt="2023-11-26T14:30:30.963" v="24" actId="1076"/>
          <ac:spMkLst>
            <pc:docMk/>
            <pc:sldMk cId="0" sldId="256"/>
            <ac:spMk id="85" creationId="{00000000-0000-0000-0000-000000000000}"/>
          </ac:spMkLst>
        </pc:spChg>
      </pc:sldChg>
      <pc:sldChg chg="modSp">
        <pc:chgData name="Shakti Gaur" userId="S::shakti.gaur@techdefence.com::bf3c040b-93f4-4d5c-b6d3-a0f13630895c" providerId="AD" clId="Web-{1A292B12-DDF3-6CF0-999C-6E8877FE9382}" dt="2023-11-26T14:28:44.351" v="9" actId="20577"/>
        <pc:sldMkLst>
          <pc:docMk/>
          <pc:sldMk cId="1153422164" sldId="277"/>
        </pc:sldMkLst>
        <pc:spChg chg="mod">
          <ac:chgData name="Shakti Gaur" userId="S::shakti.gaur@techdefence.com::bf3c040b-93f4-4d5c-b6d3-a0f13630895c" providerId="AD" clId="Web-{1A292B12-DDF3-6CF0-999C-6E8877FE9382}" dt="2023-11-26T14:28:44.351" v="9" actId="20577"/>
          <ac:spMkLst>
            <pc:docMk/>
            <pc:sldMk cId="1153422164" sldId="277"/>
            <ac:spMk id="119" creationId="{00000000-0000-0000-0000-000000000000}"/>
          </ac:spMkLst>
        </pc:spChg>
      </pc:sldChg>
      <pc:sldChg chg="modSp">
        <pc:chgData name="Shakti Gaur" userId="S::shakti.gaur@techdefence.com::bf3c040b-93f4-4d5c-b6d3-a0f13630895c" providerId="AD" clId="Web-{1A292B12-DDF3-6CF0-999C-6E8877FE9382}" dt="2023-11-26T14:28:53.507" v="17"/>
        <pc:sldMkLst>
          <pc:docMk/>
          <pc:sldMk cId="73703616" sldId="278"/>
        </pc:sldMkLst>
        <pc:graphicFrameChg chg="mod modGraphic">
          <ac:chgData name="Shakti Gaur" userId="S::shakti.gaur@techdefence.com::bf3c040b-93f4-4d5c-b6d3-a0f13630895c" providerId="AD" clId="Web-{1A292B12-DDF3-6CF0-999C-6E8877FE9382}" dt="2023-11-26T14:28:53.507" v="17"/>
          <ac:graphicFrameMkLst>
            <pc:docMk/>
            <pc:sldMk cId="73703616" sldId="278"/>
            <ac:graphicFrameMk id="2" creationId="{9DF4DB45-5FA3-A697-254A-4DB8990CA2C2}"/>
          </ac:graphicFrameMkLst>
        </pc:graphicFrameChg>
      </pc:sldChg>
      <pc:sldChg chg="modSp">
        <pc:chgData name="Shakti Gaur" userId="S::shakti.gaur@techdefence.com::bf3c040b-93f4-4d5c-b6d3-a0f13630895c" providerId="AD" clId="Web-{1A292B12-DDF3-6CF0-999C-6E8877FE9382}" dt="2023-11-26T14:29:45.556" v="23" actId="20577"/>
        <pc:sldMkLst>
          <pc:docMk/>
          <pc:sldMk cId="246635247" sldId="320"/>
        </pc:sldMkLst>
        <pc:spChg chg="mod">
          <ac:chgData name="Shakti Gaur" userId="S::shakti.gaur@techdefence.com::bf3c040b-93f4-4d5c-b6d3-a0f13630895c" providerId="AD" clId="Web-{1A292B12-DDF3-6CF0-999C-6E8877FE9382}" dt="2023-11-26T14:29:45.556" v="23" actId="20577"/>
          <ac:spMkLst>
            <pc:docMk/>
            <pc:sldMk cId="246635247" sldId="320"/>
            <ac:spMk id="128" creationId="{00000000-0000-0000-0000-000000000000}"/>
          </ac:spMkLst>
        </pc:spChg>
      </pc:sldChg>
      <pc:sldChg chg="modSp">
        <pc:chgData name="Shakti Gaur" userId="S::shakti.gaur@techdefence.com::bf3c040b-93f4-4d5c-b6d3-a0f13630895c" providerId="AD" clId="Web-{1A292B12-DDF3-6CF0-999C-6E8877FE9382}" dt="2023-11-26T14:27:52.380" v="2" actId="20577"/>
        <pc:sldMkLst>
          <pc:docMk/>
          <pc:sldMk cId="2945133780" sldId="334"/>
        </pc:sldMkLst>
        <pc:spChg chg="mod">
          <ac:chgData name="Shakti Gaur" userId="S::shakti.gaur@techdefence.com::bf3c040b-93f4-4d5c-b6d3-a0f13630895c" providerId="AD" clId="Web-{1A292B12-DDF3-6CF0-999C-6E8877FE9382}" dt="2023-11-26T14:27:52.380" v="2" actId="20577"/>
          <ac:spMkLst>
            <pc:docMk/>
            <pc:sldMk cId="2945133780" sldId="334"/>
            <ac:spMk id="119" creationId="{00000000-0000-0000-0000-000000000000}"/>
          </ac:spMkLst>
        </pc:spChg>
      </pc:sldChg>
    </pc:docChg>
  </pc:docChgLst>
  <pc:docChgLst>
    <pc:chgData name="Shakti Gaur" userId="S::shakti.gaur@techdefence.com::bf3c040b-93f4-4d5c-b6d3-a0f13630895c" providerId="AD" clId="Web-{8DA12571-D8B7-F199-8B7F-12DD5B6F6882}"/>
    <pc:docChg chg="modSld">
      <pc:chgData name="Shakti Gaur" userId="S::shakti.gaur@techdefence.com::bf3c040b-93f4-4d5c-b6d3-a0f13630895c" providerId="AD" clId="Web-{8DA12571-D8B7-F199-8B7F-12DD5B6F6882}" dt="2023-11-27T17:32:43.962" v="5" actId="20577"/>
      <pc:docMkLst>
        <pc:docMk/>
      </pc:docMkLst>
      <pc:sldChg chg="modSp">
        <pc:chgData name="Shakti Gaur" userId="S::shakti.gaur@techdefence.com::bf3c040b-93f4-4d5c-b6d3-a0f13630895c" providerId="AD" clId="Web-{8DA12571-D8B7-F199-8B7F-12DD5B6F6882}" dt="2023-11-27T17:32:43.962" v="5" actId="20577"/>
        <pc:sldMkLst>
          <pc:docMk/>
          <pc:sldMk cId="0" sldId="256"/>
        </pc:sldMkLst>
        <pc:spChg chg="mod">
          <ac:chgData name="Shakti Gaur" userId="S::shakti.gaur@techdefence.com::bf3c040b-93f4-4d5c-b6d3-a0f13630895c" providerId="AD" clId="Web-{8DA12571-D8B7-F199-8B7F-12DD5B6F6882}" dt="2023-11-27T17:32:43.962" v="5" actId="20577"/>
          <ac:spMkLst>
            <pc:docMk/>
            <pc:sldMk cId="0" sldId="256"/>
            <ac:spMk id="11" creationId="{D3C48B22-4BD8-76C1-B094-0A83FD19B5CB}"/>
          </ac:spMkLst>
        </pc:spChg>
      </pc:sldChg>
    </pc:docChg>
  </pc:docChgLst>
  <pc:docChgLst>
    <pc:chgData name="Shakti Gaur" userId="S::shakti.gaur@techdefence.com::bf3c040b-93f4-4d5c-b6d3-a0f13630895c" providerId="AD" clId="Web-{9A55847D-41EF-2E6A-588D-AD6E0AEC0168}"/>
    <pc:docChg chg="modSld">
      <pc:chgData name="Shakti Gaur" userId="S::shakti.gaur@techdefence.com::bf3c040b-93f4-4d5c-b6d3-a0f13630895c" providerId="AD" clId="Web-{9A55847D-41EF-2E6A-588D-AD6E0AEC0168}" dt="2023-11-27T17:34:35.431" v="8" actId="20577"/>
      <pc:docMkLst>
        <pc:docMk/>
      </pc:docMkLst>
      <pc:sldChg chg="modSp">
        <pc:chgData name="Shakti Gaur" userId="S::shakti.gaur@techdefence.com::bf3c040b-93f4-4d5c-b6d3-a0f13630895c" providerId="AD" clId="Web-{9A55847D-41EF-2E6A-588D-AD6E0AEC0168}" dt="2023-11-27T17:33:57.851" v="6" actId="20577"/>
        <pc:sldMkLst>
          <pc:docMk/>
          <pc:sldMk cId="0" sldId="256"/>
        </pc:sldMkLst>
        <pc:spChg chg="mod">
          <ac:chgData name="Shakti Gaur" userId="S::shakti.gaur@techdefence.com::bf3c040b-93f4-4d5c-b6d3-a0f13630895c" providerId="AD" clId="Web-{9A55847D-41EF-2E6A-588D-AD6E0AEC0168}" dt="2023-11-27T17:33:57.851" v="6" actId="20577"/>
          <ac:spMkLst>
            <pc:docMk/>
            <pc:sldMk cId="0" sldId="256"/>
            <ac:spMk id="85" creationId="{00000000-0000-0000-0000-000000000000}"/>
          </ac:spMkLst>
        </pc:spChg>
      </pc:sldChg>
      <pc:sldChg chg="modSp">
        <pc:chgData name="Shakti Gaur" userId="S::shakti.gaur@techdefence.com::bf3c040b-93f4-4d5c-b6d3-a0f13630895c" providerId="AD" clId="Web-{9A55847D-41EF-2E6A-588D-AD6E0AEC0168}" dt="2023-11-27T17:34:35.431" v="8" actId="20577"/>
        <pc:sldMkLst>
          <pc:docMk/>
          <pc:sldMk cId="0" sldId="257"/>
        </pc:sldMkLst>
        <pc:spChg chg="mod">
          <ac:chgData name="Shakti Gaur" userId="S::shakti.gaur@techdefence.com::bf3c040b-93f4-4d5c-b6d3-a0f13630895c" providerId="AD" clId="Web-{9A55847D-41EF-2E6A-588D-AD6E0AEC0168}" dt="2023-11-27T17:34:35.431" v="8" actId="20577"/>
          <ac:spMkLst>
            <pc:docMk/>
            <pc:sldMk cId="0" sldId="257"/>
            <ac:spMk id="100" creationId="{00000000-0000-0000-0000-000000000000}"/>
          </ac:spMkLst>
        </pc:spChg>
      </pc:sldChg>
    </pc:docChg>
  </pc:docChgLst>
  <pc:docChgLst>
    <pc:chgData name="Manojkumar Radadiya" userId="S::manoj.radadiya@techdefence.com::9617638e-2461-4bd8-a11f-0d46c74ae2d5" providerId="AD" clId="Web-{B2E0B58B-9468-4195-6D33-A3AF11C64637}"/>
    <pc:docChg chg="delSld">
      <pc:chgData name="Manojkumar Radadiya" userId="S::manoj.radadiya@techdefence.com::9617638e-2461-4bd8-a11f-0d46c74ae2d5" providerId="AD" clId="Web-{B2E0B58B-9468-4195-6D33-A3AF11C64637}" dt="2023-12-04T04:06:40.010" v="1"/>
      <pc:docMkLst>
        <pc:docMk/>
      </pc:docMkLst>
      <pc:sldChg chg="del">
        <pc:chgData name="Manojkumar Radadiya" userId="S::manoj.radadiya@techdefence.com::9617638e-2461-4bd8-a11f-0d46c74ae2d5" providerId="AD" clId="Web-{B2E0B58B-9468-4195-6D33-A3AF11C64637}" dt="2023-12-04T04:06:38.885" v="0"/>
        <pc:sldMkLst>
          <pc:docMk/>
          <pc:sldMk cId="2171719850" sldId="307"/>
        </pc:sldMkLst>
      </pc:sldChg>
      <pc:sldChg chg="del">
        <pc:chgData name="Manojkumar Radadiya" userId="S::manoj.radadiya@techdefence.com::9617638e-2461-4bd8-a11f-0d46c74ae2d5" providerId="AD" clId="Web-{B2E0B58B-9468-4195-6D33-A3AF11C64637}" dt="2023-12-04T04:06:40.010" v="1"/>
        <pc:sldMkLst>
          <pc:docMk/>
          <pc:sldMk cId="1618449784" sldId="308"/>
        </pc:sldMkLst>
      </pc:sldChg>
    </pc:docChg>
  </pc:docChgLst>
  <pc:docChgLst>
    <pc:chgData name="Guest User" userId="S::urn:spo:anon#a5b4dcc44cbff4a62a33977d486a9aace9d66de9251bfae478744d5de2ddd7e0::" providerId="AD" clId="Web-{E8BE33DC-313B-EB62-87FA-183769796EB6}"/>
    <pc:docChg chg="modSld sldOrd">
      <pc:chgData name="Guest User" userId="S::urn:spo:anon#a5b4dcc44cbff4a62a33977d486a9aace9d66de9251bfae478744d5de2ddd7e0::" providerId="AD" clId="Web-{E8BE33DC-313B-EB62-87FA-183769796EB6}" dt="2023-11-26T17:03:55.115" v="1"/>
      <pc:docMkLst>
        <pc:docMk/>
      </pc:docMkLst>
      <pc:sldChg chg="modSp">
        <pc:chgData name="Guest User" userId="S::urn:spo:anon#a5b4dcc44cbff4a62a33977d486a9aace9d66de9251bfae478744d5de2ddd7e0::" providerId="AD" clId="Web-{E8BE33DC-313B-EB62-87FA-183769796EB6}" dt="2023-11-26T17:03:52.365" v="0" actId="1076"/>
        <pc:sldMkLst>
          <pc:docMk/>
          <pc:sldMk cId="0" sldId="256"/>
        </pc:sldMkLst>
        <pc:picChg chg="mod">
          <ac:chgData name="Guest User" userId="S::urn:spo:anon#a5b4dcc44cbff4a62a33977d486a9aace9d66de9251bfae478744d5de2ddd7e0::" providerId="AD" clId="Web-{E8BE33DC-313B-EB62-87FA-183769796EB6}" dt="2023-11-26T17:03:52.365" v="0" actId="1076"/>
          <ac:picMkLst>
            <pc:docMk/>
            <pc:sldMk cId="0" sldId="256"/>
            <ac:picMk id="84" creationId="{00000000-0000-0000-0000-000000000000}"/>
          </ac:picMkLst>
        </pc:picChg>
      </pc:sldChg>
      <pc:sldChg chg="ord">
        <pc:chgData name="Guest User" userId="S::urn:spo:anon#a5b4dcc44cbff4a62a33977d486a9aace9d66de9251bfae478744d5de2ddd7e0::" providerId="AD" clId="Web-{E8BE33DC-313B-EB62-87FA-183769796EB6}" dt="2023-11-26T17:03:55.115" v="1"/>
        <pc:sldMkLst>
          <pc:docMk/>
          <pc:sldMk cId="0" sldId="257"/>
        </pc:sldMkLst>
      </pc:sldChg>
    </pc:docChg>
  </pc:docChgLst>
  <pc:docChgLst>
    <pc:chgData name="Shakti Gaur" userId="S::shakti.gaur@techdefence.com::bf3c040b-93f4-4d5c-b6d3-a0f13630895c" providerId="AD" clId="Web-{20F9315C-6F48-309A-384B-6656171E5B88}"/>
    <pc:docChg chg="modSld sldOrd">
      <pc:chgData name="Shakti Gaur" userId="S::shakti.gaur@techdefence.com::bf3c040b-93f4-4d5c-b6d3-a0f13630895c" providerId="AD" clId="Web-{20F9315C-6F48-309A-384B-6656171E5B88}" dt="2023-11-26T18:12:22.668" v="35" actId="20577"/>
      <pc:docMkLst>
        <pc:docMk/>
      </pc:docMkLst>
      <pc:sldChg chg="ord">
        <pc:chgData name="Shakti Gaur" userId="S::shakti.gaur@techdefence.com::bf3c040b-93f4-4d5c-b6d3-a0f13630895c" providerId="AD" clId="Web-{20F9315C-6F48-309A-384B-6656171E5B88}" dt="2023-11-26T17:59:47.558" v="1"/>
        <pc:sldMkLst>
          <pc:docMk/>
          <pc:sldMk cId="0" sldId="257"/>
        </pc:sldMkLst>
      </pc:sldChg>
      <pc:sldChg chg="modSp ord">
        <pc:chgData name="Shakti Gaur" userId="S::shakti.gaur@techdefence.com::bf3c040b-93f4-4d5c-b6d3-a0f13630895c" providerId="AD" clId="Web-{20F9315C-6F48-309A-384B-6656171E5B88}" dt="2023-11-26T18:12:22.668" v="35" actId="20577"/>
        <pc:sldMkLst>
          <pc:docMk/>
          <pc:sldMk cId="0" sldId="259"/>
        </pc:sldMkLst>
        <pc:spChg chg="mod">
          <ac:chgData name="Shakti Gaur" userId="S::shakti.gaur@techdefence.com::bf3c040b-93f4-4d5c-b6d3-a0f13630895c" providerId="AD" clId="Web-{20F9315C-6F48-309A-384B-6656171E5B88}" dt="2023-11-26T18:12:22.668" v="35" actId="20577"/>
          <ac:spMkLst>
            <pc:docMk/>
            <pc:sldMk cId="0" sldId="259"/>
            <ac:spMk id="119" creationId="{00000000-0000-0000-0000-000000000000}"/>
          </ac:spMkLst>
        </pc:spChg>
      </pc:sldChg>
      <pc:sldChg chg="modSp">
        <pc:chgData name="Shakti Gaur" userId="S::shakti.gaur@techdefence.com::bf3c040b-93f4-4d5c-b6d3-a0f13630895c" providerId="AD" clId="Web-{20F9315C-6F48-309A-384B-6656171E5B88}" dt="2023-11-26T18:08:24.987" v="14"/>
        <pc:sldMkLst>
          <pc:docMk/>
          <pc:sldMk cId="3784414441" sldId="279"/>
        </pc:sldMkLst>
        <pc:graphicFrameChg chg="mod modGraphic">
          <ac:chgData name="Shakti Gaur" userId="S::shakti.gaur@techdefence.com::bf3c040b-93f4-4d5c-b6d3-a0f13630895c" providerId="AD" clId="Web-{20F9315C-6F48-309A-384B-6656171E5B88}" dt="2023-11-26T18:08:24.987" v="14"/>
          <ac:graphicFrameMkLst>
            <pc:docMk/>
            <pc:sldMk cId="3784414441" sldId="279"/>
            <ac:graphicFrameMk id="5" creationId="{9538C7EC-03B3-DC98-4A3C-0B8EAE255824}"/>
          </ac:graphicFrameMkLst>
        </pc:graphicFrameChg>
      </pc:sldChg>
      <pc:sldChg chg="modSp">
        <pc:chgData name="Shakti Gaur" userId="S::shakti.gaur@techdefence.com::bf3c040b-93f4-4d5c-b6d3-a0f13630895c" providerId="AD" clId="Web-{20F9315C-6F48-309A-384B-6656171E5B88}" dt="2023-11-26T18:10:14.866" v="23" actId="20577"/>
        <pc:sldMkLst>
          <pc:docMk/>
          <pc:sldMk cId="1618449784" sldId="308"/>
        </pc:sldMkLst>
        <pc:spChg chg="mod">
          <ac:chgData name="Shakti Gaur" userId="S::shakti.gaur@techdefence.com::bf3c040b-93f4-4d5c-b6d3-a0f13630895c" providerId="AD" clId="Web-{20F9315C-6F48-309A-384B-6656171E5B88}" dt="2023-11-26T18:10:14.866" v="23" actId="20577"/>
          <ac:spMkLst>
            <pc:docMk/>
            <pc:sldMk cId="1618449784" sldId="308"/>
            <ac:spMk id="119" creationId="{00000000-0000-0000-0000-000000000000}"/>
          </ac:spMkLst>
        </pc:spChg>
      </pc:sldChg>
      <pc:sldChg chg="modSp">
        <pc:chgData name="Shakti Gaur" userId="S::shakti.gaur@techdefence.com::bf3c040b-93f4-4d5c-b6d3-a0f13630895c" providerId="AD" clId="Web-{20F9315C-6F48-309A-384B-6656171E5B88}" dt="2023-11-26T18:00:52.451" v="3" actId="20577"/>
        <pc:sldMkLst>
          <pc:docMk/>
          <pc:sldMk cId="491883940" sldId="309"/>
        </pc:sldMkLst>
        <pc:spChg chg="mod">
          <ac:chgData name="Shakti Gaur" userId="S::shakti.gaur@techdefence.com::bf3c040b-93f4-4d5c-b6d3-a0f13630895c" providerId="AD" clId="Web-{20F9315C-6F48-309A-384B-6656171E5B88}" dt="2023-11-26T18:00:52.451" v="3" actId="20577"/>
          <ac:spMkLst>
            <pc:docMk/>
            <pc:sldMk cId="491883940" sldId="309"/>
            <ac:spMk id="119" creationId="{00000000-0000-0000-0000-000000000000}"/>
          </ac:spMkLst>
        </pc:spChg>
      </pc:sldChg>
      <pc:sldChg chg="modSp">
        <pc:chgData name="Shakti Gaur" userId="S::shakti.gaur@techdefence.com::bf3c040b-93f4-4d5c-b6d3-a0f13630895c" providerId="AD" clId="Web-{20F9315C-6F48-309A-384B-6656171E5B88}" dt="2023-11-26T18:11:02.071" v="34" actId="1076"/>
        <pc:sldMkLst>
          <pc:docMk/>
          <pc:sldMk cId="1377806607" sldId="311"/>
        </pc:sldMkLst>
        <pc:spChg chg="mod">
          <ac:chgData name="Shakti Gaur" userId="S::shakti.gaur@techdefence.com::bf3c040b-93f4-4d5c-b6d3-a0f13630895c" providerId="AD" clId="Web-{20F9315C-6F48-309A-384B-6656171E5B88}" dt="2023-11-26T18:10:51.149" v="31" actId="20577"/>
          <ac:spMkLst>
            <pc:docMk/>
            <pc:sldMk cId="1377806607" sldId="311"/>
            <ac:spMk id="119" creationId="{00000000-0000-0000-0000-000000000000}"/>
          </ac:spMkLst>
        </pc:spChg>
        <pc:picChg chg="mod">
          <ac:chgData name="Shakti Gaur" userId="S::shakti.gaur@techdefence.com::bf3c040b-93f4-4d5c-b6d3-a0f13630895c" providerId="AD" clId="Web-{20F9315C-6F48-309A-384B-6656171E5B88}" dt="2023-11-26T18:11:02.071" v="34" actId="1076"/>
          <ac:picMkLst>
            <pc:docMk/>
            <pc:sldMk cId="1377806607" sldId="311"/>
            <ac:picMk id="5122" creationId="{00000000-0000-0000-0000-000000000000}"/>
          </ac:picMkLst>
        </pc:picChg>
      </pc:sldChg>
      <pc:sldChg chg="modSp">
        <pc:chgData name="Shakti Gaur" userId="S::shakti.gaur@techdefence.com::bf3c040b-93f4-4d5c-b6d3-a0f13630895c" providerId="AD" clId="Web-{20F9315C-6F48-309A-384B-6656171E5B88}" dt="2023-11-26T18:08:50.676" v="16" actId="20577"/>
        <pc:sldMkLst>
          <pc:docMk/>
          <pc:sldMk cId="2031137125" sldId="318"/>
        </pc:sldMkLst>
        <pc:spChg chg="mod">
          <ac:chgData name="Shakti Gaur" userId="S::shakti.gaur@techdefence.com::bf3c040b-93f4-4d5c-b6d3-a0f13630895c" providerId="AD" clId="Web-{20F9315C-6F48-309A-384B-6656171E5B88}" dt="2023-11-26T18:08:50.676" v="16" actId="20577"/>
          <ac:spMkLst>
            <pc:docMk/>
            <pc:sldMk cId="2031137125" sldId="318"/>
            <ac:spMk id="128" creationId="{00000000-0000-0000-0000-000000000000}"/>
          </ac:spMkLst>
        </pc:spChg>
      </pc:sldChg>
      <pc:sldChg chg="modSp">
        <pc:chgData name="Shakti Gaur" userId="S::shakti.gaur@techdefence.com::bf3c040b-93f4-4d5c-b6d3-a0f13630895c" providerId="AD" clId="Web-{20F9315C-6F48-309A-384B-6656171E5B88}" dt="2023-11-26T18:09:12.239" v="21" actId="20577"/>
        <pc:sldMkLst>
          <pc:docMk/>
          <pc:sldMk cId="3860256549" sldId="322"/>
        </pc:sldMkLst>
        <pc:spChg chg="mod">
          <ac:chgData name="Shakti Gaur" userId="S::shakti.gaur@techdefence.com::bf3c040b-93f4-4d5c-b6d3-a0f13630895c" providerId="AD" clId="Web-{20F9315C-6F48-309A-384B-6656171E5B88}" dt="2023-11-26T18:09:12.239" v="21" actId="20577"/>
          <ac:spMkLst>
            <pc:docMk/>
            <pc:sldMk cId="3860256549" sldId="322"/>
            <ac:spMk id="119" creationId="{00000000-0000-0000-0000-000000000000}"/>
          </ac:spMkLst>
        </pc:spChg>
      </pc:sldChg>
      <pc:sldChg chg="modSp">
        <pc:chgData name="Shakti Gaur" userId="S::shakti.gaur@techdefence.com::bf3c040b-93f4-4d5c-b6d3-a0f13630895c" providerId="AD" clId="Web-{20F9315C-6F48-309A-384B-6656171E5B88}" dt="2023-11-26T18:05:59.669" v="8" actId="20577"/>
        <pc:sldMkLst>
          <pc:docMk/>
          <pc:sldMk cId="2945133780" sldId="334"/>
        </pc:sldMkLst>
        <pc:spChg chg="mod">
          <ac:chgData name="Shakti Gaur" userId="S::shakti.gaur@techdefence.com::bf3c040b-93f4-4d5c-b6d3-a0f13630895c" providerId="AD" clId="Web-{20F9315C-6F48-309A-384B-6656171E5B88}" dt="2023-11-26T18:05:59.669" v="8" actId="20577"/>
          <ac:spMkLst>
            <pc:docMk/>
            <pc:sldMk cId="2945133780" sldId="334"/>
            <ac:spMk id="119" creationId="{00000000-0000-0000-0000-000000000000}"/>
          </ac:spMkLst>
        </pc:spChg>
      </pc:sldChg>
      <pc:sldChg chg="modSp">
        <pc:chgData name="Shakti Gaur" userId="S::shakti.gaur@techdefence.com::bf3c040b-93f4-4d5c-b6d3-a0f13630895c" providerId="AD" clId="Web-{20F9315C-6F48-309A-384B-6656171E5B88}" dt="2023-11-26T18:05:40.497" v="5" actId="20577"/>
        <pc:sldMkLst>
          <pc:docMk/>
          <pc:sldMk cId="4013837085" sldId="335"/>
        </pc:sldMkLst>
        <pc:spChg chg="mod">
          <ac:chgData name="Shakti Gaur" userId="S::shakti.gaur@techdefence.com::bf3c040b-93f4-4d5c-b6d3-a0f13630895c" providerId="AD" clId="Web-{20F9315C-6F48-309A-384B-6656171E5B88}" dt="2023-11-26T18:05:40.497" v="5" actId="20577"/>
          <ac:spMkLst>
            <pc:docMk/>
            <pc:sldMk cId="4013837085" sldId="335"/>
            <ac:spMk id="119" creationId="{00000000-0000-0000-0000-000000000000}"/>
          </ac:spMkLst>
        </pc:spChg>
      </pc:sldChg>
    </pc:docChg>
  </pc:docChgLst>
  <pc:docChgLst>
    <pc:chgData name="Vaishalee Joishar" userId="S::vaishalee.joishar@techdefence.com::e386cee7-ce35-4836-b143-99c01504ba81" providerId="AD" clId="Web-{E97B8108-4AC4-4821-3593-3AA81F46CEED}"/>
    <pc:docChg chg="modSld">
      <pc:chgData name="Vaishalee Joishar" userId="S::vaishalee.joishar@techdefence.com::e386cee7-ce35-4836-b143-99c01504ba81" providerId="AD" clId="Web-{E97B8108-4AC4-4821-3593-3AA81F46CEED}" dt="2023-11-27T04:20:31.665" v="2" actId="20577"/>
      <pc:docMkLst>
        <pc:docMk/>
      </pc:docMkLst>
      <pc:sldChg chg="modSp">
        <pc:chgData name="Vaishalee Joishar" userId="S::vaishalee.joishar@techdefence.com::e386cee7-ce35-4836-b143-99c01504ba81" providerId="AD" clId="Web-{E97B8108-4AC4-4821-3593-3AA81F46CEED}" dt="2023-11-27T04:20:31.665" v="2" actId="20577"/>
        <pc:sldMkLst>
          <pc:docMk/>
          <pc:sldMk cId="0" sldId="256"/>
        </pc:sldMkLst>
        <pc:spChg chg="mod">
          <ac:chgData name="Vaishalee Joishar" userId="S::vaishalee.joishar@techdefence.com::e386cee7-ce35-4836-b143-99c01504ba81" providerId="AD" clId="Web-{E97B8108-4AC4-4821-3593-3AA81F46CEED}" dt="2023-11-27T04:20:31.665" v="2" actId="20577"/>
          <ac:spMkLst>
            <pc:docMk/>
            <pc:sldMk cId="0" sldId="256"/>
            <ac:spMk id="11" creationId="{D3C48B22-4BD8-76C1-B094-0A83FD19B5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075723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2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39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159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33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244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145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6858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43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139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13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13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1390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139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9391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613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8299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095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14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1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67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27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7285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34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askpython.com/python/python-function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png"/><Relationship Id="rId7"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png"/><Relationship Id="rId7"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8.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C:\Users\parul\Desktop\temp.png"/>
          <p:cNvPicPr preferRelativeResize="0"/>
          <p:nvPr/>
        </p:nvPicPr>
        <p:blipFill rotWithShape="1">
          <a:blip r:embed="rId4">
            <a:alphaModFix/>
          </a:blip>
          <a:srcRect/>
          <a:stretch/>
        </p:blipFill>
        <p:spPr>
          <a:xfrm>
            <a:off x="0" y="0"/>
            <a:ext cx="9144000" cy="6900863"/>
          </a:xfrm>
          <a:prstGeom prst="rect">
            <a:avLst/>
          </a:prstGeom>
          <a:noFill/>
          <a:ln>
            <a:noFill/>
          </a:ln>
        </p:spPr>
      </p:pic>
      <p:sp>
        <p:nvSpPr>
          <p:cNvPr id="85" name="Google Shape;85;p1"/>
          <p:cNvSpPr/>
          <p:nvPr/>
        </p:nvSpPr>
        <p:spPr>
          <a:xfrm>
            <a:off x="-11112" y="1630367"/>
            <a:ext cx="9144000" cy="726300"/>
          </a:xfrm>
          <a:prstGeom prst="rect">
            <a:avLst/>
          </a:prstGeom>
          <a:noFill/>
          <a:ln>
            <a:noFill/>
          </a:ln>
        </p:spPr>
        <p:txBody>
          <a:bodyPr spcFirstLastPara="1" wrap="square" lIns="91425" tIns="45700" rIns="91425" bIns="45700" anchor="t" anchorCtr="0">
            <a:noAutofit/>
          </a:bodyPr>
          <a:lstStyle/>
          <a:p>
            <a:pPr marL="0" marR="0" indent="0" algn="ctr" rtl="0" eaLnBrk="1" fontAlgn="auto" latinLnBrk="0" hangingPunct="1">
              <a:spcBef>
                <a:spcPts val="0"/>
              </a:spcBef>
              <a:spcAft>
                <a:spcPts val="0"/>
              </a:spcAft>
            </a:pP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Python Programming Full Stack Development</a:t>
            </a:r>
            <a:endParaRPr lang="en-IN" sz="3200" dirty="0">
              <a:effectLst/>
            </a:endParaRPr>
          </a:p>
        </p:txBody>
      </p:sp>
      <p:pic>
        <p:nvPicPr>
          <p:cNvPr id="87" name="Google Shape;87;p1" descr="C:\Users\parul\Desktop\Registered Logosd.png"/>
          <p:cNvPicPr preferRelativeResize="0"/>
          <p:nvPr/>
        </p:nvPicPr>
        <p:blipFill rotWithShape="1">
          <a:blip r:embed="rId5">
            <a:alphaModFix/>
          </a:blip>
          <a:srcRect/>
          <a:stretch/>
        </p:blipFill>
        <p:spPr>
          <a:xfrm>
            <a:off x="3381375" y="500063"/>
            <a:ext cx="2381250" cy="628650"/>
          </a:xfrm>
          <a:prstGeom prst="rect">
            <a:avLst/>
          </a:prstGeom>
          <a:noFill/>
          <a:ln>
            <a:noFill/>
          </a:ln>
        </p:spPr>
      </p:pic>
      <p:grpSp>
        <p:nvGrpSpPr>
          <p:cNvPr id="88" name="Google Shape;88;p1"/>
          <p:cNvGrpSpPr/>
          <p:nvPr/>
        </p:nvGrpSpPr>
        <p:grpSpPr>
          <a:xfrm>
            <a:off x="1417638" y="2354647"/>
            <a:ext cx="6308725" cy="93663"/>
            <a:chOff x="1428728" y="2571744"/>
            <a:chExt cx="6309404" cy="94298"/>
          </a:xfrm>
        </p:grpSpPr>
        <p:cxnSp>
          <p:nvCxnSpPr>
            <p:cNvPr id="89" name="Google Shape;89;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0" name="Google Shape;90;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1" name="Google Shape;91;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pic>
        <p:nvPicPr>
          <p:cNvPr id="92" name="Google Shape;92;p1"/>
          <p:cNvPicPr preferRelativeResize="0"/>
          <p:nvPr/>
        </p:nvPicPr>
        <p:blipFill rotWithShape="1">
          <a:blip r:embed="rId6">
            <a:alphaModFix/>
          </a:blip>
          <a:srcRect/>
          <a:stretch/>
        </p:blipFill>
        <p:spPr>
          <a:xfrm>
            <a:off x="8318500" y="6032500"/>
            <a:ext cx="609600" cy="609600"/>
          </a:xfrm>
          <a:prstGeom prst="rect">
            <a:avLst/>
          </a:prstGeom>
          <a:noFill/>
          <a:ln>
            <a:noFill/>
          </a:ln>
        </p:spPr>
      </p:pic>
      <p:sp>
        <p:nvSpPr>
          <p:cNvPr id="11" name="TextBox 5">
            <a:extLst>
              <a:ext uri="{FF2B5EF4-FFF2-40B4-BE49-F238E27FC236}">
                <a16:creationId xmlns:a16="http://schemas.microsoft.com/office/drawing/2014/main" id="{D3C48B22-4BD8-76C1-B094-0A83FD19B5CB}"/>
              </a:ext>
            </a:extLst>
          </p:cNvPr>
          <p:cNvSpPr>
            <a:spLocks noChangeArrowheads="1"/>
          </p:cNvSpPr>
          <p:nvPr>
            <p:custDataLst>
              <p:tags r:id="rId1"/>
            </p:custDataLst>
          </p:nvPr>
        </p:nvSpPr>
        <p:spPr bwMode="auto">
          <a:xfrm>
            <a:off x="527919" y="2464402"/>
            <a:ext cx="8065938" cy="1411014"/>
          </a:xfrm>
          <a:prstGeom prst="rect">
            <a:avLst/>
          </a:prstGeom>
          <a:noFill/>
          <a:ln w="9525" algn="ctr">
            <a:noFill/>
            <a:miter lim="800000"/>
            <a:headEnd/>
            <a:tailEnd/>
          </a:ln>
        </p:spPr>
        <p:txBody>
          <a:bodyPr lIns="91440" tIns="45720" rIns="91440" bIns="45720" anchor="t"/>
          <a:lstStyle/>
          <a:p>
            <a:pPr algn="ctr"/>
            <a:r>
              <a:rPr lang="en-US" altLang="en-US" sz="2200" b="1" dirty="0">
                <a:solidFill>
                  <a:srgbClr val="000000"/>
                </a:solidFill>
                <a:latin typeface="Calibri"/>
                <a:cs typeface="Times New Roman" pitchFamily="18" charset="0"/>
              </a:rPr>
              <a:t>Milan Anant</a:t>
            </a:r>
          </a:p>
          <a:p>
            <a:pPr algn="ctr"/>
            <a:r>
              <a:rPr lang="en-US" altLang="en-US" sz="2200" b="1" dirty="0">
                <a:solidFill>
                  <a:srgbClr val="000000"/>
                </a:solidFill>
                <a:latin typeface="Calibri"/>
                <a:cs typeface="Times New Roman" pitchFamily="18" charset="0"/>
              </a:rPr>
              <a:t>Cyber security trainer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Python Classes/Objects</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solidFill>
                <a:schemeClr val="dk1"/>
              </a:solidFill>
              <a:latin typeface="Times New Roman" pitchFamily="18" charset="0"/>
              <a:cs typeface="Times New Roman" pitchFamily="18" charset="0"/>
              <a:sym typeface="Calibri"/>
            </a:endParaRPr>
          </a:p>
        </p:txBody>
      </p:sp>
      <p:sp>
        <p:nvSpPr>
          <p:cNvPr id="6" name="TextBox 5">
            <a:extLst>
              <a:ext uri="{FF2B5EF4-FFF2-40B4-BE49-F238E27FC236}">
                <a16:creationId xmlns:a16="http://schemas.microsoft.com/office/drawing/2014/main" id="{90D7E680-1E2E-D1E2-263B-4ACDE46D301C}"/>
              </a:ext>
            </a:extLst>
          </p:cNvPr>
          <p:cNvSpPr txBox="1"/>
          <p:nvPr/>
        </p:nvSpPr>
        <p:spPr>
          <a:xfrm>
            <a:off x="190499" y="2381760"/>
            <a:ext cx="8645524" cy="2554545"/>
          </a:xfrm>
          <a:prstGeom prst="rect">
            <a:avLst/>
          </a:prstGeom>
          <a:noFill/>
        </p:spPr>
        <p:txBody>
          <a:bodyPr wrap="square" rtlCol="0">
            <a:spAutoFit/>
          </a:bodyPr>
          <a:lstStyle/>
          <a:p>
            <a:pPr algn="just"/>
            <a:r>
              <a:rPr lang="en-US" sz="2000" dirty="0">
                <a:latin typeface="Leelawadee UI" panose="020B0502040204020203" pitchFamily="34" charset="-34"/>
                <a:cs typeface="Leelawadee UI" panose="020B0502040204020203" pitchFamily="34" charset="-34"/>
              </a:rPr>
              <a:t>Python is an object-oriented programming language.</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Almost everything in Python is an object, with its properties and methods.</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A Class is like an object constructor or a "blueprint" for creating objects.</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To create a class, use the keyword </a:t>
            </a:r>
            <a:r>
              <a:rPr lang="en-US" sz="2000" dirty="0">
                <a:solidFill>
                  <a:srgbClr val="FF0000"/>
                </a:solidFill>
                <a:latin typeface="Leelawadee UI" panose="020B0502040204020203" pitchFamily="34" charset="-34"/>
                <a:cs typeface="Leelawadee UI" panose="020B0502040204020203" pitchFamily="34" charset="-34"/>
              </a:rPr>
              <a:t>class:</a:t>
            </a:r>
          </a:p>
          <a:p>
            <a:pPr algn="just"/>
            <a:endParaRPr lang="en-IN" sz="2000" dirty="0">
              <a:latin typeface="Leelawadee UI" panose="020B0502040204020203" pitchFamily="34" charset="-34"/>
              <a:cs typeface="Leelawadee UI" panose="020B0502040204020203" pitchFamily="34" charset="-34"/>
            </a:endParaRPr>
          </a:p>
        </p:txBody>
      </p:sp>
      <p:pic>
        <p:nvPicPr>
          <p:cNvPr id="10" name="Picture 9">
            <a:extLst>
              <a:ext uri="{FF2B5EF4-FFF2-40B4-BE49-F238E27FC236}">
                <a16:creationId xmlns:a16="http://schemas.microsoft.com/office/drawing/2014/main" id="{565E3EBA-1D50-EBA5-7E67-4DA9546C628D}"/>
              </a:ext>
            </a:extLst>
          </p:cNvPr>
          <p:cNvPicPr>
            <a:picLocks noChangeAspect="1"/>
          </p:cNvPicPr>
          <p:nvPr/>
        </p:nvPicPr>
        <p:blipFill>
          <a:blip r:embed="rId4"/>
          <a:stretch>
            <a:fillRect/>
          </a:stretch>
        </p:blipFill>
        <p:spPr>
          <a:xfrm>
            <a:off x="2578446" y="4727717"/>
            <a:ext cx="3054258" cy="1840065"/>
          </a:xfrm>
          <a:prstGeom prst="rect">
            <a:avLst/>
          </a:prstGeom>
        </p:spPr>
      </p:pic>
    </p:spTree>
    <p:extLst>
      <p:ext uri="{BB962C8B-B14F-4D97-AF65-F5344CB8AC3E}">
        <p14:creationId xmlns:p14="http://schemas.microsoft.com/office/powerpoint/2010/main" val="17598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2" name="TextBox 1">
            <a:extLst>
              <a:ext uri="{FF2B5EF4-FFF2-40B4-BE49-F238E27FC236}">
                <a16:creationId xmlns:a16="http://schemas.microsoft.com/office/drawing/2014/main" id="{0D28B168-018D-1EA1-2703-A3218DA14CA1}"/>
              </a:ext>
            </a:extLst>
          </p:cNvPr>
          <p:cNvSpPr txBox="1"/>
          <p:nvPr/>
        </p:nvSpPr>
        <p:spPr>
          <a:xfrm>
            <a:off x="190499" y="1681761"/>
            <a:ext cx="8163243" cy="1015663"/>
          </a:xfrm>
          <a:prstGeom prst="rect">
            <a:avLst/>
          </a:prstGeom>
          <a:noFill/>
        </p:spPr>
        <p:txBody>
          <a:bodyPr wrap="square" rtlCol="0">
            <a:spAutoFit/>
          </a:bodyPr>
          <a:lstStyle/>
          <a:p>
            <a:pPr algn="just"/>
            <a:r>
              <a:rPr lang="en-US" sz="2000" dirty="0">
                <a:latin typeface="Leelawadee UI" panose="020B0502040204020203" pitchFamily="34" charset="-34"/>
                <a:cs typeface="Leelawadee UI" panose="020B0502040204020203" pitchFamily="34" charset="-34"/>
              </a:rPr>
              <a:t>Now we can use the class named </a:t>
            </a:r>
            <a:r>
              <a:rPr lang="en-US" sz="2000" dirty="0" err="1">
                <a:latin typeface="Leelawadee UI" panose="020B0502040204020203" pitchFamily="34" charset="-34"/>
                <a:cs typeface="Leelawadee UI" panose="020B0502040204020203" pitchFamily="34" charset="-34"/>
              </a:rPr>
              <a:t>MyClass</a:t>
            </a:r>
            <a:r>
              <a:rPr lang="en-US" sz="2000" dirty="0">
                <a:latin typeface="Leelawadee UI" panose="020B0502040204020203" pitchFamily="34" charset="-34"/>
                <a:cs typeface="Leelawadee UI" panose="020B0502040204020203" pitchFamily="34" charset="-34"/>
              </a:rPr>
              <a:t> to create objects:</a:t>
            </a:r>
          </a:p>
          <a:p>
            <a:pPr algn="just"/>
            <a:endParaRPr lang="en-US" sz="2000" dirty="0">
              <a:latin typeface="Leelawadee UI" panose="020B0502040204020203" pitchFamily="34" charset="-34"/>
              <a:cs typeface="Leelawadee UI" panose="020B0502040204020203" pitchFamily="34" charset="-34"/>
            </a:endParaRPr>
          </a:p>
          <a:p>
            <a:pPr algn="just"/>
            <a:r>
              <a:rPr lang="en-US" sz="2000" b="0" i="0" dirty="0">
                <a:solidFill>
                  <a:srgbClr val="000000"/>
                </a:solidFill>
                <a:effectLst/>
                <a:latin typeface="Leelawadee UI" panose="020B0502040204020203" pitchFamily="34" charset="-34"/>
                <a:cs typeface="Leelawadee UI" panose="020B0502040204020203" pitchFamily="34" charset="-34"/>
              </a:rPr>
              <a:t>Create an object named p1, and print the value of x:</a:t>
            </a:r>
            <a:endParaRPr lang="en-IN" sz="2000" dirty="0">
              <a:latin typeface="Leelawadee UI" panose="020B0502040204020203" pitchFamily="34" charset="-34"/>
              <a:cs typeface="Leelawadee UI" panose="020B0502040204020203" pitchFamily="34" charset="-34"/>
            </a:endParaRPr>
          </a:p>
        </p:txBody>
      </p:sp>
      <p:pic>
        <p:nvPicPr>
          <p:cNvPr id="4" name="Picture 3">
            <a:extLst>
              <a:ext uri="{FF2B5EF4-FFF2-40B4-BE49-F238E27FC236}">
                <a16:creationId xmlns:a16="http://schemas.microsoft.com/office/drawing/2014/main" id="{DF9F2F2D-D967-4C50-90B4-623C326CAE1E}"/>
              </a:ext>
            </a:extLst>
          </p:cNvPr>
          <p:cNvPicPr>
            <a:picLocks noChangeAspect="1"/>
          </p:cNvPicPr>
          <p:nvPr/>
        </p:nvPicPr>
        <p:blipFill>
          <a:blip r:embed="rId4"/>
          <a:stretch>
            <a:fillRect/>
          </a:stretch>
        </p:blipFill>
        <p:spPr>
          <a:xfrm>
            <a:off x="588952" y="3596455"/>
            <a:ext cx="2471240" cy="2072295"/>
          </a:xfrm>
          <a:prstGeom prst="rect">
            <a:avLst/>
          </a:prstGeom>
        </p:spPr>
      </p:pic>
      <p:pic>
        <p:nvPicPr>
          <p:cNvPr id="6" name="Picture 5">
            <a:extLst>
              <a:ext uri="{FF2B5EF4-FFF2-40B4-BE49-F238E27FC236}">
                <a16:creationId xmlns:a16="http://schemas.microsoft.com/office/drawing/2014/main" id="{910245AE-36AC-B976-98F4-BDCFCA36A99C}"/>
              </a:ext>
            </a:extLst>
          </p:cNvPr>
          <p:cNvPicPr>
            <a:picLocks noChangeAspect="1"/>
          </p:cNvPicPr>
          <p:nvPr/>
        </p:nvPicPr>
        <p:blipFill>
          <a:blip r:embed="rId5"/>
          <a:stretch>
            <a:fillRect/>
          </a:stretch>
        </p:blipFill>
        <p:spPr>
          <a:xfrm>
            <a:off x="6431268" y="4189319"/>
            <a:ext cx="676667" cy="981168"/>
          </a:xfrm>
          <a:prstGeom prst="rect">
            <a:avLst/>
          </a:prstGeom>
        </p:spPr>
      </p:pic>
      <p:sp>
        <p:nvSpPr>
          <p:cNvPr id="12" name="TextBox 11">
            <a:extLst>
              <a:ext uri="{FF2B5EF4-FFF2-40B4-BE49-F238E27FC236}">
                <a16:creationId xmlns:a16="http://schemas.microsoft.com/office/drawing/2014/main" id="{50936F8F-54F7-0918-F35B-407A78FA17CE}"/>
              </a:ext>
            </a:extLst>
          </p:cNvPr>
          <p:cNvSpPr txBox="1"/>
          <p:nvPr/>
        </p:nvSpPr>
        <p:spPr>
          <a:xfrm>
            <a:off x="1051907" y="2946884"/>
            <a:ext cx="7967472"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sym typeface="Arial"/>
              </a:rPr>
              <a:t>Input                                                                 Output </a:t>
            </a:r>
          </a:p>
        </p:txBody>
      </p:sp>
    </p:spTree>
    <p:extLst>
      <p:ext uri="{BB962C8B-B14F-4D97-AF65-F5344CB8AC3E}">
        <p14:creationId xmlns:p14="http://schemas.microsoft.com/office/powerpoint/2010/main" val="44521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The __</a:t>
            </a:r>
            <a:r>
              <a:rPr lang="en-US" sz="3000" b="1" dirty="0" err="1">
                <a:solidFill>
                  <a:schemeClr val="lt1"/>
                </a:solidFill>
                <a:latin typeface="Calibri"/>
                <a:ea typeface="Calibri"/>
                <a:cs typeface="Calibri"/>
                <a:sym typeface="Calibri"/>
              </a:rPr>
              <a:t>init</a:t>
            </a:r>
            <a:r>
              <a:rPr lang="en-US" sz="3000" b="1" dirty="0">
                <a:solidFill>
                  <a:schemeClr val="lt1"/>
                </a:solidFill>
                <a:latin typeface="Calibri"/>
                <a:ea typeface="Calibri"/>
                <a:cs typeface="Calibri"/>
                <a:sym typeface="Calibri"/>
              </a:rPr>
              <a:t>__() Function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B2BFB9F-1FE6-12B4-6839-2717043A8ECA}"/>
              </a:ext>
            </a:extLst>
          </p:cNvPr>
          <p:cNvSpPr txBox="1"/>
          <p:nvPr/>
        </p:nvSpPr>
        <p:spPr>
          <a:xfrm>
            <a:off x="190500" y="2462784"/>
            <a:ext cx="8502396" cy="3785652"/>
          </a:xfrm>
          <a:prstGeom prst="rect">
            <a:avLst/>
          </a:prstGeom>
          <a:noFill/>
        </p:spPr>
        <p:txBody>
          <a:bodyPr wrap="square" rtlCol="0">
            <a:spAutoFit/>
          </a:bodyPr>
          <a:lstStyle/>
          <a:p>
            <a:pPr algn="just"/>
            <a:r>
              <a:rPr lang="en-US" sz="2000" dirty="0">
                <a:latin typeface="Leelawadee UI" panose="020B0502040204020203" pitchFamily="34" charset="-34"/>
                <a:cs typeface="Leelawadee UI" panose="020B0502040204020203" pitchFamily="34" charset="-34"/>
              </a:rPr>
              <a:t>The examples above are classes and objects in their simplest form and are not really useful in real life applications.</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To understand the meaning of classes we have to understand the built-in __</a:t>
            </a:r>
            <a:r>
              <a:rPr lang="en-US" sz="2000" dirty="0" err="1">
                <a:latin typeface="Leelawadee UI" panose="020B0502040204020203" pitchFamily="34" charset="-34"/>
                <a:cs typeface="Leelawadee UI" panose="020B0502040204020203" pitchFamily="34" charset="-34"/>
              </a:rPr>
              <a:t>init</a:t>
            </a:r>
            <a:r>
              <a:rPr lang="en-US" sz="2000" dirty="0">
                <a:latin typeface="Leelawadee UI" panose="020B0502040204020203" pitchFamily="34" charset="-34"/>
                <a:cs typeface="Leelawadee UI" panose="020B0502040204020203" pitchFamily="34" charset="-34"/>
              </a:rPr>
              <a:t>__() function.</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All classes have a function called __</a:t>
            </a:r>
            <a:r>
              <a:rPr lang="en-US" sz="2000" dirty="0" err="1">
                <a:latin typeface="Leelawadee UI" panose="020B0502040204020203" pitchFamily="34" charset="-34"/>
                <a:cs typeface="Leelawadee UI" panose="020B0502040204020203" pitchFamily="34" charset="-34"/>
              </a:rPr>
              <a:t>init</a:t>
            </a:r>
            <a:r>
              <a:rPr lang="en-US" sz="2000" dirty="0">
                <a:latin typeface="Leelawadee UI" panose="020B0502040204020203" pitchFamily="34" charset="-34"/>
                <a:cs typeface="Leelawadee UI" panose="020B0502040204020203" pitchFamily="34" charset="-34"/>
              </a:rPr>
              <a:t>__(), which is always executed when the class is being initiated.</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Use the __</a:t>
            </a:r>
            <a:r>
              <a:rPr lang="en-US" sz="2000" dirty="0" err="1">
                <a:latin typeface="Leelawadee UI" panose="020B0502040204020203" pitchFamily="34" charset="-34"/>
                <a:cs typeface="Leelawadee UI" panose="020B0502040204020203" pitchFamily="34" charset="-34"/>
              </a:rPr>
              <a:t>init</a:t>
            </a:r>
            <a:r>
              <a:rPr lang="en-US" sz="2000" dirty="0">
                <a:latin typeface="Leelawadee UI" panose="020B0502040204020203" pitchFamily="34" charset="-34"/>
                <a:cs typeface="Leelawadee UI" panose="020B0502040204020203" pitchFamily="34" charset="-34"/>
              </a:rPr>
              <a:t>__() function to assign values to object properties, or other operations that are necessary to do when the object is being </a:t>
            </a:r>
            <a:r>
              <a:rPr lang="en-US" sz="2000" dirty="0" err="1">
                <a:latin typeface="Leelawadee UI" panose="020B0502040204020203" pitchFamily="34" charset="-34"/>
                <a:cs typeface="Leelawadee UI" panose="020B0502040204020203" pitchFamily="34" charset="-34"/>
              </a:rPr>
              <a:t>created:real-life</a:t>
            </a:r>
            <a:endParaRPr lang="en-IN" sz="20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15997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66BCD698-758D-B96B-F8A3-67FA9B89C37F}"/>
              </a:ext>
            </a:extLst>
          </p:cNvPr>
          <p:cNvSpPr txBox="1"/>
          <p:nvPr/>
        </p:nvSpPr>
        <p:spPr>
          <a:xfrm>
            <a:off x="190500" y="1687513"/>
            <a:ext cx="8763000" cy="1600438"/>
          </a:xfrm>
          <a:prstGeom prst="rect">
            <a:avLst/>
          </a:prstGeom>
          <a:noFill/>
        </p:spPr>
        <p:txBody>
          <a:bodyPr wrap="square" rtlCol="0">
            <a:spAutoFit/>
          </a:bodyPr>
          <a:lstStyle/>
          <a:p>
            <a:pPr algn="l"/>
            <a:r>
              <a:rPr lang="en-US" sz="2400" b="1" i="0" dirty="0">
                <a:solidFill>
                  <a:srgbClr val="000000"/>
                </a:solidFill>
                <a:effectLst/>
                <a:latin typeface="Segoe UI Semibold" panose="020B0702040204020203" pitchFamily="34" charset="0"/>
                <a:cs typeface="Segoe UI Semibold" panose="020B0702040204020203" pitchFamily="34" charset="0"/>
              </a:rPr>
              <a:t>Example</a:t>
            </a:r>
          </a:p>
          <a:p>
            <a:pPr algn="just">
              <a:lnSpc>
                <a:spcPct val="150000"/>
              </a:lnSpc>
            </a:pPr>
            <a:r>
              <a:rPr lang="en-US" sz="2000" b="0" i="0" dirty="0">
                <a:solidFill>
                  <a:srgbClr val="000000"/>
                </a:solidFill>
                <a:effectLst/>
                <a:latin typeface="Leelawadee UI" panose="020B0502040204020203" pitchFamily="34" charset="-34"/>
                <a:cs typeface="Leelawadee UI" panose="020B0502040204020203" pitchFamily="34" charset="-34"/>
              </a:rPr>
              <a:t>Create a class named Person, use the __</a:t>
            </a:r>
            <a:r>
              <a:rPr lang="en-US" sz="2000" b="0" i="0" dirty="0" err="1">
                <a:solidFill>
                  <a:srgbClr val="000000"/>
                </a:solidFill>
                <a:effectLst/>
                <a:latin typeface="Leelawadee UI" panose="020B0502040204020203" pitchFamily="34" charset="-34"/>
                <a:cs typeface="Leelawadee UI" panose="020B0502040204020203" pitchFamily="34" charset="-34"/>
              </a:rPr>
              <a:t>init</a:t>
            </a:r>
            <a:r>
              <a:rPr lang="en-US" sz="2000" b="0" i="0" dirty="0">
                <a:solidFill>
                  <a:srgbClr val="000000"/>
                </a:solidFill>
                <a:effectLst/>
                <a:latin typeface="Leelawadee UI" panose="020B0502040204020203" pitchFamily="34" charset="-34"/>
                <a:cs typeface="Leelawadee UI" panose="020B0502040204020203" pitchFamily="34" charset="-34"/>
              </a:rPr>
              <a:t>__() function to assign values for name and age:</a:t>
            </a:r>
          </a:p>
          <a:p>
            <a:endParaRPr lang="en-IN" dirty="0"/>
          </a:p>
        </p:txBody>
      </p:sp>
      <p:pic>
        <p:nvPicPr>
          <p:cNvPr id="4" name="Picture 3">
            <a:extLst>
              <a:ext uri="{FF2B5EF4-FFF2-40B4-BE49-F238E27FC236}">
                <a16:creationId xmlns:a16="http://schemas.microsoft.com/office/drawing/2014/main" id="{C1C64F8A-3961-AC34-85B2-D59A6575846E}"/>
              </a:ext>
            </a:extLst>
          </p:cNvPr>
          <p:cNvPicPr>
            <a:picLocks noChangeAspect="1"/>
          </p:cNvPicPr>
          <p:nvPr/>
        </p:nvPicPr>
        <p:blipFill>
          <a:blip r:embed="rId4"/>
          <a:stretch>
            <a:fillRect/>
          </a:stretch>
        </p:blipFill>
        <p:spPr>
          <a:xfrm>
            <a:off x="2298020" y="2630821"/>
            <a:ext cx="4249084" cy="3971260"/>
          </a:xfrm>
          <a:prstGeom prst="rect">
            <a:avLst/>
          </a:prstGeom>
        </p:spPr>
      </p:pic>
    </p:spTree>
    <p:extLst>
      <p:ext uri="{BB962C8B-B14F-4D97-AF65-F5344CB8AC3E}">
        <p14:creationId xmlns:p14="http://schemas.microsoft.com/office/powerpoint/2010/main" val="242300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fontAlgn="base"/>
            <a:r>
              <a:rPr lang="en-US" sz="3200" dirty="0">
                <a:solidFill>
                  <a:schemeClr val="bg1"/>
                </a:solidFill>
              </a:rPr>
              <a:t>The __str__() Function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AACB409-78AB-3653-4C01-800579BD3321}"/>
              </a:ext>
            </a:extLst>
          </p:cNvPr>
          <p:cNvSpPr txBox="1"/>
          <p:nvPr/>
        </p:nvSpPr>
        <p:spPr>
          <a:xfrm>
            <a:off x="190500" y="2342528"/>
            <a:ext cx="8763000" cy="646331"/>
          </a:xfrm>
          <a:prstGeom prst="rect">
            <a:avLst/>
          </a:prstGeom>
          <a:noFill/>
        </p:spPr>
        <p:txBody>
          <a:bodyPr wrap="square" rtlCol="0">
            <a:spAutoFit/>
          </a:bodyPr>
          <a:lstStyle/>
          <a:p>
            <a:pPr algn="just"/>
            <a:r>
              <a:rPr lang="en-US" sz="1800" dirty="0">
                <a:latin typeface="Leelawadee UI" panose="020B0502040204020203" pitchFamily="34" charset="-34"/>
                <a:cs typeface="Leelawadee UI" panose="020B0502040204020203" pitchFamily="34" charset="-34"/>
              </a:rPr>
              <a:t>The __str__() function controls what should be returned when the class object is represented as a string.</a:t>
            </a:r>
          </a:p>
        </p:txBody>
      </p:sp>
      <p:pic>
        <p:nvPicPr>
          <p:cNvPr id="4" name="Picture 3">
            <a:extLst>
              <a:ext uri="{FF2B5EF4-FFF2-40B4-BE49-F238E27FC236}">
                <a16:creationId xmlns:a16="http://schemas.microsoft.com/office/drawing/2014/main" id="{753E2C79-122A-33DE-7689-A003AE89EDBC}"/>
              </a:ext>
            </a:extLst>
          </p:cNvPr>
          <p:cNvPicPr>
            <a:picLocks noChangeAspect="1"/>
          </p:cNvPicPr>
          <p:nvPr/>
        </p:nvPicPr>
        <p:blipFill>
          <a:blip r:embed="rId4"/>
          <a:stretch>
            <a:fillRect/>
          </a:stretch>
        </p:blipFill>
        <p:spPr>
          <a:xfrm>
            <a:off x="2912926" y="2665693"/>
            <a:ext cx="4610500" cy="4016088"/>
          </a:xfrm>
          <a:prstGeom prst="rect">
            <a:avLst/>
          </a:prstGeom>
        </p:spPr>
      </p:pic>
    </p:spTree>
    <p:extLst>
      <p:ext uri="{BB962C8B-B14F-4D97-AF65-F5344CB8AC3E}">
        <p14:creationId xmlns:p14="http://schemas.microsoft.com/office/powerpoint/2010/main" val="172952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45720"/>
            <a:ext cx="9144000" cy="6900863"/>
          </a:xfrm>
          <a:prstGeom prst="rect">
            <a:avLst/>
          </a:prstGeom>
          <a:noFill/>
          <a:ln>
            <a:noFill/>
          </a:ln>
        </p:spPr>
      </p:pic>
      <p:sp>
        <p:nvSpPr>
          <p:cNvPr id="117" name="Google Shape;117;p4"/>
          <p:cNvSpPr/>
          <p:nvPr/>
        </p:nvSpPr>
        <p:spPr>
          <a:xfrm>
            <a:off x="0" y="1586535"/>
            <a:ext cx="9144000" cy="655015"/>
          </a:xfrm>
          <a:prstGeom prst="rect">
            <a:avLst/>
          </a:prstGeom>
          <a:solidFill>
            <a:srgbClr val="1F497D"/>
          </a:solidFill>
          <a:ln>
            <a:noFill/>
          </a:ln>
        </p:spPr>
        <p:txBody>
          <a:bodyPr spcFirstLastPara="1" wrap="square" lIns="91425" tIns="45700" rIns="91425" bIns="45700" anchor="ctr" anchorCtr="0">
            <a:noAutofit/>
          </a:bodyPr>
          <a:lstStyle/>
          <a:p>
            <a:pPr fontAlgn="base"/>
            <a:r>
              <a:rPr lang="en-US" sz="3200" dirty="0">
                <a:solidFill>
                  <a:schemeClr val="bg1"/>
                </a:solidFill>
              </a:rPr>
              <a:t>The self Parameter</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8018516-37BD-C592-5236-0A09985908AC}"/>
              </a:ext>
            </a:extLst>
          </p:cNvPr>
          <p:cNvSpPr txBox="1"/>
          <p:nvPr/>
        </p:nvSpPr>
        <p:spPr>
          <a:xfrm>
            <a:off x="190500" y="2521059"/>
            <a:ext cx="8763000" cy="1815882"/>
          </a:xfrm>
          <a:prstGeom prst="rect">
            <a:avLst/>
          </a:prstGeom>
          <a:noFill/>
        </p:spPr>
        <p:txBody>
          <a:bodyPr wrap="square" rtlCol="0">
            <a:spAutoFit/>
          </a:bodyPr>
          <a:lstStyle/>
          <a:p>
            <a:pPr algn="just"/>
            <a:r>
              <a:rPr lang="en-IN" sz="1600" dirty="0">
                <a:latin typeface="Leelawadee UI" panose="020B0502040204020203" pitchFamily="34" charset="-34"/>
                <a:cs typeface="Leelawadee UI" panose="020B0502040204020203" pitchFamily="34" charset="-34"/>
              </a:rPr>
              <a:t>The </a:t>
            </a:r>
            <a:r>
              <a:rPr lang="en-IN" sz="1600" dirty="0">
                <a:solidFill>
                  <a:srgbClr val="FF0000"/>
                </a:solidFill>
                <a:latin typeface="Leelawadee UI" panose="020B0502040204020203" pitchFamily="34" charset="-34"/>
                <a:cs typeface="Leelawadee UI" panose="020B0502040204020203" pitchFamily="34" charset="-34"/>
              </a:rPr>
              <a:t>self </a:t>
            </a:r>
            <a:r>
              <a:rPr lang="en-IN" sz="1600" dirty="0">
                <a:latin typeface="Leelawadee UI" panose="020B0502040204020203" pitchFamily="34" charset="-34"/>
                <a:cs typeface="Leelawadee UI" panose="020B0502040204020203" pitchFamily="34" charset="-34"/>
              </a:rPr>
              <a:t>parameter</a:t>
            </a:r>
            <a:r>
              <a:rPr lang="en-US" sz="1600" b="0" i="0" dirty="0">
                <a:solidFill>
                  <a:srgbClr val="000000"/>
                </a:solidFill>
                <a:effectLst/>
                <a:latin typeface="Leelawadee UI" panose="020B0502040204020203" pitchFamily="34" charset="-34"/>
                <a:cs typeface="Leelawadee UI" panose="020B0502040204020203" pitchFamily="34" charset="-34"/>
              </a:rPr>
              <a:t> is a reference to the current instance of the class and is used to access variables that belong to the class.</a:t>
            </a:r>
          </a:p>
          <a:p>
            <a:pPr algn="just"/>
            <a:endParaRPr lang="en-US" sz="1600" dirty="0">
              <a:latin typeface="Leelawadee UI" panose="020B0502040204020203" pitchFamily="34" charset="-34"/>
              <a:cs typeface="Leelawadee UI" panose="020B0502040204020203" pitchFamily="34" charset="-34"/>
            </a:endParaRPr>
          </a:p>
          <a:p>
            <a:pPr algn="just"/>
            <a:r>
              <a:rPr lang="en-US" sz="1600" b="0" i="0" dirty="0">
                <a:solidFill>
                  <a:srgbClr val="000000"/>
                </a:solidFill>
                <a:effectLst/>
                <a:latin typeface="Leelawadee UI" panose="020B0502040204020203" pitchFamily="34" charset="-34"/>
                <a:cs typeface="Leelawadee UI" panose="020B0502040204020203" pitchFamily="34" charset="-34"/>
              </a:rPr>
              <a:t>It does not have to be named  </a:t>
            </a:r>
            <a:r>
              <a:rPr lang="en-US" sz="1600" b="0" i="0" dirty="0">
                <a:solidFill>
                  <a:srgbClr val="FF0000"/>
                </a:solidFill>
                <a:effectLst/>
                <a:latin typeface="Leelawadee UI" panose="020B0502040204020203" pitchFamily="34" charset="-34"/>
                <a:cs typeface="Leelawadee UI" panose="020B0502040204020203" pitchFamily="34" charset="-34"/>
              </a:rPr>
              <a:t>self </a:t>
            </a:r>
            <a:r>
              <a:rPr lang="en-US" sz="1600" b="0" i="0" dirty="0">
                <a:solidFill>
                  <a:srgbClr val="000000"/>
                </a:solidFill>
                <a:effectLst/>
                <a:latin typeface="Leelawadee UI" panose="020B0502040204020203" pitchFamily="34" charset="-34"/>
                <a:cs typeface="Leelawadee UI" panose="020B0502040204020203" pitchFamily="34" charset="-34"/>
              </a:rPr>
              <a:t>, you can call it whatever you like, but it has to be the first parameter of any function in the class:</a:t>
            </a:r>
          </a:p>
          <a:p>
            <a:pPr algn="just"/>
            <a:endParaRPr lang="en-IN" sz="1600" dirty="0">
              <a:latin typeface="Leelawadee UI" panose="020B0502040204020203" pitchFamily="34" charset="-34"/>
              <a:cs typeface="Leelawadee UI" panose="020B0502040204020203" pitchFamily="34" charset="-34"/>
            </a:endParaRPr>
          </a:p>
          <a:p>
            <a:pPr algn="just"/>
            <a:endParaRPr lang="en-US" sz="1600" dirty="0">
              <a:latin typeface="Leelawadee UI" panose="020B0502040204020203" pitchFamily="34" charset="-34"/>
              <a:cs typeface="Leelawadee UI" panose="020B0502040204020203" pitchFamily="34" charset="-34"/>
            </a:endParaRPr>
          </a:p>
        </p:txBody>
      </p:sp>
      <p:pic>
        <p:nvPicPr>
          <p:cNvPr id="4" name="Picture 3">
            <a:extLst>
              <a:ext uri="{FF2B5EF4-FFF2-40B4-BE49-F238E27FC236}">
                <a16:creationId xmlns:a16="http://schemas.microsoft.com/office/drawing/2014/main" id="{45EAA92E-4438-83B9-6CD2-3FEAFDA952E8}"/>
              </a:ext>
            </a:extLst>
          </p:cNvPr>
          <p:cNvPicPr>
            <a:picLocks noChangeAspect="1"/>
          </p:cNvPicPr>
          <p:nvPr/>
        </p:nvPicPr>
        <p:blipFill>
          <a:blip r:embed="rId4"/>
          <a:stretch>
            <a:fillRect/>
          </a:stretch>
        </p:blipFill>
        <p:spPr>
          <a:xfrm>
            <a:off x="2351261" y="3834574"/>
            <a:ext cx="4441477" cy="2671826"/>
          </a:xfrm>
          <a:prstGeom prst="rect">
            <a:avLst/>
          </a:prstGeom>
        </p:spPr>
      </p:pic>
    </p:spTree>
    <p:extLst>
      <p:ext uri="{BB962C8B-B14F-4D97-AF65-F5344CB8AC3E}">
        <p14:creationId xmlns:p14="http://schemas.microsoft.com/office/powerpoint/2010/main" val="294513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62C5A16-9459-EF85-5CEB-5EEA6DECB4B2}"/>
              </a:ext>
            </a:extLst>
          </p:cNvPr>
          <p:cNvSpPr txBox="1"/>
          <p:nvPr/>
        </p:nvSpPr>
        <p:spPr>
          <a:xfrm>
            <a:off x="144018" y="1687512"/>
            <a:ext cx="8763000" cy="4647426"/>
          </a:xfrm>
          <a:prstGeom prst="rect">
            <a:avLst/>
          </a:prstGeom>
          <a:noFill/>
        </p:spPr>
        <p:txBody>
          <a:bodyPr wrap="square" rtlCol="0">
            <a:spAutoFit/>
          </a:bodyPr>
          <a:lstStyle/>
          <a:p>
            <a:r>
              <a:rPr lang="en-IN" sz="2400" b="1" i="0" dirty="0">
                <a:solidFill>
                  <a:srgbClr val="000000"/>
                </a:solidFill>
                <a:effectLst/>
                <a:latin typeface="Segoe UI Semibold" panose="020B0702040204020203" pitchFamily="34" charset="0"/>
                <a:cs typeface="Segoe UI Semibold" panose="020B0702040204020203" pitchFamily="34" charset="0"/>
              </a:rPr>
              <a:t>Modify Object Properties:</a:t>
            </a:r>
          </a:p>
          <a:p>
            <a:endParaRPr lang="en-IN" sz="2400" b="1" dirty="0">
              <a:latin typeface="Segoe UI Semibold" panose="020B0702040204020203" pitchFamily="34" charset="0"/>
              <a:cs typeface="Segoe UI Semibold" panose="020B0702040204020203" pitchFamily="34" charset="0"/>
            </a:endParaRPr>
          </a:p>
          <a:p>
            <a:r>
              <a:rPr lang="en-US" sz="2000" i="0" dirty="0">
                <a:solidFill>
                  <a:srgbClr val="000000"/>
                </a:solidFill>
                <a:effectLst/>
                <a:latin typeface="Leelawadee UI" panose="020B0502040204020203" pitchFamily="34" charset="-34"/>
                <a:cs typeface="Leelawadee UI" panose="020B0502040204020203" pitchFamily="34" charset="-34"/>
              </a:rPr>
              <a:t>You can modify properties on objects like this:</a:t>
            </a:r>
          </a:p>
          <a:p>
            <a:endParaRPr lang="en-US" sz="2000" i="0" dirty="0">
              <a:solidFill>
                <a:srgbClr val="000000"/>
              </a:solidFill>
              <a:effectLst/>
              <a:latin typeface="Leelawadee UI" panose="020B0502040204020203" pitchFamily="34" charset="-34"/>
              <a:cs typeface="Leelawadee UI" panose="020B0502040204020203" pitchFamily="34" charset="-34"/>
            </a:endParaRPr>
          </a:p>
          <a:p>
            <a:r>
              <a:rPr lang="en-US" sz="2000" i="0" dirty="0">
                <a:solidFill>
                  <a:srgbClr val="000000"/>
                </a:solidFill>
                <a:effectLst/>
                <a:latin typeface="Leelawadee UI" panose="020B0502040204020203" pitchFamily="34" charset="-34"/>
                <a:cs typeface="Leelawadee UI" panose="020B0502040204020203" pitchFamily="34" charset="-34"/>
              </a:rPr>
              <a:t>Set the age of p1 to 40</a:t>
            </a:r>
            <a:r>
              <a:rPr lang="en-US" sz="2400" b="1" i="0" dirty="0">
                <a:solidFill>
                  <a:srgbClr val="000000"/>
                </a:solidFill>
                <a:effectLst/>
                <a:latin typeface="Segoe UI Semibold" panose="020B0702040204020203" pitchFamily="34" charset="0"/>
                <a:cs typeface="Segoe UI Semibold" panose="020B0702040204020203" pitchFamily="34" charset="0"/>
              </a:rPr>
              <a:t>:</a:t>
            </a:r>
          </a:p>
          <a:p>
            <a:r>
              <a:rPr lang="en-IN" sz="2000" b="0" i="0" dirty="0">
                <a:solidFill>
                  <a:srgbClr val="000000"/>
                </a:solidFill>
                <a:effectLst/>
                <a:latin typeface="Consolas" panose="020B0609020204030204" pitchFamily="49" charset="0"/>
              </a:rPr>
              <a:t>p1.age = </a:t>
            </a:r>
            <a:r>
              <a:rPr lang="en-IN" sz="2000" b="0" i="0" dirty="0">
                <a:solidFill>
                  <a:srgbClr val="FF0000"/>
                </a:solidFill>
                <a:effectLst/>
                <a:latin typeface="Consolas" panose="020B0609020204030204" pitchFamily="49" charset="0"/>
              </a:rPr>
              <a:t>40</a:t>
            </a:r>
          </a:p>
          <a:p>
            <a:endParaRPr lang="en-IN" sz="2000" dirty="0">
              <a:solidFill>
                <a:srgbClr val="FF0000"/>
              </a:solidFill>
              <a:latin typeface="Consolas" panose="020B0609020204030204" pitchFamily="49" charset="0"/>
            </a:endParaRPr>
          </a:p>
          <a:p>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You can delete properties on objects by using the </a:t>
            </a:r>
            <a:r>
              <a:rPr lang="en-US" sz="2000" b="0" i="0" dirty="0">
                <a:solidFill>
                  <a:srgbClr val="FF0000"/>
                </a:solidFill>
                <a:effectLst/>
                <a:latin typeface="Leelawadee UI" panose="020B0502040204020203" pitchFamily="34" charset="-34"/>
                <a:cs typeface="Leelawadee UI" panose="020B0502040204020203" pitchFamily="34" charset="-34"/>
              </a:rPr>
              <a:t>del</a:t>
            </a: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 keyword</a:t>
            </a:r>
          </a:p>
          <a:p>
            <a:r>
              <a:rPr lang="en-IN" sz="2000" b="0" i="0" dirty="0">
                <a:solidFill>
                  <a:srgbClr val="0000CD"/>
                </a:solidFill>
                <a:effectLst/>
                <a:latin typeface="Consolas" panose="020B0609020204030204" pitchFamily="49" charset="0"/>
              </a:rPr>
              <a:t>del</a:t>
            </a:r>
            <a:r>
              <a:rPr lang="en-IN" sz="2000" b="0" i="0" dirty="0">
                <a:solidFill>
                  <a:srgbClr val="000000"/>
                </a:solidFill>
                <a:effectLst/>
                <a:latin typeface="Consolas" panose="020B0609020204030204" pitchFamily="49" charset="0"/>
              </a:rPr>
              <a:t> p1.age</a:t>
            </a:r>
          </a:p>
          <a:p>
            <a:endParaRPr lang="en-IN" sz="2000" dirty="0">
              <a:latin typeface="Consolas" panose="020B0609020204030204" pitchFamily="49" charset="0"/>
              <a:cs typeface="Leelawadee UI" panose="020B0502040204020203" pitchFamily="34" charset="-34"/>
            </a:endParaRPr>
          </a:p>
          <a:p>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You can delete objects by using the </a:t>
            </a:r>
            <a:r>
              <a:rPr lang="en-US" sz="2000" b="0" i="0" dirty="0">
                <a:solidFill>
                  <a:srgbClr val="FF0000"/>
                </a:solidFill>
                <a:effectLst/>
                <a:latin typeface="Leelawadee UI" panose="020B0502040204020203" pitchFamily="34" charset="-34"/>
                <a:cs typeface="Leelawadee UI" panose="020B0502040204020203" pitchFamily="34" charset="-34"/>
              </a:rPr>
              <a:t>del </a:t>
            </a: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keyword</a:t>
            </a:r>
            <a:endParaRPr lang="en-IN" sz="2000" b="0" i="0" dirty="0">
              <a:solidFill>
                <a:schemeClr val="tx1">
                  <a:lumMod val="95000"/>
                  <a:lumOff val="5000"/>
                </a:schemeClr>
              </a:solidFill>
              <a:effectLst/>
              <a:latin typeface="Leelawadee UI" panose="020B0502040204020203" pitchFamily="34" charset="-34"/>
              <a:cs typeface="Leelawadee UI" panose="020B0502040204020203" pitchFamily="34" charset="-34"/>
            </a:endParaRPr>
          </a:p>
          <a:p>
            <a:r>
              <a:rPr lang="en-IN" sz="2000" b="0" i="0" dirty="0">
                <a:solidFill>
                  <a:srgbClr val="0000CD"/>
                </a:solidFill>
                <a:effectLst/>
                <a:latin typeface="Consolas" panose="020B0609020204030204" pitchFamily="49" charset="0"/>
              </a:rPr>
              <a:t>del</a:t>
            </a:r>
            <a:r>
              <a:rPr lang="en-IN" sz="2000" b="0" i="0" dirty="0">
                <a:solidFill>
                  <a:srgbClr val="000000"/>
                </a:solidFill>
                <a:effectLst/>
                <a:latin typeface="Consolas" panose="020B0609020204030204" pitchFamily="49" charset="0"/>
              </a:rPr>
              <a:t> p1</a:t>
            </a:r>
            <a:endParaRPr lang="en-IN" sz="2000" dirty="0">
              <a:solidFill>
                <a:srgbClr val="FF0000"/>
              </a:solidFill>
              <a:latin typeface="Consolas" panose="020B0609020204030204" pitchFamily="49" charset="0"/>
              <a:cs typeface="Segoe UI Semibold" panose="020B0702040204020203" pitchFamily="34" charset="0"/>
            </a:endParaRPr>
          </a:p>
          <a:p>
            <a:endParaRPr lang="en-IN" sz="2000" b="1" i="0" dirty="0">
              <a:solidFill>
                <a:srgbClr val="000000"/>
              </a:solidFill>
              <a:effectLst/>
              <a:latin typeface="Segoe UI Semibold" panose="020B0702040204020203" pitchFamily="34" charset="0"/>
              <a:cs typeface="Segoe UI Semibold" panose="020B0702040204020203" pitchFamily="34" charset="0"/>
            </a:endParaRPr>
          </a:p>
          <a:p>
            <a:endParaRPr lang="en-IN" sz="2400" b="1"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1383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fontAlgn="base"/>
            <a:r>
              <a:rPr lang="en-US" sz="3200" dirty="0">
                <a:solidFill>
                  <a:schemeClr val="bg1"/>
                </a:solidFill>
              </a:rPr>
              <a:t>What is Abstraction in Python?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F6BEEE9-7BFC-D738-599F-F98250A7DF33}"/>
              </a:ext>
            </a:extLst>
          </p:cNvPr>
          <p:cNvSpPr txBox="1"/>
          <p:nvPr/>
        </p:nvSpPr>
        <p:spPr>
          <a:xfrm>
            <a:off x="190500" y="2499360"/>
            <a:ext cx="8763000" cy="4247317"/>
          </a:xfrm>
          <a:prstGeom prst="rect">
            <a:avLst/>
          </a:prstGeom>
          <a:noFill/>
        </p:spPr>
        <p:txBody>
          <a:bodyPr wrap="square" rtlCol="0">
            <a:spAutoFit/>
          </a:bodyPr>
          <a:lstStyle/>
          <a:p>
            <a:pPr algn="just"/>
            <a:r>
              <a:rPr lang="en-US" sz="1800" dirty="0">
                <a:latin typeface="Leelawadee UI" panose="020B0502040204020203" pitchFamily="34" charset="-34"/>
                <a:cs typeface="Leelawadee UI" panose="020B0502040204020203" pitchFamily="34" charset="-34"/>
              </a:rPr>
              <a:t>Abstraction focuses on hiding the internal implementations of a process or method from the user. In this way, the user knows what he is doing but not how the work is being done.</a:t>
            </a:r>
          </a:p>
          <a:p>
            <a:pPr algn="just"/>
            <a:endParaRPr lang="en-US" sz="1800" dirty="0">
              <a:latin typeface="Leelawadee UI" panose="020B0502040204020203" pitchFamily="34" charset="-34"/>
              <a:cs typeface="Leelawadee UI" panose="020B0502040204020203" pitchFamily="34" charset="-34"/>
            </a:endParaRPr>
          </a:p>
          <a:p>
            <a:pPr algn="just"/>
            <a:r>
              <a:rPr lang="en-US" sz="1800" dirty="0">
                <a:latin typeface="Leelawadee UI" panose="020B0502040204020203" pitchFamily="34" charset="-34"/>
                <a:cs typeface="Leelawadee UI" panose="020B0502040204020203" pitchFamily="34" charset="-34"/>
              </a:rPr>
              <a:t>For example, people do not think of a car as a set of thousands of individual parts. Instead, they see it as a well-defined object with its own unique behavior. This abstraction allows people to use a car to drive without knowing the complexity of the parts that form the car. They can ignore the details of how the engine transmission and braking systems work. Instead, they are free to utilize the object as a whole.</a:t>
            </a:r>
          </a:p>
          <a:p>
            <a:pPr algn="just"/>
            <a:endParaRPr lang="en-US" sz="1800" dirty="0">
              <a:latin typeface="Leelawadee UI" panose="020B0502040204020203" pitchFamily="34" charset="-34"/>
              <a:cs typeface="Leelawadee UI" panose="020B0502040204020203" pitchFamily="34" charset="-34"/>
            </a:endParaRPr>
          </a:p>
          <a:p>
            <a:pPr algn="just"/>
            <a:r>
              <a:rPr lang="en-US" sz="1800" dirty="0">
                <a:latin typeface="Leelawadee UI" panose="020B0502040204020203" pitchFamily="34" charset="-34"/>
                <a:cs typeface="Leelawadee UI" panose="020B0502040204020203" pitchFamily="34" charset="-34"/>
              </a:rPr>
              <a:t>A powerful way to manage abstraction is through the use of hierarchical classification. This allows us to layer the semantics of complex systems, breaking them into more manageable pieces. From the outside, a car is a single object. Once inside, you see that the car consists of several subsystems: steering, brakes, sound system, seat belts, etc. In turn, each of these subsystems is made up of smaller units.</a:t>
            </a:r>
            <a:endParaRPr lang="en-IN" sz="1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29714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AutoShape 2" descr="ERP Meaning (A Guide On Enterprise Resource Plan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Google Shape;115;p4" descr="C:\Users\parul\Desktop\Digital Learning Content.png">
            <a:extLst>
              <a:ext uri="{FF2B5EF4-FFF2-40B4-BE49-F238E27FC236}">
                <a16:creationId xmlns:a16="http://schemas.microsoft.com/office/drawing/2014/main" id="{E9ED66AF-9C56-5533-728A-5192AD51FAAC}"/>
              </a:ext>
            </a:extLst>
          </p:cNvPr>
          <p:cNvPicPr preferRelativeResize="0"/>
          <p:nvPr/>
        </p:nvPicPr>
        <p:blipFill rotWithShape="1">
          <a:blip r:embed="rId2">
            <a:alphaModFix/>
          </a:blip>
          <a:srcRect/>
          <a:stretch/>
        </p:blipFill>
        <p:spPr>
          <a:xfrm>
            <a:off x="0" y="-21432"/>
            <a:ext cx="9144000" cy="6900863"/>
          </a:xfrm>
          <a:prstGeom prst="rect">
            <a:avLst/>
          </a:prstGeom>
          <a:noFill/>
          <a:ln>
            <a:noFill/>
          </a:ln>
        </p:spPr>
      </p:pic>
      <p:sp>
        <p:nvSpPr>
          <p:cNvPr id="4" name="TextBox 3">
            <a:extLst>
              <a:ext uri="{FF2B5EF4-FFF2-40B4-BE49-F238E27FC236}">
                <a16:creationId xmlns:a16="http://schemas.microsoft.com/office/drawing/2014/main" id="{E0FD6749-1D7E-26F7-5127-09C2632F602F}"/>
              </a:ext>
            </a:extLst>
          </p:cNvPr>
          <p:cNvSpPr txBox="1"/>
          <p:nvPr/>
        </p:nvSpPr>
        <p:spPr>
          <a:xfrm>
            <a:off x="61086" y="1513270"/>
            <a:ext cx="8866506" cy="1323439"/>
          </a:xfrm>
          <a:prstGeom prst="rect">
            <a:avLst/>
          </a:prstGeom>
          <a:noFill/>
        </p:spPr>
        <p:txBody>
          <a:bodyPr wrap="square" rtlCol="0">
            <a:spAutoFit/>
          </a:bodyPr>
          <a:lstStyle/>
          <a:p>
            <a:pPr algn="just"/>
            <a:r>
              <a:rPr lang="en-IN" sz="2000" dirty="0">
                <a:latin typeface="Leelawadee UI" panose="020B0502040204020203" pitchFamily="34" charset="-34"/>
                <a:cs typeface="Leelawadee UI" panose="020B0502040204020203" pitchFamily="34" charset="-34"/>
              </a:rPr>
              <a:t>To declare an Abstraction class, </a:t>
            </a:r>
            <a:r>
              <a:rPr lang="en-US" sz="2000" dirty="0">
                <a:latin typeface="Leelawadee UI" panose="020B0502040204020203" pitchFamily="34" charset="-34"/>
                <a:cs typeface="Leelawadee UI" panose="020B0502040204020203" pitchFamily="34" charset="-34"/>
              </a:rPr>
              <a:t>we first need to import the </a:t>
            </a:r>
            <a:r>
              <a:rPr lang="en-US" sz="2000" dirty="0" err="1">
                <a:latin typeface="Leelawadee UI" panose="020B0502040204020203" pitchFamily="34" charset="-34"/>
                <a:cs typeface="Leelawadee UI" panose="020B0502040204020203" pitchFamily="34" charset="-34"/>
              </a:rPr>
              <a:t>abc</a:t>
            </a:r>
            <a:r>
              <a:rPr lang="en-US" sz="2000" dirty="0">
                <a:latin typeface="Leelawadee UI" panose="020B0502040204020203" pitchFamily="34" charset="-34"/>
                <a:cs typeface="Leelawadee UI" panose="020B0502040204020203" pitchFamily="34" charset="-34"/>
              </a:rPr>
              <a:t> module. Let us look at an example.</a:t>
            </a:r>
          </a:p>
          <a:p>
            <a:pPr algn="just"/>
            <a:endParaRPr lang="en-US" sz="2000" dirty="0">
              <a:latin typeface="Leelawadee UI" panose="020B0502040204020203" pitchFamily="34" charset="-34"/>
              <a:cs typeface="Leelawadee UI" panose="020B0502040204020203" pitchFamily="34" charset="-34"/>
            </a:endParaRPr>
          </a:p>
          <a:p>
            <a:pPr algn="just"/>
            <a:endParaRPr lang="en-IN" sz="2000" dirty="0">
              <a:latin typeface="Leelawadee UI" panose="020B0502040204020203" pitchFamily="34" charset="-34"/>
              <a:cs typeface="Leelawadee UI" panose="020B0502040204020203" pitchFamily="34" charset="-34"/>
            </a:endParaRPr>
          </a:p>
        </p:txBody>
      </p:sp>
      <p:graphicFrame>
        <p:nvGraphicFramePr>
          <p:cNvPr id="8" name="Table 7">
            <a:extLst>
              <a:ext uri="{FF2B5EF4-FFF2-40B4-BE49-F238E27FC236}">
                <a16:creationId xmlns:a16="http://schemas.microsoft.com/office/drawing/2014/main" id="{0720A0E6-0346-8554-961C-B56A92866470}"/>
              </a:ext>
            </a:extLst>
          </p:cNvPr>
          <p:cNvGraphicFramePr>
            <a:graphicFrameLocks noGrp="1"/>
          </p:cNvGraphicFramePr>
          <p:nvPr>
            <p:extLst>
              <p:ext uri="{D42A27DB-BD31-4B8C-83A1-F6EECF244321}">
                <p14:modId xmlns:p14="http://schemas.microsoft.com/office/powerpoint/2010/main" val="3035865130"/>
              </p:ext>
            </p:extLst>
          </p:nvPr>
        </p:nvGraphicFramePr>
        <p:xfrm>
          <a:off x="2661731" y="2003847"/>
          <a:ext cx="3178237" cy="678339"/>
        </p:xfrm>
        <a:graphic>
          <a:graphicData uri="http://schemas.openxmlformats.org/drawingml/2006/table">
            <a:tbl>
              <a:tblPr/>
              <a:tblGrid>
                <a:gridCol w="3178237">
                  <a:extLst>
                    <a:ext uri="{9D8B030D-6E8A-4147-A177-3AD203B41FA5}">
                      <a16:colId xmlns:a16="http://schemas.microsoft.com/office/drawing/2014/main" val="1642192644"/>
                    </a:ext>
                  </a:extLst>
                </a:gridCol>
              </a:tblGrid>
              <a:tr h="678339">
                <a:tc>
                  <a:txBody>
                    <a:bodyPr/>
                    <a:lstStyle/>
                    <a:p>
                      <a:pPr algn="l" rtl="0" fontAlgn="base"/>
                      <a:r>
                        <a:rPr lang="en-US" sz="1600" b="0" i="0" dirty="0">
                          <a:solidFill>
                            <a:srgbClr val="0070C0"/>
                          </a:solidFill>
                          <a:effectLst/>
                          <a:latin typeface="Fira Mono" panose="020B0509050000020004" pitchFamily="49" charset="0"/>
                        </a:rPr>
                        <a:t>from</a:t>
                      </a:r>
                      <a:r>
                        <a:rPr lang="en-US" sz="1600" b="0" i="0" dirty="0">
                          <a:effectLst/>
                          <a:latin typeface="Fira Mono" panose="020B0509050000020004" pitchFamily="49" charset="0"/>
                        </a:rPr>
                        <a:t> </a:t>
                      </a:r>
                      <a:r>
                        <a:rPr lang="en-US" sz="1600" b="0" i="0" dirty="0" err="1">
                          <a:effectLst/>
                          <a:latin typeface="Fira Mono" panose="020B0509050000020004" pitchFamily="49" charset="0"/>
                        </a:rPr>
                        <a:t>abc</a:t>
                      </a:r>
                      <a:r>
                        <a:rPr lang="en-US" sz="1600" b="0" i="0" dirty="0">
                          <a:effectLst/>
                          <a:latin typeface="Fira Mono" panose="020B0509050000020004" pitchFamily="49" charset="0"/>
                        </a:rPr>
                        <a:t> </a:t>
                      </a:r>
                      <a:r>
                        <a:rPr lang="en-US" sz="1600" b="0" i="0" dirty="0">
                          <a:solidFill>
                            <a:srgbClr val="0070C0"/>
                          </a:solidFill>
                          <a:effectLst/>
                          <a:latin typeface="Fira Mono" panose="020B0509050000020004" pitchFamily="49" charset="0"/>
                        </a:rPr>
                        <a:t>import</a:t>
                      </a:r>
                      <a:r>
                        <a:rPr lang="en-US" sz="1600" b="0" i="0" dirty="0">
                          <a:effectLst/>
                          <a:latin typeface="Fira Mono" panose="020B0509050000020004" pitchFamily="49" charset="0"/>
                        </a:rPr>
                        <a:t> ABC</a:t>
                      </a:r>
                    </a:p>
                    <a:p>
                      <a:pPr algn="l" rtl="0" fontAlgn="base"/>
                      <a:r>
                        <a:rPr lang="en-US" sz="1600" b="0" i="0" dirty="0">
                          <a:solidFill>
                            <a:srgbClr val="0070C0"/>
                          </a:solidFill>
                          <a:effectLst/>
                          <a:latin typeface="Fira Mono" panose="020B0509050000020004" pitchFamily="49" charset="0"/>
                        </a:rPr>
                        <a:t>class</a:t>
                      </a:r>
                      <a:r>
                        <a:rPr lang="en-US" sz="1600" b="0" i="0" dirty="0">
                          <a:effectLst/>
                          <a:latin typeface="Fira Mono" panose="020B0509050000020004" pitchFamily="49" charset="0"/>
                        </a:rPr>
                        <a:t> </a:t>
                      </a:r>
                      <a:r>
                        <a:rPr lang="en-US" sz="1600" b="0" i="0" dirty="0" err="1">
                          <a:effectLst/>
                          <a:latin typeface="Fira Mono" panose="020B0509050000020004" pitchFamily="49" charset="0"/>
                        </a:rPr>
                        <a:t>abs_class</a:t>
                      </a:r>
                      <a:r>
                        <a:rPr lang="en-US" sz="1600" b="0" i="0" dirty="0">
                          <a:effectLst/>
                          <a:latin typeface="Fira Mono" panose="020B0509050000020004" pitchFamily="49" charset="0"/>
                        </a:rPr>
                        <a:t>(ABC):</a:t>
                      </a:r>
                    </a:p>
                  </a:txBody>
                  <a:tcPr marL="0" marR="0" marT="0" marB="0" anchor="ctr">
                    <a:lnL>
                      <a:noFill/>
                    </a:lnL>
                    <a:lnR>
                      <a:noFill/>
                    </a:lnR>
                    <a:lnT>
                      <a:noFill/>
                    </a:lnT>
                    <a:lnB>
                      <a:noFill/>
                    </a:lnB>
                  </a:tcPr>
                </a:tc>
                <a:extLst>
                  <a:ext uri="{0D108BD9-81ED-4DB2-BD59-A6C34878D82A}">
                    <a16:rowId xmlns:a16="http://schemas.microsoft.com/office/drawing/2014/main" val="2175674498"/>
                  </a:ext>
                </a:extLst>
              </a:tr>
            </a:tbl>
          </a:graphicData>
        </a:graphic>
      </p:graphicFrame>
      <p:sp>
        <p:nvSpPr>
          <p:cNvPr id="11" name="TextBox 10">
            <a:extLst>
              <a:ext uri="{FF2B5EF4-FFF2-40B4-BE49-F238E27FC236}">
                <a16:creationId xmlns:a16="http://schemas.microsoft.com/office/drawing/2014/main" id="{A1106DA1-E263-83C0-0BE1-6D4330BA3547}"/>
              </a:ext>
            </a:extLst>
          </p:cNvPr>
          <p:cNvSpPr txBox="1"/>
          <p:nvPr/>
        </p:nvSpPr>
        <p:spPr>
          <a:xfrm>
            <a:off x="0" y="2712313"/>
            <a:ext cx="8927592" cy="1477328"/>
          </a:xfrm>
          <a:prstGeom prst="rect">
            <a:avLst/>
          </a:prstGeom>
          <a:noFill/>
        </p:spPr>
        <p:txBody>
          <a:bodyPr wrap="square" rtlCol="0">
            <a:spAutoFit/>
          </a:bodyPr>
          <a:lstStyle/>
          <a:p>
            <a:pPr algn="just"/>
            <a:r>
              <a:rPr lang="en-IN" sz="1800" dirty="0">
                <a:latin typeface="Leelawadee UI" panose="020B0502040204020203" pitchFamily="34" charset="-34"/>
                <a:cs typeface="Leelawadee UI" panose="020B0502040204020203" pitchFamily="34" charset="-34"/>
              </a:rPr>
              <a:t>Here, </a:t>
            </a:r>
            <a:r>
              <a:rPr lang="en-IN" sz="1800" dirty="0" err="1">
                <a:latin typeface="Leelawadee UI" panose="020B0502040204020203" pitchFamily="34" charset="-34"/>
                <a:cs typeface="Leelawadee UI" panose="020B0502040204020203" pitchFamily="34" charset="-34"/>
              </a:rPr>
              <a:t>abc_class</a:t>
            </a:r>
            <a:r>
              <a:rPr lang="en-US" sz="1800" dirty="0">
                <a:latin typeface="Leelawadee UI" panose="020B0502040204020203" pitchFamily="34" charset="-34"/>
                <a:cs typeface="Leelawadee UI" panose="020B0502040204020203" pitchFamily="34" charset="-34"/>
              </a:rPr>
              <a:t> is the abstract class inside which abstract methods or any other sort of methods can be defined.</a:t>
            </a:r>
          </a:p>
          <a:p>
            <a:pPr algn="just"/>
            <a:endParaRPr lang="en-US" sz="1800" dirty="0">
              <a:latin typeface="Leelawadee UI" panose="020B0502040204020203" pitchFamily="34" charset="-34"/>
              <a:cs typeface="Leelawadee UI" panose="020B0502040204020203" pitchFamily="34" charset="-34"/>
            </a:endParaRPr>
          </a:p>
          <a:p>
            <a:pPr algn="just"/>
            <a:r>
              <a:rPr lang="en-US" sz="1800" dirty="0">
                <a:latin typeface="Leelawadee UI" panose="020B0502040204020203" pitchFamily="34" charset="-34"/>
                <a:cs typeface="Leelawadee UI" panose="020B0502040204020203" pitchFamily="34" charset="-34"/>
              </a:rPr>
              <a:t>As a property, abstract classes can have any number of abstract methods coexisting with any number of other methods. For example, we can see below.</a:t>
            </a:r>
            <a:endParaRPr lang="en-IN" sz="1800" dirty="0">
              <a:latin typeface="Leelawadee UI" panose="020B0502040204020203" pitchFamily="34" charset="-34"/>
              <a:cs typeface="Leelawadee UI" panose="020B0502040204020203" pitchFamily="34" charset="-34"/>
            </a:endParaRPr>
          </a:p>
        </p:txBody>
      </p:sp>
      <p:graphicFrame>
        <p:nvGraphicFramePr>
          <p:cNvPr id="13" name="Table 12">
            <a:extLst>
              <a:ext uri="{FF2B5EF4-FFF2-40B4-BE49-F238E27FC236}">
                <a16:creationId xmlns:a16="http://schemas.microsoft.com/office/drawing/2014/main" id="{C3BB753E-2F0B-E0CA-7379-3CEC305F62C5}"/>
              </a:ext>
            </a:extLst>
          </p:cNvPr>
          <p:cNvGraphicFramePr>
            <a:graphicFrameLocks noGrp="1"/>
          </p:cNvGraphicFramePr>
          <p:nvPr>
            <p:extLst>
              <p:ext uri="{D42A27DB-BD31-4B8C-83A1-F6EECF244321}">
                <p14:modId xmlns:p14="http://schemas.microsoft.com/office/powerpoint/2010/main" val="1808639568"/>
              </p:ext>
            </p:extLst>
          </p:nvPr>
        </p:nvGraphicFramePr>
        <p:xfrm>
          <a:off x="219172" y="4330587"/>
          <a:ext cx="4352828" cy="2028285"/>
        </p:xfrm>
        <a:graphic>
          <a:graphicData uri="http://schemas.openxmlformats.org/drawingml/2006/table">
            <a:tbl>
              <a:tblPr/>
              <a:tblGrid>
                <a:gridCol w="4352828">
                  <a:extLst>
                    <a:ext uri="{9D8B030D-6E8A-4147-A177-3AD203B41FA5}">
                      <a16:colId xmlns:a16="http://schemas.microsoft.com/office/drawing/2014/main" val="2705208209"/>
                    </a:ext>
                  </a:extLst>
                </a:gridCol>
              </a:tblGrid>
              <a:tr h="2028285">
                <a:tc>
                  <a:txBody>
                    <a:bodyPr/>
                    <a:lstStyle/>
                    <a:p>
                      <a:pPr algn="l" rtl="0" fontAlgn="base"/>
                      <a:r>
                        <a:rPr lang="en-US" sz="1600" b="0" i="0" dirty="0">
                          <a:solidFill>
                            <a:srgbClr val="0070C0"/>
                          </a:solidFill>
                          <a:effectLst/>
                          <a:latin typeface="Fira Mono" panose="020B0509050000020004" pitchFamily="49" charset="0"/>
                        </a:rPr>
                        <a:t>from</a:t>
                      </a:r>
                      <a:r>
                        <a:rPr lang="en-US" sz="1600" b="0" i="0" dirty="0">
                          <a:effectLst/>
                          <a:latin typeface="Fira Mono" panose="020B0509050000020004" pitchFamily="49" charset="0"/>
                        </a:rPr>
                        <a:t> </a:t>
                      </a:r>
                      <a:r>
                        <a:rPr lang="en-US" sz="1600" b="0" i="0" dirty="0" err="1">
                          <a:effectLst/>
                          <a:latin typeface="Fira Mono" panose="020B0509050000020004" pitchFamily="49" charset="0"/>
                        </a:rPr>
                        <a:t>abc</a:t>
                      </a:r>
                      <a:r>
                        <a:rPr lang="en-US" sz="1600" b="0" i="0" dirty="0">
                          <a:effectLst/>
                          <a:latin typeface="Fira Mono" panose="020B0509050000020004" pitchFamily="49" charset="0"/>
                        </a:rPr>
                        <a:t> </a:t>
                      </a:r>
                      <a:r>
                        <a:rPr lang="en-US" sz="1600" b="0" i="0" dirty="0">
                          <a:solidFill>
                            <a:srgbClr val="0070C0"/>
                          </a:solidFill>
                          <a:effectLst/>
                          <a:latin typeface="Fira Mono" panose="020B0509050000020004" pitchFamily="49" charset="0"/>
                        </a:rPr>
                        <a:t>import</a:t>
                      </a:r>
                      <a:r>
                        <a:rPr lang="en-US" sz="1600" b="0" i="0" dirty="0">
                          <a:effectLst/>
                          <a:latin typeface="Fira Mono" panose="020B0509050000020004" pitchFamily="49" charset="0"/>
                        </a:rPr>
                        <a:t> ABC, </a:t>
                      </a:r>
                      <a:r>
                        <a:rPr lang="en-US" sz="1600" b="0" i="0" dirty="0" err="1">
                          <a:effectLst/>
                          <a:latin typeface="Fira Mono" panose="020B0509050000020004" pitchFamily="49" charset="0"/>
                        </a:rPr>
                        <a:t>abstractmethod</a:t>
                      </a:r>
                      <a:endParaRPr lang="en-US" sz="1600" b="0" i="0" dirty="0">
                        <a:effectLst/>
                        <a:latin typeface="Fira Mono" panose="020B0509050000020004" pitchFamily="49" charset="0"/>
                      </a:endParaRPr>
                    </a:p>
                    <a:p>
                      <a:pPr algn="l" rtl="0" fontAlgn="base"/>
                      <a:r>
                        <a:rPr lang="en-US" sz="1600" b="0" i="0" dirty="0">
                          <a:solidFill>
                            <a:srgbClr val="0070C0"/>
                          </a:solidFill>
                          <a:effectLst/>
                          <a:latin typeface="Fira Mono" panose="020B0509050000020004" pitchFamily="49" charset="0"/>
                        </a:rPr>
                        <a:t>class</a:t>
                      </a:r>
                      <a:r>
                        <a:rPr lang="en-US" sz="1600" b="0" i="0" dirty="0">
                          <a:effectLst/>
                          <a:latin typeface="Fira Mono" panose="020B0509050000020004" pitchFamily="49" charset="0"/>
                        </a:rPr>
                        <a:t> </a:t>
                      </a:r>
                      <a:r>
                        <a:rPr lang="en-US" sz="1600" b="0" i="0" dirty="0" err="1">
                          <a:effectLst/>
                          <a:latin typeface="Fira Mono" panose="020B0509050000020004" pitchFamily="49" charset="0"/>
                        </a:rPr>
                        <a:t>abs_class</a:t>
                      </a:r>
                      <a:r>
                        <a:rPr lang="en-US" sz="1600" b="0" i="0" dirty="0">
                          <a:effectLst/>
                          <a:latin typeface="Fira Mono" panose="020B0509050000020004" pitchFamily="49" charset="0"/>
                        </a:rPr>
                        <a:t>(ABC):</a:t>
                      </a:r>
                    </a:p>
                    <a:p>
                      <a:pPr algn="l" rtl="0" fontAlgn="base"/>
                      <a:r>
                        <a:rPr lang="en-US" sz="1600" b="0" i="0" dirty="0">
                          <a:effectLst/>
                          <a:latin typeface="Fira Mono" panose="020B0509050000020004" pitchFamily="49" charset="0"/>
                        </a:rPr>
                        <a:t>    #normal method</a:t>
                      </a:r>
                    </a:p>
                    <a:p>
                      <a:pPr algn="l" rtl="0" fontAlgn="base"/>
                      <a:r>
                        <a:rPr lang="en-US" sz="1600" b="0" i="0" dirty="0">
                          <a:effectLst/>
                          <a:latin typeface="Fira Mono" panose="020B0509050000020004" pitchFamily="49" charset="0"/>
                        </a:rPr>
                        <a:t>   </a:t>
                      </a:r>
                      <a:r>
                        <a:rPr lang="en-US" sz="1600" b="0" i="0" dirty="0">
                          <a:solidFill>
                            <a:srgbClr val="0070C0"/>
                          </a:solidFill>
                          <a:effectLst/>
                          <a:latin typeface="Fira Mono" panose="020B0509050000020004" pitchFamily="49" charset="0"/>
                        </a:rPr>
                        <a:t> def </a:t>
                      </a:r>
                      <a:r>
                        <a:rPr lang="en-US" sz="1600" b="0" i="0" dirty="0">
                          <a:effectLst/>
                          <a:latin typeface="Fira Mono" panose="020B0509050000020004" pitchFamily="49" charset="0"/>
                        </a:rPr>
                        <a:t>method(self):</a:t>
                      </a:r>
                    </a:p>
                    <a:p>
                      <a:pPr algn="l" rtl="0" fontAlgn="base"/>
                      <a:r>
                        <a:rPr lang="en-US" sz="1600" b="0" i="0" dirty="0">
                          <a:effectLst/>
                          <a:latin typeface="Fira Mono" panose="020B0509050000020004" pitchFamily="49" charset="0"/>
                        </a:rPr>
                        <a:t>        #method definition</a:t>
                      </a:r>
                    </a:p>
                    <a:p>
                      <a:pPr algn="l" rtl="0" fontAlgn="base"/>
                      <a:r>
                        <a:rPr lang="en-US" sz="1600" b="0" i="0" dirty="0">
                          <a:effectLst/>
                          <a:latin typeface="Fira Mono" panose="020B0509050000020004" pitchFamily="49" charset="0"/>
                        </a:rPr>
                        <a:t>    @abstractmethod</a:t>
                      </a:r>
                    </a:p>
                    <a:p>
                      <a:pPr algn="l" rtl="0" fontAlgn="base"/>
                      <a:r>
                        <a:rPr lang="en-US" sz="1600" b="0" i="0" dirty="0">
                          <a:effectLst/>
                          <a:latin typeface="Fira Mono" panose="020B0509050000020004" pitchFamily="49" charset="0"/>
                        </a:rPr>
                        <a:t>   </a:t>
                      </a:r>
                      <a:r>
                        <a:rPr lang="en-US" sz="1600" b="0" i="0" dirty="0">
                          <a:solidFill>
                            <a:srgbClr val="0070C0"/>
                          </a:solidFill>
                          <a:effectLst/>
                          <a:latin typeface="Fira Mono" panose="020B0509050000020004" pitchFamily="49" charset="0"/>
                        </a:rPr>
                        <a:t> def </a:t>
                      </a:r>
                      <a:r>
                        <a:rPr lang="en-US" sz="1600" b="0" i="0" dirty="0" err="1">
                          <a:effectLst/>
                          <a:latin typeface="Fira Mono" panose="020B0509050000020004" pitchFamily="49" charset="0"/>
                        </a:rPr>
                        <a:t>Abs_method</a:t>
                      </a:r>
                      <a:r>
                        <a:rPr lang="en-US" sz="1600" b="0" i="0" dirty="0">
                          <a:effectLst/>
                          <a:latin typeface="Fira Mono" panose="020B0509050000020004" pitchFamily="49" charset="0"/>
                        </a:rPr>
                        <a:t>(self):</a:t>
                      </a:r>
                    </a:p>
                    <a:p>
                      <a:pPr algn="l" rtl="0" fontAlgn="base"/>
                      <a:r>
                        <a:rPr lang="en-US" sz="1600" b="0" i="0" dirty="0">
                          <a:effectLst/>
                          <a:latin typeface="Fira Mono" panose="020B0509050000020004" pitchFamily="49" charset="0"/>
                        </a:rPr>
                        <a:t>        #Abs_method definition</a:t>
                      </a:r>
                    </a:p>
                  </a:txBody>
                  <a:tcPr marL="0" marR="0" marT="0" marB="0" anchor="ctr">
                    <a:lnL>
                      <a:noFill/>
                    </a:lnL>
                    <a:lnR>
                      <a:noFill/>
                    </a:lnR>
                    <a:lnT>
                      <a:noFill/>
                    </a:lnT>
                    <a:lnB>
                      <a:noFill/>
                    </a:lnB>
                  </a:tcPr>
                </a:tc>
                <a:extLst>
                  <a:ext uri="{0D108BD9-81ED-4DB2-BD59-A6C34878D82A}">
                    <a16:rowId xmlns:a16="http://schemas.microsoft.com/office/drawing/2014/main" val="103513776"/>
                  </a:ext>
                </a:extLst>
              </a:tr>
            </a:tbl>
          </a:graphicData>
        </a:graphic>
      </p:graphicFrame>
      <p:sp>
        <p:nvSpPr>
          <p:cNvPr id="15" name="Rectangle 4">
            <a:extLst>
              <a:ext uri="{FF2B5EF4-FFF2-40B4-BE49-F238E27FC236}">
                <a16:creationId xmlns:a16="http://schemas.microsoft.com/office/drawing/2014/main" id="{E6DFB375-B2A5-592F-11B0-7A85D1604845}"/>
              </a:ext>
            </a:extLst>
          </p:cNvPr>
          <p:cNvSpPr>
            <a:spLocks noChangeArrowheads="1"/>
          </p:cNvSpPr>
          <p:nvPr/>
        </p:nvSpPr>
        <p:spPr bwMode="auto">
          <a:xfrm>
            <a:off x="3779520" y="4837825"/>
            <a:ext cx="4949952" cy="166199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pple-system"/>
              </a:rPr>
              <a:t>Here, </a:t>
            </a:r>
            <a:r>
              <a:rPr kumimoji="0" lang="en-US" altLang="en-US" sz="1600" b="0" i="0" u="none" strike="noStrike" cap="none" normalizeH="0" baseline="0" dirty="0">
                <a:ln>
                  <a:noFill/>
                </a:ln>
                <a:solidFill>
                  <a:srgbClr val="FF0000"/>
                </a:solidFill>
                <a:effectLst/>
                <a:latin typeface="Fira Mono" panose="020B0509050000020004" pitchFamily="49" charset="0"/>
              </a:rPr>
              <a:t>method()</a:t>
            </a:r>
            <a:r>
              <a:rPr kumimoji="0" lang="en-US" altLang="en-US" sz="2000" b="0" i="0" u="none" strike="noStrike" cap="none" normalizeH="0" baseline="0" dirty="0">
                <a:ln>
                  <a:noFill/>
                </a:ln>
                <a:solidFill>
                  <a:srgbClr val="FF0000"/>
                </a:solidFill>
                <a:effectLst/>
                <a:latin typeface="-apple-system"/>
              </a:rPr>
              <a:t> is normal method whereas </a:t>
            </a:r>
            <a:r>
              <a:rPr kumimoji="0" lang="en-US" altLang="en-US" sz="1600" b="0" i="0" u="none" strike="noStrike" cap="none" normalizeH="0" baseline="0" dirty="0" err="1">
                <a:ln>
                  <a:noFill/>
                </a:ln>
                <a:solidFill>
                  <a:srgbClr val="FF0000"/>
                </a:solidFill>
                <a:effectLst/>
                <a:latin typeface="Fira Mono" panose="020B0509050000020004" pitchFamily="49" charset="0"/>
              </a:rPr>
              <a:t>Abs_method</a:t>
            </a:r>
            <a:r>
              <a:rPr kumimoji="0" lang="en-US" altLang="en-US" sz="1600" b="0" i="0" u="none" strike="noStrike" cap="none" normalizeH="0" baseline="0" dirty="0">
                <a:ln>
                  <a:noFill/>
                </a:ln>
                <a:solidFill>
                  <a:srgbClr val="FF0000"/>
                </a:solidFill>
                <a:effectLst/>
                <a:latin typeface="Fira Mono" panose="020B0509050000020004" pitchFamily="49" charset="0"/>
              </a:rPr>
              <a:t>()</a:t>
            </a:r>
            <a:r>
              <a:rPr kumimoji="0" lang="en-US" altLang="en-US" sz="2000" b="0" i="0" u="none" strike="noStrike" cap="none" normalizeH="0" baseline="0" dirty="0">
                <a:ln>
                  <a:noFill/>
                </a:ln>
                <a:solidFill>
                  <a:srgbClr val="FF0000"/>
                </a:solidFill>
                <a:effectLst/>
                <a:latin typeface="-apple-system"/>
              </a:rPr>
              <a:t> is an abstract method implementing </a:t>
            </a:r>
            <a:r>
              <a:rPr kumimoji="0" lang="en-US" altLang="en-US" sz="1600" b="0" i="0" u="none" strike="noStrike" cap="none" normalizeH="0" baseline="0" dirty="0">
                <a:ln>
                  <a:noFill/>
                </a:ln>
                <a:solidFill>
                  <a:srgbClr val="FF0000"/>
                </a:solidFill>
                <a:effectLst/>
                <a:latin typeface="Fira Mono" panose="020B0509050000020004" pitchFamily="49" charset="0"/>
              </a:rPr>
              <a:t>@abstractmethod</a:t>
            </a:r>
            <a:r>
              <a:rPr kumimoji="0" lang="en-US" altLang="en-US" sz="2000" b="0" i="0" u="none" strike="noStrike" cap="none" normalizeH="0" baseline="0" dirty="0">
                <a:ln>
                  <a:noFill/>
                </a:ln>
                <a:solidFill>
                  <a:srgbClr val="FF0000"/>
                </a:solidFill>
                <a:effectLst/>
                <a:latin typeface="-apple-system"/>
              </a:rPr>
              <a:t> from the </a:t>
            </a:r>
            <a:r>
              <a:rPr kumimoji="0" lang="en-US" altLang="en-US" sz="2000" b="1" i="0" u="none" strike="noStrike" cap="none" normalizeH="0" baseline="0" dirty="0" err="1">
                <a:ln>
                  <a:noFill/>
                </a:ln>
                <a:solidFill>
                  <a:srgbClr val="FF0000"/>
                </a:solidFill>
                <a:effectLst/>
                <a:latin typeface="-apple-system"/>
              </a:rPr>
              <a:t>abc</a:t>
            </a:r>
            <a:r>
              <a:rPr kumimoji="0" lang="en-US" altLang="en-US" sz="2000" b="0" i="0" u="none" strike="noStrike" cap="none" normalizeH="0" baseline="0" dirty="0">
                <a:ln>
                  <a:noFill/>
                </a:ln>
                <a:solidFill>
                  <a:srgbClr val="FF0000"/>
                </a:solidFill>
                <a:effectLst/>
                <a:latin typeface="-apple-system"/>
              </a:rPr>
              <a:t> module.</a:t>
            </a:r>
            <a:br>
              <a:rPr kumimoji="0" lang="en-US" altLang="en-US" sz="900" b="0" i="0" u="none" strike="noStrike" cap="none" normalizeH="0" baseline="0" dirty="0">
                <a:ln>
                  <a:noFill/>
                </a:ln>
                <a:solidFill>
                  <a:srgbClr val="FF0000"/>
                </a:solidFill>
                <a:effectLst/>
              </a:rPr>
            </a:br>
            <a:endParaRPr kumimoji="0" lang="en-US" altLang="en-US" sz="2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247945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AutoShape 2" descr="ERP Meaning (A Guide On Enterprise Resource Plan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3EE89D9A-6EED-4760-35ED-37188346A848}"/>
              </a:ext>
            </a:extLst>
          </p:cNvPr>
          <p:cNvSpPr txBox="1"/>
          <p:nvPr/>
        </p:nvSpPr>
        <p:spPr>
          <a:xfrm>
            <a:off x="0" y="160338"/>
            <a:ext cx="4572000" cy="338554"/>
          </a:xfrm>
          <a:prstGeom prst="rect">
            <a:avLst/>
          </a:prstGeom>
          <a:noFill/>
        </p:spPr>
        <p:txBody>
          <a:bodyPr wrap="square">
            <a:spAutoFit/>
          </a:bodyPr>
          <a:lstStyle/>
          <a:p>
            <a:pPr algn="l" fontAlgn="base"/>
            <a:r>
              <a:rPr lang="en-IN" sz="1600" b="1" i="0" dirty="0">
                <a:effectLst/>
                <a:latin typeface="Segoe UI Semibold" panose="020B0702040204020203" pitchFamily="34" charset="0"/>
                <a:cs typeface="Segoe UI Semibold" panose="020B0702040204020203" pitchFamily="34" charset="0"/>
              </a:rPr>
              <a:t>Python Abstraction Example</a:t>
            </a:r>
          </a:p>
        </p:txBody>
      </p:sp>
      <p:graphicFrame>
        <p:nvGraphicFramePr>
          <p:cNvPr id="6" name="Table 5">
            <a:extLst>
              <a:ext uri="{FF2B5EF4-FFF2-40B4-BE49-F238E27FC236}">
                <a16:creationId xmlns:a16="http://schemas.microsoft.com/office/drawing/2014/main" id="{BAB6F72F-6A05-3A4C-3B08-D874D4E79A91}"/>
              </a:ext>
            </a:extLst>
          </p:cNvPr>
          <p:cNvGraphicFramePr>
            <a:graphicFrameLocks noGrp="1"/>
          </p:cNvGraphicFramePr>
          <p:nvPr>
            <p:extLst>
              <p:ext uri="{D42A27DB-BD31-4B8C-83A1-F6EECF244321}">
                <p14:modId xmlns:p14="http://schemas.microsoft.com/office/powerpoint/2010/main" val="1720854760"/>
              </p:ext>
            </p:extLst>
          </p:nvPr>
        </p:nvGraphicFramePr>
        <p:xfrm>
          <a:off x="460374" y="594360"/>
          <a:ext cx="8399145" cy="5852160"/>
        </p:xfrm>
        <a:graphic>
          <a:graphicData uri="http://schemas.openxmlformats.org/drawingml/2006/table">
            <a:tbl>
              <a:tblPr/>
              <a:tblGrid>
                <a:gridCol w="8399145">
                  <a:extLst>
                    <a:ext uri="{9D8B030D-6E8A-4147-A177-3AD203B41FA5}">
                      <a16:colId xmlns:a16="http://schemas.microsoft.com/office/drawing/2014/main" val="2489583944"/>
                    </a:ext>
                  </a:extLst>
                </a:gridCol>
              </a:tblGrid>
              <a:tr h="5280818">
                <a:tc>
                  <a:txBody>
                    <a:bodyPr/>
                    <a:lstStyle/>
                    <a:p>
                      <a:pPr algn="l" rtl="0" fontAlgn="base"/>
                      <a:r>
                        <a:rPr lang="en-US" sz="1200" b="0" i="0" dirty="0">
                          <a:solidFill>
                            <a:srgbClr val="0070C0"/>
                          </a:solidFill>
                          <a:effectLst/>
                          <a:latin typeface="Fira Mono" panose="020B0509050000020004" pitchFamily="49" charset="0"/>
                        </a:rPr>
                        <a:t>from </a:t>
                      </a:r>
                      <a:r>
                        <a:rPr lang="en-US" sz="1200" b="0" i="0" dirty="0" err="1">
                          <a:solidFill>
                            <a:srgbClr val="0070C0"/>
                          </a:solidFill>
                          <a:effectLst/>
                          <a:latin typeface="Fira Mono" panose="020B0509050000020004" pitchFamily="49" charset="0"/>
                        </a:rPr>
                        <a:t>abc</a:t>
                      </a:r>
                      <a:r>
                        <a:rPr lang="en-US" sz="1200" b="0" i="0" dirty="0">
                          <a:solidFill>
                            <a:srgbClr val="0070C0"/>
                          </a:solidFill>
                          <a:effectLst/>
                          <a:latin typeface="Fira Mono" panose="020B0509050000020004" pitchFamily="49" charset="0"/>
                        </a:rPr>
                        <a:t> import ABC, </a:t>
                      </a:r>
                      <a:r>
                        <a:rPr lang="en-US" sz="1200" b="0" i="0" dirty="0" err="1">
                          <a:solidFill>
                            <a:srgbClr val="0070C0"/>
                          </a:solidFill>
                          <a:effectLst/>
                          <a:latin typeface="Fira Mono" panose="020B0509050000020004" pitchFamily="49" charset="0"/>
                        </a:rPr>
                        <a:t>abstractmethod</a:t>
                      </a:r>
                      <a:endParaRPr lang="en-US" sz="1200" b="0" i="0" dirty="0">
                        <a:solidFill>
                          <a:srgbClr val="0070C0"/>
                        </a:solidFill>
                        <a:effectLst/>
                        <a:latin typeface="Fira Mono" panose="020B0509050000020004" pitchFamily="49" charset="0"/>
                      </a:endParaRP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class Animal(ABC):</a:t>
                      </a:r>
                    </a:p>
                    <a:p>
                      <a:pPr algn="l" rtl="0" fontAlgn="base"/>
                      <a:r>
                        <a:rPr lang="en-US" sz="1200" b="0" i="0" dirty="0">
                          <a:solidFill>
                            <a:srgbClr val="0070C0"/>
                          </a:solidFill>
                          <a:effectLst/>
                          <a:latin typeface="Fira Mono" panose="020B0509050000020004" pitchFamily="49" charset="0"/>
                        </a:rPr>
                        <a:t>    @abstractmethod</a:t>
                      </a:r>
                    </a:p>
                    <a:p>
                      <a:pPr algn="l" rtl="0" fontAlgn="base"/>
                      <a:r>
                        <a:rPr lang="en-US" sz="1200" b="0" i="0" dirty="0">
                          <a:solidFill>
                            <a:srgbClr val="0070C0"/>
                          </a:solidFill>
                          <a:effectLst/>
                          <a:latin typeface="Fira Mono" panose="020B0509050000020004" pitchFamily="49" charset="0"/>
                        </a:rPr>
                        <a:t>    def </a:t>
                      </a:r>
                      <a:r>
                        <a:rPr lang="en-US" sz="1200" b="0" i="0" dirty="0" err="1">
                          <a:solidFill>
                            <a:srgbClr val="0070C0"/>
                          </a:solidFill>
                          <a:effectLst/>
                          <a:latin typeface="Fira Mono" panose="020B0509050000020004" pitchFamily="49" charset="0"/>
                        </a:rPr>
                        <a:t>make_sound</a:t>
                      </a:r>
                      <a:r>
                        <a:rPr lang="en-US" sz="1200" b="0" i="0" dirty="0">
                          <a:solidFill>
                            <a:srgbClr val="0070C0"/>
                          </a:solidFill>
                          <a:effectLst/>
                          <a:latin typeface="Fira Mono" panose="020B0509050000020004" pitchFamily="49" charset="0"/>
                        </a:rPr>
                        <a:t>(self):</a:t>
                      </a:r>
                    </a:p>
                    <a:p>
                      <a:pPr algn="l" rtl="0" fontAlgn="base"/>
                      <a:r>
                        <a:rPr lang="en-US" sz="1200" b="0" i="0" dirty="0">
                          <a:solidFill>
                            <a:srgbClr val="0070C0"/>
                          </a:solidFill>
                          <a:effectLst/>
                          <a:latin typeface="Fira Mono" panose="020B0509050000020004" pitchFamily="49" charset="0"/>
                        </a:rPr>
                        <a:t>        pass</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    @abstractmethod</a:t>
                      </a:r>
                    </a:p>
                    <a:p>
                      <a:pPr algn="l" rtl="0" fontAlgn="base"/>
                      <a:r>
                        <a:rPr lang="en-US" sz="1200" b="0" i="0" dirty="0">
                          <a:solidFill>
                            <a:srgbClr val="0070C0"/>
                          </a:solidFill>
                          <a:effectLst/>
                          <a:latin typeface="Fira Mono" panose="020B0509050000020004" pitchFamily="49" charset="0"/>
                        </a:rPr>
                        <a:t>    def move(self):</a:t>
                      </a:r>
                    </a:p>
                    <a:p>
                      <a:pPr algn="l" rtl="0" fontAlgn="base"/>
                      <a:r>
                        <a:rPr lang="en-US" sz="1200" b="0" i="0" dirty="0">
                          <a:solidFill>
                            <a:srgbClr val="0070C0"/>
                          </a:solidFill>
                          <a:effectLst/>
                          <a:latin typeface="Fira Mono" panose="020B0509050000020004" pitchFamily="49" charset="0"/>
                        </a:rPr>
                        <a:t>        pass</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class Cat(Animal):</a:t>
                      </a:r>
                    </a:p>
                    <a:p>
                      <a:pPr algn="l" rtl="0" fontAlgn="base"/>
                      <a:r>
                        <a:rPr lang="en-US" sz="1200" b="0" i="0" dirty="0">
                          <a:solidFill>
                            <a:srgbClr val="0070C0"/>
                          </a:solidFill>
                          <a:effectLst/>
                          <a:latin typeface="Fira Mono" panose="020B0509050000020004" pitchFamily="49" charset="0"/>
                        </a:rPr>
                        <a:t>    def </a:t>
                      </a:r>
                      <a:r>
                        <a:rPr lang="en-US" sz="1200" b="0" i="0" dirty="0" err="1">
                          <a:solidFill>
                            <a:srgbClr val="0070C0"/>
                          </a:solidFill>
                          <a:effectLst/>
                          <a:latin typeface="Fira Mono" panose="020B0509050000020004" pitchFamily="49" charset="0"/>
                        </a:rPr>
                        <a:t>make_sound</a:t>
                      </a:r>
                      <a:r>
                        <a:rPr lang="en-US" sz="1200" b="0" i="0" dirty="0">
                          <a:solidFill>
                            <a:srgbClr val="0070C0"/>
                          </a:solidFill>
                          <a:effectLst/>
                          <a:latin typeface="Fira Mono" panose="020B0509050000020004" pitchFamily="49" charset="0"/>
                        </a:rPr>
                        <a:t>(self):</a:t>
                      </a:r>
                    </a:p>
                    <a:p>
                      <a:pPr algn="l" rtl="0" fontAlgn="base"/>
                      <a:r>
                        <a:rPr lang="en-US" sz="1200" b="0" i="0" dirty="0">
                          <a:solidFill>
                            <a:srgbClr val="0070C0"/>
                          </a:solidFill>
                          <a:effectLst/>
                          <a:latin typeface="Fira Mono" panose="020B0509050000020004" pitchFamily="49" charset="0"/>
                        </a:rPr>
                        <a:t>        print("Meow!")</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    def move(self):</a:t>
                      </a:r>
                    </a:p>
                    <a:p>
                      <a:pPr algn="l" rtl="0" fontAlgn="base"/>
                      <a:r>
                        <a:rPr lang="en-US" sz="1200" b="0" i="0" dirty="0">
                          <a:solidFill>
                            <a:srgbClr val="0070C0"/>
                          </a:solidFill>
                          <a:effectLst/>
                          <a:latin typeface="Fira Mono" panose="020B0509050000020004" pitchFamily="49" charset="0"/>
                        </a:rPr>
                        <a:t>        print("Cat is walking.")</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class Dog(Animal):</a:t>
                      </a:r>
                    </a:p>
                    <a:p>
                      <a:pPr algn="l" rtl="0" fontAlgn="base"/>
                      <a:r>
                        <a:rPr lang="en-US" sz="1200" b="0" i="0" dirty="0">
                          <a:solidFill>
                            <a:srgbClr val="0070C0"/>
                          </a:solidFill>
                          <a:effectLst/>
                          <a:latin typeface="Fira Mono" panose="020B0509050000020004" pitchFamily="49" charset="0"/>
                        </a:rPr>
                        <a:t>    def </a:t>
                      </a:r>
                      <a:r>
                        <a:rPr lang="en-US" sz="1200" b="0" i="0" dirty="0" err="1">
                          <a:solidFill>
                            <a:srgbClr val="0070C0"/>
                          </a:solidFill>
                          <a:effectLst/>
                          <a:latin typeface="Fira Mono" panose="020B0509050000020004" pitchFamily="49" charset="0"/>
                        </a:rPr>
                        <a:t>make_sound</a:t>
                      </a:r>
                      <a:r>
                        <a:rPr lang="en-US" sz="1200" b="0" i="0" dirty="0">
                          <a:solidFill>
                            <a:srgbClr val="0070C0"/>
                          </a:solidFill>
                          <a:effectLst/>
                          <a:latin typeface="Fira Mono" panose="020B0509050000020004" pitchFamily="49" charset="0"/>
                        </a:rPr>
                        <a:t>(self):</a:t>
                      </a:r>
                    </a:p>
                    <a:p>
                      <a:pPr algn="l" rtl="0" fontAlgn="base"/>
                      <a:r>
                        <a:rPr lang="en-US" sz="1200" b="0" i="0" dirty="0">
                          <a:solidFill>
                            <a:srgbClr val="0070C0"/>
                          </a:solidFill>
                          <a:effectLst/>
                          <a:latin typeface="Fira Mono" panose="020B0509050000020004" pitchFamily="49" charset="0"/>
                        </a:rPr>
                        <a:t>        print("Woof!")</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    def move(self):</a:t>
                      </a:r>
                    </a:p>
                    <a:p>
                      <a:pPr algn="l" rtl="0" fontAlgn="base"/>
                      <a:r>
                        <a:rPr lang="en-US" sz="1200" b="0" i="0" dirty="0">
                          <a:solidFill>
                            <a:srgbClr val="0070C0"/>
                          </a:solidFill>
                          <a:effectLst/>
                          <a:latin typeface="Fira Mono" panose="020B0509050000020004" pitchFamily="49" charset="0"/>
                        </a:rPr>
                        <a:t>        print("Dog is running.")</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cat = Cat()</a:t>
                      </a:r>
                    </a:p>
                    <a:p>
                      <a:pPr algn="l" rtl="0" fontAlgn="base"/>
                      <a:r>
                        <a:rPr lang="en-US" sz="1200" b="0" i="0" dirty="0" err="1">
                          <a:solidFill>
                            <a:srgbClr val="0070C0"/>
                          </a:solidFill>
                          <a:effectLst/>
                          <a:latin typeface="Fira Mono" panose="020B0509050000020004" pitchFamily="49" charset="0"/>
                        </a:rPr>
                        <a:t>cat.make_sound</a:t>
                      </a:r>
                      <a:r>
                        <a:rPr lang="en-US" sz="1200" b="0" i="0" dirty="0">
                          <a:solidFill>
                            <a:srgbClr val="0070C0"/>
                          </a:solidFill>
                          <a:effectLst/>
                          <a:latin typeface="Fira Mono" panose="020B0509050000020004" pitchFamily="49" charset="0"/>
                        </a:rPr>
                        <a:t>()</a:t>
                      </a:r>
                    </a:p>
                    <a:p>
                      <a:pPr algn="l" rtl="0" fontAlgn="base"/>
                      <a:r>
                        <a:rPr lang="en-US" sz="1200" b="0" i="0" dirty="0" err="1">
                          <a:solidFill>
                            <a:srgbClr val="0070C0"/>
                          </a:solidFill>
                          <a:effectLst/>
                          <a:latin typeface="Fira Mono" panose="020B0509050000020004" pitchFamily="49" charset="0"/>
                        </a:rPr>
                        <a:t>cat.move</a:t>
                      </a:r>
                      <a:r>
                        <a:rPr lang="en-US" sz="1200" b="0" i="0" dirty="0">
                          <a:solidFill>
                            <a:srgbClr val="0070C0"/>
                          </a:solidFill>
                          <a:effectLst/>
                          <a:latin typeface="Fira Mono" panose="020B0509050000020004" pitchFamily="49" charset="0"/>
                        </a:rPr>
                        <a:t>()</a:t>
                      </a:r>
                    </a:p>
                    <a:p>
                      <a:pPr algn="l" rtl="0" fontAlgn="base"/>
                      <a:endParaRPr lang="en-US" sz="1200" b="0" i="0" dirty="0">
                        <a:solidFill>
                          <a:srgbClr val="0070C0"/>
                        </a:solidFill>
                        <a:effectLst/>
                        <a:latin typeface="Fira Mono" panose="020B0509050000020004" pitchFamily="49" charset="0"/>
                      </a:endParaRPr>
                    </a:p>
                    <a:p>
                      <a:pPr algn="l" rtl="0" fontAlgn="base"/>
                      <a:r>
                        <a:rPr lang="en-US" sz="1200" b="0" i="0" dirty="0">
                          <a:solidFill>
                            <a:srgbClr val="0070C0"/>
                          </a:solidFill>
                          <a:effectLst/>
                          <a:latin typeface="Fira Mono" panose="020B0509050000020004" pitchFamily="49" charset="0"/>
                        </a:rPr>
                        <a:t>dog = Dog()</a:t>
                      </a:r>
                    </a:p>
                    <a:p>
                      <a:pPr algn="l" rtl="0" fontAlgn="base"/>
                      <a:r>
                        <a:rPr lang="en-US" sz="1200" b="0" i="0" dirty="0" err="1">
                          <a:solidFill>
                            <a:srgbClr val="0070C0"/>
                          </a:solidFill>
                          <a:effectLst/>
                          <a:latin typeface="Fira Mono" panose="020B0509050000020004" pitchFamily="49" charset="0"/>
                        </a:rPr>
                        <a:t>dog.make_sound</a:t>
                      </a:r>
                      <a:r>
                        <a:rPr lang="en-US" sz="1200" b="0" i="0" dirty="0">
                          <a:solidFill>
                            <a:srgbClr val="0070C0"/>
                          </a:solidFill>
                          <a:effectLst/>
                          <a:latin typeface="Fira Mono" panose="020B0509050000020004" pitchFamily="49" charset="0"/>
                        </a:rPr>
                        <a:t>()</a:t>
                      </a:r>
                    </a:p>
                    <a:p>
                      <a:pPr algn="l" rtl="0" fontAlgn="base"/>
                      <a:r>
                        <a:rPr lang="en-US" sz="1200" b="0" i="0" dirty="0" err="1">
                          <a:solidFill>
                            <a:srgbClr val="0070C0"/>
                          </a:solidFill>
                          <a:effectLst/>
                          <a:latin typeface="Fira Mono" panose="020B0509050000020004" pitchFamily="49" charset="0"/>
                        </a:rPr>
                        <a:t>dog.move</a:t>
                      </a:r>
                      <a:r>
                        <a:rPr lang="en-US" sz="1200" b="0" i="0" dirty="0">
                          <a:solidFill>
                            <a:srgbClr val="0070C0"/>
                          </a:solidFill>
                          <a:effectLst/>
                          <a:latin typeface="Fira Mono" panose="020B05090500000200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1105210818"/>
                  </a:ext>
                </a:extLst>
              </a:tr>
            </a:tbl>
          </a:graphicData>
        </a:graphic>
      </p:graphicFrame>
    </p:spTree>
    <p:extLst>
      <p:ext uri="{BB962C8B-B14F-4D97-AF65-F5344CB8AC3E}">
        <p14:creationId xmlns:p14="http://schemas.microsoft.com/office/powerpoint/2010/main" val="347023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C:\Users\parul\Desktop\Digital Learning Content.png"/>
          <p:cNvPicPr preferRelativeResize="0"/>
          <p:nvPr/>
        </p:nvPicPr>
        <p:blipFill rotWithShape="1">
          <a:blip r:embed="rId3">
            <a:alphaModFix/>
          </a:blip>
          <a:srcRect/>
          <a:stretch/>
        </p:blipFill>
        <p:spPr>
          <a:xfrm>
            <a:off x="0" y="-24384"/>
            <a:ext cx="9144000" cy="6900863"/>
          </a:xfrm>
          <a:prstGeom prst="rect">
            <a:avLst/>
          </a:prstGeom>
          <a:noFill/>
          <a:ln>
            <a:noFill/>
          </a:ln>
        </p:spPr>
      </p:pic>
      <p:pic>
        <p:nvPicPr>
          <p:cNvPr id="98" name="Google Shape;98;p2" descr="C:\Users\parul\Desktop\Untitled-1.png"/>
          <p:cNvPicPr preferRelativeResize="0"/>
          <p:nvPr/>
        </p:nvPicPr>
        <p:blipFill rotWithShape="1">
          <a:blip r:embed="rId4">
            <a:alphaModFix/>
          </a:blip>
          <a:srcRect/>
          <a:stretch/>
        </p:blipFill>
        <p:spPr>
          <a:xfrm>
            <a:off x="1857375" y="2571750"/>
            <a:ext cx="5430838" cy="2803525"/>
          </a:xfrm>
          <a:prstGeom prst="rect">
            <a:avLst/>
          </a:prstGeom>
          <a:noFill/>
          <a:ln>
            <a:noFill/>
          </a:ln>
        </p:spPr>
      </p:pic>
      <p:sp>
        <p:nvSpPr>
          <p:cNvPr id="99" name="Google Shape;99;p2"/>
          <p:cNvSpPr/>
          <p:nvPr/>
        </p:nvSpPr>
        <p:spPr>
          <a:xfrm>
            <a:off x="0" y="3616324"/>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1" i="0" u="none" strike="noStrike" cap="none" dirty="0">
                <a:solidFill>
                  <a:schemeClr val="bg1"/>
                </a:solidFill>
                <a:latin typeface="Arial"/>
                <a:ea typeface="Arial"/>
                <a:cs typeface="Arial"/>
                <a:sym typeface="Arial"/>
              </a:rPr>
              <a:t>UNIT - 2</a:t>
            </a:r>
            <a:endParaRPr sz="3200" b="1" i="0" u="none" strike="noStrike" cap="none" dirty="0">
              <a:solidFill>
                <a:schemeClr val="bg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fontAlgn="base"/>
            <a:r>
              <a:rPr lang="en-US" sz="3200" dirty="0">
                <a:solidFill>
                  <a:schemeClr val="bg1"/>
                </a:solidFill>
              </a:rPr>
              <a:t>What is Encapsulation?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1BBC3E86-E110-C5F0-64DD-C4F6DDBE94A4}"/>
              </a:ext>
            </a:extLst>
          </p:cNvPr>
          <p:cNvSpPr txBox="1"/>
          <p:nvPr/>
        </p:nvSpPr>
        <p:spPr>
          <a:xfrm>
            <a:off x="190500" y="2511552"/>
            <a:ext cx="8660892" cy="3780202"/>
          </a:xfrm>
          <a:prstGeom prst="rect">
            <a:avLst/>
          </a:prstGeom>
          <a:noFill/>
        </p:spPr>
        <p:txBody>
          <a:bodyPr wrap="square" rtlCol="0">
            <a:spAutoFit/>
          </a:bodyPr>
          <a:lstStyle/>
          <a:p>
            <a:pPr algn="just">
              <a:lnSpc>
                <a:spcPct val="150000"/>
              </a:lnSpc>
            </a:pPr>
            <a:r>
              <a:rPr lang="en-US" sz="1800" dirty="0">
                <a:latin typeface="Leelawadee UI" panose="020B0502040204020203" pitchFamily="34" charset="-34"/>
                <a:cs typeface="Leelawadee UI" panose="020B0502040204020203" pitchFamily="34" charset="-34"/>
              </a:rPr>
              <a:t>When working with classes and dealing with sensitive data, providing global access to all the variables used within the program is not a good choice. Encapsulation offers a way for us to access the required variables without providing the program full-fledged access to any of those variables.</a:t>
            </a:r>
          </a:p>
          <a:p>
            <a:pPr algn="just">
              <a:lnSpc>
                <a:spcPct val="150000"/>
              </a:lnSpc>
            </a:pPr>
            <a:endParaRPr lang="en-US" sz="1800" dirty="0">
              <a:latin typeface="Leelawadee UI" panose="020B0502040204020203" pitchFamily="34" charset="-34"/>
              <a:cs typeface="Leelawadee UI" panose="020B0502040204020203" pitchFamily="34" charset="-34"/>
            </a:endParaRPr>
          </a:p>
          <a:p>
            <a:pPr algn="just">
              <a:lnSpc>
                <a:spcPct val="150000"/>
              </a:lnSpc>
            </a:pPr>
            <a:r>
              <a:rPr lang="en-US" sz="1800" dirty="0">
                <a:latin typeface="Leelawadee UI" panose="020B0502040204020203" pitchFamily="34" charset="-34"/>
                <a:cs typeface="Leelawadee UI" panose="020B0502040204020203" pitchFamily="34" charset="-34"/>
              </a:rPr>
              <a:t>Updating, modifying, or deleting data from variables can be done through the use of methods that are defined specifically for the purpose. The benefit of using this approach to programming is improved control over the input data and better security.</a:t>
            </a:r>
            <a:endParaRPr lang="en-IN" sz="1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1266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4"/>
        <p:cNvGrpSpPr/>
        <p:nvPr/>
      </p:nvGrpSpPr>
      <p:grpSpPr>
        <a:xfrm>
          <a:off x="0" y="0"/>
          <a:ext cx="0" cy="0"/>
          <a:chOff x="0" y="0"/>
          <a:chExt cx="0" cy="0"/>
        </a:xfrm>
      </p:grpSpPr>
      <p:pic>
        <p:nvPicPr>
          <p:cNvPr id="6" name="Picture 5">
            <a:extLst>
              <a:ext uri="{FF2B5EF4-FFF2-40B4-BE49-F238E27FC236}">
                <a16:creationId xmlns:a16="http://schemas.microsoft.com/office/drawing/2014/main" id="{C3917419-3C05-3F24-9420-ECD020E33C92}"/>
              </a:ext>
            </a:extLst>
          </p:cNvPr>
          <p:cNvPicPr>
            <a:picLocks noChangeAspect="1"/>
          </p:cNvPicPr>
          <p:nvPr/>
        </p:nvPicPr>
        <p:blipFill>
          <a:blip r:embed="rId3"/>
          <a:stretch>
            <a:fillRect/>
          </a:stretch>
        </p:blipFill>
        <p:spPr>
          <a:xfrm>
            <a:off x="2241372" y="3341230"/>
            <a:ext cx="4092295" cy="3223539"/>
          </a:xfrm>
          <a:prstGeom prst="rect">
            <a:avLst/>
          </a:prstGeom>
        </p:spPr>
      </p:pic>
      <p:pic>
        <p:nvPicPr>
          <p:cNvPr id="115" name="Google Shape;115;p4" descr="C:\Users\parul\Desktop\Digital Learning Content.png"/>
          <p:cNvPicPr preferRelativeResize="0"/>
          <p:nvPr/>
        </p:nvPicPr>
        <p:blipFill rotWithShape="1">
          <a:blip r:embed="rId4">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1BBC3E86-E110-C5F0-64DD-C4F6DDBE94A4}"/>
              </a:ext>
            </a:extLst>
          </p:cNvPr>
          <p:cNvSpPr txBox="1"/>
          <p:nvPr/>
        </p:nvSpPr>
        <p:spPr>
          <a:xfrm>
            <a:off x="0" y="1435123"/>
            <a:ext cx="9144000" cy="1287212"/>
          </a:xfrm>
          <a:prstGeom prst="rect">
            <a:avLst/>
          </a:prstGeom>
          <a:noFill/>
        </p:spPr>
        <p:txBody>
          <a:bodyPr wrap="square" rtlCol="0">
            <a:spAutoFit/>
          </a:bodyPr>
          <a:lstStyle/>
          <a:p>
            <a:pPr algn="just">
              <a:lnSpc>
                <a:spcPct val="150000"/>
              </a:lnSpc>
            </a:pPr>
            <a:r>
              <a:rPr lang="en-US" sz="1800" dirty="0">
                <a:latin typeface="Leelawadee UI" panose="020B0502040204020203" pitchFamily="34" charset="-34"/>
                <a:cs typeface="Leelawadee UI" panose="020B0502040204020203" pitchFamily="34" charset="-34"/>
              </a:rPr>
              <a:t>Compared to languages like Java that offer access modifiers (public or private) for variables and methods, Python provides access to all the variables and methods globally.</a:t>
            </a:r>
          </a:p>
          <a:p>
            <a:pPr algn="just">
              <a:lnSpc>
                <a:spcPct val="150000"/>
              </a:lnSpc>
            </a:pPr>
            <a:r>
              <a:rPr lang="en-US" sz="1800" dirty="0">
                <a:latin typeface="Leelawadee UI" panose="020B0502040204020203" pitchFamily="34" charset="-34"/>
                <a:cs typeface="Leelawadee UI" panose="020B0502040204020203" pitchFamily="34" charset="-34"/>
              </a:rPr>
              <a:t>Check the below demonstration of how variables can easily be accessed.</a:t>
            </a:r>
            <a:endParaRPr lang="en-IN" sz="1800" dirty="0">
              <a:latin typeface="Leelawadee UI" panose="020B0502040204020203" pitchFamily="34" charset="-34"/>
              <a:cs typeface="Leelawadee UI" panose="020B0502040204020203" pitchFamily="34" charset="-34"/>
            </a:endParaRPr>
          </a:p>
        </p:txBody>
      </p:sp>
      <p:pic>
        <p:nvPicPr>
          <p:cNvPr id="8" name="Picture 7">
            <a:extLst>
              <a:ext uri="{FF2B5EF4-FFF2-40B4-BE49-F238E27FC236}">
                <a16:creationId xmlns:a16="http://schemas.microsoft.com/office/drawing/2014/main" id="{B1B5530E-3758-C9A1-BE05-B1D9D1842CE4}"/>
              </a:ext>
            </a:extLst>
          </p:cNvPr>
          <p:cNvPicPr>
            <a:picLocks noChangeAspect="1"/>
          </p:cNvPicPr>
          <p:nvPr/>
        </p:nvPicPr>
        <p:blipFill>
          <a:blip r:embed="rId5"/>
          <a:stretch>
            <a:fillRect/>
          </a:stretch>
        </p:blipFill>
        <p:spPr>
          <a:xfrm>
            <a:off x="100507" y="2912812"/>
            <a:ext cx="4846320" cy="3365756"/>
          </a:xfrm>
          <a:prstGeom prst="rect">
            <a:avLst/>
          </a:prstGeom>
        </p:spPr>
      </p:pic>
      <p:pic>
        <p:nvPicPr>
          <p:cNvPr id="10" name="Picture 9">
            <a:extLst>
              <a:ext uri="{FF2B5EF4-FFF2-40B4-BE49-F238E27FC236}">
                <a16:creationId xmlns:a16="http://schemas.microsoft.com/office/drawing/2014/main" id="{5D241327-96A5-5646-E155-5FCE7CB05BC8}"/>
              </a:ext>
            </a:extLst>
          </p:cNvPr>
          <p:cNvPicPr>
            <a:picLocks noChangeAspect="1"/>
          </p:cNvPicPr>
          <p:nvPr/>
        </p:nvPicPr>
        <p:blipFill>
          <a:blip r:embed="rId6"/>
          <a:stretch>
            <a:fillRect/>
          </a:stretch>
        </p:blipFill>
        <p:spPr>
          <a:xfrm>
            <a:off x="4958361" y="3500613"/>
            <a:ext cx="3888533" cy="1669874"/>
          </a:xfrm>
          <a:prstGeom prst="rect">
            <a:avLst/>
          </a:prstGeom>
        </p:spPr>
      </p:pic>
    </p:spTree>
    <p:extLst>
      <p:ext uri="{BB962C8B-B14F-4D97-AF65-F5344CB8AC3E}">
        <p14:creationId xmlns:p14="http://schemas.microsoft.com/office/powerpoint/2010/main" val="205426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B2A7563B-1EFF-E2D5-7FF3-7073516DB2F0}"/>
              </a:ext>
            </a:extLst>
          </p:cNvPr>
          <p:cNvSpPr txBox="1"/>
          <p:nvPr/>
        </p:nvSpPr>
        <p:spPr>
          <a:xfrm>
            <a:off x="190500" y="1583085"/>
            <a:ext cx="8763000" cy="4801314"/>
          </a:xfrm>
          <a:prstGeom prst="rect">
            <a:avLst/>
          </a:prstGeom>
          <a:noFill/>
        </p:spPr>
        <p:txBody>
          <a:bodyPr wrap="square">
            <a:spAutoFit/>
          </a:bodyPr>
          <a:lstStyle/>
          <a:p>
            <a:pPr algn="just">
              <a:lnSpc>
                <a:spcPct val="150000"/>
              </a:lnSpc>
            </a:pPr>
            <a:r>
              <a:rPr lang="en-US" sz="2800" b="1" dirty="0">
                <a:latin typeface="Segoe UI Semibold" panose="020B0702040204020203" pitchFamily="34" charset="0"/>
                <a:cs typeface="Segoe UI Semibold" panose="020B0702040204020203" pitchFamily="34" charset="0"/>
              </a:rPr>
              <a:t>Methods to Control Access:</a:t>
            </a:r>
          </a:p>
          <a:p>
            <a:pPr algn="just">
              <a:lnSpc>
                <a:spcPct val="150000"/>
              </a:lnSpc>
            </a:pPr>
            <a:r>
              <a:rPr lang="en-US" sz="1800" dirty="0">
                <a:latin typeface="Leelawadee UI" panose="020B0502040204020203" pitchFamily="34" charset="-34"/>
                <a:cs typeface="Leelawadee UI" panose="020B0502040204020203" pitchFamily="34" charset="-34"/>
              </a:rPr>
              <a:t>There are multiple methods that are offered by Python to limit variable and method access across the program. Let’s go over the methods in detail.</a:t>
            </a:r>
          </a:p>
          <a:p>
            <a:pPr algn="just">
              <a:lnSpc>
                <a:spcPct val="150000"/>
              </a:lnSpc>
            </a:pPr>
            <a:endParaRPr lang="en-US" sz="1800" dirty="0">
              <a:latin typeface="Leelawadee UI" panose="020B0502040204020203" pitchFamily="34" charset="-34"/>
              <a:cs typeface="Leelawadee UI" panose="020B0502040204020203" pitchFamily="34" charset="-34"/>
            </a:endParaRPr>
          </a:p>
          <a:p>
            <a:pPr marL="285750" indent="-285750" algn="just">
              <a:lnSpc>
                <a:spcPct val="150000"/>
              </a:lnSpc>
              <a:buFont typeface="Wingdings" panose="05000000000000000000" pitchFamily="2" charset="2"/>
              <a:buChar char="Ø"/>
            </a:pPr>
            <a:r>
              <a:rPr lang="en-US" sz="2000" b="1" dirty="0">
                <a:latin typeface="Segoe UI Semibold" panose="020B0702040204020203" pitchFamily="34" charset="0"/>
                <a:cs typeface="Segoe UI Semibold" panose="020B0702040204020203" pitchFamily="34" charset="0"/>
              </a:rPr>
              <a:t>Using Single Underscore</a:t>
            </a:r>
          </a:p>
          <a:p>
            <a:pPr algn="just">
              <a:lnSpc>
                <a:spcPct val="150000"/>
              </a:lnSpc>
            </a:pPr>
            <a:r>
              <a:rPr lang="en-US" sz="1800" dirty="0">
                <a:latin typeface="Leelawadee UI" panose="020B0502040204020203" pitchFamily="34" charset="-34"/>
                <a:cs typeface="Leelawadee UI" panose="020B0502040204020203" pitchFamily="34" charset="-34"/>
              </a:rPr>
              <a:t>A common Python programming convention to identify a private variable is by prefixing it with an underscore. Now, this doesn’t really make any difference on the compiler side of things. The variable is still accessible as usual. But being a convention that programmers have picked up on, it tells other programmers that the variables or methods have to be used only within the scope of the class.</a:t>
            </a:r>
          </a:p>
          <a:p>
            <a:pPr algn="just"/>
            <a:endParaRPr lang="en-US" sz="1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26912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3BE3D0B-1F63-F2DE-361F-34DAF32E5945}"/>
              </a:ext>
            </a:extLst>
          </p:cNvPr>
          <p:cNvPicPr>
            <a:picLocks noChangeAspect="1"/>
          </p:cNvPicPr>
          <p:nvPr/>
        </p:nvPicPr>
        <p:blipFill>
          <a:blip r:embed="rId4"/>
          <a:stretch>
            <a:fillRect/>
          </a:stretch>
        </p:blipFill>
        <p:spPr>
          <a:xfrm>
            <a:off x="190500" y="1666141"/>
            <a:ext cx="4834850" cy="3568579"/>
          </a:xfrm>
          <a:prstGeom prst="rect">
            <a:avLst/>
          </a:prstGeom>
        </p:spPr>
      </p:pic>
      <p:pic>
        <p:nvPicPr>
          <p:cNvPr id="5" name="Picture 4">
            <a:extLst>
              <a:ext uri="{FF2B5EF4-FFF2-40B4-BE49-F238E27FC236}">
                <a16:creationId xmlns:a16="http://schemas.microsoft.com/office/drawing/2014/main" id="{CC5AF13A-8A7E-0A24-CE60-0EC9B0796608}"/>
              </a:ext>
            </a:extLst>
          </p:cNvPr>
          <p:cNvPicPr>
            <a:picLocks noChangeAspect="1"/>
          </p:cNvPicPr>
          <p:nvPr/>
        </p:nvPicPr>
        <p:blipFill>
          <a:blip r:embed="rId5"/>
          <a:stretch>
            <a:fillRect/>
          </a:stretch>
        </p:blipFill>
        <p:spPr>
          <a:xfrm>
            <a:off x="5025350" y="2262922"/>
            <a:ext cx="3853138" cy="1488853"/>
          </a:xfrm>
          <a:prstGeom prst="rect">
            <a:avLst/>
          </a:prstGeom>
        </p:spPr>
      </p:pic>
      <p:sp>
        <p:nvSpPr>
          <p:cNvPr id="6" name="TextBox 5">
            <a:extLst>
              <a:ext uri="{FF2B5EF4-FFF2-40B4-BE49-F238E27FC236}">
                <a16:creationId xmlns:a16="http://schemas.microsoft.com/office/drawing/2014/main" id="{049CC280-DC7F-B4CB-9146-F7A82E12991B}"/>
              </a:ext>
            </a:extLst>
          </p:cNvPr>
          <p:cNvSpPr txBox="1"/>
          <p:nvPr/>
        </p:nvSpPr>
        <p:spPr>
          <a:xfrm>
            <a:off x="190500" y="5462016"/>
            <a:ext cx="8687988" cy="1323439"/>
          </a:xfrm>
          <a:prstGeom prst="rect">
            <a:avLst/>
          </a:prstGeom>
          <a:noFill/>
        </p:spPr>
        <p:txBody>
          <a:bodyPr wrap="square" rtlCol="0">
            <a:spAutoFit/>
          </a:bodyPr>
          <a:lstStyle/>
          <a:p>
            <a:pPr algn="just"/>
            <a:r>
              <a:rPr lang="en-US" sz="2000" dirty="0">
                <a:latin typeface="Leelawadee UI" panose="020B0502040204020203" pitchFamily="34" charset="-34"/>
                <a:cs typeface="Leelawadee UI" panose="020B0502040204020203" pitchFamily="34" charset="-34"/>
              </a:rPr>
              <a:t>It’s clear that the variable access is unchanged. But can we do anything to really make it private? Let’s have a look further.</a:t>
            </a:r>
          </a:p>
          <a:p>
            <a:pPr algn="just"/>
            <a:endParaRPr lang="en-US" sz="2000" dirty="0">
              <a:latin typeface="Leelawadee UI" panose="020B0502040204020203" pitchFamily="34" charset="-34"/>
              <a:cs typeface="Leelawadee UI" panose="020B0502040204020203" pitchFamily="34" charset="-34"/>
            </a:endParaRPr>
          </a:p>
          <a:p>
            <a:pPr algn="just"/>
            <a:endParaRPr lang="en-IN" sz="20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46389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D4E472A1-733D-0EF7-D896-054788D43EF6}"/>
              </a:ext>
            </a:extLst>
          </p:cNvPr>
          <p:cNvSpPr txBox="1"/>
          <p:nvPr/>
        </p:nvSpPr>
        <p:spPr>
          <a:xfrm>
            <a:off x="190500" y="1406533"/>
            <a:ext cx="8763000" cy="511903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Segoe UI Semibold" panose="020B0702040204020203" pitchFamily="34" charset="0"/>
                <a:cs typeface="Segoe UI Semibold" panose="020B0702040204020203" pitchFamily="34" charset="0"/>
              </a:rPr>
              <a:t>Using Double Underscores</a:t>
            </a:r>
          </a:p>
          <a:p>
            <a:pPr algn="just">
              <a:lnSpc>
                <a:spcPct val="150000"/>
              </a:lnSpc>
            </a:pPr>
            <a:endParaRPr lang="en-US" sz="2000" dirty="0">
              <a:latin typeface="Segoe UI Semibold" panose="020B0702040204020203" pitchFamily="34" charset="0"/>
              <a:cs typeface="Segoe UI Semibold" panose="020B0702040204020203" pitchFamily="34" charset="0"/>
            </a:endParaRPr>
          </a:p>
          <a:p>
            <a:pPr algn="just">
              <a:lnSpc>
                <a:spcPct val="150000"/>
              </a:lnSpc>
            </a:pPr>
            <a:r>
              <a:rPr lang="en-US" sz="1800" dirty="0">
                <a:latin typeface="Leelawadee UI" panose="020B0502040204020203" pitchFamily="34" charset="-34"/>
                <a:cs typeface="Leelawadee UI" panose="020B0502040204020203" pitchFamily="34" charset="-34"/>
              </a:rPr>
              <a:t>If you want to make class members i.e. methods and variables private, then you should prefix them with double underscores. But Python offers some sort of support to the private modifier. This mechanism is called Name mangling. With this, it is still possible to access the class members from outside it</a:t>
            </a:r>
            <a:r>
              <a:rPr lang="en-US" dirty="0"/>
              <a:t>.</a:t>
            </a:r>
          </a:p>
          <a:p>
            <a:pPr algn="just">
              <a:lnSpc>
                <a:spcPct val="150000"/>
              </a:lnSpc>
            </a:pPr>
            <a:endParaRPr lang="en-US" sz="1800" dirty="0">
              <a:latin typeface="Leelawadee UI" panose="020B0502040204020203" pitchFamily="34" charset="-34"/>
              <a:cs typeface="Leelawadee UI" panose="020B0502040204020203" pitchFamily="34" charset="-34"/>
            </a:endParaRPr>
          </a:p>
          <a:p>
            <a:pPr algn="just">
              <a:lnSpc>
                <a:spcPct val="150000"/>
              </a:lnSpc>
            </a:pPr>
            <a:r>
              <a:rPr lang="en-US" sz="1800" dirty="0">
                <a:latin typeface="Leelawadee UI" panose="020B0502040204020203" pitchFamily="34" charset="-34"/>
                <a:cs typeface="Leelawadee UI" panose="020B0502040204020203" pitchFamily="34" charset="-34"/>
              </a:rPr>
              <a:t>In Python, any identifier with __Var is rewritten by a Python interpreter as _</a:t>
            </a:r>
            <a:r>
              <a:rPr lang="en-US" sz="1800" dirty="0" err="1">
                <a:latin typeface="Leelawadee UI" panose="020B0502040204020203" pitchFamily="34" charset="-34"/>
                <a:cs typeface="Leelawadee UI" panose="020B0502040204020203" pitchFamily="34" charset="-34"/>
              </a:rPr>
              <a:t>Classname</a:t>
            </a:r>
            <a:r>
              <a:rPr lang="en-US" sz="1800" dirty="0">
                <a:latin typeface="Leelawadee UI" panose="020B0502040204020203" pitchFamily="34" charset="-34"/>
                <a:cs typeface="Leelawadee UI" panose="020B0502040204020203" pitchFamily="34" charset="-34"/>
              </a:rPr>
              <a:t>__Var, and the class name remains as the present class name. This mechanism of changing names is called Name Mangling in Python. In the below example, in Class person, the age variable is changed and it’s prefixed by leading double underscores.</a:t>
            </a:r>
            <a:endParaRPr lang="en-IN" sz="1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3153302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A26F059-2B26-C1F1-D415-F0D00E1393C1}"/>
              </a:ext>
            </a:extLst>
          </p:cNvPr>
          <p:cNvPicPr>
            <a:picLocks noChangeAspect="1"/>
          </p:cNvPicPr>
          <p:nvPr/>
        </p:nvPicPr>
        <p:blipFill>
          <a:blip r:embed="rId4"/>
          <a:stretch>
            <a:fillRect/>
          </a:stretch>
        </p:blipFill>
        <p:spPr>
          <a:xfrm>
            <a:off x="0" y="1619250"/>
            <a:ext cx="4260934" cy="3099054"/>
          </a:xfrm>
          <a:prstGeom prst="rect">
            <a:avLst/>
          </a:prstGeom>
        </p:spPr>
      </p:pic>
      <p:pic>
        <p:nvPicPr>
          <p:cNvPr id="7" name="Picture 6">
            <a:extLst>
              <a:ext uri="{FF2B5EF4-FFF2-40B4-BE49-F238E27FC236}">
                <a16:creationId xmlns:a16="http://schemas.microsoft.com/office/drawing/2014/main" id="{2538094B-7E28-2805-9122-A22D15428A54}"/>
              </a:ext>
            </a:extLst>
          </p:cNvPr>
          <p:cNvPicPr>
            <a:picLocks noChangeAspect="1"/>
          </p:cNvPicPr>
          <p:nvPr/>
        </p:nvPicPr>
        <p:blipFill>
          <a:blip r:embed="rId5"/>
          <a:stretch>
            <a:fillRect/>
          </a:stretch>
        </p:blipFill>
        <p:spPr>
          <a:xfrm>
            <a:off x="4572000" y="1687513"/>
            <a:ext cx="4095953" cy="2616263"/>
          </a:xfrm>
          <a:prstGeom prst="rect">
            <a:avLst/>
          </a:prstGeom>
        </p:spPr>
      </p:pic>
      <p:sp>
        <p:nvSpPr>
          <p:cNvPr id="11" name="TextBox 10">
            <a:extLst>
              <a:ext uri="{FF2B5EF4-FFF2-40B4-BE49-F238E27FC236}">
                <a16:creationId xmlns:a16="http://schemas.microsoft.com/office/drawing/2014/main" id="{189D8F44-F05A-9E61-1E5A-BB1CC34A8DD8}"/>
              </a:ext>
            </a:extLst>
          </p:cNvPr>
          <p:cNvSpPr txBox="1"/>
          <p:nvPr/>
        </p:nvSpPr>
        <p:spPr>
          <a:xfrm>
            <a:off x="91440" y="5117142"/>
            <a:ext cx="8862060" cy="871713"/>
          </a:xfrm>
          <a:prstGeom prst="rect">
            <a:avLst/>
          </a:prstGeom>
          <a:noFill/>
        </p:spPr>
        <p:txBody>
          <a:bodyPr wrap="square">
            <a:spAutoFit/>
          </a:bodyPr>
          <a:lstStyle/>
          <a:p>
            <a:pPr algn="just">
              <a:lnSpc>
                <a:spcPct val="150000"/>
              </a:lnSpc>
            </a:pPr>
            <a:r>
              <a:rPr lang="en-US" sz="1800" dirty="0">
                <a:latin typeface="Leelawadee UI" panose="020B0502040204020203" pitchFamily="34" charset="-34"/>
                <a:cs typeface="Leelawadee UI" panose="020B0502040204020203" pitchFamily="34" charset="-34"/>
              </a:rPr>
              <a:t>You can observe that variables are still be accessed using methods, which is a part of the class. But you cannot access age directly from outside, as it is a private variable.</a:t>
            </a:r>
            <a:endParaRPr lang="en-IN" sz="1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623726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solidFill>
                  <a:schemeClr val="bg1"/>
                </a:solidFill>
              </a:rPr>
              <a:t>What is the need for Encapsulation in Python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706AC743-9E52-CC16-A69E-BA193A6854D1}"/>
              </a:ext>
            </a:extLst>
          </p:cNvPr>
          <p:cNvSpPr txBox="1"/>
          <p:nvPr/>
        </p:nvSpPr>
        <p:spPr>
          <a:xfrm>
            <a:off x="0" y="2475262"/>
            <a:ext cx="8901684" cy="3780202"/>
          </a:xfrm>
          <a:prstGeom prst="rect">
            <a:avLst/>
          </a:prstGeom>
          <a:noFill/>
        </p:spPr>
        <p:txBody>
          <a:bodyPr wrap="square">
            <a:spAutoFit/>
          </a:bodyPr>
          <a:lstStyle/>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Encapsulation helps in achieving the well-defined interaction in every application.</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The Object-Oriented concept focuses on the reusability of code in Python. (DRY – Don’t Repeat Yourself).</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The applications can be securely maintained.</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It ensures the flexibility of the code through a proper code organization.</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It promotes a smooth experience for the users without exposing any back-end complexities.</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It improves the readability of the code. Any changes in one part of the code will not disturb </a:t>
            </a:r>
            <a:r>
              <a:rPr lang="en-US" sz="1800" b="0" i="0" dirty="0" err="1">
                <a:solidFill>
                  <a:schemeClr val="tx1">
                    <a:lumMod val="95000"/>
                    <a:lumOff val="5000"/>
                  </a:schemeClr>
                </a:solidFill>
                <a:effectLst/>
                <a:latin typeface="Leelawadee UI" panose="020B0502040204020203" pitchFamily="34" charset="-34"/>
                <a:cs typeface="Leelawadee UI" panose="020B0502040204020203" pitchFamily="34" charset="-34"/>
              </a:rPr>
              <a:t>another.a</a:t>
            </a:r>
            <a:endPar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1826733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l" fontAlgn="base"/>
            <a:r>
              <a:rPr lang="en-IN" sz="4000" b="0" i="0" dirty="0">
                <a:solidFill>
                  <a:srgbClr val="F2F5F7"/>
                </a:solidFill>
                <a:effectLst/>
                <a:latin typeface="-apple-system"/>
              </a:rPr>
              <a:t>Polymorphism in Python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 name="TextBox 6">
            <a:extLst>
              <a:ext uri="{FF2B5EF4-FFF2-40B4-BE49-F238E27FC236}">
                <a16:creationId xmlns:a16="http://schemas.microsoft.com/office/drawing/2014/main" id="{5C2176C6-19C5-AE13-968F-A57D78CD28D7}"/>
              </a:ext>
            </a:extLst>
          </p:cNvPr>
          <p:cNvSpPr txBox="1"/>
          <p:nvPr/>
        </p:nvSpPr>
        <p:spPr>
          <a:xfrm>
            <a:off x="182880" y="2229472"/>
            <a:ext cx="8778240" cy="4189993"/>
          </a:xfrm>
          <a:prstGeom prst="rect">
            <a:avLst/>
          </a:prstGeom>
          <a:noFill/>
        </p:spPr>
        <p:txBody>
          <a:bodyPr wrap="square">
            <a:spAutoFit/>
          </a:bodyPr>
          <a:lstStyle/>
          <a:p>
            <a:pPr algn="just" fontAlgn="base">
              <a:lnSpc>
                <a:spcPct val="150000"/>
              </a:lnSpc>
            </a:pP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Polymorphism means having vivid or different forms. In the programming world, Polymorphism refers to the ability of the function with the same name to carry different functionality altogether. It creates a structure that can use many forms of objects.</a:t>
            </a:r>
          </a:p>
          <a:p>
            <a:pPr algn="just" fontAlgn="base">
              <a:lnSpc>
                <a:spcPct val="150000"/>
              </a:lnSpc>
            </a:pPr>
            <a:endPar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endParaRPr>
          </a:p>
          <a:p>
            <a:pPr algn="just" fontAlgn="base">
              <a:lnSpc>
                <a:spcPct val="150000"/>
              </a:lnSpc>
            </a:pP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This permits </a:t>
            </a:r>
            <a:r>
              <a:rPr lang="en-US" sz="2000" b="0" i="0" u="none" strike="noStrike" dirty="0">
                <a:solidFill>
                  <a:schemeClr val="tx1">
                    <a:lumMod val="95000"/>
                    <a:lumOff val="5000"/>
                  </a:schemeClr>
                </a:solidFill>
                <a:effectLst/>
                <a:latin typeface="Leelawadee UI" panose="020B0502040204020203" pitchFamily="34" charset="-34"/>
                <a:cs typeface="Leelawadee UI" panose="020B0502040204020203" pitchFamily="34" charset="-34"/>
                <a:hlinkClick r:id="rId4">
                  <a:extLst>
                    <a:ext uri="{A12FA001-AC4F-418D-AE19-62706E023703}">
                      <ahyp:hlinkClr xmlns:ahyp="http://schemas.microsoft.com/office/drawing/2018/hyperlinkcolor" val="tx"/>
                    </a:ext>
                  </a:extLst>
                </a:hlinkClick>
              </a:rPr>
              <a:t>functions</a:t>
            </a: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/arguments to use entities of different types at different times. In object-oriented programming, Polymorphism allows a particular object referring to a particular class to be used </a:t>
            </a:r>
            <a:r>
              <a:rPr lang="en-US" sz="2000" dirty="0">
                <a:solidFill>
                  <a:schemeClr val="tx1">
                    <a:lumMod val="95000"/>
                    <a:lumOff val="5000"/>
                  </a:schemeClr>
                </a:solidFill>
                <a:latin typeface="Leelawadee UI" panose="020B0502040204020203" pitchFamily="34" charset="-34"/>
                <a:cs typeface="Leelawadee UI" panose="020B0502040204020203" pitchFamily="34" charset="-34"/>
              </a:rPr>
              <a:t>similarly</a:t>
            </a: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 as if it was a different object referring to altogether a different class. </a:t>
            </a:r>
          </a:p>
        </p:txBody>
      </p:sp>
    </p:spTree>
    <p:extLst>
      <p:ext uri="{BB962C8B-B14F-4D97-AF65-F5344CB8AC3E}">
        <p14:creationId xmlns:p14="http://schemas.microsoft.com/office/powerpoint/2010/main" val="25622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6146" name="Picture 2" descr="Polymorphism In Python">
            <a:extLst>
              <a:ext uri="{FF2B5EF4-FFF2-40B4-BE49-F238E27FC236}">
                <a16:creationId xmlns:a16="http://schemas.microsoft.com/office/drawing/2014/main" id="{D5C15D69-6BFE-244C-305A-9761651D3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241550"/>
            <a:ext cx="8583168" cy="261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97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42863"/>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A8C367EB-A456-6CAA-DE0D-71503ABF4324}"/>
              </a:ext>
            </a:extLst>
          </p:cNvPr>
          <p:cNvSpPr txBox="1"/>
          <p:nvPr/>
        </p:nvSpPr>
        <p:spPr>
          <a:xfrm>
            <a:off x="0" y="1587407"/>
            <a:ext cx="9144000" cy="2620333"/>
          </a:xfrm>
          <a:prstGeom prst="rect">
            <a:avLst/>
          </a:prstGeom>
          <a:noFill/>
        </p:spPr>
        <p:txBody>
          <a:bodyPr wrap="square">
            <a:spAutoFit/>
          </a:bodyPr>
          <a:lstStyle/>
          <a:p>
            <a:pPr algn="just" fontAlgn="base">
              <a:lnSpc>
                <a:spcPct val="150000"/>
              </a:lnSpc>
            </a:pPr>
            <a:r>
              <a:rPr lang="en-US" sz="2000" b="0" i="0" dirty="0">
                <a:solidFill>
                  <a:schemeClr val="tx1">
                    <a:lumMod val="95000"/>
                    <a:lumOff val="5000"/>
                  </a:schemeClr>
                </a:solidFill>
                <a:effectLst/>
                <a:latin typeface="Segoe UI Semibold" panose="020B0702040204020203" pitchFamily="34" charset="0"/>
                <a:cs typeface="Segoe UI Semibold" panose="020B0702040204020203" pitchFamily="34" charset="0"/>
              </a:rPr>
              <a:t>Implementing Polymorphism in Python with Class:</a:t>
            </a:r>
          </a:p>
          <a:p>
            <a:pPr algn="just" fontAlgn="base">
              <a:lnSpc>
                <a:spcPct val="150000"/>
              </a:lnSpc>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Python can use different types of classes, in the same way, using Polymorphism. To serve this purpose, one can create a loop that iterates through a tuple of objects. Post which, one can call the methods without having a look at the type of class to which the object belongs to.</a:t>
            </a:r>
          </a:p>
          <a:p>
            <a:pPr algn="just" fontAlgn="base">
              <a:lnSpc>
                <a:spcPct val="150000"/>
              </a:lnSpc>
            </a:pPr>
            <a:endParaRPr lang="en-US" sz="2000" b="1" dirty="0">
              <a:solidFill>
                <a:schemeClr val="tx1">
                  <a:lumMod val="95000"/>
                  <a:lumOff val="5000"/>
                </a:schemeClr>
              </a:solidFill>
              <a:latin typeface="Segoe UI Semibold" panose="020B0702040204020203" pitchFamily="34" charset="0"/>
              <a:cs typeface="Segoe UI Semibold" panose="020B0702040204020203" pitchFamily="34" charset="0"/>
            </a:endParaRPr>
          </a:p>
        </p:txBody>
      </p:sp>
      <p:pic>
        <p:nvPicPr>
          <p:cNvPr id="8" name="Picture 7">
            <a:extLst>
              <a:ext uri="{FF2B5EF4-FFF2-40B4-BE49-F238E27FC236}">
                <a16:creationId xmlns:a16="http://schemas.microsoft.com/office/drawing/2014/main" id="{A5973E83-70B5-8BE8-55D4-023F6289F42D}"/>
              </a:ext>
            </a:extLst>
          </p:cNvPr>
          <p:cNvPicPr>
            <a:picLocks noChangeAspect="1"/>
          </p:cNvPicPr>
          <p:nvPr/>
        </p:nvPicPr>
        <p:blipFill>
          <a:blip r:embed="rId4"/>
          <a:stretch>
            <a:fillRect/>
          </a:stretch>
        </p:blipFill>
        <p:spPr>
          <a:xfrm>
            <a:off x="1919899" y="3347305"/>
            <a:ext cx="4741505" cy="2965450"/>
          </a:xfrm>
          <a:prstGeom prst="rect">
            <a:avLst/>
          </a:prstGeom>
        </p:spPr>
      </p:pic>
    </p:spTree>
    <p:extLst>
      <p:ext uri="{BB962C8B-B14F-4D97-AF65-F5344CB8AC3E}">
        <p14:creationId xmlns:p14="http://schemas.microsoft.com/office/powerpoint/2010/main" val="60242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Segoe UI Semibold" panose="020B0702040204020203" pitchFamily="34" charset="0"/>
                <a:ea typeface="Calibri"/>
                <a:cs typeface="Segoe UI Semibold" panose="020B0702040204020203" pitchFamily="34" charset="0"/>
                <a:sym typeface="Calibri"/>
              </a:rPr>
              <a:t>What is Functions?</a:t>
            </a:r>
            <a:endParaRPr sz="3000" b="1" dirty="0">
              <a:solidFill>
                <a:schemeClr val="lt1"/>
              </a:solidFill>
              <a:latin typeface="Segoe UI Semibold" panose="020B0702040204020203" pitchFamily="34" charset="0"/>
              <a:ea typeface="Calibri"/>
              <a:cs typeface="Segoe UI Semibold" panose="020B0702040204020203" pitchFamily="34" charset="0"/>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388" indent="-179388" algn="just">
              <a:buFont typeface="Arial" panose="020B0604020202020204" pitchFamily="34" charset="0"/>
              <a:buChar char="•"/>
            </a:pPr>
            <a:endParaRPr lang="en-US" sz="2000" b="0" i="0" u="none" strike="noStrike" cap="none">
              <a:solidFill>
                <a:schemeClr val="dk1"/>
              </a:solidFill>
              <a:latin typeface="Calibri"/>
              <a:ea typeface="Calibri"/>
              <a:cs typeface="Calibri"/>
              <a:sym typeface="Calibri"/>
            </a:endParaRPr>
          </a:p>
        </p:txBody>
      </p:sp>
      <p:sp>
        <p:nvSpPr>
          <p:cNvPr id="3" name="Rectangle 1">
            <a:extLst>
              <a:ext uri="{FF2B5EF4-FFF2-40B4-BE49-F238E27FC236}">
                <a16:creationId xmlns:a16="http://schemas.microsoft.com/office/drawing/2014/main" id="{37D79853-F4C2-6129-3040-2288B26E5CC5}"/>
              </a:ext>
            </a:extLst>
          </p:cNvPr>
          <p:cNvSpPr>
            <a:spLocks noChangeArrowheads="1"/>
          </p:cNvSpPr>
          <p:nvPr/>
        </p:nvSpPr>
        <p:spPr bwMode="auto">
          <a:xfrm>
            <a:off x="3810000"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5BBF48C-6DB1-1F91-FED0-70BCD1A47C15}"/>
              </a:ext>
            </a:extLst>
          </p:cNvPr>
          <p:cNvSpPr>
            <a:spLocks noChangeArrowheads="1"/>
          </p:cNvSpPr>
          <p:nvPr/>
        </p:nvSpPr>
        <p:spPr bwMode="auto">
          <a:xfrm>
            <a:off x="3810000"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1C3AE47-E2E0-646E-D564-C382D73E84C0}"/>
              </a:ext>
            </a:extLst>
          </p:cNvPr>
          <p:cNvSpPr>
            <a:spLocks noChangeArrowheads="1"/>
          </p:cNvSpPr>
          <p:nvPr/>
        </p:nvSpPr>
        <p:spPr bwMode="auto">
          <a:xfrm>
            <a:off x="3310128" y="32205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357D11E-3803-D14E-68B3-1E88F300638A}"/>
              </a:ext>
            </a:extLst>
          </p:cNvPr>
          <p:cNvSpPr txBox="1"/>
          <p:nvPr/>
        </p:nvSpPr>
        <p:spPr>
          <a:xfrm>
            <a:off x="249237" y="2410617"/>
            <a:ext cx="8763000" cy="3993850"/>
          </a:xfrm>
          <a:prstGeom prst="rect">
            <a:avLst/>
          </a:prstGeom>
          <a:noFill/>
        </p:spPr>
        <p:txBody>
          <a:bodyPr wrap="square">
            <a:spAutoFit/>
          </a:bodyPr>
          <a:lstStyle/>
          <a:p>
            <a:pPr algn="just">
              <a:lnSpc>
                <a:spcPct val="150000"/>
              </a:lnSpc>
            </a:pPr>
            <a:r>
              <a:rPr lang="en-US" sz="2400" b="0" i="0" dirty="0">
                <a:solidFill>
                  <a:srgbClr val="000000"/>
                </a:solidFill>
                <a:effectLst/>
                <a:latin typeface="Leelawadee UI" panose="020B0502040204020203" pitchFamily="34" charset="-34"/>
                <a:ea typeface="Calibri" panose="020F0502020204030204" pitchFamily="34" charset="0"/>
                <a:cs typeface="Leelawadee UI" panose="020B0502040204020203" pitchFamily="34" charset="-34"/>
              </a:rPr>
              <a:t>A function is a block of code </a:t>
            </a:r>
            <a:r>
              <a:rPr lang="en-US" sz="2400" dirty="0">
                <a:latin typeface="Leelawadee UI" panose="020B0502040204020203" pitchFamily="34" charset="-34"/>
                <a:ea typeface="Calibri" panose="020F0502020204030204" pitchFamily="34" charset="0"/>
                <a:cs typeface="Leelawadee UI" panose="020B0502040204020203" pitchFamily="34" charset="-34"/>
              </a:rPr>
              <a:t>that</a:t>
            </a:r>
            <a:r>
              <a:rPr lang="en-US" sz="2400" b="0" i="0" dirty="0">
                <a:solidFill>
                  <a:srgbClr val="000000"/>
                </a:solidFill>
                <a:effectLst/>
                <a:latin typeface="Leelawadee UI" panose="020B0502040204020203" pitchFamily="34" charset="-34"/>
                <a:ea typeface="Calibri" panose="020F0502020204030204" pitchFamily="34" charset="0"/>
                <a:cs typeface="Leelawadee UI" panose="020B0502040204020203" pitchFamily="34" charset="-34"/>
              </a:rPr>
              <a:t> only runs when it is called.</a:t>
            </a:r>
          </a:p>
          <a:p>
            <a:pPr algn="just">
              <a:lnSpc>
                <a:spcPct val="150000"/>
              </a:lnSpc>
            </a:pPr>
            <a:r>
              <a:rPr lang="en-US" sz="2400" b="0" i="0" dirty="0">
                <a:solidFill>
                  <a:srgbClr val="000000"/>
                </a:solidFill>
                <a:effectLst/>
                <a:latin typeface="Leelawadee UI" panose="020B0502040204020203" pitchFamily="34" charset="-34"/>
                <a:ea typeface="Calibri" panose="020F0502020204030204" pitchFamily="34" charset="0"/>
                <a:cs typeface="Leelawadee UI" panose="020B0502040204020203" pitchFamily="34" charset="-34"/>
              </a:rPr>
              <a:t>You can pass data, known as parameters, into a function.</a:t>
            </a:r>
          </a:p>
          <a:p>
            <a:pPr algn="just">
              <a:lnSpc>
                <a:spcPct val="150000"/>
              </a:lnSpc>
            </a:pPr>
            <a:r>
              <a:rPr lang="en-US" sz="2400" b="0" i="0" dirty="0">
                <a:solidFill>
                  <a:srgbClr val="000000"/>
                </a:solidFill>
                <a:effectLst/>
                <a:latin typeface="Leelawadee UI" panose="020B0502040204020203" pitchFamily="34" charset="-34"/>
                <a:ea typeface="Calibri" panose="020F0502020204030204" pitchFamily="34" charset="0"/>
                <a:cs typeface="Leelawadee UI" panose="020B0502040204020203" pitchFamily="34" charset="-34"/>
              </a:rPr>
              <a:t>A function can return data as a result.</a:t>
            </a:r>
          </a:p>
          <a:p>
            <a:pPr marL="457200" indent="-457200">
              <a:lnSpc>
                <a:spcPct val="150000"/>
              </a:lnSpc>
              <a:buFont typeface="Wingdings" panose="05000000000000000000" pitchFamily="2" charset="2"/>
              <a:buChar char="Ø"/>
            </a:pPr>
            <a:endParaRPr lang="en-US" sz="2400" b="0" i="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endParaRPr>
          </a:p>
          <a:p>
            <a:pPr marL="457200" indent="-457200">
              <a:lnSpc>
                <a:spcPct val="150000"/>
              </a:lnSpc>
              <a:buFont typeface="Wingdings" panose="05000000000000000000" pitchFamily="2" charset="2"/>
              <a:buChar char="Ø"/>
            </a:pPr>
            <a:r>
              <a:rPr lang="en-IN" sz="2800" i="0" dirty="0">
                <a:solidFill>
                  <a:srgbClr val="000000"/>
                </a:solidFill>
                <a:effectLst/>
                <a:latin typeface="Segoe UI Semibold" panose="020B0702040204020203" pitchFamily="34" charset="0"/>
                <a:cs typeface="Segoe UI Semibold" panose="020B0702040204020203" pitchFamily="34" charset="0"/>
              </a:rPr>
              <a:t>Creating a Function</a:t>
            </a:r>
          </a:p>
          <a:p>
            <a:pPr>
              <a:lnSpc>
                <a:spcPct val="150000"/>
              </a:lnSpc>
            </a:pPr>
            <a:r>
              <a:rPr lang="en-US" sz="2400" b="0" i="0" dirty="0">
                <a:solidFill>
                  <a:srgbClr val="000000"/>
                </a:solidFill>
                <a:effectLst/>
                <a:latin typeface="Leelawadee UI" panose="020B0502040204020203" pitchFamily="34" charset="-34"/>
                <a:cs typeface="Leelawadee UI" panose="020B0502040204020203" pitchFamily="34" charset="-34"/>
              </a:rPr>
              <a:t>In Python, a function is defined using the</a:t>
            </a:r>
            <a:r>
              <a:rPr lang="en-US" sz="2400" b="0" i="0" dirty="0">
                <a:solidFill>
                  <a:srgbClr val="FF0000"/>
                </a:solidFill>
                <a:effectLst/>
                <a:latin typeface="Leelawadee UI" panose="020B0502040204020203" pitchFamily="34" charset="-34"/>
                <a:cs typeface="Leelawadee UI" panose="020B0502040204020203" pitchFamily="34" charset="-34"/>
              </a:rPr>
              <a:t> def</a:t>
            </a:r>
            <a:r>
              <a:rPr lang="en-US" sz="2400" b="0" i="0" dirty="0">
                <a:solidFill>
                  <a:srgbClr val="000000"/>
                </a:solidFill>
                <a:effectLst/>
                <a:latin typeface="Leelawadee UI" panose="020B0502040204020203" pitchFamily="34" charset="-34"/>
                <a:cs typeface="Leelawadee UI" panose="020B0502040204020203" pitchFamily="34" charset="-34"/>
              </a:rPr>
              <a:t> keyword</a:t>
            </a:r>
            <a:endParaRPr lang="en-IN" sz="2400" b="0" i="0" dirty="0">
              <a:solidFill>
                <a:srgbClr val="000000"/>
              </a:solidFill>
              <a:effectLst/>
              <a:latin typeface="Leelawadee UI" panose="020B0502040204020203" pitchFamily="34" charset="-34"/>
              <a:cs typeface="Leelawadee UI" panose="020B0502040204020203" pitchFamily="34" charset="-34"/>
            </a:endParaRPr>
          </a:p>
          <a:p>
            <a:pPr algn="l">
              <a:lnSpc>
                <a:spcPct val="150000"/>
              </a:lnSpc>
            </a:pPr>
            <a:endParaRPr lang="en-US" sz="2400" b="0" i="0" dirty="0">
              <a:solidFill>
                <a:srgbClr val="000000"/>
              </a:solidFill>
              <a:effectLst/>
              <a:latin typeface="Segoe UI Semibold" panose="020B0702040204020203" pitchFamily="34" charset="0"/>
              <a:ea typeface="Calibri" panose="020F0502020204030204" pitchFamily="34" charset="0"/>
              <a:cs typeface="Segoe UI Semibold" panose="020B0702040204020203" pitchFamily="34" charset="0"/>
            </a:endParaRPr>
          </a:p>
        </p:txBody>
      </p:sp>
    </p:spTree>
    <p:extLst>
      <p:ext uri="{BB962C8B-B14F-4D97-AF65-F5344CB8AC3E}">
        <p14:creationId xmlns:p14="http://schemas.microsoft.com/office/powerpoint/2010/main" val="1326964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02B83828-2AD7-4221-55FE-1F74919E62FB}"/>
              </a:ext>
            </a:extLst>
          </p:cNvPr>
          <p:cNvPicPr>
            <a:picLocks noChangeAspect="1"/>
          </p:cNvPicPr>
          <p:nvPr/>
        </p:nvPicPr>
        <p:blipFill>
          <a:blip r:embed="rId4"/>
          <a:stretch>
            <a:fillRect/>
          </a:stretch>
        </p:blipFill>
        <p:spPr>
          <a:xfrm>
            <a:off x="86793" y="1782320"/>
            <a:ext cx="8970413" cy="4630672"/>
          </a:xfrm>
          <a:prstGeom prst="rect">
            <a:avLst/>
          </a:prstGeom>
        </p:spPr>
      </p:pic>
    </p:spTree>
    <p:extLst>
      <p:ext uri="{BB962C8B-B14F-4D97-AF65-F5344CB8AC3E}">
        <p14:creationId xmlns:p14="http://schemas.microsoft.com/office/powerpoint/2010/main" val="1396228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2593F172-E20B-C384-00A4-822AAED28ACC}"/>
              </a:ext>
            </a:extLst>
          </p:cNvPr>
          <p:cNvPicPr>
            <a:picLocks noChangeAspect="1"/>
          </p:cNvPicPr>
          <p:nvPr/>
        </p:nvPicPr>
        <p:blipFill>
          <a:blip r:embed="rId4"/>
          <a:stretch>
            <a:fillRect/>
          </a:stretch>
        </p:blipFill>
        <p:spPr>
          <a:xfrm>
            <a:off x="190500" y="1837056"/>
            <a:ext cx="8494182" cy="2092007"/>
          </a:xfrm>
          <a:prstGeom prst="rect">
            <a:avLst/>
          </a:prstGeom>
        </p:spPr>
      </p:pic>
      <p:sp>
        <p:nvSpPr>
          <p:cNvPr id="7" name="TextBox 6">
            <a:extLst>
              <a:ext uri="{FF2B5EF4-FFF2-40B4-BE49-F238E27FC236}">
                <a16:creationId xmlns:a16="http://schemas.microsoft.com/office/drawing/2014/main" id="{328FE55B-AD67-5483-7DE2-AFD4CA3F3CDE}"/>
              </a:ext>
            </a:extLst>
          </p:cNvPr>
          <p:cNvSpPr txBox="1"/>
          <p:nvPr/>
        </p:nvSpPr>
        <p:spPr>
          <a:xfrm>
            <a:off x="190500" y="3929063"/>
            <a:ext cx="8763000" cy="2164375"/>
          </a:xfrm>
          <a:prstGeom prst="rect">
            <a:avLst/>
          </a:prstGeom>
          <a:noFill/>
        </p:spPr>
        <p:txBody>
          <a:bodyPr wrap="square">
            <a:spAutoFit/>
          </a:bodyPr>
          <a:lstStyle/>
          <a:p>
            <a:pPr marL="0" marR="0" lvl="0" indent="0" algn="just" defTabSz="914400" rtl="0" eaLnBrk="1" fontAlgn="base" latinLnBrk="0" hangingPunct="1">
              <a:lnSpc>
                <a:spcPct val="15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lumMod val="95000"/>
                    <a:lumOff val="5000"/>
                  </a:srgbClr>
                </a:solidFill>
                <a:effectLst/>
                <a:uLnTx/>
                <a:uFillTx/>
                <a:latin typeface="Segoe UI Semibold" panose="020B0702040204020203" pitchFamily="34" charset="0"/>
                <a:cs typeface="Segoe UI Semibold" panose="020B0702040204020203" pitchFamily="34" charset="0"/>
                <a:sym typeface="Arial"/>
              </a:rPr>
              <a:t>Implementing Polymorphism in Python with Inheritance:</a:t>
            </a:r>
          </a:p>
          <a:p>
            <a:pPr marL="0" marR="0" lvl="0" indent="0" algn="just" defTabSz="914400" rtl="0" eaLnBrk="1" fontAlgn="base" latinLnBrk="0" hangingPunct="1">
              <a:lnSpc>
                <a:spcPct val="15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lumMod val="95000"/>
                    <a:lumOff val="5000"/>
                  </a:srgbClr>
                </a:solidFill>
                <a:effectLst/>
                <a:uLnTx/>
                <a:uFillTx/>
                <a:latin typeface="Leelawadee UI" panose="020B0502040204020203" pitchFamily="34" charset="-34"/>
                <a:cs typeface="Leelawadee UI" panose="020B0502040204020203" pitchFamily="34" charset="-34"/>
                <a:sym typeface="Arial"/>
              </a:rPr>
              <a:t>We will be defining functions in the derived class that have the same name as the functions in the base class. Here, we re-implement the functions in the derived class. The phenomenon of re-implementing a function in the derived class is known as Method Overriding.</a:t>
            </a:r>
          </a:p>
        </p:txBody>
      </p:sp>
    </p:spTree>
    <p:extLst>
      <p:ext uri="{BB962C8B-B14F-4D97-AF65-F5344CB8AC3E}">
        <p14:creationId xmlns:p14="http://schemas.microsoft.com/office/powerpoint/2010/main" val="1153422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endParaRPr lang="en-US" sz="200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4" name="Picture 3">
            <a:extLst>
              <a:ext uri="{FF2B5EF4-FFF2-40B4-BE49-F238E27FC236}">
                <a16:creationId xmlns:a16="http://schemas.microsoft.com/office/drawing/2014/main" id="{0DC4A73F-0B21-5A47-1715-382DE3EB4791}"/>
              </a:ext>
            </a:extLst>
          </p:cNvPr>
          <p:cNvPicPr>
            <a:picLocks noChangeAspect="1"/>
          </p:cNvPicPr>
          <p:nvPr/>
        </p:nvPicPr>
        <p:blipFill>
          <a:blip r:embed="rId3"/>
          <a:stretch>
            <a:fillRect/>
          </a:stretch>
        </p:blipFill>
        <p:spPr>
          <a:xfrm>
            <a:off x="1938316" y="0"/>
            <a:ext cx="5864564" cy="6863373"/>
          </a:xfrm>
          <a:prstGeom prst="rect">
            <a:avLst/>
          </a:prstGeom>
        </p:spPr>
      </p:pic>
    </p:spTree>
    <p:extLst>
      <p:ext uri="{BB962C8B-B14F-4D97-AF65-F5344CB8AC3E}">
        <p14:creationId xmlns:p14="http://schemas.microsoft.com/office/powerpoint/2010/main" val="73703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7ED20B6-ED14-1D7A-F00E-C153A87984F5}"/>
              </a:ext>
            </a:extLst>
          </p:cNvPr>
          <p:cNvPicPr>
            <a:picLocks noChangeAspect="1"/>
          </p:cNvPicPr>
          <p:nvPr/>
        </p:nvPicPr>
        <p:blipFill>
          <a:blip r:embed="rId4"/>
          <a:stretch>
            <a:fillRect/>
          </a:stretch>
        </p:blipFill>
        <p:spPr>
          <a:xfrm>
            <a:off x="591711" y="1517831"/>
            <a:ext cx="7960577" cy="2310457"/>
          </a:xfrm>
          <a:prstGeom prst="rect">
            <a:avLst/>
          </a:prstGeom>
        </p:spPr>
      </p:pic>
      <p:sp>
        <p:nvSpPr>
          <p:cNvPr id="7" name="TextBox 6">
            <a:extLst>
              <a:ext uri="{FF2B5EF4-FFF2-40B4-BE49-F238E27FC236}">
                <a16:creationId xmlns:a16="http://schemas.microsoft.com/office/drawing/2014/main" id="{B5A4D60D-E320-34FA-24D6-384F2B8CFC98}"/>
              </a:ext>
            </a:extLst>
          </p:cNvPr>
          <p:cNvSpPr txBox="1"/>
          <p:nvPr/>
        </p:nvSpPr>
        <p:spPr>
          <a:xfrm>
            <a:off x="190500" y="4134466"/>
            <a:ext cx="8763000" cy="2072042"/>
          </a:xfrm>
          <a:prstGeom prst="rect">
            <a:avLst/>
          </a:prstGeom>
          <a:noFill/>
        </p:spPr>
        <p:txBody>
          <a:bodyPr wrap="square">
            <a:spAutoFit/>
          </a:bodyPr>
          <a:lstStyle/>
          <a:p>
            <a:pPr algn="just" fontAlgn="base"/>
            <a:r>
              <a:rPr lang="en-US" sz="2400" b="0" i="0" dirty="0">
                <a:solidFill>
                  <a:schemeClr val="tx1">
                    <a:lumMod val="95000"/>
                    <a:lumOff val="5000"/>
                  </a:schemeClr>
                </a:solidFill>
                <a:effectLst/>
                <a:latin typeface="Segoe UI Semibold" panose="020B0702040204020203" pitchFamily="34" charset="0"/>
                <a:cs typeface="Segoe UI Semibold" panose="020B0702040204020203" pitchFamily="34" charset="0"/>
              </a:rPr>
              <a:t>Advantages of Polymorphism:</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The codes and classes written once can be reused and implemented multiple times.</a:t>
            </a:r>
          </a:p>
          <a:p>
            <a:pPr marL="285750" indent="-285750" algn="just" fontAlgn="base">
              <a:lnSpc>
                <a:spcPct val="150000"/>
              </a:lnSpc>
              <a:buFont typeface="Wingdings" panose="05000000000000000000" pitchFamily="2" charset="2"/>
              <a:buChar char="Ø"/>
            </a:pPr>
            <a:r>
              <a:rPr lang="en-US" sz="1800" b="0" i="0" dirty="0">
                <a:solidFill>
                  <a:schemeClr val="tx1">
                    <a:lumMod val="95000"/>
                    <a:lumOff val="5000"/>
                  </a:schemeClr>
                </a:solidFill>
                <a:effectLst/>
                <a:latin typeface="Leelawadee UI" panose="020B0502040204020203" pitchFamily="34" charset="-34"/>
                <a:cs typeface="Leelawadee UI" panose="020B0502040204020203" pitchFamily="34" charset="-34"/>
              </a:rPr>
              <a:t>It helps in reducing the coupling between different functionalities and behavior of objects.</a:t>
            </a:r>
          </a:p>
        </p:txBody>
      </p:sp>
    </p:spTree>
    <p:extLst>
      <p:ext uri="{BB962C8B-B14F-4D97-AF65-F5344CB8AC3E}">
        <p14:creationId xmlns:p14="http://schemas.microsoft.com/office/powerpoint/2010/main" val="416040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algn="l" fontAlgn="base"/>
            <a:r>
              <a:rPr lang="en-IN" sz="3600" b="0" i="0" dirty="0">
                <a:solidFill>
                  <a:srgbClr val="F2F5F7"/>
                </a:solidFill>
                <a:effectLst/>
                <a:latin typeface="-apple-system"/>
              </a:rPr>
              <a:t>Inheritance in Python</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lang="en-US" sz="2000" b="0" i="0" u="none" strike="noStrike" cap="none">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EA848FB-4666-0A36-FE47-69A119B80057}"/>
              </a:ext>
            </a:extLst>
          </p:cNvPr>
          <p:cNvSpPr txBox="1"/>
          <p:nvPr/>
        </p:nvSpPr>
        <p:spPr>
          <a:xfrm>
            <a:off x="190498" y="2562727"/>
            <a:ext cx="8763001" cy="3728328"/>
          </a:xfrm>
          <a:prstGeom prst="rect">
            <a:avLst/>
          </a:prstGeom>
          <a:noFill/>
        </p:spPr>
        <p:txBody>
          <a:bodyPr wrap="square">
            <a:spAutoFit/>
          </a:bodyPr>
          <a:lstStyle/>
          <a:p>
            <a:pPr algn="just" fontAlgn="base">
              <a:lnSpc>
                <a:spcPct val="150000"/>
              </a:lnSpc>
            </a:pP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In the world of Object-Oriented Programming (OOP), Inheritance refers to the mechanism of the capability of a class to derive or extend the properties from another class in the run. </a:t>
            </a:r>
          </a:p>
          <a:p>
            <a:pPr algn="just" fontAlgn="base">
              <a:lnSpc>
                <a:spcPct val="150000"/>
              </a:lnSpc>
            </a:pPr>
            <a:endParaRPr lang="en-US" sz="2000" dirty="0">
              <a:solidFill>
                <a:schemeClr val="tx1">
                  <a:lumMod val="95000"/>
                  <a:lumOff val="5000"/>
                </a:schemeClr>
              </a:solidFill>
              <a:latin typeface="Leelawadee UI" panose="020B0502040204020203" pitchFamily="34" charset="-34"/>
              <a:cs typeface="Leelawadee UI" panose="020B0502040204020203" pitchFamily="34" charset="-34"/>
            </a:endParaRPr>
          </a:p>
          <a:p>
            <a:pPr algn="just" fontAlgn="base">
              <a:lnSpc>
                <a:spcPct val="150000"/>
              </a:lnSpc>
            </a:pP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This property enables the derived class to acquire the properties or traits of the base class. Inheritance is considered one of the most important aspects of OOP because it serves the feature of </a:t>
            </a:r>
            <a:r>
              <a:rPr lang="en-US" sz="2000" b="1" i="0" dirty="0">
                <a:solidFill>
                  <a:schemeClr val="tx1">
                    <a:lumMod val="95000"/>
                    <a:lumOff val="5000"/>
                  </a:schemeClr>
                </a:solidFill>
                <a:effectLst/>
                <a:latin typeface="Leelawadee UI" panose="020B0502040204020203" pitchFamily="34" charset="-34"/>
                <a:cs typeface="Leelawadee UI" panose="020B0502040204020203" pitchFamily="34" charset="-34"/>
              </a:rPr>
              <a:t>reusability</a:t>
            </a:r>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 thus making the piece of code more reliable.</a:t>
            </a:r>
          </a:p>
        </p:txBody>
      </p:sp>
    </p:spTree>
    <p:extLst>
      <p:ext uri="{BB962C8B-B14F-4D97-AF65-F5344CB8AC3E}">
        <p14:creationId xmlns:p14="http://schemas.microsoft.com/office/powerpoint/2010/main" val="378441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7172" name="Picture 4" descr="Python Inheritance">
            <a:extLst>
              <a:ext uri="{FF2B5EF4-FFF2-40B4-BE49-F238E27FC236}">
                <a16:creationId xmlns:a16="http://schemas.microsoft.com/office/drawing/2014/main" id="{3CDFED69-0CA2-D04F-F4D1-5B1E45011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72" y="1423702"/>
            <a:ext cx="8244656" cy="40105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5" name="TextBox 4">
            <a:extLst>
              <a:ext uri="{FF2B5EF4-FFF2-40B4-BE49-F238E27FC236}">
                <a16:creationId xmlns:a16="http://schemas.microsoft.com/office/drawing/2014/main" id="{3D446C47-38DE-5AB2-EB99-3FCDD1186C9D}"/>
              </a:ext>
            </a:extLst>
          </p:cNvPr>
          <p:cNvSpPr txBox="1"/>
          <p:nvPr/>
        </p:nvSpPr>
        <p:spPr>
          <a:xfrm>
            <a:off x="0" y="95603"/>
            <a:ext cx="8763000" cy="400110"/>
          </a:xfrm>
          <a:prstGeom prst="rect">
            <a:avLst/>
          </a:prstGeom>
          <a:noFill/>
        </p:spPr>
        <p:txBody>
          <a:bodyPr wrap="square">
            <a:spAutoFit/>
          </a:bodyPr>
          <a:lstStyle/>
          <a:p>
            <a:r>
              <a:rPr lang="en-US" sz="2000" b="0" i="0" dirty="0">
                <a:solidFill>
                  <a:schemeClr val="tx1">
                    <a:lumMod val="95000"/>
                    <a:lumOff val="5000"/>
                  </a:schemeClr>
                </a:solidFill>
                <a:effectLst/>
                <a:latin typeface="Leelawadee UI" panose="020B0502040204020203" pitchFamily="34" charset="-34"/>
                <a:cs typeface="Leelawadee UI" panose="020B0502040204020203" pitchFamily="34" charset="-34"/>
              </a:rPr>
              <a:t>Let’s dive into the world of inheritance in Python with simple examples.</a:t>
            </a:r>
            <a:endParaRPr lang="en-IN" sz="2000" dirty="0">
              <a:solidFill>
                <a:schemeClr val="tx1">
                  <a:lumMod val="95000"/>
                  <a:lumOff val="5000"/>
                </a:schemeClr>
              </a:solidFill>
              <a:latin typeface="Leelawadee UI" panose="020B0502040204020203" pitchFamily="34" charset="-34"/>
              <a:cs typeface="Leelawadee UI" panose="020B0502040204020203" pitchFamily="34" charset="-34"/>
            </a:endParaRPr>
          </a:p>
        </p:txBody>
      </p:sp>
      <p:sp>
        <p:nvSpPr>
          <p:cNvPr id="7" name="TextBox 6">
            <a:extLst>
              <a:ext uri="{FF2B5EF4-FFF2-40B4-BE49-F238E27FC236}">
                <a16:creationId xmlns:a16="http://schemas.microsoft.com/office/drawing/2014/main" id="{330AFABC-670B-6E05-3A00-1197301E1D19}"/>
              </a:ext>
            </a:extLst>
          </p:cNvPr>
          <p:cNvSpPr txBox="1"/>
          <p:nvPr/>
        </p:nvSpPr>
        <p:spPr>
          <a:xfrm>
            <a:off x="0" y="495713"/>
            <a:ext cx="4602480" cy="461665"/>
          </a:xfrm>
          <a:prstGeom prst="rect">
            <a:avLst/>
          </a:prstGeom>
          <a:noFill/>
        </p:spPr>
        <p:txBody>
          <a:bodyPr wrap="square">
            <a:spAutoFit/>
          </a:bodyPr>
          <a:lstStyle/>
          <a:p>
            <a:pPr algn="l" fontAlgn="base"/>
            <a:r>
              <a:rPr lang="en-US" sz="2400" b="1" i="0" dirty="0">
                <a:effectLst/>
                <a:latin typeface="Segoe UI Semibold" panose="020B0702040204020203" pitchFamily="34" charset="0"/>
                <a:cs typeface="Segoe UI Semibold" panose="020B0702040204020203" pitchFamily="34" charset="0"/>
              </a:rPr>
              <a:t>Step 1: Create a Base class</a:t>
            </a:r>
          </a:p>
        </p:txBody>
      </p:sp>
      <p:pic>
        <p:nvPicPr>
          <p:cNvPr id="11" name="Picture 10">
            <a:extLst>
              <a:ext uri="{FF2B5EF4-FFF2-40B4-BE49-F238E27FC236}">
                <a16:creationId xmlns:a16="http://schemas.microsoft.com/office/drawing/2014/main" id="{CFD3DAA7-8592-920D-3CAE-84FA0A090D9F}"/>
              </a:ext>
            </a:extLst>
          </p:cNvPr>
          <p:cNvPicPr>
            <a:picLocks noChangeAspect="1"/>
          </p:cNvPicPr>
          <p:nvPr/>
        </p:nvPicPr>
        <p:blipFill>
          <a:blip r:embed="rId3"/>
          <a:stretch>
            <a:fillRect/>
          </a:stretch>
        </p:blipFill>
        <p:spPr>
          <a:xfrm>
            <a:off x="0" y="1151226"/>
            <a:ext cx="9144000" cy="3702107"/>
          </a:xfrm>
          <a:prstGeom prst="rect">
            <a:avLst/>
          </a:prstGeom>
        </p:spPr>
      </p:pic>
      <p:pic>
        <p:nvPicPr>
          <p:cNvPr id="13" name="Picture 12">
            <a:extLst>
              <a:ext uri="{FF2B5EF4-FFF2-40B4-BE49-F238E27FC236}">
                <a16:creationId xmlns:a16="http://schemas.microsoft.com/office/drawing/2014/main" id="{E174C721-CD7C-188B-78BB-CF7E28289BF3}"/>
              </a:ext>
            </a:extLst>
          </p:cNvPr>
          <p:cNvPicPr>
            <a:picLocks noChangeAspect="1"/>
          </p:cNvPicPr>
          <p:nvPr/>
        </p:nvPicPr>
        <p:blipFill>
          <a:blip r:embed="rId4"/>
          <a:stretch>
            <a:fillRect/>
          </a:stretch>
        </p:blipFill>
        <p:spPr>
          <a:xfrm>
            <a:off x="266406" y="5196326"/>
            <a:ext cx="6782388" cy="1165961"/>
          </a:xfrm>
          <a:prstGeom prst="rect">
            <a:avLst/>
          </a:prstGeom>
        </p:spPr>
      </p:pic>
    </p:spTree>
    <p:extLst>
      <p:ext uri="{BB962C8B-B14F-4D97-AF65-F5344CB8AC3E}">
        <p14:creationId xmlns:p14="http://schemas.microsoft.com/office/powerpoint/2010/main" val="2137800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3" name="TextBox 2">
            <a:extLst>
              <a:ext uri="{FF2B5EF4-FFF2-40B4-BE49-F238E27FC236}">
                <a16:creationId xmlns:a16="http://schemas.microsoft.com/office/drawing/2014/main" id="{4B0DC384-DE64-31EC-CA56-35BE3B94F53C}"/>
              </a:ext>
            </a:extLst>
          </p:cNvPr>
          <p:cNvSpPr txBox="1"/>
          <p:nvPr/>
        </p:nvSpPr>
        <p:spPr>
          <a:xfrm>
            <a:off x="0" y="96048"/>
            <a:ext cx="4572000" cy="461665"/>
          </a:xfrm>
          <a:prstGeom prst="rect">
            <a:avLst/>
          </a:prstGeom>
          <a:noFill/>
        </p:spPr>
        <p:txBody>
          <a:bodyPr wrap="square">
            <a:spAutoFit/>
          </a:bodyPr>
          <a:lstStyle/>
          <a:p>
            <a:pPr algn="l" fontAlgn="base"/>
            <a:r>
              <a:rPr lang="en-US" sz="2400" b="0" i="0" dirty="0">
                <a:effectLst/>
                <a:latin typeface="Segoe UI Semibold" panose="020B0702040204020203" pitchFamily="34" charset="0"/>
                <a:cs typeface="Segoe UI Semibold" panose="020B0702040204020203" pitchFamily="34" charset="0"/>
              </a:rPr>
              <a:t>Step 2: Create a Derived class:</a:t>
            </a:r>
          </a:p>
        </p:txBody>
      </p:sp>
      <p:pic>
        <p:nvPicPr>
          <p:cNvPr id="5" name="Picture 4">
            <a:extLst>
              <a:ext uri="{FF2B5EF4-FFF2-40B4-BE49-F238E27FC236}">
                <a16:creationId xmlns:a16="http://schemas.microsoft.com/office/drawing/2014/main" id="{A7D34195-8EA3-1FF0-2C65-ACF7C9ACC1A2}"/>
              </a:ext>
            </a:extLst>
          </p:cNvPr>
          <p:cNvPicPr>
            <a:picLocks noChangeAspect="1"/>
          </p:cNvPicPr>
          <p:nvPr/>
        </p:nvPicPr>
        <p:blipFill>
          <a:blip r:embed="rId3"/>
          <a:stretch>
            <a:fillRect/>
          </a:stretch>
        </p:blipFill>
        <p:spPr>
          <a:xfrm>
            <a:off x="0" y="755754"/>
            <a:ext cx="9144000" cy="1859580"/>
          </a:xfrm>
          <a:prstGeom prst="rect">
            <a:avLst/>
          </a:prstGeom>
        </p:spPr>
      </p:pic>
      <p:pic>
        <p:nvPicPr>
          <p:cNvPr id="7" name="Picture 6">
            <a:extLst>
              <a:ext uri="{FF2B5EF4-FFF2-40B4-BE49-F238E27FC236}">
                <a16:creationId xmlns:a16="http://schemas.microsoft.com/office/drawing/2014/main" id="{DC064FDB-D3EC-B4C7-9573-B10CA5BCD942}"/>
              </a:ext>
            </a:extLst>
          </p:cNvPr>
          <p:cNvPicPr>
            <a:picLocks noChangeAspect="1"/>
          </p:cNvPicPr>
          <p:nvPr/>
        </p:nvPicPr>
        <p:blipFill>
          <a:blip r:embed="rId4"/>
          <a:stretch>
            <a:fillRect/>
          </a:stretch>
        </p:blipFill>
        <p:spPr>
          <a:xfrm>
            <a:off x="0" y="2813375"/>
            <a:ext cx="8685661" cy="1232804"/>
          </a:xfrm>
          <a:prstGeom prst="rect">
            <a:avLst/>
          </a:prstGeom>
        </p:spPr>
      </p:pic>
      <p:sp>
        <p:nvSpPr>
          <p:cNvPr id="10" name="TextBox 9">
            <a:extLst>
              <a:ext uri="{FF2B5EF4-FFF2-40B4-BE49-F238E27FC236}">
                <a16:creationId xmlns:a16="http://schemas.microsoft.com/office/drawing/2014/main" id="{A1D78963-4D4E-73AF-D650-082CACCF2D49}"/>
              </a:ext>
            </a:extLst>
          </p:cNvPr>
          <p:cNvSpPr txBox="1"/>
          <p:nvPr/>
        </p:nvSpPr>
        <p:spPr>
          <a:xfrm>
            <a:off x="51246" y="4717251"/>
            <a:ext cx="8583168" cy="1384995"/>
          </a:xfrm>
          <a:prstGeom prst="rect">
            <a:avLst/>
          </a:prstGeom>
          <a:noFill/>
        </p:spPr>
        <p:txBody>
          <a:bodyPr wrap="square">
            <a:spAutoFit/>
          </a:bodyPr>
          <a:lstStyle/>
          <a:p>
            <a:pPr algn="just"/>
            <a:r>
              <a:rPr lang="en-US" sz="2400" dirty="0">
                <a:latin typeface="Segoe UI Semibold" panose="020B0702040204020203" pitchFamily="34" charset="0"/>
                <a:cs typeface="Segoe UI Semibold" panose="020B0702040204020203" pitchFamily="34" charset="0"/>
              </a:rPr>
              <a:t>Use of super() function:</a:t>
            </a:r>
          </a:p>
          <a:p>
            <a:pPr algn="just"/>
            <a:endParaRPr lang="en-US" sz="2400" dirty="0">
              <a:latin typeface="Segoe UI Semibold" panose="020B0702040204020203" pitchFamily="34" charset="0"/>
              <a:cs typeface="Segoe UI Semibold" panose="020B0702040204020203" pitchFamily="34" charset="0"/>
            </a:endParaRPr>
          </a:p>
          <a:p>
            <a:pPr algn="just"/>
            <a:r>
              <a:rPr lang="en-US" sz="1800" dirty="0">
                <a:latin typeface="Leelawadee UI" panose="020B0502040204020203" pitchFamily="34" charset="-34"/>
                <a:cs typeface="Leelawadee UI" panose="020B0502040204020203" pitchFamily="34" charset="-34"/>
              </a:rPr>
              <a:t>By using the super() function, you do not have to use the name of the parent element, it will automatically inherit the methods and properties from its parent.</a:t>
            </a:r>
            <a:endParaRPr lang="en-IN" sz="18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4213455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3" name="Picture 2">
            <a:extLst>
              <a:ext uri="{FF2B5EF4-FFF2-40B4-BE49-F238E27FC236}">
                <a16:creationId xmlns:a16="http://schemas.microsoft.com/office/drawing/2014/main" id="{0575D2E8-719C-D5CD-CB51-73A359053274}"/>
              </a:ext>
            </a:extLst>
          </p:cNvPr>
          <p:cNvPicPr>
            <a:picLocks noChangeAspect="1"/>
          </p:cNvPicPr>
          <p:nvPr/>
        </p:nvPicPr>
        <p:blipFill>
          <a:blip r:embed="rId3"/>
          <a:stretch>
            <a:fillRect/>
          </a:stretch>
        </p:blipFill>
        <p:spPr>
          <a:xfrm>
            <a:off x="426518" y="308466"/>
            <a:ext cx="6388809" cy="4570940"/>
          </a:xfrm>
          <a:prstGeom prst="rect">
            <a:avLst/>
          </a:prstGeom>
        </p:spPr>
      </p:pic>
      <p:pic>
        <p:nvPicPr>
          <p:cNvPr id="5" name="Picture 4">
            <a:extLst>
              <a:ext uri="{FF2B5EF4-FFF2-40B4-BE49-F238E27FC236}">
                <a16:creationId xmlns:a16="http://schemas.microsoft.com/office/drawing/2014/main" id="{16888DD9-BCB9-34C7-C6C3-940674DC2602}"/>
              </a:ext>
            </a:extLst>
          </p:cNvPr>
          <p:cNvPicPr>
            <a:picLocks noChangeAspect="1"/>
          </p:cNvPicPr>
          <p:nvPr/>
        </p:nvPicPr>
        <p:blipFill>
          <a:blip r:embed="rId4"/>
          <a:stretch>
            <a:fillRect/>
          </a:stretch>
        </p:blipFill>
        <p:spPr>
          <a:xfrm>
            <a:off x="276331" y="5248625"/>
            <a:ext cx="8665940" cy="957103"/>
          </a:xfrm>
          <a:prstGeom prst="rect">
            <a:avLst/>
          </a:prstGeom>
        </p:spPr>
      </p:pic>
    </p:spTree>
    <p:extLst>
      <p:ext uri="{BB962C8B-B14F-4D97-AF65-F5344CB8AC3E}">
        <p14:creationId xmlns:p14="http://schemas.microsoft.com/office/powerpoint/2010/main" val="326600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AutoShape 2" descr="Relations in information assurance, information security, trust and...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A06BC969-F7F0-B7A0-A469-908AA772E085}"/>
              </a:ext>
            </a:extLst>
          </p:cNvPr>
          <p:cNvSpPr txBox="1"/>
          <p:nvPr/>
        </p:nvSpPr>
        <p:spPr>
          <a:xfrm>
            <a:off x="155574" y="1687513"/>
            <a:ext cx="8762999" cy="3108543"/>
          </a:xfrm>
          <a:prstGeom prst="rect">
            <a:avLst/>
          </a:prstGeom>
          <a:noFill/>
        </p:spPr>
        <p:txBody>
          <a:bodyPr wrap="square">
            <a:spAutoFit/>
          </a:bodyPr>
          <a:lstStyle/>
          <a:p>
            <a:r>
              <a:rPr lang="en-US" sz="2800" b="1" dirty="0">
                <a:latin typeface="Segoe UI Semibold" panose="020B0702040204020203" pitchFamily="34" charset="0"/>
                <a:cs typeface="Segoe UI Semibold" panose="020B0702040204020203" pitchFamily="34" charset="0"/>
              </a:rPr>
              <a:t>Benefits of Inheritance:</a:t>
            </a:r>
          </a:p>
          <a:p>
            <a:endParaRPr lang="en-US" sz="2800" b="1" dirty="0">
              <a:latin typeface="Segoe UI Semibold" panose="020B0702040204020203" pitchFamily="34" charset="0"/>
              <a:cs typeface="Segoe UI Semibold" panose="020B0702040204020203" pitchFamily="34" charset="0"/>
            </a:endParaRPr>
          </a:p>
          <a:p>
            <a:pPr marL="342900" indent="-342900" algn="just">
              <a:buFont typeface="Wingdings" panose="05000000000000000000" pitchFamily="2" charset="2"/>
              <a:buChar char="Ø"/>
            </a:pPr>
            <a:r>
              <a:rPr lang="en-US" sz="2000" dirty="0">
                <a:latin typeface="Leelawadee UI" panose="020B0502040204020203" pitchFamily="34" charset="-34"/>
                <a:cs typeface="Leelawadee UI" panose="020B0502040204020203" pitchFamily="34" charset="-34"/>
              </a:rPr>
              <a:t>Inheritance depicts relationships that resemble real-world scenarios.</a:t>
            </a:r>
          </a:p>
          <a:p>
            <a:pPr algn="just"/>
            <a:endParaRPr lang="en-US" sz="2000" dirty="0">
              <a:latin typeface="Leelawadee UI" panose="020B0502040204020203" pitchFamily="34" charset="-34"/>
              <a:cs typeface="Leelawadee UI" panose="020B0502040204020203" pitchFamily="34" charset="-34"/>
            </a:endParaRPr>
          </a:p>
          <a:p>
            <a:pPr marL="342900" indent="-342900" algn="just">
              <a:buFont typeface="Wingdings" panose="05000000000000000000" pitchFamily="2" charset="2"/>
              <a:buChar char="Ø"/>
            </a:pPr>
            <a:r>
              <a:rPr lang="en-US" sz="2000" dirty="0">
                <a:latin typeface="Leelawadee UI" panose="020B0502040204020203" pitchFamily="34" charset="-34"/>
                <a:cs typeface="Leelawadee UI" panose="020B0502040204020203" pitchFamily="34" charset="-34"/>
              </a:rPr>
              <a:t>It provides the feature of re-usability which allows the user to add more features to the derived class without altering it.</a:t>
            </a:r>
          </a:p>
          <a:p>
            <a:pPr algn="just"/>
            <a:endParaRPr lang="en-US" sz="2000" dirty="0">
              <a:latin typeface="Leelawadee UI" panose="020B0502040204020203" pitchFamily="34" charset="-34"/>
              <a:cs typeface="Leelawadee UI" panose="020B0502040204020203" pitchFamily="34" charset="-34"/>
            </a:endParaRPr>
          </a:p>
          <a:p>
            <a:pPr marL="342900" indent="-342900" algn="just">
              <a:buFont typeface="Wingdings" panose="05000000000000000000" pitchFamily="2" charset="2"/>
              <a:buChar char="Ø"/>
            </a:pPr>
            <a:r>
              <a:rPr lang="en-US" sz="2000" dirty="0">
                <a:latin typeface="Leelawadee UI" panose="020B0502040204020203" pitchFamily="34" charset="-34"/>
                <a:cs typeface="Leelawadee UI" panose="020B0502040204020203" pitchFamily="34" charset="-34"/>
              </a:rPr>
              <a:t>If a class Y inherits from class X, then automatically all the sub-classes of Y would inherit from class X.</a:t>
            </a:r>
            <a:endParaRPr lang="en-IN" sz="20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52997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66081"/>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25870"/>
            <a:ext cx="8645525" cy="4320480"/>
          </a:xfrm>
          <a:prstGeom prst="rect">
            <a:avLst/>
          </a:prstGeom>
          <a:noFill/>
          <a:ln>
            <a:noFill/>
          </a:ln>
        </p:spPr>
        <p:txBody>
          <a:bodyPr spcFirstLastPara="1" wrap="square" lIns="91425" tIns="45700" rIns="91425" bIns="45700" anchor="t" anchorCtr="0">
            <a:noAutofit/>
          </a:bodyPr>
          <a:lstStyle/>
          <a:p>
            <a:pPr marL="179070" indent="-179070" algn="just">
              <a:buFont typeface="Arial" panose="020B0604020202020204" pitchFamily="34" charset="0"/>
              <a:buChar char="•"/>
            </a:pPr>
            <a:endParaRPr lang="en-US" sz="2000" b="0" i="0" u="none" strike="noStrike" cap="none" dirty="0">
              <a:solidFill>
                <a:schemeClr val="dk1"/>
              </a:solidFill>
              <a:latin typeface="Times New Roman"/>
              <a:ea typeface="Calibri"/>
              <a:cs typeface="Calibri"/>
            </a:endParaRPr>
          </a:p>
        </p:txBody>
      </p:sp>
      <p:pic>
        <p:nvPicPr>
          <p:cNvPr id="4" name="Picture 3">
            <a:extLst>
              <a:ext uri="{FF2B5EF4-FFF2-40B4-BE49-F238E27FC236}">
                <a16:creationId xmlns:a16="http://schemas.microsoft.com/office/drawing/2014/main" id="{C80F8C1D-6403-DC48-9B06-E2173F766A8B}"/>
              </a:ext>
            </a:extLst>
          </p:cNvPr>
          <p:cNvPicPr>
            <a:picLocks noChangeAspect="1"/>
          </p:cNvPicPr>
          <p:nvPr/>
        </p:nvPicPr>
        <p:blipFill>
          <a:blip r:embed="rId4"/>
          <a:stretch>
            <a:fillRect/>
          </a:stretch>
        </p:blipFill>
        <p:spPr>
          <a:xfrm>
            <a:off x="1684440" y="1610344"/>
            <a:ext cx="6513368" cy="1083598"/>
          </a:xfrm>
          <a:prstGeom prst="rect">
            <a:avLst/>
          </a:prstGeom>
        </p:spPr>
      </p:pic>
      <p:sp>
        <p:nvSpPr>
          <p:cNvPr id="2" name="TextBox 1">
            <a:extLst>
              <a:ext uri="{FF2B5EF4-FFF2-40B4-BE49-F238E27FC236}">
                <a16:creationId xmlns:a16="http://schemas.microsoft.com/office/drawing/2014/main" id="{AE15F96D-DD70-B8E8-29FA-B25144FB5851}"/>
              </a:ext>
            </a:extLst>
          </p:cNvPr>
          <p:cNvSpPr txBox="1"/>
          <p:nvPr/>
        </p:nvSpPr>
        <p:spPr>
          <a:xfrm>
            <a:off x="161861" y="1690478"/>
            <a:ext cx="8266176" cy="461665"/>
          </a:xfrm>
          <a:prstGeom prst="rect">
            <a:avLst/>
          </a:prstGeom>
          <a:noFill/>
        </p:spPr>
        <p:txBody>
          <a:bodyPr wrap="square" rtlCol="0">
            <a:spAutoFit/>
          </a:bodyPr>
          <a:lstStyle/>
          <a:p>
            <a:r>
              <a:rPr lang="en-IN" sz="2400" dirty="0">
                <a:latin typeface="Segoe UI Semibold" panose="020B0702040204020203" pitchFamily="34" charset="0"/>
                <a:cs typeface="Segoe UI Semibold" panose="020B0702040204020203" pitchFamily="34" charset="0"/>
              </a:rPr>
              <a:t>Example:</a:t>
            </a:r>
          </a:p>
        </p:txBody>
      </p:sp>
      <p:sp>
        <p:nvSpPr>
          <p:cNvPr id="8" name="TextBox 7">
            <a:extLst>
              <a:ext uri="{FF2B5EF4-FFF2-40B4-BE49-F238E27FC236}">
                <a16:creationId xmlns:a16="http://schemas.microsoft.com/office/drawing/2014/main" id="{F5CBCD98-B45C-E3B3-BDD4-61C9AA6EAB44}"/>
              </a:ext>
            </a:extLst>
          </p:cNvPr>
          <p:cNvSpPr txBox="1"/>
          <p:nvPr/>
        </p:nvSpPr>
        <p:spPr>
          <a:xfrm>
            <a:off x="0" y="3002275"/>
            <a:ext cx="9384476" cy="1107996"/>
          </a:xfrm>
          <a:prstGeom prst="rect">
            <a:avLst/>
          </a:prstGeom>
          <a:noFill/>
        </p:spPr>
        <p:txBody>
          <a:bodyPr wrap="square">
            <a:spAutoFit/>
          </a:bodyPr>
          <a:lstStyle/>
          <a:p>
            <a:pPr marL="285750" indent="-285750" algn="l">
              <a:buFont typeface="Wingdings" panose="05000000000000000000" pitchFamily="2" charset="2"/>
              <a:buChar char="Ø"/>
            </a:pPr>
            <a:r>
              <a:rPr lang="en-IN" sz="2800" b="0" i="0" dirty="0">
                <a:solidFill>
                  <a:srgbClr val="000000"/>
                </a:solidFill>
                <a:effectLst/>
                <a:latin typeface="Segoe UI Semibold" panose="020B0702040204020203" pitchFamily="34" charset="0"/>
                <a:cs typeface="Segoe UI Semibold" panose="020B0702040204020203" pitchFamily="34" charset="0"/>
              </a:rPr>
              <a:t>Calling a Function:</a:t>
            </a:r>
          </a:p>
          <a:p>
            <a:pPr algn="l"/>
            <a:r>
              <a:rPr lang="en-US" sz="2400" dirty="0">
                <a:latin typeface="Leelawadee UI" panose="020B0502040204020203" pitchFamily="34" charset="-34"/>
                <a:cs typeface="Leelawadee UI" panose="020B0502040204020203" pitchFamily="34" charset="-34"/>
              </a:rPr>
              <a:t>To call a function, use the function name followed by parenthesis.</a:t>
            </a:r>
            <a:endParaRPr lang="en-IN" sz="2400" dirty="0">
              <a:latin typeface="Leelawadee UI" panose="020B0502040204020203" pitchFamily="34" charset="-34"/>
              <a:cs typeface="Leelawadee UI" panose="020B0502040204020203" pitchFamily="34" charset="-34"/>
            </a:endParaRPr>
          </a:p>
          <a:p>
            <a:pPr algn="l"/>
            <a:endParaRPr lang="en-IN" b="0" i="0" dirty="0">
              <a:solidFill>
                <a:srgbClr val="000000"/>
              </a:solidFill>
              <a:effectLst/>
              <a:latin typeface="Segoe UI" panose="020B0502040204020203" pitchFamily="34" charset="0"/>
            </a:endParaRPr>
          </a:p>
        </p:txBody>
      </p:sp>
      <p:sp>
        <p:nvSpPr>
          <p:cNvPr id="14" name="TextBox 13">
            <a:extLst>
              <a:ext uri="{FF2B5EF4-FFF2-40B4-BE49-F238E27FC236}">
                <a16:creationId xmlns:a16="http://schemas.microsoft.com/office/drawing/2014/main" id="{945961CC-4E21-642D-5A5D-0C3E72386D85}"/>
              </a:ext>
            </a:extLst>
          </p:cNvPr>
          <p:cNvSpPr txBox="1"/>
          <p:nvPr/>
        </p:nvSpPr>
        <p:spPr>
          <a:xfrm>
            <a:off x="132492" y="4360023"/>
            <a:ext cx="1662037" cy="461665"/>
          </a:xfrm>
          <a:prstGeom prst="rect">
            <a:avLst/>
          </a:prstGeom>
          <a:noFill/>
        </p:spPr>
        <p:txBody>
          <a:bodyPr wrap="square">
            <a:spAutoFit/>
          </a:bodyPr>
          <a:lstStyle/>
          <a:p>
            <a:r>
              <a:rPr kumimoji="0" lang="en-IN" sz="2400" b="0" i="0" u="none" strike="noStrike" kern="0" cap="none" spc="0" normalizeH="0" baseline="0" noProof="0" dirty="0">
                <a:ln>
                  <a:noFill/>
                </a:ln>
                <a:solidFill>
                  <a:srgbClr val="000000"/>
                </a:solidFill>
                <a:effectLst/>
                <a:uLnTx/>
                <a:uFillTx/>
                <a:latin typeface="Segoe UI Semibold" panose="020B0702040204020203" pitchFamily="34" charset="0"/>
                <a:cs typeface="Segoe UI Semibold" panose="020B0702040204020203" pitchFamily="34" charset="0"/>
                <a:sym typeface="Arial"/>
              </a:rPr>
              <a:t>Example:</a:t>
            </a:r>
            <a:endParaRPr lang="en-IN" dirty="0"/>
          </a:p>
        </p:txBody>
      </p:sp>
      <p:pic>
        <p:nvPicPr>
          <p:cNvPr id="16" name="Picture 15">
            <a:extLst>
              <a:ext uri="{FF2B5EF4-FFF2-40B4-BE49-F238E27FC236}">
                <a16:creationId xmlns:a16="http://schemas.microsoft.com/office/drawing/2014/main" id="{D4FE71F6-D425-5096-0ECF-8E18D1A41F1B}"/>
              </a:ext>
            </a:extLst>
          </p:cNvPr>
          <p:cNvPicPr>
            <a:picLocks noChangeAspect="1"/>
          </p:cNvPicPr>
          <p:nvPr/>
        </p:nvPicPr>
        <p:blipFill>
          <a:blip r:embed="rId5"/>
          <a:stretch>
            <a:fillRect/>
          </a:stretch>
        </p:blipFill>
        <p:spPr>
          <a:xfrm>
            <a:off x="1823898" y="4360023"/>
            <a:ext cx="6756203" cy="198711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6" name="Google Shape;126;p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solidFill>
                  <a:schemeClr val="bg1"/>
                </a:solidFill>
              </a:rPr>
              <a:t>Exceptions and File Handling</a:t>
            </a:r>
          </a:p>
        </p:txBody>
      </p:sp>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Rectangle 2">
            <a:extLst>
              <a:ext uri="{FF2B5EF4-FFF2-40B4-BE49-F238E27FC236}">
                <a16:creationId xmlns:a16="http://schemas.microsoft.com/office/drawing/2014/main" id="{0B92C319-0990-13A2-5D69-1F3B64D5CE8F}"/>
              </a:ext>
            </a:extLst>
          </p:cNvPr>
          <p:cNvSpPr>
            <a:spLocks noChangeArrowheads="1"/>
          </p:cNvSpPr>
          <p:nvPr/>
        </p:nvSpPr>
        <p:spPr bwMode="auto">
          <a:xfrm>
            <a:off x="3810000" y="366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FEEC435-CED8-499E-DA18-1D8B1B23C4F8}"/>
              </a:ext>
            </a:extLst>
          </p:cNvPr>
          <p:cNvPicPr>
            <a:picLocks noChangeAspect="1"/>
          </p:cNvPicPr>
          <p:nvPr/>
        </p:nvPicPr>
        <p:blipFill>
          <a:blip r:embed="rId4"/>
          <a:stretch>
            <a:fillRect/>
          </a:stretch>
        </p:blipFill>
        <p:spPr>
          <a:xfrm>
            <a:off x="190500" y="2717110"/>
            <a:ext cx="8798429" cy="2753859"/>
          </a:xfrm>
          <a:prstGeom prst="rect">
            <a:avLst/>
          </a:prstGeom>
        </p:spPr>
      </p:pic>
    </p:spTree>
    <p:extLst>
      <p:ext uri="{BB962C8B-B14F-4D97-AF65-F5344CB8AC3E}">
        <p14:creationId xmlns:p14="http://schemas.microsoft.com/office/powerpoint/2010/main" val="2031137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920B2DD-10CF-AABE-6E0F-EEBBA7D95A18}"/>
              </a:ext>
            </a:extLst>
          </p:cNvPr>
          <p:cNvPicPr>
            <a:picLocks noChangeAspect="1"/>
          </p:cNvPicPr>
          <p:nvPr/>
        </p:nvPicPr>
        <p:blipFill>
          <a:blip r:embed="rId4"/>
          <a:stretch>
            <a:fillRect/>
          </a:stretch>
        </p:blipFill>
        <p:spPr>
          <a:xfrm>
            <a:off x="239302" y="1687513"/>
            <a:ext cx="8665395" cy="2253901"/>
          </a:xfrm>
          <a:prstGeom prst="rect">
            <a:avLst/>
          </a:prstGeom>
        </p:spPr>
      </p:pic>
      <p:pic>
        <p:nvPicPr>
          <p:cNvPr id="11" name="Picture 10">
            <a:extLst>
              <a:ext uri="{FF2B5EF4-FFF2-40B4-BE49-F238E27FC236}">
                <a16:creationId xmlns:a16="http://schemas.microsoft.com/office/drawing/2014/main" id="{FDFCA3D4-84CA-FB42-32BC-6A69CA2AC3C7}"/>
              </a:ext>
            </a:extLst>
          </p:cNvPr>
          <p:cNvPicPr>
            <a:picLocks noChangeAspect="1"/>
          </p:cNvPicPr>
          <p:nvPr/>
        </p:nvPicPr>
        <p:blipFill>
          <a:blip r:embed="rId5"/>
          <a:stretch>
            <a:fillRect/>
          </a:stretch>
        </p:blipFill>
        <p:spPr>
          <a:xfrm>
            <a:off x="190500" y="4181051"/>
            <a:ext cx="8721419" cy="1146853"/>
          </a:xfrm>
          <a:prstGeom prst="rect">
            <a:avLst/>
          </a:prstGeom>
        </p:spPr>
      </p:pic>
    </p:spTree>
    <p:extLst>
      <p:ext uri="{BB962C8B-B14F-4D97-AF65-F5344CB8AC3E}">
        <p14:creationId xmlns:p14="http://schemas.microsoft.com/office/powerpoint/2010/main" val="3815371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97536"/>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65E730FF-0FBD-A28D-6774-9D5297A55B0D}"/>
              </a:ext>
            </a:extLst>
          </p:cNvPr>
          <p:cNvSpPr txBox="1"/>
          <p:nvPr/>
        </p:nvSpPr>
        <p:spPr>
          <a:xfrm>
            <a:off x="190500" y="1601760"/>
            <a:ext cx="4572000" cy="461665"/>
          </a:xfrm>
          <a:prstGeom prst="rect">
            <a:avLst/>
          </a:prstGeom>
          <a:noFill/>
        </p:spPr>
        <p:txBody>
          <a:bodyPr wrap="square">
            <a:spAutoFit/>
          </a:bodyPr>
          <a:lstStyle/>
          <a:p>
            <a:pPr algn="l"/>
            <a:r>
              <a:rPr lang="en-IN" sz="2400" b="0" i="0" dirty="0">
                <a:solidFill>
                  <a:srgbClr val="000000"/>
                </a:solidFill>
                <a:effectLst/>
                <a:latin typeface="Segoe UI Semibold" panose="020B0702040204020203" pitchFamily="34" charset="0"/>
                <a:cs typeface="Segoe UI Semibold" panose="020B0702040204020203" pitchFamily="34" charset="0"/>
              </a:rPr>
              <a:t>Syntax:</a:t>
            </a:r>
          </a:p>
        </p:txBody>
      </p:sp>
      <p:sp>
        <p:nvSpPr>
          <p:cNvPr id="8" name="TextBox 7">
            <a:extLst>
              <a:ext uri="{FF2B5EF4-FFF2-40B4-BE49-F238E27FC236}">
                <a16:creationId xmlns:a16="http://schemas.microsoft.com/office/drawing/2014/main" id="{2F79B581-25EB-3F0B-3C89-286BBBB4D82B}"/>
              </a:ext>
            </a:extLst>
          </p:cNvPr>
          <p:cNvSpPr txBox="1"/>
          <p:nvPr/>
        </p:nvSpPr>
        <p:spPr>
          <a:xfrm>
            <a:off x="190500" y="2706068"/>
            <a:ext cx="4669536" cy="369332"/>
          </a:xfrm>
          <a:prstGeom prst="rect">
            <a:avLst/>
          </a:prstGeom>
          <a:noFill/>
        </p:spPr>
        <p:txBody>
          <a:bodyPr wrap="square">
            <a:spAutoFit/>
          </a:bodyPr>
          <a:lstStyle/>
          <a:p>
            <a:r>
              <a:rPr lang="en-IN" sz="1800" b="0" i="0" dirty="0">
                <a:solidFill>
                  <a:srgbClr val="000000"/>
                </a:solidFill>
                <a:effectLst/>
                <a:latin typeface="Consolas" panose="020B0609020204030204" pitchFamily="49" charset="0"/>
              </a:rPr>
              <a:t>f = </a:t>
            </a:r>
            <a:r>
              <a:rPr lang="en-IN" sz="1800" b="0" i="0" dirty="0">
                <a:solidFill>
                  <a:srgbClr val="0000CD"/>
                </a:solidFill>
                <a:effectLst/>
                <a:latin typeface="Consolas" panose="020B0609020204030204" pitchFamily="49" charset="0"/>
              </a:rPr>
              <a:t>open</a:t>
            </a:r>
            <a:r>
              <a:rPr lang="en-IN" sz="1800" b="0" i="0" dirty="0">
                <a:solidFill>
                  <a:srgbClr val="000000"/>
                </a:solidFill>
                <a:effectLst/>
                <a:latin typeface="Consolas" panose="020B0609020204030204" pitchFamily="49" charset="0"/>
              </a:rPr>
              <a:t>(</a:t>
            </a:r>
            <a:r>
              <a:rPr lang="en-IN" sz="1800" b="0" i="0" dirty="0">
                <a:solidFill>
                  <a:srgbClr val="A52A2A"/>
                </a:solidFill>
                <a:effectLst/>
                <a:latin typeface="Consolas" panose="020B0609020204030204" pitchFamily="49" charset="0"/>
              </a:rPr>
              <a:t>"demofile.txt"</a:t>
            </a:r>
            <a:r>
              <a:rPr lang="en-IN" sz="1800" b="0" i="0" dirty="0">
                <a:solidFill>
                  <a:srgbClr val="000000"/>
                </a:solidFill>
                <a:effectLst/>
                <a:latin typeface="Consolas" panose="020B0609020204030204" pitchFamily="49" charset="0"/>
              </a:rPr>
              <a:t>)</a:t>
            </a:r>
            <a:endParaRPr lang="en-IN" sz="1800" dirty="0"/>
          </a:p>
        </p:txBody>
      </p:sp>
      <p:sp>
        <p:nvSpPr>
          <p:cNvPr id="10" name="TextBox 9">
            <a:extLst>
              <a:ext uri="{FF2B5EF4-FFF2-40B4-BE49-F238E27FC236}">
                <a16:creationId xmlns:a16="http://schemas.microsoft.com/office/drawing/2014/main" id="{A977EE2E-D1AE-6720-95B7-B4F60E585B0D}"/>
              </a:ext>
            </a:extLst>
          </p:cNvPr>
          <p:cNvSpPr txBox="1"/>
          <p:nvPr/>
        </p:nvSpPr>
        <p:spPr>
          <a:xfrm>
            <a:off x="190500" y="2152031"/>
            <a:ext cx="8763000" cy="369332"/>
          </a:xfrm>
          <a:prstGeom prst="rect">
            <a:avLst/>
          </a:prstGeom>
          <a:noFill/>
        </p:spPr>
        <p:txBody>
          <a:bodyPr wrap="square">
            <a:spAutoFit/>
          </a:bodyPr>
          <a:lstStyle/>
          <a:p>
            <a:r>
              <a:rPr lang="en-US" sz="1800" b="0" i="0" dirty="0">
                <a:solidFill>
                  <a:srgbClr val="000000"/>
                </a:solidFill>
                <a:effectLst/>
                <a:latin typeface="Leelawadee UI" panose="020B0502040204020203" pitchFamily="34" charset="-34"/>
                <a:cs typeface="Leelawadee UI" panose="020B0502040204020203" pitchFamily="34" charset="-34"/>
              </a:rPr>
              <a:t>To open a file for reading it is enough to specify the name of the file:</a:t>
            </a:r>
            <a:endParaRPr lang="en-IN" sz="1800" dirty="0">
              <a:latin typeface="Leelawadee UI" panose="020B0502040204020203" pitchFamily="34" charset="-34"/>
              <a:cs typeface="Leelawadee UI" panose="020B0502040204020203" pitchFamily="34" charset="-34"/>
            </a:endParaRPr>
          </a:p>
        </p:txBody>
      </p:sp>
      <p:sp>
        <p:nvSpPr>
          <p:cNvPr id="12" name="TextBox 11">
            <a:extLst>
              <a:ext uri="{FF2B5EF4-FFF2-40B4-BE49-F238E27FC236}">
                <a16:creationId xmlns:a16="http://schemas.microsoft.com/office/drawing/2014/main" id="{7D5D08AB-2F5F-0830-31FA-152F5CF21269}"/>
              </a:ext>
            </a:extLst>
          </p:cNvPr>
          <p:cNvSpPr txBox="1"/>
          <p:nvPr/>
        </p:nvSpPr>
        <p:spPr>
          <a:xfrm>
            <a:off x="190500" y="3265765"/>
            <a:ext cx="4669536" cy="369332"/>
          </a:xfrm>
          <a:prstGeom prst="rect">
            <a:avLst/>
          </a:prstGeom>
          <a:noFill/>
        </p:spPr>
        <p:txBody>
          <a:bodyPr wrap="square">
            <a:spAutoFit/>
          </a:bodyPr>
          <a:lstStyle/>
          <a:p>
            <a:r>
              <a:rPr lang="en-US" sz="1800" b="0" i="0" dirty="0">
                <a:solidFill>
                  <a:srgbClr val="000000"/>
                </a:solidFill>
                <a:effectLst/>
                <a:latin typeface="Leelawadee UI" panose="020B0502040204020203" pitchFamily="34" charset="-34"/>
                <a:cs typeface="Leelawadee UI" panose="020B0502040204020203" pitchFamily="34" charset="-34"/>
              </a:rPr>
              <a:t>The code above is the same as:</a:t>
            </a:r>
            <a:endParaRPr lang="en-IN" sz="1800" dirty="0">
              <a:latin typeface="Leelawadee UI" panose="020B0502040204020203" pitchFamily="34" charset="-34"/>
              <a:cs typeface="Leelawadee UI" panose="020B0502040204020203" pitchFamily="34" charset="-34"/>
            </a:endParaRPr>
          </a:p>
        </p:txBody>
      </p:sp>
      <p:sp>
        <p:nvSpPr>
          <p:cNvPr id="13" name="Rectangle 1">
            <a:extLst>
              <a:ext uri="{FF2B5EF4-FFF2-40B4-BE49-F238E27FC236}">
                <a16:creationId xmlns:a16="http://schemas.microsoft.com/office/drawing/2014/main" id="{2CB60008-CE5F-4F56-B4FD-4021B65441EB}"/>
              </a:ext>
            </a:extLst>
          </p:cNvPr>
          <p:cNvSpPr>
            <a:spLocks noChangeArrowheads="1"/>
          </p:cNvSpPr>
          <p:nvPr/>
        </p:nvSpPr>
        <p:spPr bwMode="auto">
          <a:xfrm>
            <a:off x="0" y="4277066"/>
            <a:ext cx="876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000000"/>
                </a:solidFill>
                <a:effectLst/>
                <a:latin typeface="Verdana" panose="020B0604030504040204" pitchFamily="34" charset="0"/>
              </a:rPr>
              <a:t>Because </a:t>
            </a:r>
            <a:r>
              <a:rPr kumimoji="0" lang="en-US" altLang="en-US" sz="1800" i="0" u="none" strike="noStrike" cap="none" normalizeH="0" baseline="0" dirty="0">
                <a:ln>
                  <a:noFill/>
                </a:ln>
                <a:solidFill>
                  <a:srgbClr val="DC143C"/>
                </a:solidFill>
                <a:effectLst/>
                <a:latin typeface="Consolas" panose="020B0609020204030204" pitchFamily="49" charset="0"/>
              </a:rPr>
              <a:t>"r"</a:t>
            </a:r>
            <a:r>
              <a:rPr kumimoji="0" lang="en-US" altLang="en-US" sz="1800" i="0" u="none" strike="noStrike" cap="none" normalizeH="0" baseline="0" dirty="0">
                <a:ln>
                  <a:noFill/>
                </a:ln>
                <a:solidFill>
                  <a:srgbClr val="000000"/>
                </a:solidFill>
                <a:effectLst/>
                <a:latin typeface="Verdana" panose="020B0604030504040204" pitchFamily="34" charset="0"/>
              </a:rPr>
              <a:t> for read, and </a:t>
            </a:r>
            <a:r>
              <a:rPr kumimoji="0" lang="en-US" altLang="en-US" sz="1800" i="0" u="none" strike="noStrike" cap="none" normalizeH="0" baseline="0" dirty="0">
                <a:ln>
                  <a:noFill/>
                </a:ln>
                <a:solidFill>
                  <a:srgbClr val="DC143C"/>
                </a:solidFill>
                <a:effectLst/>
                <a:latin typeface="Consolas" panose="020B0609020204030204" pitchFamily="49" charset="0"/>
              </a:rPr>
              <a:t>"t"</a:t>
            </a:r>
            <a:r>
              <a:rPr kumimoji="0" lang="en-US" altLang="en-US" sz="1800" i="0" u="none" strike="noStrike" cap="none" normalizeH="0" baseline="0" dirty="0">
                <a:ln>
                  <a:noFill/>
                </a:ln>
                <a:solidFill>
                  <a:srgbClr val="000000"/>
                </a:solidFill>
                <a:effectLst/>
                <a:latin typeface="Verdana" panose="020B0604030504040204" pitchFamily="34" charset="0"/>
              </a:rPr>
              <a:t> for text are the default values,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000000"/>
                </a:solidFill>
                <a:effectLst/>
                <a:latin typeface="Verdana" panose="020B0604030504040204" pitchFamily="34" charset="0"/>
              </a:rPr>
              <a:t>you do not need to specify them.</a:t>
            </a:r>
            <a:r>
              <a:rPr kumimoji="0" lang="en-US" altLang="en-US" sz="1000" i="0" u="none" strike="noStrike" cap="none" normalizeH="0" baseline="0" dirty="0">
                <a:ln>
                  <a:noFill/>
                </a:ln>
                <a:solidFill>
                  <a:schemeClr val="tx1"/>
                </a:solidFill>
                <a:effectLst/>
              </a:rPr>
              <a:t> </a:t>
            </a:r>
            <a:endParaRPr kumimoji="0" lang="en-US" altLang="en-US" sz="320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36F00803-BED0-D473-56BC-94109C0E8458}"/>
              </a:ext>
            </a:extLst>
          </p:cNvPr>
          <p:cNvPicPr>
            <a:picLocks noChangeAspect="1"/>
          </p:cNvPicPr>
          <p:nvPr/>
        </p:nvPicPr>
        <p:blipFill>
          <a:blip r:embed="rId4"/>
          <a:stretch>
            <a:fillRect/>
          </a:stretch>
        </p:blipFill>
        <p:spPr>
          <a:xfrm>
            <a:off x="190500" y="5203210"/>
            <a:ext cx="8343900" cy="579170"/>
          </a:xfrm>
          <a:prstGeom prst="rect">
            <a:avLst/>
          </a:prstGeom>
        </p:spPr>
      </p:pic>
      <p:pic>
        <p:nvPicPr>
          <p:cNvPr id="3" name="Picture 2">
            <a:extLst>
              <a:ext uri="{FF2B5EF4-FFF2-40B4-BE49-F238E27FC236}">
                <a16:creationId xmlns:a16="http://schemas.microsoft.com/office/drawing/2014/main" id="{D0B04CF6-BCB0-8501-6BCB-CCC6B7CFD0D1}"/>
              </a:ext>
            </a:extLst>
          </p:cNvPr>
          <p:cNvPicPr>
            <a:picLocks noChangeAspect="1"/>
          </p:cNvPicPr>
          <p:nvPr/>
        </p:nvPicPr>
        <p:blipFill>
          <a:blip r:embed="rId5"/>
          <a:stretch>
            <a:fillRect/>
          </a:stretch>
        </p:blipFill>
        <p:spPr>
          <a:xfrm>
            <a:off x="279306" y="3653402"/>
            <a:ext cx="3835494" cy="497979"/>
          </a:xfrm>
          <a:prstGeom prst="rect">
            <a:avLst/>
          </a:prstGeom>
        </p:spPr>
      </p:pic>
    </p:spTree>
    <p:extLst>
      <p:ext uri="{BB962C8B-B14F-4D97-AF65-F5344CB8AC3E}">
        <p14:creationId xmlns:p14="http://schemas.microsoft.com/office/powerpoint/2010/main" val="246635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12357"/>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A3B234F9-39CD-B1E7-19A7-7ABBCB087635}"/>
              </a:ext>
            </a:extLst>
          </p:cNvPr>
          <p:cNvSpPr txBox="1"/>
          <p:nvPr/>
        </p:nvSpPr>
        <p:spPr>
          <a:xfrm>
            <a:off x="91440" y="1687513"/>
            <a:ext cx="4572000" cy="461665"/>
          </a:xfrm>
          <a:prstGeom prst="rect">
            <a:avLst/>
          </a:prstGeom>
          <a:noFill/>
        </p:spPr>
        <p:txBody>
          <a:bodyPr wrap="square">
            <a:spAutoFit/>
          </a:bodyPr>
          <a:lstStyle/>
          <a:p>
            <a:pPr algn="l"/>
            <a:r>
              <a:rPr lang="en-IN" sz="2400" b="0" i="0" dirty="0">
                <a:solidFill>
                  <a:srgbClr val="000000"/>
                </a:solidFill>
                <a:effectLst/>
                <a:latin typeface="Segoe UI Semibold" panose="020B0702040204020203" pitchFamily="34" charset="0"/>
                <a:cs typeface="Segoe UI Semibold" panose="020B0702040204020203" pitchFamily="34" charset="0"/>
              </a:rPr>
              <a:t>Python File Open And Read:</a:t>
            </a:r>
          </a:p>
        </p:txBody>
      </p:sp>
      <p:pic>
        <p:nvPicPr>
          <p:cNvPr id="5" name="Picture 4">
            <a:extLst>
              <a:ext uri="{FF2B5EF4-FFF2-40B4-BE49-F238E27FC236}">
                <a16:creationId xmlns:a16="http://schemas.microsoft.com/office/drawing/2014/main" id="{89CBCA13-E5ED-D6FD-C791-7174433B846E}"/>
              </a:ext>
            </a:extLst>
          </p:cNvPr>
          <p:cNvPicPr>
            <a:picLocks noChangeAspect="1"/>
          </p:cNvPicPr>
          <p:nvPr/>
        </p:nvPicPr>
        <p:blipFill>
          <a:blip r:embed="rId4"/>
          <a:stretch>
            <a:fillRect/>
          </a:stretch>
        </p:blipFill>
        <p:spPr>
          <a:xfrm>
            <a:off x="0" y="2415421"/>
            <a:ext cx="9144000" cy="3221973"/>
          </a:xfrm>
          <a:prstGeom prst="rect">
            <a:avLst/>
          </a:prstGeom>
        </p:spPr>
      </p:pic>
      <p:pic>
        <p:nvPicPr>
          <p:cNvPr id="4" name="Picture 3">
            <a:extLst>
              <a:ext uri="{FF2B5EF4-FFF2-40B4-BE49-F238E27FC236}">
                <a16:creationId xmlns:a16="http://schemas.microsoft.com/office/drawing/2014/main" id="{E4CFCFE8-A8C8-1A2F-6746-76C881DE2C2D}"/>
              </a:ext>
            </a:extLst>
          </p:cNvPr>
          <p:cNvPicPr>
            <a:picLocks noChangeAspect="1"/>
          </p:cNvPicPr>
          <p:nvPr/>
        </p:nvPicPr>
        <p:blipFill>
          <a:blip r:embed="rId5"/>
          <a:stretch>
            <a:fillRect/>
          </a:stretch>
        </p:blipFill>
        <p:spPr>
          <a:xfrm>
            <a:off x="190500" y="5692998"/>
            <a:ext cx="3754420" cy="707801"/>
          </a:xfrm>
          <a:prstGeom prst="rect">
            <a:avLst/>
          </a:prstGeom>
        </p:spPr>
      </p:pic>
    </p:spTree>
    <p:extLst>
      <p:ext uri="{BB962C8B-B14F-4D97-AF65-F5344CB8AC3E}">
        <p14:creationId xmlns:p14="http://schemas.microsoft.com/office/powerpoint/2010/main" val="2332011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BDEA8A8-8DF4-C3CE-3369-894748287631}"/>
              </a:ext>
            </a:extLst>
          </p:cNvPr>
          <p:cNvPicPr>
            <a:picLocks noChangeAspect="1"/>
          </p:cNvPicPr>
          <p:nvPr/>
        </p:nvPicPr>
        <p:blipFill>
          <a:blip r:embed="rId4"/>
          <a:stretch>
            <a:fillRect/>
          </a:stretch>
        </p:blipFill>
        <p:spPr>
          <a:xfrm>
            <a:off x="190500" y="1558276"/>
            <a:ext cx="7936837" cy="812510"/>
          </a:xfrm>
          <a:prstGeom prst="rect">
            <a:avLst/>
          </a:prstGeom>
        </p:spPr>
      </p:pic>
      <p:pic>
        <p:nvPicPr>
          <p:cNvPr id="7" name="Picture 6">
            <a:extLst>
              <a:ext uri="{FF2B5EF4-FFF2-40B4-BE49-F238E27FC236}">
                <a16:creationId xmlns:a16="http://schemas.microsoft.com/office/drawing/2014/main" id="{9B1F3045-7AE7-8C7D-D430-4C90AFF2E867}"/>
              </a:ext>
            </a:extLst>
          </p:cNvPr>
          <p:cNvPicPr>
            <a:picLocks noChangeAspect="1"/>
          </p:cNvPicPr>
          <p:nvPr/>
        </p:nvPicPr>
        <p:blipFill>
          <a:blip r:embed="rId5"/>
          <a:stretch>
            <a:fillRect/>
          </a:stretch>
        </p:blipFill>
        <p:spPr>
          <a:xfrm>
            <a:off x="190500" y="2500023"/>
            <a:ext cx="5664008" cy="812509"/>
          </a:xfrm>
          <a:prstGeom prst="rect">
            <a:avLst/>
          </a:prstGeom>
        </p:spPr>
      </p:pic>
      <p:pic>
        <p:nvPicPr>
          <p:cNvPr id="9" name="Picture 8">
            <a:extLst>
              <a:ext uri="{FF2B5EF4-FFF2-40B4-BE49-F238E27FC236}">
                <a16:creationId xmlns:a16="http://schemas.microsoft.com/office/drawing/2014/main" id="{3F83F3CC-B230-F68D-2987-16814DF963FE}"/>
              </a:ext>
            </a:extLst>
          </p:cNvPr>
          <p:cNvPicPr>
            <a:picLocks noChangeAspect="1"/>
          </p:cNvPicPr>
          <p:nvPr/>
        </p:nvPicPr>
        <p:blipFill>
          <a:blip r:embed="rId6"/>
          <a:stretch>
            <a:fillRect/>
          </a:stretch>
        </p:blipFill>
        <p:spPr>
          <a:xfrm>
            <a:off x="190499" y="3371435"/>
            <a:ext cx="7936837" cy="946780"/>
          </a:xfrm>
          <a:prstGeom prst="rect">
            <a:avLst/>
          </a:prstGeom>
        </p:spPr>
      </p:pic>
      <p:pic>
        <p:nvPicPr>
          <p:cNvPr id="11" name="Picture 10">
            <a:extLst>
              <a:ext uri="{FF2B5EF4-FFF2-40B4-BE49-F238E27FC236}">
                <a16:creationId xmlns:a16="http://schemas.microsoft.com/office/drawing/2014/main" id="{A6D78FF2-9FA9-22BA-CC6D-71B857D9F52F}"/>
              </a:ext>
            </a:extLst>
          </p:cNvPr>
          <p:cNvPicPr>
            <a:picLocks noChangeAspect="1"/>
          </p:cNvPicPr>
          <p:nvPr/>
        </p:nvPicPr>
        <p:blipFill>
          <a:blip r:embed="rId7"/>
          <a:stretch>
            <a:fillRect/>
          </a:stretch>
        </p:blipFill>
        <p:spPr>
          <a:xfrm>
            <a:off x="190499" y="4280576"/>
            <a:ext cx="3522859" cy="754899"/>
          </a:xfrm>
          <a:prstGeom prst="rect">
            <a:avLst/>
          </a:prstGeom>
        </p:spPr>
      </p:pic>
      <p:pic>
        <p:nvPicPr>
          <p:cNvPr id="13" name="Picture 12">
            <a:extLst>
              <a:ext uri="{FF2B5EF4-FFF2-40B4-BE49-F238E27FC236}">
                <a16:creationId xmlns:a16="http://schemas.microsoft.com/office/drawing/2014/main" id="{DB9B38BB-1A31-3DC6-A152-3C6FAA066542}"/>
              </a:ext>
            </a:extLst>
          </p:cNvPr>
          <p:cNvPicPr>
            <a:picLocks noChangeAspect="1"/>
          </p:cNvPicPr>
          <p:nvPr/>
        </p:nvPicPr>
        <p:blipFill>
          <a:blip r:embed="rId8"/>
          <a:stretch>
            <a:fillRect/>
          </a:stretch>
        </p:blipFill>
        <p:spPr>
          <a:xfrm>
            <a:off x="190499" y="5120727"/>
            <a:ext cx="6011232" cy="492258"/>
          </a:xfrm>
          <a:prstGeom prst="rect">
            <a:avLst/>
          </a:prstGeom>
        </p:spPr>
      </p:pic>
      <p:pic>
        <p:nvPicPr>
          <p:cNvPr id="15" name="Picture 14">
            <a:extLst>
              <a:ext uri="{FF2B5EF4-FFF2-40B4-BE49-F238E27FC236}">
                <a16:creationId xmlns:a16="http://schemas.microsoft.com/office/drawing/2014/main" id="{18816226-B441-3B8B-ACC5-CE29A703C7E3}"/>
              </a:ext>
            </a:extLst>
          </p:cNvPr>
          <p:cNvPicPr>
            <a:picLocks noChangeAspect="1"/>
          </p:cNvPicPr>
          <p:nvPr/>
        </p:nvPicPr>
        <p:blipFill>
          <a:blip r:embed="rId9"/>
          <a:stretch>
            <a:fillRect/>
          </a:stretch>
        </p:blipFill>
        <p:spPr>
          <a:xfrm>
            <a:off x="190499" y="5602988"/>
            <a:ext cx="3737539" cy="812509"/>
          </a:xfrm>
          <a:prstGeom prst="rect">
            <a:avLst/>
          </a:prstGeom>
        </p:spPr>
      </p:pic>
    </p:spTree>
    <p:extLst>
      <p:ext uri="{BB962C8B-B14F-4D97-AF65-F5344CB8AC3E}">
        <p14:creationId xmlns:p14="http://schemas.microsoft.com/office/powerpoint/2010/main" val="4274712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CCD2C0C-8C35-9772-81CA-DA5D61FF943A}"/>
              </a:ext>
            </a:extLst>
          </p:cNvPr>
          <p:cNvPicPr>
            <a:picLocks noChangeAspect="1"/>
          </p:cNvPicPr>
          <p:nvPr/>
        </p:nvPicPr>
        <p:blipFill>
          <a:blip r:embed="rId4"/>
          <a:stretch>
            <a:fillRect/>
          </a:stretch>
        </p:blipFill>
        <p:spPr>
          <a:xfrm>
            <a:off x="190499" y="1687512"/>
            <a:ext cx="7692687" cy="660272"/>
          </a:xfrm>
          <a:prstGeom prst="rect">
            <a:avLst/>
          </a:prstGeom>
        </p:spPr>
      </p:pic>
      <p:pic>
        <p:nvPicPr>
          <p:cNvPr id="5" name="Picture 4">
            <a:extLst>
              <a:ext uri="{FF2B5EF4-FFF2-40B4-BE49-F238E27FC236}">
                <a16:creationId xmlns:a16="http://schemas.microsoft.com/office/drawing/2014/main" id="{C915FA2C-E0ED-96B1-A247-144385576E45}"/>
              </a:ext>
            </a:extLst>
          </p:cNvPr>
          <p:cNvPicPr>
            <a:picLocks noChangeAspect="1"/>
          </p:cNvPicPr>
          <p:nvPr/>
        </p:nvPicPr>
        <p:blipFill>
          <a:blip r:embed="rId5"/>
          <a:stretch>
            <a:fillRect/>
          </a:stretch>
        </p:blipFill>
        <p:spPr>
          <a:xfrm>
            <a:off x="190498" y="2241550"/>
            <a:ext cx="3886956" cy="1155290"/>
          </a:xfrm>
          <a:prstGeom prst="rect">
            <a:avLst/>
          </a:prstGeom>
        </p:spPr>
      </p:pic>
      <p:pic>
        <p:nvPicPr>
          <p:cNvPr id="7" name="Picture 6">
            <a:extLst>
              <a:ext uri="{FF2B5EF4-FFF2-40B4-BE49-F238E27FC236}">
                <a16:creationId xmlns:a16="http://schemas.microsoft.com/office/drawing/2014/main" id="{31BAD449-2E3A-E807-A5D3-EB4F6F1C4EFE}"/>
              </a:ext>
            </a:extLst>
          </p:cNvPr>
          <p:cNvPicPr>
            <a:picLocks noChangeAspect="1"/>
          </p:cNvPicPr>
          <p:nvPr/>
        </p:nvPicPr>
        <p:blipFill>
          <a:blip r:embed="rId6"/>
          <a:stretch>
            <a:fillRect/>
          </a:stretch>
        </p:blipFill>
        <p:spPr>
          <a:xfrm>
            <a:off x="417574" y="3581664"/>
            <a:ext cx="8228064" cy="1034787"/>
          </a:xfrm>
          <a:prstGeom prst="rect">
            <a:avLst/>
          </a:prstGeom>
        </p:spPr>
      </p:pic>
      <p:pic>
        <p:nvPicPr>
          <p:cNvPr id="9" name="Picture 8">
            <a:extLst>
              <a:ext uri="{FF2B5EF4-FFF2-40B4-BE49-F238E27FC236}">
                <a16:creationId xmlns:a16="http://schemas.microsoft.com/office/drawing/2014/main" id="{10F89584-C4C4-D553-3157-EF1EC777F699}"/>
              </a:ext>
            </a:extLst>
          </p:cNvPr>
          <p:cNvPicPr>
            <a:picLocks noChangeAspect="1"/>
          </p:cNvPicPr>
          <p:nvPr/>
        </p:nvPicPr>
        <p:blipFill>
          <a:blip r:embed="rId7"/>
          <a:stretch>
            <a:fillRect/>
          </a:stretch>
        </p:blipFill>
        <p:spPr>
          <a:xfrm>
            <a:off x="190498" y="4876060"/>
            <a:ext cx="3935950" cy="1107658"/>
          </a:xfrm>
          <a:prstGeom prst="rect">
            <a:avLst/>
          </a:prstGeom>
        </p:spPr>
      </p:pic>
    </p:spTree>
    <p:extLst>
      <p:ext uri="{BB962C8B-B14F-4D97-AF65-F5344CB8AC3E}">
        <p14:creationId xmlns:p14="http://schemas.microsoft.com/office/powerpoint/2010/main" val="395406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 name="TextBox 15">
            <a:extLst>
              <a:ext uri="{FF2B5EF4-FFF2-40B4-BE49-F238E27FC236}">
                <a16:creationId xmlns:a16="http://schemas.microsoft.com/office/drawing/2014/main" id="{8833653E-1238-4D16-0506-69DE6B2F1463}"/>
              </a:ext>
            </a:extLst>
          </p:cNvPr>
          <p:cNvSpPr txBox="1"/>
          <p:nvPr/>
        </p:nvSpPr>
        <p:spPr>
          <a:xfrm>
            <a:off x="91440" y="1687513"/>
            <a:ext cx="4572000" cy="461665"/>
          </a:xfrm>
          <a:prstGeom prst="rect">
            <a:avLst/>
          </a:prstGeom>
          <a:noFill/>
        </p:spPr>
        <p:txBody>
          <a:bodyPr wrap="square">
            <a:spAutoFit/>
          </a:bodyPr>
          <a:lstStyle/>
          <a:p>
            <a:pPr algn="l"/>
            <a:r>
              <a:rPr lang="en-IN" sz="2400" b="0" i="0" dirty="0">
                <a:solidFill>
                  <a:srgbClr val="000000"/>
                </a:solidFill>
                <a:effectLst/>
                <a:latin typeface="Segoe UI Semibold" panose="020B0702040204020203" pitchFamily="34" charset="0"/>
                <a:cs typeface="Segoe UI Semibold" panose="020B0702040204020203" pitchFamily="34" charset="0"/>
              </a:rPr>
              <a:t>Python File Write:</a:t>
            </a:r>
          </a:p>
        </p:txBody>
      </p:sp>
      <p:pic>
        <p:nvPicPr>
          <p:cNvPr id="18" name="Picture 17">
            <a:extLst>
              <a:ext uri="{FF2B5EF4-FFF2-40B4-BE49-F238E27FC236}">
                <a16:creationId xmlns:a16="http://schemas.microsoft.com/office/drawing/2014/main" id="{0815F892-A5E0-E16C-9EB6-FA4ECB01D25B}"/>
              </a:ext>
            </a:extLst>
          </p:cNvPr>
          <p:cNvPicPr>
            <a:picLocks noChangeAspect="1"/>
          </p:cNvPicPr>
          <p:nvPr/>
        </p:nvPicPr>
        <p:blipFill>
          <a:blip r:embed="rId4"/>
          <a:stretch>
            <a:fillRect/>
          </a:stretch>
        </p:blipFill>
        <p:spPr>
          <a:xfrm>
            <a:off x="91439" y="2066333"/>
            <a:ext cx="7897095" cy="1770358"/>
          </a:xfrm>
          <a:prstGeom prst="rect">
            <a:avLst/>
          </a:prstGeom>
        </p:spPr>
      </p:pic>
      <p:pic>
        <p:nvPicPr>
          <p:cNvPr id="20" name="Picture 19">
            <a:extLst>
              <a:ext uri="{FF2B5EF4-FFF2-40B4-BE49-F238E27FC236}">
                <a16:creationId xmlns:a16="http://schemas.microsoft.com/office/drawing/2014/main" id="{41B7CA81-0231-D8FC-6C21-18F0947FC11C}"/>
              </a:ext>
            </a:extLst>
          </p:cNvPr>
          <p:cNvPicPr>
            <a:picLocks noChangeAspect="1"/>
          </p:cNvPicPr>
          <p:nvPr/>
        </p:nvPicPr>
        <p:blipFill>
          <a:blip r:embed="rId5"/>
          <a:stretch>
            <a:fillRect/>
          </a:stretch>
        </p:blipFill>
        <p:spPr>
          <a:xfrm>
            <a:off x="292148" y="3941598"/>
            <a:ext cx="5196934" cy="1259216"/>
          </a:xfrm>
          <a:prstGeom prst="rect">
            <a:avLst/>
          </a:prstGeom>
        </p:spPr>
      </p:pic>
      <p:pic>
        <p:nvPicPr>
          <p:cNvPr id="22" name="Picture 21">
            <a:extLst>
              <a:ext uri="{FF2B5EF4-FFF2-40B4-BE49-F238E27FC236}">
                <a16:creationId xmlns:a16="http://schemas.microsoft.com/office/drawing/2014/main" id="{37A4B061-4722-7EF4-35DD-CEE35CBE216D}"/>
              </a:ext>
            </a:extLst>
          </p:cNvPr>
          <p:cNvPicPr>
            <a:picLocks noChangeAspect="1"/>
          </p:cNvPicPr>
          <p:nvPr/>
        </p:nvPicPr>
        <p:blipFill>
          <a:blip r:embed="rId6"/>
          <a:stretch>
            <a:fillRect/>
          </a:stretch>
        </p:blipFill>
        <p:spPr>
          <a:xfrm>
            <a:off x="292148" y="5170487"/>
            <a:ext cx="5123035" cy="1107176"/>
          </a:xfrm>
          <a:prstGeom prst="rect">
            <a:avLst/>
          </a:prstGeom>
        </p:spPr>
      </p:pic>
    </p:spTree>
    <p:extLst>
      <p:ext uri="{BB962C8B-B14F-4D97-AF65-F5344CB8AC3E}">
        <p14:creationId xmlns:p14="http://schemas.microsoft.com/office/powerpoint/2010/main" val="1522353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AEB8D28-2235-2AE2-3039-FCE3F0682D2C}"/>
              </a:ext>
            </a:extLst>
          </p:cNvPr>
          <p:cNvPicPr>
            <a:picLocks noChangeAspect="1"/>
          </p:cNvPicPr>
          <p:nvPr/>
        </p:nvPicPr>
        <p:blipFill>
          <a:blip r:embed="rId4"/>
          <a:stretch>
            <a:fillRect/>
          </a:stretch>
        </p:blipFill>
        <p:spPr>
          <a:xfrm>
            <a:off x="190499" y="1687513"/>
            <a:ext cx="8010465" cy="2637352"/>
          </a:xfrm>
          <a:prstGeom prst="rect">
            <a:avLst/>
          </a:prstGeom>
        </p:spPr>
      </p:pic>
      <p:pic>
        <p:nvPicPr>
          <p:cNvPr id="5" name="Picture 4">
            <a:extLst>
              <a:ext uri="{FF2B5EF4-FFF2-40B4-BE49-F238E27FC236}">
                <a16:creationId xmlns:a16="http://schemas.microsoft.com/office/drawing/2014/main" id="{47E3064B-2194-A6F8-9104-87801E8B3930}"/>
              </a:ext>
            </a:extLst>
          </p:cNvPr>
          <p:cNvPicPr>
            <a:picLocks noChangeAspect="1"/>
          </p:cNvPicPr>
          <p:nvPr/>
        </p:nvPicPr>
        <p:blipFill>
          <a:blip r:embed="rId5"/>
          <a:stretch>
            <a:fillRect/>
          </a:stretch>
        </p:blipFill>
        <p:spPr>
          <a:xfrm>
            <a:off x="190499" y="4691913"/>
            <a:ext cx="3643588" cy="1437038"/>
          </a:xfrm>
          <a:prstGeom prst="rect">
            <a:avLst/>
          </a:prstGeom>
        </p:spPr>
      </p:pic>
      <p:pic>
        <p:nvPicPr>
          <p:cNvPr id="7" name="Picture 6">
            <a:extLst>
              <a:ext uri="{FF2B5EF4-FFF2-40B4-BE49-F238E27FC236}">
                <a16:creationId xmlns:a16="http://schemas.microsoft.com/office/drawing/2014/main" id="{96A35E14-AE23-326C-8E50-1009A86EEC5A}"/>
              </a:ext>
            </a:extLst>
          </p:cNvPr>
          <p:cNvPicPr>
            <a:picLocks noChangeAspect="1"/>
          </p:cNvPicPr>
          <p:nvPr/>
        </p:nvPicPr>
        <p:blipFill>
          <a:blip r:embed="rId6"/>
          <a:stretch>
            <a:fillRect/>
          </a:stretch>
        </p:blipFill>
        <p:spPr>
          <a:xfrm>
            <a:off x="4433462" y="4669061"/>
            <a:ext cx="4031167" cy="1437037"/>
          </a:xfrm>
          <a:prstGeom prst="rect">
            <a:avLst/>
          </a:prstGeom>
        </p:spPr>
      </p:pic>
    </p:spTree>
    <p:extLst>
      <p:ext uri="{BB962C8B-B14F-4D97-AF65-F5344CB8AC3E}">
        <p14:creationId xmlns:p14="http://schemas.microsoft.com/office/powerpoint/2010/main" val="483647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75460EAC-C1F6-600F-2DCA-E6033B0FEBA7}"/>
              </a:ext>
            </a:extLst>
          </p:cNvPr>
          <p:cNvSpPr txBox="1"/>
          <p:nvPr/>
        </p:nvSpPr>
        <p:spPr>
          <a:xfrm>
            <a:off x="190500" y="1687513"/>
            <a:ext cx="4572000" cy="461665"/>
          </a:xfrm>
          <a:prstGeom prst="rect">
            <a:avLst/>
          </a:prstGeom>
          <a:noFill/>
        </p:spPr>
        <p:txBody>
          <a:bodyPr wrap="square">
            <a:spAutoFit/>
          </a:bodyPr>
          <a:lstStyle/>
          <a:p>
            <a:pPr marR="0" algn="l" rtl="0">
              <a:spcBef>
                <a:spcPts val="0"/>
              </a:spcBef>
              <a:spcAft>
                <a:spcPts val="0"/>
              </a:spcAft>
            </a:pPr>
            <a:r>
              <a:rPr lang="en-IN" sz="2400" b="0" i="0" dirty="0">
                <a:solidFill>
                  <a:srgbClr val="000000"/>
                </a:solidFill>
                <a:effectLst/>
                <a:latin typeface="Segoe UI Semibold" panose="020B0702040204020203" pitchFamily="34" charset="0"/>
                <a:ea typeface="Arial" panose="020B0604020202020204" pitchFamily="34" charset="0"/>
                <a:cs typeface="Segoe UI Semibold" panose="020B0702040204020203" pitchFamily="34" charset="0"/>
              </a:rPr>
              <a:t>Python Delete File:</a:t>
            </a:r>
            <a:endParaRPr lang="en-IN" sz="2400" dirty="0">
              <a:effectLst/>
            </a:endParaRPr>
          </a:p>
        </p:txBody>
      </p:sp>
      <p:pic>
        <p:nvPicPr>
          <p:cNvPr id="5" name="Picture 4">
            <a:extLst>
              <a:ext uri="{FF2B5EF4-FFF2-40B4-BE49-F238E27FC236}">
                <a16:creationId xmlns:a16="http://schemas.microsoft.com/office/drawing/2014/main" id="{52A9E874-AB08-6D17-3AEC-29EA48C70257}"/>
              </a:ext>
            </a:extLst>
          </p:cNvPr>
          <p:cNvPicPr>
            <a:picLocks noChangeAspect="1"/>
          </p:cNvPicPr>
          <p:nvPr/>
        </p:nvPicPr>
        <p:blipFill>
          <a:blip r:embed="rId4"/>
          <a:stretch>
            <a:fillRect/>
          </a:stretch>
        </p:blipFill>
        <p:spPr>
          <a:xfrm>
            <a:off x="190500" y="2111722"/>
            <a:ext cx="8867541" cy="1047782"/>
          </a:xfrm>
          <a:prstGeom prst="rect">
            <a:avLst/>
          </a:prstGeom>
        </p:spPr>
      </p:pic>
      <p:pic>
        <p:nvPicPr>
          <p:cNvPr id="7" name="Picture 6">
            <a:extLst>
              <a:ext uri="{FF2B5EF4-FFF2-40B4-BE49-F238E27FC236}">
                <a16:creationId xmlns:a16="http://schemas.microsoft.com/office/drawing/2014/main" id="{CC8EC40C-EDA9-E22E-4449-3452F943DF78}"/>
              </a:ext>
            </a:extLst>
          </p:cNvPr>
          <p:cNvPicPr>
            <a:picLocks noChangeAspect="1"/>
          </p:cNvPicPr>
          <p:nvPr/>
        </p:nvPicPr>
        <p:blipFill>
          <a:blip r:embed="rId5"/>
          <a:stretch>
            <a:fillRect/>
          </a:stretch>
        </p:blipFill>
        <p:spPr>
          <a:xfrm>
            <a:off x="190500" y="3113904"/>
            <a:ext cx="4067857" cy="1047781"/>
          </a:xfrm>
          <a:prstGeom prst="rect">
            <a:avLst/>
          </a:prstGeom>
        </p:spPr>
      </p:pic>
      <p:pic>
        <p:nvPicPr>
          <p:cNvPr id="9" name="Picture 8">
            <a:extLst>
              <a:ext uri="{FF2B5EF4-FFF2-40B4-BE49-F238E27FC236}">
                <a16:creationId xmlns:a16="http://schemas.microsoft.com/office/drawing/2014/main" id="{B547AAE3-374A-3CCF-FC2F-32C68017F07D}"/>
              </a:ext>
            </a:extLst>
          </p:cNvPr>
          <p:cNvPicPr>
            <a:picLocks noChangeAspect="1"/>
          </p:cNvPicPr>
          <p:nvPr/>
        </p:nvPicPr>
        <p:blipFill>
          <a:blip r:embed="rId6"/>
          <a:stretch>
            <a:fillRect/>
          </a:stretch>
        </p:blipFill>
        <p:spPr>
          <a:xfrm>
            <a:off x="190500" y="4161685"/>
            <a:ext cx="6679858" cy="660407"/>
          </a:xfrm>
          <a:prstGeom prst="rect">
            <a:avLst/>
          </a:prstGeom>
        </p:spPr>
      </p:pic>
      <p:pic>
        <p:nvPicPr>
          <p:cNvPr id="11" name="Picture 10">
            <a:extLst>
              <a:ext uri="{FF2B5EF4-FFF2-40B4-BE49-F238E27FC236}">
                <a16:creationId xmlns:a16="http://schemas.microsoft.com/office/drawing/2014/main" id="{7B0780D0-79F9-5FE5-227C-428310EACDC8}"/>
              </a:ext>
            </a:extLst>
          </p:cNvPr>
          <p:cNvPicPr>
            <a:picLocks noChangeAspect="1"/>
          </p:cNvPicPr>
          <p:nvPr/>
        </p:nvPicPr>
        <p:blipFill>
          <a:blip r:embed="rId7"/>
          <a:stretch>
            <a:fillRect/>
          </a:stretch>
        </p:blipFill>
        <p:spPr>
          <a:xfrm>
            <a:off x="190500" y="4770135"/>
            <a:ext cx="3625176" cy="1002181"/>
          </a:xfrm>
          <a:prstGeom prst="rect">
            <a:avLst/>
          </a:prstGeom>
        </p:spPr>
      </p:pic>
      <p:pic>
        <p:nvPicPr>
          <p:cNvPr id="13" name="Picture 12">
            <a:extLst>
              <a:ext uri="{FF2B5EF4-FFF2-40B4-BE49-F238E27FC236}">
                <a16:creationId xmlns:a16="http://schemas.microsoft.com/office/drawing/2014/main" id="{AC23FAB8-D62D-5391-5966-439617722DCF}"/>
              </a:ext>
            </a:extLst>
          </p:cNvPr>
          <p:cNvPicPr>
            <a:picLocks noChangeAspect="1"/>
          </p:cNvPicPr>
          <p:nvPr/>
        </p:nvPicPr>
        <p:blipFill>
          <a:blip r:embed="rId8"/>
          <a:stretch>
            <a:fillRect/>
          </a:stretch>
        </p:blipFill>
        <p:spPr>
          <a:xfrm>
            <a:off x="1850049" y="5745685"/>
            <a:ext cx="4816616" cy="801079"/>
          </a:xfrm>
          <a:prstGeom prst="rect">
            <a:avLst/>
          </a:prstGeom>
        </p:spPr>
      </p:pic>
    </p:spTree>
    <p:extLst>
      <p:ext uri="{BB962C8B-B14F-4D97-AF65-F5344CB8AC3E}">
        <p14:creationId xmlns:p14="http://schemas.microsoft.com/office/powerpoint/2010/main" val="1062829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83B26559-EA47-8AF0-5176-D8BEDC5E3E96}"/>
              </a:ext>
            </a:extLst>
          </p:cNvPr>
          <p:cNvSpPr txBox="1"/>
          <p:nvPr/>
        </p:nvSpPr>
        <p:spPr>
          <a:xfrm>
            <a:off x="91440" y="1687513"/>
            <a:ext cx="4572000" cy="830997"/>
          </a:xfrm>
          <a:prstGeom prst="rect">
            <a:avLst/>
          </a:prstGeom>
          <a:noFill/>
        </p:spPr>
        <p:txBody>
          <a:bodyPr wrap="square">
            <a:spAutoFit/>
          </a:bodyPr>
          <a:lstStyle/>
          <a:p>
            <a:r>
              <a:rPr lang="en-IN" sz="2400" dirty="0">
                <a:latin typeface="Segoe UI Semibold" panose="020B0702040204020203" pitchFamily="34" charset="0"/>
                <a:cs typeface="Segoe UI Semibold" panose="020B0702040204020203" pitchFamily="34" charset="0"/>
              </a:rPr>
              <a:t>Python File seek() Method:</a:t>
            </a:r>
          </a:p>
          <a:p>
            <a:endParaRPr lang="en-IN" sz="2400" dirty="0">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94CB41E8-BB0A-8656-7CE3-8A90002D339E}"/>
              </a:ext>
            </a:extLst>
          </p:cNvPr>
          <p:cNvPicPr>
            <a:picLocks noChangeAspect="1"/>
          </p:cNvPicPr>
          <p:nvPr/>
        </p:nvPicPr>
        <p:blipFill>
          <a:blip r:embed="rId4"/>
          <a:stretch>
            <a:fillRect/>
          </a:stretch>
        </p:blipFill>
        <p:spPr>
          <a:xfrm>
            <a:off x="91440" y="3929063"/>
            <a:ext cx="8795942" cy="2241878"/>
          </a:xfrm>
          <a:prstGeom prst="rect">
            <a:avLst/>
          </a:prstGeom>
        </p:spPr>
      </p:pic>
      <p:pic>
        <p:nvPicPr>
          <p:cNvPr id="9" name="Picture 8">
            <a:extLst>
              <a:ext uri="{FF2B5EF4-FFF2-40B4-BE49-F238E27FC236}">
                <a16:creationId xmlns:a16="http://schemas.microsoft.com/office/drawing/2014/main" id="{54246902-7419-A8EE-EDAA-AB211A14BE34}"/>
              </a:ext>
            </a:extLst>
          </p:cNvPr>
          <p:cNvPicPr>
            <a:picLocks noChangeAspect="1"/>
          </p:cNvPicPr>
          <p:nvPr/>
        </p:nvPicPr>
        <p:blipFill>
          <a:blip r:embed="rId5"/>
          <a:stretch>
            <a:fillRect/>
          </a:stretch>
        </p:blipFill>
        <p:spPr>
          <a:xfrm>
            <a:off x="190500" y="2197618"/>
            <a:ext cx="7970468" cy="1594093"/>
          </a:xfrm>
          <a:prstGeom prst="rect">
            <a:avLst/>
          </a:prstGeom>
        </p:spPr>
      </p:pic>
    </p:spTree>
    <p:extLst>
      <p:ext uri="{BB962C8B-B14F-4D97-AF65-F5344CB8AC3E}">
        <p14:creationId xmlns:p14="http://schemas.microsoft.com/office/powerpoint/2010/main" val="32163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Segoe UI Semibold" panose="020B0702040204020203" pitchFamily="34" charset="0"/>
                <a:ea typeface="Calibri"/>
                <a:cs typeface="Segoe UI Semibold" panose="020B0702040204020203" pitchFamily="34" charset="0"/>
                <a:sym typeface="Calibri"/>
              </a:rPr>
              <a:t>Arguments</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342900" indent="-342900">
              <a:buFont typeface="Arial" pitchFamily="34" charset="0"/>
              <a:buChar char="•"/>
            </a:pPr>
            <a:endParaRPr lang="en-US" sz="2000">
              <a:solidFill>
                <a:schemeClr val="dk1"/>
              </a:solidFill>
              <a:latin typeface="Times New Roman" pitchFamily="18" charset="0"/>
              <a:ea typeface="Calibri"/>
              <a:cs typeface="Times New Roman" pitchFamily="18" charset="0"/>
              <a:sym typeface="Calibri"/>
            </a:endParaRPr>
          </a:p>
        </p:txBody>
      </p:sp>
      <p:sp>
        <p:nvSpPr>
          <p:cNvPr id="3" name="TextBox 2">
            <a:extLst>
              <a:ext uri="{FF2B5EF4-FFF2-40B4-BE49-F238E27FC236}">
                <a16:creationId xmlns:a16="http://schemas.microsoft.com/office/drawing/2014/main" id="{58618E34-7170-5A45-196F-0B64B1156BD9}"/>
              </a:ext>
            </a:extLst>
          </p:cNvPr>
          <p:cNvSpPr txBox="1"/>
          <p:nvPr/>
        </p:nvSpPr>
        <p:spPr>
          <a:xfrm>
            <a:off x="131762" y="2094951"/>
            <a:ext cx="8763000" cy="5067156"/>
          </a:xfrm>
          <a:prstGeom prst="rect">
            <a:avLst/>
          </a:prstGeom>
          <a:noFill/>
        </p:spPr>
        <p:txBody>
          <a:bodyPr wrap="square" rtlCol="0">
            <a:spAutoFit/>
          </a:bodyPr>
          <a:lstStyle/>
          <a:p>
            <a:pPr algn="just">
              <a:lnSpc>
                <a:spcPct val="150000"/>
              </a:lnSpc>
            </a:pPr>
            <a:r>
              <a:rPr lang="en-US" sz="2200" b="0" i="0" dirty="0">
                <a:solidFill>
                  <a:srgbClr val="000000"/>
                </a:solidFill>
                <a:effectLst/>
                <a:latin typeface="Leelawadee UI" panose="020B0502040204020203" pitchFamily="34" charset="-34"/>
                <a:cs typeface="Leelawadee UI" panose="020B0502040204020203" pitchFamily="34" charset="-34"/>
              </a:rPr>
              <a:t>Information can be passed into functions as arguments.</a:t>
            </a:r>
          </a:p>
          <a:p>
            <a:pPr algn="just">
              <a:lnSpc>
                <a:spcPct val="150000"/>
              </a:lnSpc>
            </a:pPr>
            <a:endParaRPr lang="en-US" sz="2200" b="0" i="0" dirty="0">
              <a:solidFill>
                <a:srgbClr val="000000"/>
              </a:solidFill>
              <a:effectLst/>
              <a:latin typeface="Leelawadee UI" panose="020B0502040204020203" pitchFamily="34" charset="-34"/>
              <a:cs typeface="Leelawadee UI" panose="020B0502040204020203" pitchFamily="34" charset="-34"/>
            </a:endParaRPr>
          </a:p>
          <a:p>
            <a:pPr algn="just">
              <a:lnSpc>
                <a:spcPct val="150000"/>
              </a:lnSpc>
            </a:pPr>
            <a:r>
              <a:rPr lang="en-US" sz="2200" b="0" i="0" dirty="0">
                <a:solidFill>
                  <a:srgbClr val="000000"/>
                </a:solidFill>
                <a:effectLst/>
                <a:latin typeface="Leelawadee UI" panose="020B0502040204020203" pitchFamily="34" charset="-34"/>
                <a:cs typeface="Leelawadee UI" panose="020B0502040204020203" pitchFamily="34" charset="-34"/>
              </a:rPr>
              <a:t>Arguments are specified after the function name, inside the parentheses. You can add as many arguments as you want, just separate them with a comma.</a:t>
            </a:r>
          </a:p>
          <a:p>
            <a:pPr algn="just">
              <a:lnSpc>
                <a:spcPct val="150000"/>
              </a:lnSpc>
            </a:pPr>
            <a:endParaRPr lang="en-US" sz="2200" b="0" i="0" dirty="0">
              <a:solidFill>
                <a:srgbClr val="000000"/>
              </a:solidFill>
              <a:effectLst/>
              <a:latin typeface="Leelawadee UI" panose="020B0502040204020203" pitchFamily="34" charset="-34"/>
              <a:cs typeface="Leelawadee UI" panose="020B0502040204020203" pitchFamily="34" charset="-34"/>
            </a:endParaRPr>
          </a:p>
          <a:p>
            <a:pPr algn="just">
              <a:lnSpc>
                <a:spcPct val="150000"/>
              </a:lnSpc>
            </a:pPr>
            <a:r>
              <a:rPr lang="en-US" sz="2200" b="0" i="0" dirty="0">
                <a:solidFill>
                  <a:srgbClr val="000000"/>
                </a:solidFill>
                <a:effectLst/>
                <a:latin typeface="Leelawadee UI" panose="020B0502040204020203" pitchFamily="34" charset="-34"/>
                <a:cs typeface="Leelawadee UI" panose="020B0502040204020203" pitchFamily="34" charset="-34"/>
              </a:rPr>
              <a:t>The following example has a function with one argument (</a:t>
            </a:r>
            <a:r>
              <a:rPr lang="en-US" sz="2200" b="0" i="0" dirty="0" err="1">
                <a:solidFill>
                  <a:srgbClr val="000000"/>
                </a:solidFill>
                <a:effectLst/>
                <a:latin typeface="Leelawadee UI" panose="020B0502040204020203" pitchFamily="34" charset="-34"/>
                <a:cs typeface="Leelawadee UI" panose="020B0502040204020203" pitchFamily="34" charset="-34"/>
              </a:rPr>
              <a:t>fname</a:t>
            </a:r>
            <a:r>
              <a:rPr lang="en-US" sz="2200" b="0" i="0" dirty="0">
                <a:solidFill>
                  <a:srgbClr val="000000"/>
                </a:solidFill>
                <a:effectLst/>
                <a:latin typeface="Leelawadee UI" panose="020B0502040204020203" pitchFamily="34" charset="-34"/>
                <a:cs typeface="Leelawadee UI" panose="020B0502040204020203" pitchFamily="34" charset="-34"/>
              </a:rPr>
              <a:t>). When the function is called, we pass along a first name, which is used inside the function to print the full name:</a:t>
            </a:r>
          </a:p>
          <a:p>
            <a:pPr algn="just">
              <a:lnSpc>
                <a:spcPct val="150000"/>
              </a:lnSpc>
            </a:pPr>
            <a:endParaRPr lang="en-IN" sz="2000"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2037844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2AEB6550-6E74-68CC-5712-6AD27858CDA8}"/>
              </a:ext>
            </a:extLst>
          </p:cNvPr>
          <p:cNvSpPr txBox="1"/>
          <p:nvPr/>
        </p:nvSpPr>
        <p:spPr>
          <a:xfrm>
            <a:off x="190500" y="1687513"/>
            <a:ext cx="4572000" cy="461665"/>
          </a:xfrm>
          <a:prstGeom prst="rect">
            <a:avLst/>
          </a:prstGeom>
          <a:noFill/>
        </p:spPr>
        <p:txBody>
          <a:bodyPr wrap="square">
            <a:spAutoFit/>
          </a:bodyPr>
          <a:lstStyle/>
          <a:p>
            <a:r>
              <a:rPr lang="en-IN" sz="2400" dirty="0">
                <a:latin typeface="Segoe UI Semibold" panose="020B0702040204020203" pitchFamily="34" charset="0"/>
                <a:cs typeface="Segoe UI Semibold" panose="020B0702040204020203" pitchFamily="34" charset="0"/>
              </a:rPr>
              <a:t>Python File tell() Method:</a:t>
            </a:r>
          </a:p>
        </p:txBody>
      </p:sp>
      <p:pic>
        <p:nvPicPr>
          <p:cNvPr id="7" name="Picture 6">
            <a:extLst>
              <a:ext uri="{FF2B5EF4-FFF2-40B4-BE49-F238E27FC236}">
                <a16:creationId xmlns:a16="http://schemas.microsoft.com/office/drawing/2014/main" id="{65E151A4-FE58-AC49-437E-3588B5AC5241}"/>
              </a:ext>
            </a:extLst>
          </p:cNvPr>
          <p:cNvPicPr>
            <a:picLocks noChangeAspect="1"/>
          </p:cNvPicPr>
          <p:nvPr/>
        </p:nvPicPr>
        <p:blipFill>
          <a:blip r:embed="rId4"/>
          <a:stretch>
            <a:fillRect/>
          </a:stretch>
        </p:blipFill>
        <p:spPr>
          <a:xfrm>
            <a:off x="190500" y="2241550"/>
            <a:ext cx="8366127" cy="1410506"/>
          </a:xfrm>
          <a:prstGeom prst="rect">
            <a:avLst/>
          </a:prstGeom>
        </p:spPr>
      </p:pic>
      <p:pic>
        <p:nvPicPr>
          <p:cNvPr id="9" name="Picture 8">
            <a:extLst>
              <a:ext uri="{FF2B5EF4-FFF2-40B4-BE49-F238E27FC236}">
                <a16:creationId xmlns:a16="http://schemas.microsoft.com/office/drawing/2014/main" id="{708C53A3-7DD3-217C-8880-0DBF25762132}"/>
              </a:ext>
            </a:extLst>
          </p:cNvPr>
          <p:cNvPicPr>
            <a:picLocks noChangeAspect="1"/>
          </p:cNvPicPr>
          <p:nvPr/>
        </p:nvPicPr>
        <p:blipFill>
          <a:blip r:embed="rId5"/>
          <a:stretch>
            <a:fillRect/>
          </a:stretch>
        </p:blipFill>
        <p:spPr>
          <a:xfrm>
            <a:off x="190500" y="3661654"/>
            <a:ext cx="5067462" cy="1088877"/>
          </a:xfrm>
          <a:prstGeom prst="rect">
            <a:avLst/>
          </a:prstGeom>
        </p:spPr>
      </p:pic>
    </p:spTree>
    <p:extLst>
      <p:ext uri="{BB962C8B-B14F-4D97-AF65-F5344CB8AC3E}">
        <p14:creationId xmlns:p14="http://schemas.microsoft.com/office/powerpoint/2010/main" val="1614294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F9242A0F-940A-09D5-C4AE-DAB883789D56}"/>
              </a:ext>
            </a:extLst>
          </p:cNvPr>
          <p:cNvSpPr txBox="1"/>
          <p:nvPr/>
        </p:nvSpPr>
        <p:spPr>
          <a:xfrm>
            <a:off x="190500" y="1687513"/>
            <a:ext cx="4572000" cy="461665"/>
          </a:xfrm>
          <a:prstGeom prst="rect">
            <a:avLst/>
          </a:prstGeom>
          <a:noFill/>
        </p:spPr>
        <p:txBody>
          <a:bodyPr wrap="square">
            <a:spAutoFit/>
          </a:bodyPr>
          <a:lstStyle/>
          <a:p>
            <a:r>
              <a:rPr lang="en-IN" sz="2400" dirty="0">
                <a:latin typeface="Segoe UI Semibold" panose="020B0702040204020203" pitchFamily="34" charset="0"/>
                <a:cs typeface="Segoe UI Semibold" panose="020B0702040204020203" pitchFamily="34" charset="0"/>
              </a:rPr>
              <a:t>Python Escape Characters:</a:t>
            </a:r>
          </a:p>
        </p:txBody>
      </p:sp>
      <p:pic>
        <p:nvPicPr>
          <p:cNvPr id="7" name="Picture 6">
            <a:extLst>
              <a:ext uri="{FF2B5EF4-FFF2-40B4-BE49-F238E27FC236}">
                <a16:creationId xmlns:a16="http://schemas.microsoft.com/office/drawing/2014/main" id="{2E012FBE-8FD1-3445-C350-E0B4EBFC58C4}"/>
              </a:ext>
            </a:extLst>
          </p:cNvPr>
          <p:cNvPicPr>
            <a:picLocks noChangeAspect="1"/>
          </p:cNvPicPr>
          <p:nvPr/>
        </p:nvPicPr>
        <p:blipFill>
          <a:blip r:embed="rId4"/>
          <a:stretch>
            <a:fillRect/>
          </a:stretch>
        </p:blipFill>
        <p:spPr>
          <a:xfrm>
            <a:off x="67810" y="2108813"/>
            <a:ext cx="8885690" cy="2049958"/>
          </a:xfrm>
          <a:prstGeom prst="rect">
            <a:avLst/>
          </a:prstGeom>
        </p:spPr>
      </p:pic>
      <p:pic>
        <p:nvPicPr>
          <p:cNvPr id="9" name="Picture 8">
            <a:extLst>
              <a:ext uri="{FF2B5EF4-FFF2-40B4-BE49-F238E27FC236}">
                <a16:creationId xmlns:a16="http://schemas.microsoft.com/office/drawing/2014/main" id="{7C9DF97B-9E3A-2938-1BAA-AE149A1936EC}"/>
              </a:ext>
            </a:extLst>
          </p:cNvPr>
          <p:cNvPicPr>
            <a:picLocks noChangeAspect="1"/>
          </p:cNvPicPr>
          <p:nvPr/>
        </p:nvPicPr>
        <p:blipFill>
          <a:blip r:embed="rId5"/>
          <a:stretch>
            <a:fillRect/>
          </a:stretch>
        </p:blipFill>
        <p:spPr>
          <a:xfrm>
            <a:off x="190500" y="4158771"/>
            <a:ext cx="8691160" cy="1077214"/>
          </a:xfrm>
          <a:prstGeom prst="rect">
            <a:avLst/>
          </a:prstGeom>
        </p:spPr>
      </p:pic>
      <p:pic>
        <p:nvPicPr>
          <p:cNvPr id="11" name="Picture 10">
            <a:extLst>
              <a:ext uri="{FF2B5EF4-FFF2-40B4-BE49-F238E27FC236}">
                <a16:creationId xmlns:a16="http://schemas.microsoft.com/office/drawing/2014/main" id="{4FCB11FD-A930-BDF3-D0BF-A454BE043413}"/>
              </a:ext>
            </a:extLst>
          </p:cNvPr>
          <p:cNvPicPr>
            <a:picLocks noChangeAspect="1"/>
          </p:cNvPicPr>
          <p:nvPr/>
        </p:nvPicPr>
        <p:blipFill>
          <a:blip r:embed="rId6"/>
          <a:stretch>
            <a:fillRect/>
          </a:stretch>
        </p:blipFill>
        <p:spPr>
          <a:xfrm>
            <a:off x="190500" y="5308038"/>
            <a:ext cx="4930961" cy="605081"/>
          </a:xfrm>
          <a:prstGeom prst="rect">
            <a:avLst/>
          </a:prstGeom>
        </p:spPr>
      </p:pic>
      <p:pic>
        <p:nvPicPr>
          <p:cNvPr id="13" name="Picture 12">
            <a:extLst>
              <a:ext uri="{FF2B5EF4-FFF2-40B4-BE49-F238E27FC236}">
                <a16:creationId xmlns:a16="http://schemas.microsoft.com/office/drawing/2014/main" id="{223EBDD4-937D-C9F9-75BA-AF858B35349D}"/>
              </a:ext>
            </a:extLst>
          </p:cNvPr>
          <p:cNvPicPr>
            <a:picLocks noChangeAspect="1"/>
          </p:cNvPicPr>
          <p:nvPr/>
        </p:nvPicPr>
        <p:blipFill>
          <a:blip r:embed="rId7"/>
          <a:stretch>
            <a:fillRect/>
          </a:stretch>
        </p:blipFill>
        <p:spPr>
          <a:xfrm>
            <a:off x="190500" y="5805705"/>
            <a:ext cx="7778489" cy="505827"/>
          </a:xfrm>
          <a:prstGeom prst="rect">
            <a:avLst/>
          </a:prstGeom>
        </p:spPr>
      </p:pic>
    </p:spTree>
    <p:extLst>
      <p:ext uri="{BB962C8B-B14F-4D97-AF65-F5344CB8AC3E}">
        <p14:creationId xmlns:p14="http://schemas.microsoft.com/office/powerpoint/2010/main" val="32399284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6B8C4133-EA8F-0DC5-3ED5-B2DE6ADE9C8F}"/>
              </a:ext>
            </a:extLst>
          </p:cNvPr>
          <p:cNvPicPr>
            <a:picLocks noChangeAspect="1"/>
          </p:cNvPicPr>
          <p:nvPr/>
        </p:nvPicPr>
        <p:blipFill>
          <a:blip r:embed="rId4"/>
          <a:stretch>
            <a:fillRect/>
          </a:stretch>
        </p:blipFill>
        <p:spPr>
          <a:xfrm>
            <a:off x="2243920" y="1687513"/>
            <a:ext cx="4120304" cy="4752350"/>
          </a:xfrm>
          <a:prstGeom prst="rect">
            <a:avLst/>
          </a:prstGeom>
        </p:spPr>
      </p:pic>
    </p:spTree>
    <p:extLst>
      <p:ext uri="{BB962C8B-B14F-4D97-AF65-F5344CB8AC3E}">
        <p14:creationId xmlns:p14="http://schemas.microsoft.com/office/powerpoint/2010/main" val="2550002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27" name="Google Shape;127;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037D4D84-35AE-04AA-E58B-6D5A7EE8B931}"/>
              </a:ext>
            </a:extLst>
          </p:cNvPr>
          <p:cNvSpPr txBox="1"/>
          <p:nvPr/>
        </p:nvSpPr>
        <p:spPr>
          <a:xfrm>
            <a:off x="716280" y="2998039"/>
            <a:ext cx="7711440" cy="1862048"/>
          </a:xfrm>
          <a:prstGeom prst="rect">
            <a:avLst/>
          </a:prstGeom>
          <a:noFill/>
        </p:spPr>
        <p:txBody>
          <a:bodyPr wrap="square" rtlCol="0">
            <a:spAutoFit/>
          </a:bodyPr>
          <a:lstStyle/>
          <a:p>
            <a:r>
              <a:rPr lang="en-IN" sz="11500" b="1" dirty="0">
                <a:latin typeface="Vladimir Script" panose="03050402040407070305" pitchFamily="66" charset="0"/>
              </a:rPr>
              <a:t>Thank You!</a:t>
            </a:r>
          </a:p>
        </p:txBody>
      </p:sp>
    </p:spTree>
    <p:extLst>
      <p:ext uri="{BB962C8B-B14F-4D97-AF65-F5344CB8AC3E}">
        <p14:creationId xmlns:p14="http://schemas.microsoft.com/office/powerpoint/2010/main" val="273221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6AA571C-B7B9-43E7-80BB-C218FA9EEE9F}"/>
              </a:ext>
            </a:extLst>
          </p:cNvPr>
          <p:cNvSpPr txBox="1"/>
          <p:nvPr/>
        </p:nvSpPr>
        <p:spPr>
          <a:xfrm>
            <a:off x="97536" y="1733698"/>
            <a:ext cx="2072640" cy="461665"/>
          </a:xfrm>
          <a:prstGeom prst="rect">
            <a:avLst/>
          </a:prstGeom>
          <a:noFill/>
        </p:spPr>
        <p:txBody>
          <a:bodyPr wrap="square" rtlCol="0">
            <a:spAutoFit/>
          </a:bodyPr>
          <a:lstStyle/>
          <a:p>
            <a:r>
              <a:rPr lang="en-IN" sz="2400" dirty="0">
                <a:latin typeface="Segoe UI Semibold" panose="020B0702040204020203" pitchFamily="34" charset="0"/>
                <a:cs typeface="Segoe UI Semibold" panose="020B0702040204020203" pitchFamily="34" charset="0"/>
              </a:rPr>
              <a:t>Example:</a:t>
            </a:r>
          </a:p>
        </p:txBody>
      </p:sp>
      <p:pic>
        <p:nvPicPr>
          <p:cNvPr id="4" name="Picture 3">
            <a:extLst>
              <a:ext uri="{FF2B5EF4-FFF2-40B4-BE49-F238E27FC236}">
                <a16:creationId xmlns:a16="http://schemas.microsoft.com/office/drawing/2014/main" id="{614C13D6-6D86-4952-A597-6D69A4364C91}"/>
              </a:ext>
            </a:extLst>
          </p:cNvPr>
          <p:cNvPicPr>
            <a:picLocks noChangeAspect="1"/>
          </p:cNvPicPr>
          <p:nvPr/>
        </p:nvPicPr>
        <p:blipFill>
          <a:blip r:embed="rId4"/>
          <a:stretch>
            <a:fillRect/>
          </a:stretch>
        </p:blipFill>
        <p:spPr>
          <a:xfrm>
            <a:off x="1765346" y="1687513"/>
            <a:ext cx="4855603" cy="2612777"/>
          </a:xfrm>
          <a:prstGeom prst="rect">
            <a:avLst/>
          </a:prstGeom>
          <a:blipFill>
            <a:blip r:embed="rId5"/>
            <a:tile tx="0" ty="0" sx="100000" sy="100000" flip="none" algn="tl"/>
          </a:blipFill>
          <a:effectLst>
            <a:outerShdw blurRad="50800" dist="50800" dir="5400000" sx="200000" sy="200000" algn="ctr" rotWithShape="0">
              <a:srgbClr val="000000">
                <a:alpha val="0"/>
              </a:srgbClr>
            </a:outerShdw>
          </a:effectLst>
        </p:spPr>
      </p:pic>
      <p:sp>
        <p:nvSpPr>
          <p:cNvPr id="7" name="TextBox 6">
            <a:extLst>
              <a:ext uri="{FF2B5EF4-FFF2-40B4-BE49-F238E27FC236}">
                <a16:creationId xmlns:a16="http://schemas.microsoft.com/office/drawing/2014/main" id="{9499D061-69E3-6A9E-0546-D29BF333D29A}"/>
              </a:ext>
            </a:extLst>
          </p:cNvPr>
          <p:cNvSpPr txBox="1"/>
          <p:nvPr/>
        </p:nvSpPr>
        <p:spPr>
          <a:xfrm>
            <a:off x="97536" y="4317280"/>
            <a:ext cx="1389888" cy="461665"/>
          </a:xfrm>
          <a:prstGeom prst="rect">
            <a:avLst/>
          </a:prstGeom>
          <a:noFill/>
        </p:spPr>
        <p:txBody>
          <a:bodyPr wrap="square" rtlCol="0">
            <a:spAutoFit/>
          </a:bodyPr>
          <a:lstStyle/>
          <a:p>
            <a:r>
              <a:rPr lang="en-IN" sz="2400" b="1" dirty="0">
                <a:latin typeface="Segoe UI Semibold" panose="020B0702040204020203" pitchFamily="34" charset="0"/>
                <a:cs typeface="Segoe UI Semibold" panose="020B0702040204020203" pitchFamily="34" charset="0"/>
              </a:rPr>
              <a:t>Output:</a:t>
            </a:r>
          </a:p>
        </p:txBody>
      </p:sp>
      <p:pic>
        <p:nvPicPr>
          <p:cNvPr id="9" name="Picture 8">
            <a:extLst>
              <a:ext uri="{FF2B5EF4-FFF2-40B4-BE49-F238E27FC236}">
                <a16:creationId xmlns:a16="http://schemas.microsoft.com/office/drawing/2014/main" id="{7D69E566-DDCE-196F-19C0-5F958E707569}"/>
              </a:ext>
            </a:extLst>
          </p:cNvPr>
          <p:cNvPicPr>
            <a:picLocks noChangeAspect="1"/>
          </p:cNvPicPr>
          <p:nvPr/>
        </p:nvPicPr>
        <p:blipFill>
          <a:blip r:embed="rId6"/>
          <a:stretch>
            <a:fillRect/>
          </a:stretch>
        </p:blipFill>
        <p:spPr>
          <a:xfrm>
            <a:off x="1765346" y="4300290"/>
            <a:ext cx="4172158" cy="2374753"/>
          </a:xfrm>
          <a:prstGeom prst="rect">
            <a:avLst/>
          </a:prstGeom>
        </p:spPr>
      </p:pic>
    </p:spTree>
    <p:extLst>
      <p:ext uri="{BB962C8B-B14F-4D97-AF65-F5344CB8AC3E}">
        <p14:creationId xmlns:p14="http://schemas.microsoft.com/office/powerpoint/2010/main" val="273175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Segoe UI Semibold" panose="020B0702040204020203" pitchFamily="34" charset="0"/>
                <a:ea typeface="Calibri"/>
                <a:cs typeface="Segoe UI Semibold" panose="020B0702040204020203" pitchFamily="34" charset="0"/>
                <a:sym typeface="Calibri"/>
              </a:rPr>
              <a:t>Number of Arguments</a:t>
            </a: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1E88EF4-18CC-DC38-91CD-0FC79063B39F}"/>
              </a:ext>
            </a:extLst>
          </p:cNvPr>
          <p:cNvSpPr txBox="1"/>
          <p:nvPr/>
        </p:nvSpPr>
        <p:spPr>
          <a:xfrm>
            <a:off x="190500" y="2298223"/>
            <a:ext cx="8763000" cy="1552733"/>
          </a:xfrm>
          <a:prstGeom prst="rect">
            <a:avLst/>
          </a:prstGeom>
          <a:noFill/>
        </p:spPr>
        <p:txBody>
          <a:bodyPr wrap="square" rtlCol="0">
            <a:spAutoFit/>
          </a:bodyPr>
          <a:lstStyle/>
          <a:p>
            <a:pPr algn="just">
              <a:lnSpc>
                <a:spcPct val="150000"/>
              </a:lnSpc>
            </a:pPr>
            <a:r>
              <a:rPr lang="en-US" sz="2200" b="0" i="0" dirty="0">
                <a:solidFill>
                  <a:srgbClr val="000000"/>
                </a:solidFill>
                <a:effectLst/>
                <a:latin typeface="Leelawadee UI" panose="020B0502040204020203" pitchFamily="34" charset="-34"/>
                <a:cs typeface="Leelawadee UI" panose="020B0502040204020203" pitchFamily="34" charset="-34"/>
              </a:rPr>
              <a:t>By default, a function must be called with the correct number of arguments. Meaning that if your function expects 2 arguments, you have to call the function with 2 arguments, not more, and not less.</a:t>
            </a:r>
            <a:endParaRPr lang="en-IN" sz="2200" dirty="0">
              <a:latin typeface="Leelawadee UI" panose="020B0502040204020203" pitchFamily="34" charset="-34"/>
              <a:cs typeface="Leelawadee UI" panose="020B0502040204020203" pitchFamily="34" charset="-34"/>
            </a:endParaRPr>
          </a:p>
        </p:txBody>
      </p:sp>
      <p:pic>
        <p:nvPicPr>
          <p:cNvPr id="4" name="Picture 3">
            <a:extLst>
              <a:ext uri="{FF2B5EF4-FFF2-40B4-BE49-F238E27FC236}">
                <a16:creationId xmlns:a16="http://schemas.microsoft.com/office/drawing/2014/main" id="{B4BD4CE0-B7BB-119D-C555-AE5461920409}"/>
              </a:ext>
            </a:extLst>
          </p:cNvPr>
          <p:cNvPicPr>
            <a:picLocks noChangeAspect="1"/>
          </p:cNvPicPr>
          <p:nvPr/>
        </p:nvPicPr>
        <p:blipFill>
          <a:blip r:embed="rId4"/>
          <a:stretch>
            <a:fillRect/>
          </a:stretch>
        </p:blipFill>
        <p:spPr>
          <a:xfrm>
            <a:off x="190500" y="4658015"/>
            <a:ext cx="5312391" cy="1828856"/>
          </a:xfrm>
          <a:prstGeom prst="rect">
            <a:avLst/>
          </a:prstGeom>
        </p:spPr>
      </p:pic>
      <p:pic>
        <p:nvPicPr>
          <p:cNvPr id="6" name="Picture 5">
            <a:extLst>
              <a:ext uri="{FF2B5EF4-FFF2-40B4-BE49-F238E27FC236}">
                <a16:creationId xmlns:a16="http://schemas.microsoft.com/office/drawing/2014/main" id="{3725358B-1827-B59C-0B77-90BC6A9BF154}"/>
              </a:ext>
            </a:extLst>
          </p:cNvPr>
          <p:cNvPicPr>
            <a:picLocks noChangeAspect="1"/>
          </p:cNvPicPr>
          <p:nvPr/>
        </p:nvPicPr>
        <p:blipFill>
          <a:blip r:embed="rId5"/>
          <a:stretch>
            <a:fillRect/>
          </a:stretch>
        </p:blipFill>
        <p:spPr>
          <a:xfrm>
            <a:off x="6259767" y="4369036"/>
            <a:ext cx="2544219" cy="1157687"/>
          </a:xfrm>
          <a:prstGeom prst="rect">
            <a:avLst/>
          </a:prstGeom>
        </p:spPr>
      </p:pic>
      <p:sp>
        <p:nvSpPr>
          <p:cNvPr id="7" name="TextBox 6">
            <a:extLst>
              <a:ext uri="{FF2B5EF4-FFF2-40B4-BE49-F238E27FC236}">
                <a16:creationId xmlns:a16="http://schemas.microsoft.com/office/drawing/2014/main" id="{AD65F6A8-AC9A-2639-4B1B-BA477F06218E}"/>
              </a:ext>
            </a:extLst>
          </p:cNvPr>
          <p:cNvSpPr txBox="1"/>
          <p:nvPr/>
        </p:nvSpPr>
        <p:spPr>
          <a:xfrm>
            <a:off x="1574454" y="4059357"/>
            <a:ext cx="9144000" cy="369332"/>
          </a:xfrm>
          <a:prstGeom prst="rect">
            <a:avLst/>
          </a:prstGeom>
          <a:noFill/>
        </p:spPr>
        <p:txBody>
          <a:bodyPr wrap="square" rtlCol="0">
            <a:spAutoFit/>
          </a:bodyPr>
          <a:lstStyle/>
          <a:p>
            <a:r>
              <a:rPr lang="en-IN" sz="1800" dirty="0">
                <a:latin typeface="Segoe UI Semibold" panose="020B0702040204020203" pitchFamily="34" charset="0"/>
                <a:cs typeface="Segoe UI Semibold" panose="020B0702040204020203" pitchFamily="34" charset="0"/>
              </a:rPr>
              <a:t>INPUT                                                                     OUTPUT</a:t>
            </a:r>
          </a:p>
        </p:txBody>
      </p:sp>
    </p:spTree>
    <p:extLst>
      <p:ext uri="{BB962C8B-B14F-4D97-AF65-F5344CB8AC3E}">
        <p14:creationId xmlns:p14="http://schemas.microsoft.com/office/powerpoint/2010/main" val="391059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21432"/>
            <a:ext cx="9144000" cy="6900863"/>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7BB55996-88C9-4CC8-8B8B-1A75B24F49AA}"/>
              </a:ext>
            </a:extLst>
          </p:cNvPr>
          <p:cNvSpPr txBox="1"/>
          <p:nvPr/>
        </p:nvSpPr>
        <p:spPr>
          <a:xfrm>
            <a:off x="101600" y="1633506"/>
            <a:ext cx="8534400" cy="400110"/>
          </a:xfrm>
          <a:prstGeom prst="rect">
            <a:avLst/>
          </a:prstGeom>
          <a:noFill/>
        </p:spPr>
        <p:txBody>
          <a:bodyPr wrap="square" rtlCol="0">
            <a:spAutoFit/>
          </a:bodyPr>
          <a:lstStyle/>
          <a:p>
            <a:r>
              <a:rPr lang="en-US" sz="2000" b="0" i="0" dirty="0">
                <a:solidFill>
                  <a:srgbClr val="000000"/>
                </a:solidFill>
                <a:effectLst/>
                <a:latin typeface="Leelawadee UI" panose="020B0502040204020203" pitchFamily="34" charset="-34"/>
                <a:cs typeface="Leelawadee UI" panose="020B0502040204020203" pitchFamily="34" charset="-34"/>
              </a:rPr>
              <a:t>If you try to call the function with 1 or 3 arguments, you will get an error:</a:t>
            </a:r>
            <a:endParaRPr lang="en-IN" sz="2000" dirty="0">
              <a:latin typeface="Leelawadee UI" panose="020B0502040204020203" pitchFamily="34" charset="-34"/>
              <a:cs typeface="Leelawadee UI" panose="020B0502040204020203" pitchFamily="34" charset="-34"/>
            </a:endParaRPr>
          </a:p>
        </p:txBody>
      </p:sp>
      <p:sp>
        <p:nvSpPr>
          <p:cNvPr id="3" name="TextBox 2">
            <a:extLst>
              <a:ext uri="{FF2B5EF4-FFF2-40B4-BE49-F238E27FC236}">
                <a16:creationId xmlns:a16="http://schemas.microsoft.com/office/drawing/2014/main" id="{65271EAA-41CA-4092-F05C-5C8473829604}"/>
              </a:ext>
            </a:extLst>
          </p:cNvPr>
          <p:cNvSpPr txBox="1"/>
          <p:nvPr/>
        </p:nvSpPr>
        <p:spPr>
          <a:xfrm>
            <a:off x="142240" y="2274566"/>
            <a:ext cx="1310640" cy="461665"/>
          </a:xfrm>
          <a:prstGeom prst="rect">
            <a:avLst/>
          </a:prstGeom>
          <a:noFill/>
        </p:spPr>
        <p:txBody>
          <a:bodyPr wrap="square" rtlCol="0">
            <a:spAutoFit/>
          </a:bodyPr>
          <a:lstStyle/>
          <a:p>
            <a:r>
              <a:rPr lang="en-IN" sz="2400" dirty="0">
                <a:latin typeface="Segoe UI Semibold" panose="020B0702040204020203" pitchFamily="34" charset="0"/>
                <a:cs typeface="Segoe UI Semibold" panose="020B0702040204020203" pitchFamily="34" charset="0"/>
              </a:rPr>
              <a:t>Input:</a:t>
            </a:r>
          </a:p>
        </p:txBody>
      </p:sp>
      <p:pic>
        <p:nvPicPr>
          <p:cNvPr id="5" name="Picture 4">
            <a:extLst>
              <a:ext uri="{FF2B5EF4-FFF2-40B4-BE49-F238E27FC236}">
                <a16:creationId xmlns:a16="http://schemas.microsoft.com/office/drawing/2014/main" id="{F4AC963F-E0A0-EFA7-B857-5CBF1E0A1153}"/>
              </a:ext>
            </a:extLst>
          </p:cNvPr>
          <p:cNvPicPr>
            <a:picLocks noChangeAspect="1"/>
          </p:cNvPicPr>
          <p:nvPr/>
        </p:nvPicPr>
        <p:blipFill>
          <a:blip r:embed="rId4"/>
          <a:stretch>
            <a:fillRect/>
          </a:stretch>
        </p:blipFill>
        <p:spPr>
          <a:xfrm>
            <a:off x="1595120" y="2233658"/>
            <a:ext cx="5205718" cy="1760757"/>
          </a:xfrm>
          <a:prstGeom prst="rect">
            <a:avLst/>
          </a:prstGeom>
        </p:spPr>
      </p:pic>
      <p:sp>
        <p:nvSpPr>
          <p:cNvPr id="6" name="TextBox 5">
            <a:extLst>
              <a:ext uri="{FF2B5EF4-FFF2-40B4-BE49-F238E27FC236}">
                <a16:creationId xmlns:a16="http://schemas.microsoft.com/office/drawing/2014/main" id="{F13E5C66-D2DE-2514-8FA1-5599446F9C3E}"/>
              </a:ext>
            </a:extLst>
          </p:cNvPr>
          <p:cNvSpPr txBox="1"/>
          <p:nvPr/>
        </p:nvSpPr>
        <p:spPr>
          <a:xfrm>
            <a:off x="142240" y="3994415"/>
            <a:ext cx="1391920" cy="461665"/>
          </a:xfrm>
          <a:prstGeom prst="rect">
            <a:avLst/>
          </a:prstGeom>
          <a:noFill/>
        </p:spPr>
        <p:txBody>
          <a:bodyPr wrap="square" rtlCol="0">
            <a:spAutoFit/>
          </a:bodyPr>
          <a:lstStyle/>
          <a:p>
            <a:r>
              <a:rPr lang="en-IN" sz="2400" dirty="0">
                <a:latin typeface="Segoe UI Semibold" panose="020B0702040204020203" pitchFamily="34" charset="0"/>
                <a:cs typeface="Segoe UI Semibold" panose="020B0702040204020203" pitchFamily="34" charset="0"/>
              </a:rPr>
              <a:t>Output:</a:t>
            </a:r>
          </a:p>
        </p:txBody>
      </p:sp>
      <p:pic>
        <p:nvPicPr>
          <p:cNvPr id="8" name="Picture 7">
            <a:extLst>
              <a:ext uri="{FF2B5EF4-FFF2-40B4-BE49-F238E27FC236}">
                <a16:creationId xmlns:a16="http://schemas.microsoft.com/office/drawing/2014/main" id="{AF2AEA9A-0AFA-2259-BC21-53D5E8E12B20}"/>
              </a:ext>
            </a:extLst>
          </p:cNvPr>
          <p:cNvPicPr>
            <a:picLocks noChangeAspect="1"/>
          </p:cNvPicPr>
          <p:nvPr/>
        </p:nvPicPr>
        <p:blipFill>
          <a:blip r:embed="rId5"/>
          <a:stretch>
            <a:fillRect/>
          </a:stretch>
        </p:blipFill>
        <p:spPr>
          <a:xfrm>
            <a:off x="0" y="4925282"/>
            <a:ext cx="9144000" cy="1468490"/>
          </a:xfrm>
          <a:prstGeom prst="rect">
            <a:avLst/>
          </a:prstGeom>
        </p:spPr>
      </p:pic>
    </p:spTree>
    <p:extLst>
      <p:ext uri="{BB962C8B-B14F-4D97-AF65-F5344CB8AC3E}">
        <p14:creationId xmlns:p14="http://schemas.microsoft.com/office/powerpoint/2010/main" val="49188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Segoe UI Semibold" panose="020B0702040204020203" pitchFamily="34" charset="0"/>
                <a:ea typeface="Calibri"/>
                <a:cs typeface="Segoe UI Semibold" panose="020B0702040204020203" pitchFamily="34" charset="0"/>
                <a:sym typeface="Calibri"/>
              </a:rPr>
              <a:t>Arbitrary Arguments, *</a:t>
            </a:r>
            <a:r>
              <a:rPr lang="en-US" sz="3000" b="1" dirty="0" err="1">
                <a:solidFill>
                  <a:schemeClr val="lt1"/>
                </a:solidFill>
                <a:latin typeface="Segoe UI Semibold" panose="020B0702040204020203" pitchFamily="34" charset="0"/>
                <a:ea typeface="Calibri"/>
                <a:cs typeface="Segoe UI Semibold" panose="020B0702040204020203" pitchFamily="34" charset="0"/>
                <a:sym typeface="Calibri"/>
              </a:rPr>
              <a:t>args</a:t>
            </a:r>
            <a:endParaRPr lang="en-US" sz="3000" b="1" dirty="0">
              <a:solidFill>
                <a:schemeClr val="lt1"/>
              </a:solidFill>
              <a:latin typeface="Segoe UI Semibold" panose="020B0702040204020203" pitchFamily="34" charset="0"/>
              <a:ea typeface="Calibri"/>
              <a:cs typeface="Segoe UI Semibold" panose="020B0702040204020203" pitchFamily="34" charset="0"/>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D5BB2E4-076F-9439-6540-8415EC2E217F}"/>
              </a:ext>
            </a:extLst>
          </p:cNvPr>
          <p:cNvSpPr txBox="1"/>
          <p:nvPr/>
        </p:nvSpPr>
        <p:spPr>
          <a:xfrm>
            <a:off x="0" y="2427872"/>
            <a:ext cx="9095232" cy="1631216"/>
          </a:xfrm>
          <a:prstGeom prst="rect">
            <a:avLst/>
          </a:prstGeom>
          <a:noFill/>
        </p:spPr>
        <p:txBody>
          <a:bodyPr wrap="square" rtlCol="0">
            <a:spAutoFit/>
          </a:bodyPr>
          <a:lstStyle/>
          <a:p>
            <a:pPr algn="just"/>
            <a:r>
              <a:rPr lang="en-US" sz="2000" dirty="0">
                <a:latin typeface="Leelawadee UI" panose="020B0502040204020203" pitchFamily="34" charset="-34"/>
                <a:cs typeface="Leelawadee UI" panose="020B0502040204020203" pitchFamily="34" charset="-34"/>
              </a:rPr>
              <a:t>If you do not know how many arguments will be passed into your function, add a * before the parameter name in the function definition.</a:t>
            </a:r>
          </a:p>
          <a:p>
            <a:pPr algn="just"/>
            <a:endParaRPr lang="en-US" sz="2000" dirty="0">
              <a:latin typeface="Leelawadee UI" panose="020B0502040204020203" pitchFamily="34" charset="-34"/>
              <a:cs typeface="Leelawadee UI" panose="020B0502040204020203" pitchFamily="34" charset="-34"/>
            </a:endParaRPr>
          </a:p>
          <a:p>
            <a:pPr algn="just"/>
            <a:r>
              <a:rPr lang="en-US" sz="2000" dirty="0">
                <a:latin typeface="Leelawadee UI" panose="020B0502040204020203" pitchFamily="34" charset="-34"/>
                <a:cs typeface="Leelawadee UI" panose="020B0502040204020203" pitchFamily="34" charset="-34"/>
              </a:rPr>
              <a:t>This way the function will receive a tuple of arguments, and can access the items accordingly</a:t>
            </a:r>
            <a:endParaRPr lang="en-IN" sz="2000" dirty="0">
              <a:latin typeface="Leelawadee UI" panose="020B0502040204020203" pitchFamily="34" charset="-34"/>
              <a:cs typeface="Leelawadee UI" panose="020B0502040204020203" pitchFamily="34" charset="-34"/>
            </a:endParaRPr>
          </a:p>
        </p:txBody>
      </p:sp>
      <p:sp>
        <p:nvSpPr>
          <p:cNvPr id="3" name="TextBox 2">
            <a:extLst>
              <a:ext uri="{FF2B5EF4-FFF2-40B4-BE49-F238E27FC236}">
                <a16:creationId xmlns:a16="http://schemas.microsoft.com/office/drawing/2014/main" id="{5B1D62BA-4C9E-07D0-7080-EBCB08677D64}"/>
              </a:ext>
            </a:extLst>
          </p:cNvPr>
          <p:cNvSpPr txBox="1"/>
          <p:nvPr/>
        </p:nvSpPr>
        <p:spPr>
          <a:xfrm>
            <a:off x="365760" y="4364736"/>
            <a:ext cx="8461248" cy="400110"/>
          </a:xfrm>
          <a:prstGeom prst="rect">
            <a:avLst/>
          </a:prstGeom>
          <a:noFill/>
        </p:spPr>
        <p:txBody>
          <a:bodyPr wrap="square" rtlCol="0">
            <a:spAutoFit/>
          </a:bodyPr>
          <a:lstStyle/>
          <a:p>
            <a:r>
              <a:rPr lang="en-IN" sz="2000" dirty="0">
                <a:latin typeface="Segoe UI Semibold" panose="020B0702040204020203" pitchFamily="34" charset="0"/>
                <a:cs typeface="Segoe UI Semibold" panose="020B0702040204020203" pitchFamily="34" charset="0"/>
              </a:rPr>
              <a:t>Input                                                                                            Output </a:t>
            </a:r>
          </a:p>
        </p:txBody>
      </p:sp>
      <p:pic>
        <p:nvPicPr>
          <p:cNvPr id="5" name="Picture 4">
            <a:extLst>
              <a:ext uri="{FF2B5EF4-FFF2-40B4-BE49-F238E27FC236}">
                <a16:creationId xmlns:a16="http://schemas.microsoft.com/office/drawing/2014/main" id="{DCF57621-E37F-B859-ACD1-43989E90841C}"/>
              </a:ext>
            </a:extLst>
          </p:cNvPr>
          <p:cNvPicPr>
            <a:picLocks noChangeAspect="1"/>
          </p:cNvPicPr>
          <p:nvPr/>
        </p:nvPicPr>
        <p:blipFill>
          <a:blip r:embed="rId4"/>
          <a:stretch>
            <a:fillRect/>
          </a:stretch>
        </p:blipFill>
        <p:spPr>
          <a:xfrm>
            <a:off x="85878" y="4928547"/>
            <a:ext cx="5265876" cy="1585097"/>
          </a:xfrm>
          <a:prstGeom prst="rect">
            <a:avLst/>
          </a:prstGeom>
        </p:spPr>
      </p:pic>
      <p:pic>
        <p:nvPicPr>
          <p:cNvPr id="6" name="Picture 5">
            <a:extLst>
              <a:ext uri="{FF2B5EF4-FFF2-40B4-BE49-F238E27FC236}">
                <a16:creationId xmlns:a16="http://schemas.microsoft.com/office/drawing/2014/main" id="{3859B7FD-4886-CAB9-CE42-3CBD4F70DE5B}"/>
              </a:ext>
            </a:extLst>
          </p:cNvPr>
          <p:cNvPicPr>
            <a:picLocks noChangeAspect="1"/>
          </p:cNvPicPr>
          <p:nvPr/>
        </p:nvPicPr>
        <p:blipFill>
          <a:blip r:embed="rId5"/>
          <a:stretch>
            <a:fillRect/>
          </a:stretch>
        </p:blipFill>
        <p:spPr>
          <a:xfrm>
            <a:off x="5437632" y="5398476"/>
            <a:ext cx="3439986" cy="514644"/>
          </a:xfrm>
          <a:prstGeom prst="rect">
            <a:avLst/>
          </a:prstGeom>
        </p:spPr>
      </p:pic>
    </p:spTree>
    <p:extLst>
      <p:ext uri="{BB962C8B-B14F-4D97-AF65-F5344CB8AC3E}">
        <p14:creationId xmlns:p14="http://schemas.microsoft.com/office/powerpoint/2010/main" val="13778066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39"/>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2190</Words>
  <Application>Microsoft Office PowerPoint</Application>
  <PresentationFormat>On-screen Show (4:3)</PresentationFormat>
  <Paragraphs>199</Paragraphs>
  <Slides>53</Slides>
  <Notes>51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-apple-system</vt:lpstr>
      <vt:lpstr>Arial</vt:lpstr>
      <vt:lpstr>Calibri</vt:lpstr>
      <vt:lpstr>Consolas</vt:lpstr>
      <vt:lpstr>Fira Mono</vt:lpstr>
      <vt:lpstr>Leelawadee UI</vt:lpstr>
      <vt:lpstr>Segoe UI</vt:lpstr>
      <vt:lpstr>Segoe UI Semibold</vt:lpstr>
      <vt:lpstr>Times New Roman</vt:lpstr>
      <vt:lpstr>Verdana</vt:lpstr>
      <vt:lpstr>Vladimir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Mi7an ‏‏‎ ‎</cp:lastModifiedBy>
  <cp:revision>51</cp:revision>
  <dcterms:created xsi:type="dcterms:W3CDTF">2020-05-18T10:32:41Z</dcterms:created>
  <dcterms:modified xsi:type="dcterms:W3CDTF">2024-01-09T04:10:55Z</dcterms:modified>
</cp:coreProperties>
</file>