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</p:sldMasterIdLst>
  <p:notesMasterIdLst>
    <p:notesMasterId r:id="rId36"/>
  </p:notesMasterIdLst>
  <p:sldIdLst>
    <p:sldId id="353" r:id="rId3"/>
    <p:sldId id="257" r:id="rId4"/>
    <p:sldId id="310" r:id="rId5"/>
    <p:sldId id="311" r:id="rId6"/>
    <p:sldId id="315" r:id="rId7"/>
    <p:sldId id="316" r:id="rId8"/>
    <p:sldId id="324" r:id="rId9"/>
    <p:sldId id="325" r:id="rId10"/>
    <p:sldId id="326" r:id="rId11"/>
    <p:sldId id="330" r:id="rId12"/>
    <p:sldId id="328" r:id="rId13"/>
    <p:sldId id="331" r:id="rId14"/>
    <p:sldId id="332" r:id="rId15"/>
    <p:sldId id="333" r:id="rId16"/>
    <p:sldId id="334" r:id="rId17"/>
    <p:sldId id="336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46" r:id="rId33"/>
    <p:sldId id="348" r:id="rId34"/>
    <p:sldId id="349" r:id="rId35"/>
  </p:sldIdLst>
  <p:sldSz cx="12192000" cy="6858000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Leelawadee UI" panose="020B0502040204020203" pitchFamily="34" charset="-34"/>
      <p:regular r:id="rId41"/>
      <p:bold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  <p:embeddedFont>
      <p:font typeface="Roboto Condensed Light" panose="02000000000000000000" pitchFamily="2" charset="0"/>
      <p:regular r:id="rId47"/>
      <p:italic r:id="rId48"/>
    </p:embeddedFont>
    <p:embeddedFont>
      <p:font typeface="Wingdings 3" panose="05040102010807070707" pitchFamily="18" charset="2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EDEDE"/>
    <a:srgbClr val="FFFFFF"/>
    <a:srgbClr val="301B92"/>
    <a:srgbClr val="673BB7"/>
    <a:srgbClr val="607D8B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1026" name="Picture 2" descr="C:\Users\Omen\Desktop\Python-Programming-Language-in-Data-Science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5598" y="2015064"/>
            <a:ext cx="3758417" cy="187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3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1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2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4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8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5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5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285039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70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50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C:\Users\parul\Desktop\te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512888" y="1630367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Programming Full Stack Development</a:t>
            </a:r>
            <a:endParaRPr lang="en-IN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7" name="Google Shape;87;p1" descr="C:\Users\parul\Desktop\Registered Logos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5375" y="500063"/>
            <a:ext cx="238125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2941639" y="2354648"/>
            <a:ext cx="6308725" cy="93663"/>
            <a:chOff x="1428728" y="2571744"/>
            <a:chExt cx="6309404" cy="94298"/>
          </a:xfrm>
        </p:grpSpPr>
        <p:cxnSp>
          <p:nvCxnSpPr>
            <p:cNvPr id="89" name="Google Shape;89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" name="Google Shape;92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D3C48B22-4BD8-76C1-B094-0A83FD19B5C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1919" y="2464402"/>
            <a:ext cx="8065938" cy="1411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>
              <a:buClr>
                <a:srgbClr val="000000"/>
              </a:buClr>
            </a:pPr>
            <a:r>
              <a:rPr lang="en-US" altLang="en-US" sz="2200" b="1" kern="0" dirty="0">
                <a:solidFill>
                  <a:srgbClr val="000000"/>
                </a:solidFill>
                <a:latin typeface="Calibri"/>
                <a:cs typeface="Times New Roman" pitchFamily="18" charset="0"/>
                <a:sym typeface="Arial"/>
              </a:rPr>
              <a:t>Milan Anant</a:t>
            </a:r>
          </a:p>
          <a:p>
            <a:pPr algn="ctr">
              <a:buClr>
                <a:srgbClr val="000000"/>
              </a:buClr>
            </a:pPr>
            <a:r>
              <a:rPr lang="en-US" altLang="en-US" sz="2200" b="1" kern="0" dirty="0">
                <a:solidFill>
                  <a:srgbClr val="000000"/>
                </a:solidFill>
                <a:latin typeface="Calibri"/>
                <a:cs typeface="Times New Roman" pitchFamily="18" charset="0"/>
                <a:sym typeface="Arial"/>
              </a:rPr>
              <a:t>Cyber security trainer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E940A67-78FD-6630-9EE5-E5EC311D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 lnSpcReduction="10000"/>
          </a:bodyPr>
          <a:lstStyle/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IN" sz="22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IN" sz="2200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istitle</a:t>
            </a: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(), </a:t>
            </a:r>
            <a:r>
              <a:rPr lang="en-IN" sz="2200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islower</a:t>
            </a: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(), </a:t>
            </a:r>
            <a:r>
              <a:rPr lang="en-IN" sz="2200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isupper</a:t>
            </a: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</a:t>
            </a:r>
            <a:r>
              <a:rPr 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will returns True if the given string is capitalized, lower case and upper case respectively.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IN" sz="22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strip</a:t>
            </a: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method will </a:t>
            </a:r>
            <a:r>
              <a:rPr 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remove whitespaces from both sides of the string and return the string.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IN" sz="2200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rstrip</a:t>
            </a: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and </a:t>
            </a:r>
            <a:r>
              <a:rPr lang="en-IN" sz="2200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lstrip</a:t>
            </a: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will remove whitespaces from right and left side respectively.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41471" y="4716882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   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 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x.strip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41478" y="4732270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711433" y="4852578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2022"/>
              <a:gd name="adj4" fmla="val -3781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dirty="0" err="1">
                <a:solidFill>
                  <a:schemeClr val="tx1"/>
                </a:solidFill>
              </a:rPr>
              <a:t>mialn</a:t>
            </a:r>
            <a:r>
              <a:rPr lang="en-IN" dirty="0">
                <a:solidFill>
                  <a:schemeClr val="tx1"/>
                </a:solidFill>
              </a:rPr>
              <a:t>(without space)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41471" y="1964093"/>
            <a:ext cx="8472276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x.istitle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x.islower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u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x.isupper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print(u)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41478" y="1964093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723247" y="2055085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204649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721535" y="2639000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140236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740371" y="3222914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71797"/>
              <a:gd name="adj4" fmla="val -5948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958D0-79CE-2AB7-C8E9-64D5F87FF9C1}"/>
              </a:ext>
            </a:extLst>
          </p:cNvPr>
          <p:cNvSpPr/>
          <p:nvPr/>
        </p:nvSpPr>
        <p:spPr>
          <a:xfrm>
            <a:off x="0" y="0"/>
            <a:ext cx="12184602" cy="105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972A93-337A-1FB7-E888-BB65BB5D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08" y="164761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7" grpId="0" animBg="1"/>
      <p:bldP spid="7" grpId="1" animBg="1"/>
      <p:bldP spid="8" grpId="0" uiExpand="1" build="p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D5EDF7-2B38-9E78-366F-B57DF1C6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/>
          </a:bodyPr>
          <a:lstStyle/>
          <a:p>
            <a:endParaRPr lang="en-IN" b="1" dirty="0"/>
          </a:p>
          <a:p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find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method will search the string and 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returns the index at which they find the specified value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rfind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will search the string and 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returns the last index at which they find the specified value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200913" y="2348341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x.find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00920" y="237911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096000" y="2181607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32840"/>
              <a:gd name="adj4" fmla="val -8296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6 (occurrence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200675" y="4859075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rajkot,india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x.rfind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00682" y="48678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240891" y="4632669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49258"/>
              <a:gd name="adj4" fmla="val -6618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24 last 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CB4F8B-416F-01A4-79BD-38C73967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95" y="117397"/>
            <a:ext cx="2381250" cy="628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1042DA-18B8-9DFE-520F-A0779601D8B2}"/>
              </a:ext>
            </a:extLst>
          </p:cNvPr>
          <p:cNvSpPr/>
          <p:nvPr/>
        </p:nvSpPr>
        <p:spPr>
          <a:xfrm>
            <a:off x="-3699" y="-30450"/>
            <a:ext cx="12192000" cy="1041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7" grpId="0" animBg="1"/>
      <p:bldP spid="7" grpId="1" animBg="1"/>
      <p:bldP spid="14" grpId="0" build="p" animBg="1"/>
      <p:bldP spid="15" grpId="0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615296-5244-74B2-9C96-1FB1609F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 fontScale="85000" lnSpcReduction="20000"/>
          </a:bodyPr>
          <a:lstStyle/>
          <a:p>
            <a:endParaRPr lang="en-IN" b="1" dirty="0"/>
          </a:p>
          <a:p>
            <a:r>
              <a:rPr lang="en-IN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isalnum</a:t>
            </a: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method will 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return true if all the characters in the string are alphanumeric (</a:t>
            </a:r>
            <a:r>
              <a:rPr lang="en-US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i.e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either alphabets or numeric).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isalpha</a:t>
            </a: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and </a:t>
            </a:r>
            <a:r>
              <a:rPr lang="en-IN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en-U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numeric</a:t>
            </a: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will return true if all the characters in the string are only alphabets and 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numeric respectively.</a:t>
            </a:r>
          </a:p>
          <a:p>
            <a:endParaRPr lang="en-IN" dirty="0"/>
          </a:p>
          <a:p>
            <a:r>
              <a:rPr lang="en-IN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isdecimal</a:t>
            </a: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will 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return true is all the characters in the string are decimal.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Note</a:t>
            </a: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 : </a:t>
            </a:r>
            <a:r>
              <a:rPr lang="en-IN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isnuberic</a:t>
            </a: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and </a:t>
            </a:r>
            <a:r>
              <a:rPr lang="en-IN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isdigit</a:t>
            </a: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are almost same, you suppose to find the difference as Home work assignment for the string methods.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879935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’milan2710'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x.isalnum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895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096000" y="1684289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45609"/>
              <a:gd name="adj4" fmla="val -9033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4587739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'123.5'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x.isdecimal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458773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062851" y="4587739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1825"/>
              <a:gd name="adj4" fmla="val -6466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18B69D-9385-3364-FDDB-E32E99447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15" y="231506"/>
            <a:ext cx="2381250" cy="628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2AE9B09-F6BF-7171-05F4-F38782D3E9EF}"/>
              </a:ext>
            </a:extLst>
          </p:cNvPr>
          <p:cNvSpPr/>
          <p:nvPr/>
        </p:nvSpPr>
        <p:spPr>
          <a:xfrm>
            <a:off x="0" y="-93014"/>
            <a:ext cx="12184602" cy="11788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7" grpId="0" animBg="1"/>
      <p:bldP spid="7" grpId="1" animBg="1"/>
      <p:bldP spid="14" grpId="0" build="p" animBg="1"/>
      <p:bldP spid="15" grpId="0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8A4F2E-7B14-70D3-7698-477190A7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We can get the substring in python using string slicing, we can specify start index, end index and steps (colon separated) to slice the string.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458901" y="2302859"/>
            <a:ext cx="102384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anant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INDIA'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58894" y="3790372"/>
            <a:ext cx="96792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anant,rajkot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INDIA'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subx1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subx2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subx3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subx4 = x[::-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print(subx1)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print(subx4)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58901" y="3790372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4665131" y="4094669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242419"/>
              <a:gd name="adj4" fmla="val -4021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‘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’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193877" y="2723148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7568"/>
              <a:gd name="adj4" fmla="val -5791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endindex</a:t>
            </a:r>
            <a:r>
              <a:rPr lang="en-IN" dirty="0">
                <a:solidFill>
                  <a:schemeClr val="tx1"/>
                </a:solidFill>
              </a:rPr>
              <a:t> will not be included in the substring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682066" y="4619097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192729"/>
              <a:gd name="adj4" fmla="val -4041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:’</a:t>
            </a:r>
            <a:r>
              <a:rPr lang="pt-BR" dirty="0">
                <a:solidFill>
                  <a:schemeClr val="tx1"/>
                </a:solidFill>
              </a:rPr>
              <a:t> ‘r a j k o’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4665132" y="5184417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112600"/>
              <a:gd name="adj4" fmla="val -4057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dirty="0" err="1">
                <a:solidFill>
                  <a:schemeClr val="tx1"/>
                </a:solidFill>
              </a:rPr>
              <a:t>gu</a:t>
            </a:r>
            <a:r>
              <a:rPr lang="pt-BR" dirty="0">
                <a:solidFill>
                  <a:srgbClr val="111111"/>
                </a:solidFill>
              </a:rPr>
              <a:t>jarat, INDIA'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3600450" y="5749737"/>
            <a:ext cx="7318233" cy="420013"/>
          </a:xfrm>
          <a:prstGeom prst="borderCallout1">
            <a:avLst>
              <a:gd name="adj1" fmla="val 53885"/>
              <a:gd name="adj2" fmla="val -612"/>
              <a:gd name="adj3" fmla="val 44769"/>
              <a:gd name="adj4" fmla="val -162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‘AIDNI, </a:t>
            </a:r>
            <a:r>
              <a:rPr lang="en-IN" dirty="0" err="1">
                <a:solidFill>
                  <a:schemeClr val="tx1"/>
                </a:solidFill>
              </a:rPr>
              <a:t>tarajug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tokjar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tnana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nalim</a:t>
            </a:r>
            <a:r>
              <a:rPr lang="en-IN" dirty="0">
                <a:solidFill>
                  <a:schemeClr val="tx1"/>
                </a:solidFill>
              </a:rPr>
              <a:t>’ 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0E78A6-086B-2D73-C380-5F492C45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885" y="373925"/>
            <a:ext cx="2381250" cy="628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690FB2-3F25-4B54-9740-EE847230E489}"/>
              </a:ext>
            </a:extLst>
          </p:cNvPr>
          <p:cNvSpPr/>
          <p:nvPr/>
        </p:nvSpPr>
        <p:spPr>
          <a:xfrm>
            <a:off x="0" y="0"/>
            <a:ext cx="12315781" cy="1153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14" grpId="0" build="p" animBg="1"/>
      <p:bldP spid="15" grpId="0" animBg="1"/>
      <p:bldP spid="17" grpId="0" animBg="1"/>
      <p:bldP spid="17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C7E1C8-F63D-45F7-A0FF-6C1E0F9C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str.format</a:t>
            </a:r>
            <a:r>
              <a:rPr lang="en-U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 is one of the </a:t>
            </a:r>
            <a:r>
              <a:rPr lang="en-US" i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string formatting methods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 in Python3, which allows multiple substitutions and value formatting. </a:t>
            </a: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This method lets us concatenate elements within a string through positional </a:t>
            </a:r>
            <a:r>
              <a:rPr lang="en-US" dirty="0"/>
              <a:t>formatting.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specify multiple parameters to the function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993995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'{} </a:t>
            </a:r>
            <a:r>
              <a:rPr lang="fr-FR" sz="1600" dirty="0" err="1">
                <a:solidFill>
                  <a:srgbClr val="A31515"/>
                </a:solidFill>
                <a:latin typeface="Consolas"/>
              </a:rPr>
              <a:t>institute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fr-FR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</a:t>
            </a:r>
            <a:endParaRPr lang="fr-FR" sz="1600" dirty="0">
              <a:solidFill>
                <a:srgbClr val="000000"/>
              </a:solidFill>
              <a:latin typeface="Consolas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fr-FR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‘milan'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1" y="298305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5866623" y="332844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6717"/>
              <a:gd name="adj4" fmla="val -72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 institute,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5330624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'{} institute, {}'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1" y="539177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096000" y="5665076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75377"/>
              <a:gd name="adj4" fmla="val -7395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 institute,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63503C-7A6D-76C9-04C4-6F8D8EEB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98" y="176613"/>
            <a:ext cx="2381250" cy="628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7D51DD-9C23-CCD7-6A95-35EC891062E4}"/>
              </a:ext>
            </a:extLst>
          </p:cNvPr>
          <p:cNvSpPr/>
          <p:nvPr/>
        </p:nvSpPr>
        <p:spPr>
          <a:xfrm>
            <a:off x="0" y="0"/>
            <a:ext cx="12390120" cy="863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 animBg="1"/>
      <p:bldP spid="8" grpId="0" animBg="1"/>
      <p:bldP spid="10" grpId="0" animBg="1"/>
      <p:bldP spid="10" grpId="1" animBg="1"/>
      <p:bldP spid="12" grpId="0" build="p" animBg="1"/>
      <p:bldP spid="13" grpId="0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BCE9FD-0718-BA9B-75CC-D5FC36AE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" y="-33287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We can specify the order of parameters in the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We can also specify alias within the string to specify the order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672608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'{1} institute, {0}'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5948465" y="190092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2567"/>
              <a:gd name="adj4" fmla="val -7420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 institute, 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93755" y="4329737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collegename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} institute, {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cityname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collegename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cityname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3762" y="4308865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7994896" y="4209500"/>
            <a:ext cx="3730767" cy="428493"/>
          </a:xfrm>
          <a:prstGeom prst="borderCallout1">
            <a:avLst>
              <a:gd name="adj1" fmla="val 53885"/>
              <a:gd name="adj2" fmla="val -612"/>
              <a:gd name="adj3" fmla="val 73204"/>
              <a:gd name="adj4" fmla="val -1882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 institute,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F0F8A-2A5A-43AE-77F7-203BB8F1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74676"/>
            <a:ext cx="2381250" cy="628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DF5346-BCBD-1A69-D16C-45C2145FF5FB}"/>
              </a:ext>
            </a:extLst>
          </p:cNvPr>
          <p:cNvSpPr/>
          <p:nvPr/>
        </p:nvSpPr>
        <p:spPr>
          <a:xfrm>
            <a:off x="0" y="-33287"/>
            <a:ext cx="12344400" cy="8967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5" grpId="0" animBg="1"/>
      <p:bldP spid="15" grpId="1" animBg="1"/>
      <p:bldP spid="17" grpId="0" build="p" animBg="1"/>
      <p:bldP spid="18" grpId="0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3FD1D4-082B-5F04-A52E-430FBF3C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8" y="30841"/>
            <a:ext cx="12192000" cy="7112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79" y="1107524"/>
            <a:ext cx="11929641" cy="5590565"/>
          </a:xfrm>
        </p:spPr>
        <p:txBody>
          <a:bodyPr/>
          <a:lstStyle/>
          <a:p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List is a mutable ordered sequence of objects, duplicate values are allowed inside list.</a:t>
            </a:r>
          </a:p>
          <a:p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List will be represented by square brackets [ ].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We can use slicing similar to string in order to get the sub list from the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812954"/>
            <a:ext cx="84722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b="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b="0" dirty="0">
                <a:solidFill>
                  <a:srgbClr val="000000"/>
                </a:solidFill>
                <a:latin typeface="Consolas"/>
              </a:rPr>
              <a:t>[-1])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812954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448458" y="252670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216981"/>
              <a:gd name="adj4" fmla="val -6072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3 </a:t>
            </a:r>
            <a:r>
              <a:rPr lang="en-IN" dirty="0">
                <a:solidFill>
                  <a:schemeClr val="tx1"/>
                </a:solidFill>
              </a:rPr>
              <a:t>(length of the List)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971100" y="1600997"/>
            <a:ext cx="3522482" cy="428493"/>
          </a:xfrm>
          <a:prstGeom prst="borderCallout1">
            <a:avLst>
              <a:gd name="adj1" fmla="val 53885"/>
              <a:gd name="adj2" fmla="val -612"/>
              <a:gd name="adj3" fmla="val 356901"/>
              <a:gd name="adj4" fmla="val -11084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Output : </a:t>
            </a:r>
            <a:r>
              <a:rPr lang="en-IN" sz="1600" i="1" dirty="0">
                <a:solidFill>
                  <a:schemeClr val="tx1"/>
                </a:solidFill>
              </a:rPr>
              <a:t>institute </a:t>
            </a:r>
            <a:r>
              <a:rPr lang="en-IN" sz="1600" dirty="0">
                <a:solidFill>
                  <a:schemeClr val="tx1"/>
                </a:solidFill>
              </a:rPr>
              <a:t>(List index starts with 0)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971100" y="3107437"/>
            <a:ext cx="5220900" cy="624504"/>
          </a:xfrm>
          <a:prstGeom prst="borderCallout1">
            <a:avLst>
              <a:gd name="adj1" fmla="val 53885"/>
              <a:gd name="adj2" fmla="val -612"/>
              <a:gd name="adj3" fmla="val 99942"/>
              <a:gd name="adj4" fmla="val -6703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[‘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', 'institute',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</a:p>
          <a:p>
            <a:pPr algn="ctr"/>
            <a:r>
              <a:rPr lang="en-IN" b="1" i="1" dirty="0">
                <a:solidFill>
                  <a:schemeClr val="tx1"/>
                </a:solidFill>
              </a:rPr>
              <a:t>Note : </a:t>
            </a:r>
            <a:r>
              <a:rPr lang="en-IN" i="1" dirty="0">
                <a:solidFill>
                  <a:schemeClr val="tx1"/>
                </a:solidFill>
              </a:rPr>
              <a:t> spelling of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 is updated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5820927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'gujarat'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5824780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742923" y="5000031"/>
            <a:ext cx="5220900" cy="716360"/>
          </a:xfrm>
          <a:prstGeom prst="borderCallout1">
            <a:avLst>
              <a:gd name="adj1" fmla="val 53885"/>
              <a:gd name="adj2" fmla="val -612"/>
              <a:gd name="adj3" fmla="val 184411"/>
              <a:gd name="adj4" fmla="val -650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['institute',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</a:p>
          <a:p>
            <a:pPr algn="ctr"/>
            <a:r>
              <a:rPr lang="en-IN" b="1" i="1" dirty="0">
                <a:solidFill>
                  <a:schemeClr val="tx1"/>
                </a:solidFill>
              </a:rPr>
              <a:t>Note : </a:t>
            </a:r>
            <a:r>
              <a:rPr lang="en-IN" i="1" dirty="0">
                <a:solidFill>
                  <a:schemeClr val="tx1"/>
                </a:solidFill>
              </a:rPr>
              <a:t> end index not included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597048" y="39028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45759"/>
              <a:gd name="adj4" fmla="val -664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(-1 represent last element)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6FB53-B549-6A6A-3BCE-B40846A3F4F5}"/>
              </a:ext>
            </a:extLst>
          </p:cNvPr>
          <p:cNvSpPr/>
          <p:nvPr/>
        </p:nvSpPr>
        <p:spPr>
          <a:xfrm>
            <a:off x="-114300" y="0"/>
            <a:ext cx="12352197" cy="10029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FAE619-B9BE-290D-10A7-2CD351C9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190920"/>
            <a:ext cx="2381250" cy="49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uild="p" animBg="1"/>
      <p:bldP spid="11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21AD4F-7C1C-374F-7B8C-D605016B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-194310"/>
            <a:ext cx="12184602" cy="70523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append() method will add element at the end of the list.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insert() method will add element at the specified index in the list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700" dirty="0"/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extend() method will add one data structure (List or any) to current List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my_list.append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520558" y="1707614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57674"/>
              <a:gd name="adj4" fmla="val -7313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[‘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', 'institute',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'</a:t>
            </a:r>
            <a:r>
              <a:rPr lang="en-IN" i="1" dirty="0" err="1">
                <a:solidFill>
                  <a:schemeClr val="tx1"/>
                </a:solidFill>
              </a:rPr>
              <a:t>gujarat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my_list.insert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my_list.insert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6197669" y="3546373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95612"/>
              <a:gd name="adj4" fmla="val -6836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[‘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', 'institute', 'of', 'engineering',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9568" y="5304762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my_list1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my_list2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my_list1.extend(my_list2)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print(my_list1)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9575" y="5287821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5" name="Line Callout 1 34"/>
          <p:cNvSpPr/>
          <p:nvPr/>
        </p:nvSpPr>
        <p:spPr>
          <a:xfrm>
            <a:off x="5503960" y="5414878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87516"/>
              <a:gd name="adj4" fmla="val -5155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[‘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', 'institute', ‘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‘</a:t>
            </a:r>
            <a:r>
              <a:rPr lang="en-IN" i="1" dirty="0" err="1">
                <a:solidFill>
                  <a:schemeClr val="tx1"/>
                </a:solidFill>
              </a:rPr>
              <a:t>gujarat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59A27-106B-680A-E7D5-19D78E87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74" y="67445"/>
            <a:ext cx="2381250" cy="628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E1F2A-CAF8-41F2-457E-A8ACF2EFD7F0}"/>
              </a:ext>
            </a:extLst>
          </p:cNvPr>
          <p:cNvSpPr/>
          <p:nvPr/>
        </p:nvSpPr>
        <p:spPr>
          <a:xfrm>
            <a:off x="0" y="-165219"/>
            <a:ext cx="12184602" cy="9566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586AC-4A41-EBFF-30B3-636473FDDCE2}"/>
              </a:ext>
            </a:extLst>
          </p:cNvPr>
          <p:cNvSpPr txBox="1"/>
          <p:nvPr/>
        </p:nvSpPr>
        <p:spPr>
          <a:xfrm>
            <a:off x="143314" y="1669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Methods 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5" grpId="0" animBg="1"/>
      <p:bldP spid="15" grpId="1" animBg="1"/>
      <p:bldP spid="21" grpId="0" build="p" animBg="1"/>
      <p:bldP spid="28" grpId="0" animBg="1"/>
      <p:bldP spid="30" grpId="0" animBg="1"/>
      <p:bldP spid="30" grpId="1" animBg="1"/>
      <p:bldP spid="31" grpId="0" build="p" animBg="1"/>
      <p:bldP spid="32" grpId="0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DF2071-C19D-7E46-EC90-9C84B4F5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/>
          </a:bodyPr>
          <a:lstStyle/>
          <a:p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pop() method will remove the last element from the list and return it.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remove() method will remove first occurrence of specified element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clear() method will remove all the elements from the List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75763" y="1948856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temp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my_list.pop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3920" y="1983001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75763" y="3942688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my_list.remove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3920" y="394841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6397180" y="4287202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78545"/>
              <a:gd name="adj4" fmla="val -6989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['institute', 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73913" y="5658080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my_list.clear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3919" y="567311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7686810" y="5658080"/>
            <a:ext cx="3180435" cy="428493"/>
          </a:xfrm>
          <a:prstGeom prst="borderCallout1">
            <a:avLst>
              <a:gd name="adj1" fmla="val 53885"/>
              <a:gd name="adj2" fmla="val -612"/>
              <a:gd name="adj3" fmla="val 165517"/>
              <a:gd name="adj4" fmla="val -15314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302795" y="201470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6234"/>
              <a:gd name="adj4" fmla="val -6777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[‘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', 'institute‘]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E70714-06EA-491A-4F0B-C83E871B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95" y="128927"/>
            <a:ext cx="2381250" cy="628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150A24-A463-2337-EA11-9ABF20802F7E}"/>
              </a:ext>
            </a:extLst>
          </p:cNvPr>
          <p:cNvSpPr/>
          <p:nvPr/>
        </p:nvSpPr>
        <p:spPr>
          <a:xfrm>
            <a:off x="0" y="0"/>
            <a:ext cx="12192000" cy="9449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 animBg="1"/>
      <p:bldP spid="13" grpId="0" animBg="1"/>
      <p:bldP spid="21" grpId="0" build="p" animBg="1"/>
      <p:bldP spid="28" grpId="0" animBg="1"/>
      <p:bldP spid="30" grpId="0" animBg="1"/>
      <p:bldP spid="30" grpId="1" animBg="1"/>
      <p:bldP spid="31" grpId="0" build="p" animBg="1"/>
      <p:bldP spid="32" grpId="0" animBg="1"/>
      <p:bldP spid="34" grpId="0" animBg="1"/>
      <p:bldP spid="34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D42F3A-E815-591E-6846-C4A5CAA9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count() method will return the number of occurrence of the specified element.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reverse() method will reverse the elements of the List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sort() method will sort the elements in the List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0601" y="1768320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0608" y="177940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5980499" y="2206630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47200"/>
              <a:gd name="adj4" fmla="val -7567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9568" y="3802042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my_list.reverse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46403" y="379198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6096000" y="4178910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1882"/>
              <a:gd name="adj4" fmla="val -6223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‘institute’,’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67049" y="5555338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enginnering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my_list.sort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63357" y="555533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6036250" y="5839476"/>
            <a:ext cx="5165149" cy="428493"/>
          </a:xfrm>
          <a:prstGeom prst="borderCallout1">
            <a:avLst>
              <a:gd name="adj1" fmla="val 53885"/>
              <a:gd name="adj2" fmla="val -612"/>
              <a:gd name="adj3" fmla="val 84837"/>
              <a:gd name="adj4" fmla="val -6276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['college', '</a:t>
            </a:r>
            <a:r>
              <a:rPr lang="en-IN" i="1" dirty="0" err="1">
                <a:solidFill>
                  <a:schemeClr val="tx1"/>
                </a:solidFill>
              </a:rPr>
              <a:t>enginnering</a:t>
            </a:r>
            <a:r>
              <a:rPr lang="en-IN" i="1" dirty="0">
                <a:solidFill>
                  <a:schemeClr val="tx1"/>
                </a:solidFill>
              </a:rPr>
              <a:t>’, ‘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’, 'of',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6E57F9-E57F-5239-EFD8-8AA4AA16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74" y="113894"/>
            <a:ext cx="2381250" cy="628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0298BF-FD62-A2F3-5316-1C676E5C1A2C}"/>
              </a:ext>
            </a:extLst>
          </p:cNvPr>
          <p:cNvSpPr/>
          <p:nvPr/>
        </p:nvSpPr>
        <p:spPr>
          <a:xfrm>
            <a:off x="0" y="0"/>
            <a:ext cx="12192000" cy="8937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5" grpId="0" animBg="1"/>
      <p:bldP spid="15" grpId="1" animBg="1"/>
      <p:bldP spid="21" grpId="0" build="p" animBg="1"/>
      <p:bldP spid="28" grpId="0" animBg="1"/>
      <p:bldP spid="30" grpId="0" animBg="1"/>
      <p:bldP spid="30" grpId="1" animBg="1"/>
      <p:bldP spid="31" grpId="0" build="p" animBg="1"/>
      <p:bldP spid="32" grpId="0" animBg="1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1375" y="2571751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1524000" y="3616325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UNIT - 1</a:t>
            </a:r>
            <a:endParaRPr sz="3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87;p1" descr="C:\Users\parul\Desktop\Registered Logosd.png">
            <a:extLst>
              <a:ext uri="{FF2B5EF4-FFF2-40B4-BE49-F238E27FC236}">
                <a16:creationId xmlns:a16="http://schemas.microsoft.com/office/drawing/2014/main" id="{9E316AE4-78B9-1B29-4A57-3BCD52F71E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87" y="225742"/>
            <a:ext cx="2638425" cy="84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623F2E-F677-119B-7012-C641CE3A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Tuple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is a immutable ordered sequence of objects, duplicate values are allowed inside list.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Tuple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will be represented by round brackets ( 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Tuple is similar to List but List is mutable whereas Tuple is immutable.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25505" y="4964089"/>
            <a:ext cx="84722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my_tuple.index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my_tuple.count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[-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5512" y="496409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838828" y="4383353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286035"/>
              <a:gd name="adj4" fmla="val -309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3 </a:t>
            </a:r>
            <a:r>
              <a:rPr lang="en-IN" dirty="0">
                <a:solidFill>
                  <a:schemeClr val="tx1"/>
                </a:solidFill>
              </a:rPr>
              <a:t>(index of ‘engineering’)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041228" y="3683129"/>
            <a:ext cx="5808295" cy="428493"/>
          </a:xfrm>
          <a:prstGeom prst="borderCallout1">
            <a:avLst>
              <a:gd name="adj1" fmla="val 53885"/>
              <a:gd name="adj2" fmla="val -612"/>
              <a:gd name="adj3" fmla="val 394648"/>
              <a:gd name="adj4" fmla="val -5367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(‘’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', 'institute', 'of', 'engineering', 'of',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838828" y="5334841"/>
            <a:ext cx="5220900" cy="434723"/>
          </a:xfrm>
          <a:prstGeom prst="borderCallout1">
            <a:avLst>
              <a:gd name="adj1" fmla="val 53885"/>
              <a:gd name="adj2" fmla="val -612"/>
              <a:gd name="adj3" fmla="val 118818"/>
              <a:gd name="adj4" fmla="val -4802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628623" y="5936045"/>
            <a:ext cx="5220900" cy="434723"/>
          </a:xfrm>
          <a:prstGeom prst="borderCallout1">
            <a:avLst>
              <a:gd name="adj1" fmla="val 53885"/>
              <a:gd name="adj2" fmla="val -612"/>
              <a:gd name="adj3" fmla="val 48076"/>
              <a:gd name="adj4" fmla="val -630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0759B-5B87-0B68-60B8-E0B8C8A0C7F9}"/>
              </a:ext>
            </a:extLst>
          </p:cNvPr>
          <p:cNvSpPr/>
          <p:nvPr/>
        </p:nvSpPr>
        <p:spPr>
          <a:xfrm>
            <a:off x="0" y="0"/>
            <a:ext cx="12192000" cy="9829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00619-BA87-3297-96D4-005124CB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15" y="165792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B8DE3A-F56C-C873-305B-A7628A226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92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0" y="40746"/>
            <a:ext cx="11566807" cy="711200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Dictionary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Dictionary is a unordered collection of key value pairs.</a:t>
            </a: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Dictionary will be represented by curly brackets { }.</a:t>
            </a: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Dictionary is mutable.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70789" y="4359820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'college’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”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type'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"engineering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print(my_dict.get(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70796" y="4359821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417474" y="5351549"/>
            <a:ext cx="5806786" cy="1102460"/>
          </a:xfrm>
          <a:prstGeom prst="borderCallout1">
            <a:avLst>
              <a:gd name="adj1" fmla="val 53885"/>
              <a:gd name="adj2" fmla="val -612"/>
              <a:gd name="adj3" fmla="val -31426"/>
              <a:gd name="adj4" fmla="val -3070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values can be accessed using key inside square brackets as well as using get() method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endParaRPr lang="en-IN" i="1" dirty="0">
              <a:solidFill>
                <a:schemeClr val="tx1"/>
              </a:solidFill>
            </a:endParaRPr>
          </a:p>
          <a:p>
            <a:pPr algn="ctr"/>
            <a:r>
              <a:rPr lang="en-IN" i="1" dirty="0">
                <a:solidFill>
                  <a:schemeClr val="tx1"/>
                </a:solidFill>
              </a:rPr>
              <a:t>           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22641" y="2533680"/>
            <a:ext cx="102384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'key1'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'value1'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'key2'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'value2'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}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946187" y="3237430"/>
            <a:ext cx="2754544" cy="626533"/>
          </a:xfrm>
          <a:prstGeom prst="borderCallout1">
            <a:avLst>
              <a:gd name="adj1" fmla="val 2941"/>
              <a:gd name="adj2" fmla="val 50044"/>
              <a:gd name="adj3" fmla="val -69174"/>
              <a:gd name="adj4" fmla="val 614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Key value is </a:t>
            </a:r>
            <a:r>
              <a:rPr lang="en-IN" dirty="0" err="1">
                <a:solidFill>
                  <a:schemeClr val="tx1"/>
                </a:solidFill>
              </a:rPr>
              <a:t>seperated</a:t>
            </a:r>
            <a:r>
              <a:rPr lang="en-IN" dirty="0">
                <a:solidFill>
                  <a:schemeClr val="tx1"/>
                </a:solidFill>
              </a:rPr>
              <a:t> by 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4077575" y="3237430"/>
            <a:ext cx="3306635" cy="626533"/>
          </a:xfrm>
          <a:prstGeom prst="borderCallout1">
            <a:avLst>
              <a:gd name="adj1" fmla="val 2941"/>
              <a:gd name="adj2" fmla="val 50044"/>
              <a:gd name="adj3" fmla="val -60913"/>
              <a:gd name="adj4" fmla="val -1185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Key value pairs is </a:t>
            </a:r>
            <a:r>
              <a:rPr lang="en-IN" dirty="0" err="1">
                <a:solidFill>
                  <a:schemeClr val="tx1"/>
                </a:solidFill>
              </a:rPr>
              <a:t>seperated</a:t>
            </a:r>
            <a:r>
              <a:rPr lang="en-IN" dirty="0">
                <a:solidFill>
                  <a:schemeClr val="tx1"/>
                </a:solidFill>
              </a:rPr>
              <a:t> by </a:t>
            </a:r>
            <a:r>
              <a:rPr lang="en-IN" b="1" dirty="0">
                <a:solidFill>
                  <a:srgbClr val="FF0000"/>
                </a:solidFill>
              </a:rPr>
              <a:t>,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C1553-EBAE-92E3-D07A-442CD1A90A4E}"/>
              </a:ext>
            </a:extLst>
          </p:cNvPr>
          <p:cNvSpPr/>
          <p:nvPr/>
        </p:nvSpPr>
        <p:spPr>
          <a:xfrm>
            <a:off x="-61892" y="-79051"/>
            <a:ext cx="12253891" cy="830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3848E1-6E98-CCA5-AA6A-D4F85C6E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68" y="52196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7" grpId="0" animBg="1"/>
      <p:bldP spid="7" grpId="1" animBg="1"/>
      <p:bldP spid="19" grpId="0" uiExpand="1" build="p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6D87AD-EF21-ED8A-715C-DC4B1D34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keys() method will return list of all the keys associated with the Dictionary.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latin typeface="Leelawadee UI" panose="020B0502040204020203" pitchFamily="34" charset="-34"/>
                <a:ea typeface="Calibri" panose="020F0502020204030204" pitchFamily="34" charset="0"/>
                <a:cs typeface="Leelawadee UI" panose="020B0502040204020203" pitchFamily="34" charset="-34"/>
              </a:rPr>
              <a:t>values() method will return list of all the values associated with the Dictionary.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items() method will return list of </a:t>
            </a:r>
            <a:r>
              <a:rPr lang="en-US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tuples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for each key value pair associated with the Dictionary.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‘college’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”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type'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"engineering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my_dict.keys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25268" y="4114959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'college’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”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type'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"engineering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my_dict.values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75367" y="4118577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6380551" y="3344756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286910"/>
              <a:gd name="adj4" fmla="val -5209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[‘</a:t>
            </a:r>
            <a:r>
              <a:rPr lang="en-IN" i="1" dirty="0" err="1">
                <a:solidFill>
                  <a:schemeClr val="tx1"/>
                </a:solidFill>
              </a:rPr>
              <a:t>milan</a:t>
            </a:r>
            <a:r>
              <a:rPr lang="en-IN" i="1" dirty="0">
                <a:solidFill>
                  <a:schemeClr val="tx1"/>
                </a:solidFill>
              </a:rPr>
              <a:t>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'engineering']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62220" y="6056959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'college’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”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type'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"engineering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my_dict.items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25275" y="6071229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7661911" y="5507992"/>
            <a:ext cx="3939540" cy="486564"/>
          </a:xfrm>
          <a:prstGeom prst="borderCallout1">
            <a:avLst>
              <a:gd name="adj1" fmla="val 53885"/>
              <a:gd name="adj2" fmla="val -612"/>
              <a:gd name="adj3" fmla="val 204320"/>
              <a:gd name="adj4" fmla="val -10324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[('college', ‘</a:t>
            </a:r>
            <a:r>
              <a:rPr lang="en-IN" i="1">
                <a:solidFill>
                  <a:schemeClr val="tx1"/>
                </a:solidFill>
              </a:rPr>
              <a:t>milan'), </a:t>
            </a:r>
            <a:r>
              <a:rPr lang="en-IN" i="1" dirty="0">
                <a:solidFill>
                  <a:schemeClr val="tx1"/>
                </a:solidFill>
              </a:rPr>
              <a:t>('city',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'), ('type', 'engineering')]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980499" y="211470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-15712"/>
              <a:gd name="adj4" fmla="val -4720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['college', 'city', 'type']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C7239D-4579-7415-D574-0ACB109D55C9}"/>
              </a:ext>
            </a:extLst>
          </p:cNvPr>
          <p:cNvSpPr/>
          <p:nvPr/>
        </p:nvSpPr>
        <p:spPr>
          <a:xfrm>
            <a:off x="0" y="0"/>
            <a:ext cx="12184602" cy="8634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B1B38-B4B1-75E7-3A81-E46F6B75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133894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 animBg="1"/>
      <p:bldP spid="13" grpId="0" animBg="1"/>
      <p:bldP spid="21" grpId="0" build="p" animBg="1"/>
      <p:bldP spid="28" grpId="0" animBg="1"/>
      <p:bldP spid="30" grpId="0" animBg="1"/>
      <p:bldP spid="30" grpId="1" animBg="1"/>
      <p:bldP spid="31" grpId="0" build="p" animBg="1"/>
      <p:bldP spid="32" grpId="0" animBg="1"/>
      <p:bldP spid="34" grpId="0" animBg="1"/>
      <p:bldP spid="34" grpId="1" animBg="1"/>
      <p:bldP spid="16" grpId="0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6240E6-3FBA-8AAF-95E2-A40543DB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Set is a unordered collection of unique objects.</a:t>
            </a:r>
          </a:p>
          <a:p>
            <a:pPr>
              <a:lnSpc>
                <a:spcPct val="160000"/>
              </a:lnSpc>
            </a:pPr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Set will be represented by curly brackets { }.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Set has many in-built methods such as add(), clear(), copy(), pop(), remove() etc.. which are similar to methods we have previously seen.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Only difference between Set and List is that Set will have only unique elements and List can have duplicate elements.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43000" y="2794323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my_set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my_set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  <a:endParaRPr lang="en-US" sz="24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794324"/>
            <a:ext cx="62035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252525" y="2213587"/>
            <a:ext cx="5808295" cy="428493"/>
          </a:xfrm>
          <a:prstGeom prst="borderCallout1">
            <a:avLst>
              <a:gd name="adj1" fmla="val 53885"/>
              <a:gd name="adj2" fmla="val -612"/>
              <a:gd name="adj3" fmla="val 269730"/>
              <a:gd name="adj4" fmla="val -4777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{1, 2, 3, 5, 9}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B886A-F1C0-72D2-AD2A-EF2D5A64058D}"/>
              </a:ext>
            </a:extLst>
          </p:cNvPr>
          <p:cNvSpPr/>
          <p:nvPr/>
        </p:nvSpPr>
        <p:spPr>
          <a:xfrm>
            <a:off x="0" y="0"/>
            <a:ext cx="12192000" cy="8634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7E995F-2E08-5DCD-F67B-535BA055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65" y="117396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DC203-E795-3639-844F-803D4C8E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sz="3200" dirty="0"/>
              <a:t>Operators in python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We can segregate python operators in the following groups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Arithmetic operators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Assignment operators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Comparison operators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Logical operators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Identity operators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Membership operators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Bitwise operators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3451A-A960-7850-20FF-A84744466934}"/>
              </a:ext>
            </a:extLst>
          </p:cNvPr>
          <p:cNvSpPr/>
          <p:nvPr/>
        </p:nvSpPr>
        <p:spPr>
          <a:xfrm>
            <a:off x="0" y="0"/>
            <a:ext cx="12184602" cy="1051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52A43-9928-D146-A23D-47D856D8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211455"/>
            <a:ext cx="238125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C001F-3D7F-78D0-74A2-B2C70287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98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sz="3200" dirty="0"/>
              <a:t>Arithmetic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IN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Note : consider A = 10 and B = 3</a:t>
            </a: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142067"/>
              </p:ext>
            </p:extLst>
          </p:nvPr>
        </p:nvGraphicFramePr>
        <p:xfrm>
          <a:off x="233825" y="2122236"/>
          <a:ext cx="11413357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+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-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/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/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3.3333333333333335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*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 return the remainder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%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//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division returns the quotient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//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**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**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10 * 10 * 10 = 1000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4E3016A-0BF6-686A-91FC-7CCCF0948530}"/>
              </a:ext>
            </a:extLst>
          </p:cNvPr>
          <p:cNvSpPr/>
          <p:nvPr/>
        </p:nvSpPr>
        <p:spPr>
          <a:xfrm>
            <a:off x="-37498" y="0"/>
            <a:ext cx="12229498" cy="10823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17A39-E851-EBC0-9535-2D0A3914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78" y="158673"/>
            <a:ext cx="238125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6CCB05-B99C-C5C8-1EFC-C1978D64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" y="-21208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IN" dirty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IN" dirty="0"/>
          </a:p>
          <a:p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Note : consider A = 10 and B = 3</a:t>
            </a: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631914"/>
              </p:ext>
            </p:extLst>
          </p:nvPr>
        </p:nvGraphicFramePr>
        <p:xfrm>
          <a:off x="389321" y="2934458"/>
          <a:ext cx="11413357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and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or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B &gt;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Negate the result, returns True if the result is False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( A &gt; 5 )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E5A2B8E-9AD7-888E-7E1D-A44D21E04485}"/>
              </a:ext>
            </a:extLst>
          </p:cNvPr>
          <p:cNvSpPr/>
          <p:nvPr/>
        </p:nvSpPr>
        <p:spPr>
          <a:xfrm>
            <a:off x="0" y="1"/>
            <a:ext cx="12184602" cy="1051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2B697-A656-D4A8-525A-D7641187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35" y="166336"/>
            <a:ext cx="238125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BFFA65-B367-4A6E-0FD2-0402D6D5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sz="2800" dirty="0"/>
              <a:t>Identity &amp; Member Operators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Identity Operator</a:t>
            </a:r>
          </a:p>
          <a:p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Note : consider A = [1,2], B = [1,2] and C=A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Member Operator</a:t>
            </a:r>
          </a:p>
          <a:p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Note : consider A = 2 and B = [1,2,3]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36046"/>
              </p:ext>
            </p:extLst>
          </p:nvPr>
        </p:nvGraphicFramePr>
        <p:xfrm>
          <a:off x="355599" y="1802130"/>
          <a:ext cx="11074400" cy="175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the same object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B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is</a:t>
                      </a:r>
                      <a:r>
                        <a:rPr lang="en-IN" sz="1900" baseline="0" dirty="0"/>
                        <a:t> 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not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846110"/>
              </p:ext>
            </p:extLst>
          </p:nvPr>
        </p:nvGraphicFramePr>
        <p:xfrm>
          <a:off x="330198" y="4690045"/>
          <a:ext cx="11099801" cy="1965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9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9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present in the object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baseline="0" dirty="0"/>
                        <a:t>not in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not present in the object	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not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7E553DA-9F6E-E870-D1EB-4E287E947019}"/>
              </a:ext>
            </a:extLst>
          </p:cNvPr>
          <p:cNvSpPr/>
          <p:nvPr/>
        </p:nvSpPr>
        <p:spPr>
          <a:xfrm>
            <a:off x="0" y="0"/>
            <a:ext cx="12192000" cy="8634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A42049-A7BA-7FF8-50C3-9798AFFE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108507"/>
            <a:ext cx="238125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95193E-669F-8354-B692-3A4F8B04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"/>
            <a:ext cx="1218460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03733" y="4843088"/>
            <a:ext cx="31914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X is greater than 5</a:t>
            </a:r>
            <a:endParaRPr lang="en-IN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803733" y="451390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IN" dirty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662" y="877239"/>
            <a:ext cx="11929641" cy="2075386"/>
          </a:xfrm>
        </p:spPr>
        <p:txBody>
          <a:bodyPr>
            <a:normAutofit/>
          </a:bodyPr>
          <a:lstStyle/>
          <a:p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if statement is written using the </a:t>
            </a:r>
            <a:r>
              <a:rPr lang="en-U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if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keyword followed by </a:t>
            </a:r>
            <a:r>
              <a:rPr lang="en-U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condition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and </a:t>
            </a:r>
            <a:r>
              <a:rPr lang="en-U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colon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(</a:t>
            </a:r>
            <a:r>
              <a:rPr lang="en-U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: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) 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27321" y="2330667"/>
            <a:ext cx="847227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27328" y="2367850"/>
            <a:ext cx="4999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092301" y="3175737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114797"/>
              <a:gd name="adj4" fmla="val -6411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statement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1092" y="4406053"/>
            <a:ext cx="4003711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27328" y="4412201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F31FE-14F9-0429-68DE-8CC93C912EDA}"/>
              </a:ext>
            </a:extLst>
          </p:cNvPr>
          <p:cNvSpPr/>
          <p:nvPr/>
        </p:nvSpPr>
        <p:spPr>
          <a:xfrm>
            <a:off x="0" y="0"/>
            <a:ext cx="12192000" cy="9326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CF5346-A146-F059-278B-1F7FF24C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833" y="115328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3" grpId="0" animBg="1"/>
      <p:bldP spid="3" grpId="0" build="p"/>
      <p:bldP spid="4" grpId="0" uiExpand="1" build="p" animBg="1"/>
      <p:bldP spid="5" grpId="0" animBg="1"/>
      <p:bldP spid="10" grpId="0" animBg="1"/>
      <p:bldP spid="10" grpId="1" animBg="1"/>
      <p:bldP spid="15" grpId="0" build="p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4C735C-1B73-88E4-3A43-FAF10A48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493"/>
            <a:ext cx="1218460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137454" y="3919223"/>
            <a:ext cx="319148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X is less than 5</a:t>
            </a:r>
            <a:endParaRPr lang="en-IN" sz="20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637460" y="3919223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637460" y="359003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IN" dirty="0"/>
              <a:t>If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93983" y="1265073"/>
            <a:ext cx="847227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3990" y="1236960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88239" y="3150802"/>
            <a:ext cx="400371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3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3989" y="3150802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272C6-FB7B-E0ED-BDA4-74E34FD1BB3C}"/>
              </a:ext>
            </a:extLst>
          </p:cNvPr>
          <p:cNvSpPr/>
          <p:nvPr/>
        </p:nvSpPr>
        <p:spPr>
          <a:xfrm>
            <a:off x="0" y="-31492"/>
            <a:ext cx="12192000" cy="1071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ABC45-765C-2C7C-FFA5-5975F0189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76" y="180838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15" grpId="0" build="p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A8FB-9689-0E87-D925-994BA3C3EC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674" name="Picture 2" descr="Python's creator thinks it has a diversity problem — Quart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6584" y="1663700"/>
            <a:ext cx="2645416" cy="2230967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2359" y="989174"/>
            <a:ext cx="11929641" cy="5590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is an 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open source, interpreted, high-level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, 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general-purpose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programming language.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is a 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dynamically typed 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and 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garbage-collected 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language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was Created by 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Guido van Rossum 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and first released in 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1991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2.0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, released in 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2000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3.0 was 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released in </a:t>
            </a: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2008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and the current version of Python is </a:t>
            </a: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3.8.3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(as of June 2020)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Python 2 language was officially discontinued in 2020open-source</a:t>
            </a:r>
          </a:p>
        </p:txBody>
      </p:sp>
      <p:pic>
        <p:nvPicPr>
          <p:cNvPr id="13" name="Google Shape;87;p1" descr="C:\Users\parul\Desktop\Registered Logosd.png">
            <a:extLst>
              <a:ext uri="{FF2B5EF4-FFF2-40B4-BE49-F238E27FC236}">
                <a16:creationId xmlns:a16="http://schemas.microsoft.com/office/drawing/2014/main" id="{187FCF1E-C22B-E008-4C7E-D1172D06CA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375" y="278261"/>
            <a:ext cx="23812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DD3C40-D8E0-C69C-D8D6-B4C46DBD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137454" y="4102103"/>
            <a:ext cx="319148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X is greater than 5</a:t>
            </a:r>
            <a:endParaRPr lang="en-IN" sz="20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637460" y="4102103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637460" y="37729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sz="3200" dirty="0"/>
              <a:t>If, </a:t>
            </a:r>
            <a:r>
              <a:rPr lang="en-IN" sz="3200" dirty="0" err="1"/>
              <a:t>elif</a:t>
            </a:r>
            <a:r>
              <a:rPr lang="en-IN" sz="3200" dirty="0"/>
              <a:t> and else statement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83709" y="1236960"/>
            <a:ext cx="847227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if some_condition_1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  # Code to execute when condition 1 is true</a:t>
            </a:r>
          </a:p>
          <a:p>
            <a:r>
              <a:rPr lang="en-IN" b="1" dirty="0" err="1">
                <a:latin typeface="Consolas" pitchFamily="49" charset="0"/>
                <a:cs typeface="Consolas" panose="020B0609020204030204" pitchFamily="49" charset="0"/>
              </a:rPr>
              <a:t>elif</a:t>
            </a:r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some_condition_2 :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  # Code to execute when condition 2 is true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  # Code to execute when both conditions are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3990" y="1236960"/>
            <a:ext cx="49999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30138" y="3322944"/>
            <a:ext cx="400371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10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 is greater than 12"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30145" y="3322944"/>
            <a:ext cx="49999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E1384-5F66-68E0-6A5C-AA8AB830DEAA}"/>
              </a:ext>
            </a:extLst>
          </p:cNvPr>
          <p:cNvSpPr/>
          <p:nvPr/>
        </p:nvSpPr>
        <p:spPr>
          <a:xfrm>
            <a:off x="0" y="0"/>
            <a:ext cx="12184602" cy="1040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D23844-46C9-F73B-FB06-3DAC5E23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76" y="141002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15" grpId="0" build="p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2BD72F3-35FC-8BD3-F93C-85BA0FE8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Many objects in python are </a:t>
            </a:r>
            <a:r>
              <a:rPr lang="en-IN" sz="2400" b="1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iterable</a:t>
            </a: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, 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meaning we can iterate over every element in the object.</a:t>
            </a:r>
          </a:p>
          <a:p>
            <a:pPr lvl="1"/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such as every elements from the List, every characters from the string etc..</a:t>
            </a:r>
          </a:p>
          <a:p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We can use for loop to execute block of code for each element of </a:t>
            </a:r>
            <a:r>
              <a:rPr lang="en-IN" sz="24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iterable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object.</a:t>
            </a:r>
            <a:endParaRPr 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78508" y="3144782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temp_item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iterable_object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for each object in 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iterable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8515" y="3167456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78515" y="2850621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699620" y="2701469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6824"/>
              <a:gd name="adj4" fmla="val -3716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801695" y="3989650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54636"/>
              <a:gd name="adj4" fmla="val -9588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64886" y="5759866"/>
            <a:ext cx="400371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64893" y="5775255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4566" y="543837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fordemo1.py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465250" y="5004772"/>
            <a:ext cx="1012983" cy="1449238"/>
          </a:xfrm>
          <a:prstGeom prst="borderCallout1">
            <a:avLst>
              <a:gd name="adj1" fmla="val 53885"/>
              <a:gd name="adj2" fmla="val -612"/>
              <a:gd name="adj3" fmla="val 98872"/>
              <a:gd name="adj4" fmla="val -10024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251484" y="5405570"/>
            <a:ext cx="400371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%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802303" y="540887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801695" y="5100470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fordemo2.py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300798" y="4996742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91684"/>
              <a:gd name="adj4" fmla="val -903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027327-B37A-DB3E-401C-F860F22B2654}"/>
              </a:ext>
            </a:extLst>
          </p:cNvPr>
          <p:cNvSpPr/>
          <p:nvPr/>
        </p:nvSpPr>
        <p:spPr>
          <a:xfrm>
            <a:off x="-26966" y="-39084"/>
            <a:ext cx="12218965" cy="879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88B56-A14A-2C9F-07D8-719445A7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74" y="130992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0BBB343-A40A-5331-49A1-A94B6143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IN" dirty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While loop will continue to execute block of code until some condition remains True.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For example, 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while felling hungry, keep eating 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while have internet pack available, keep watching videos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22659" y="3493314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some_condition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in loop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8223" y="3483598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8223" y="3154413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500246" y="313056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4088"/>
              <a:gd name="adj4" fmla="val -4478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while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58141" y="4199137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62578" y="5351391"/>
            <a:ext cx="48816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valid in python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55187" y="534489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34243" y="502220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whiledemo.py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5385284" y="5036857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65122"/>
              <a:gd name="adj4" fmla="val -21021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94601" y="4621839"/>
            <a:ext cx="467750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valid in python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3"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067639" y="4627376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62624" y="4366523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withelse.py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641739" y="3125150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140122"/>
              <a:gd name="adj4" fmla="val -1347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is greater than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772D3F-4073-BDBC-AE04-D479D34866C8}"/>
              </a:ext>
            </a:extLst>
          </p:cNvPr>
          <p:cNvSpPr/>
          <p:nvPr/>
        </p:nvSpPr>
        <p:spPr>
          <a:xfrm>
            <a:off x="-3699" y="-12516"/>
            <a:ext cx="12184602" cy="960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73C2F7-2772-E169-2916-3C21862DC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143075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F2F2"/>
          </a:solidFill>
        </p:spPr>
        <p:txBody>
          <a:bodyPr>
            <a:normAutofit/>
          </a:bodyPr>
          <a:lstStyle/>
          <a:p>
            <a:r>
              <a:rPr lang="en-IN" sz="2800" dirty="0"/>
              <a:t>break, continue &amp; pass keywords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5458737" cy="5590565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break : Breaks out of the current closest enclosing loop.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continue : Goes to the top of the current closest enclosing loop.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Pass : Does nothing at all, will be used as a placeholder in conditions where you don’t want to write anything.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3609" y="1302321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03616" y="130232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03616" y="973137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breakdemo.py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10144134" y="905760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3609" y="3355408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03616" y="335540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03616" y="3026224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continuedemo.py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144134" y="2958847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3609" y="5296351"/>
            <a:ext cx="460562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pass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03616" y="529635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03616" y="4967167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passdemo.py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0040616" y="5115464"/>
            <a:ext cx="2151383" cy="431307"/>
          </a:xfrm>
          <a:prstGeom prst="borderCallout1">
            <a:avLst>
              <a:gd name="adj1" fmla="val 53885"/>
              <a:gd name="adj2" fmla="val -612"/>
              <a:gd name="adj3" fmla="val 125771"/>
              <a:gd name="adj4" fmla="val -673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 </a:t>
            </a:r>
            <a:r>
              <a:rPr lang="en-IN" dirty="0">
                <a:solidFill>
                  <a:schemeClr val="tx1"/>
                </a:solidFill>
              </a:rPr>
              <a:t>(nothing)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B7437-F549-7053-8A57-FE440FFCD7AB}"/>
              </a:ext>
            </a:extLst>
          </p:cNvPr>
          <p:cNvSpPr/>
          <p:nvPr/>
        </p:nvSpPr>
        <p:spPr>
          <a:xfrm>
            <a:off x="0" y="1"/>
            <a:ext cx="12192000" cy="7576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F3FBF2-C5AD-3691-7BDD-F6E221D8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91" y="128827"/>
            <a:ext cx="1936449" cy="511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build="p" animBg="1"/>
      <p:bldP spid="9" grpId="0" animBg="1"/>
      <p:bldP spid="10" grpId="0" animBg="1"/>
      <p:bldP spid="11" grpId="0" animBg="1"/>
      <p:bldP spid="11" grpId="1" animBg="1"/>
      <p:bldP spid="12" grpId="0" build="p" animBg="1"/>
      <p:bldP spid="13" grpId="0" animBg="1"/>
      <p:bldP spid="14" grpId="0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4B5DF7-D087-1521-A994-36A1E0F409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CA298-346B-66DE-C2FA-F7D44A5286D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has many advantages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Easy to learn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Less code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Syntax is easier to read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Open source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Huge amount of additional open-source libraries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3691-9FD5-67AB-D5A2-D08EF86E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388751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4F3197-D951-E061-F4BC-CDF6739B9861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839" y="990600"/>
            <a:ext cx="12036321" cy="59271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 Python variable is a reserved memory location to store values.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Unlike other programming languages, Python has no command for declaring a variable.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 variable is created the moment you first assign a value to it.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uses Dynamic Typing so,</a:t>
            </a:r>
            <a:endParaRPr 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Rules for variable name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Name can not start with digit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Space not allowed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Can not contain special character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keywords not allowed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Should</a:t>
            </a: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be in lower cases. </a:t>
            </a:r>
            <a:endParaRPr lang="en-US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CF6EB-8A84-FA69-6755-F0102322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15" y="180975"/>
            <a:ext cx="2381250" cy="628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A2FC32-EDC6-6EFA-D05E-B5677DE1A808}"/>
              </a:ext>
            </a:extLst>
          </p:cNvPr>
          <p:cNvSpPr/>
          <p:nvPr/>
        </p:nvSpPr>
        <p:spPr>
          <a:xfrm>
            <a:off x="0" y="6553201"/>
            <a:ext cx="12192000" cy="3047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46F095-C850-DC16-0547-C497357E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301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99944"/>
            <a:ext cx="12060821" cy="5590565"/>
          </a:xfrm>
        </p:spPr>
        <p:txBody>
          <a:bodyPr/>
          <a:lstStyle/>
          <a:p>
            <a:endParaRPr lang="en-IN" sz="2800" b="1" kern="1200" dirty="0">
              <a:solidFill>
                <a:srgbClr val="373737"/>
              </a:solidFill>
              <a:effectLst/>
              <a:latin typeface="Roboto Condensed" panose="02000000000000000000" pitchFamily="2" charset="0"/>
              <a:ea typeface="+mj-ea"/>
              <a:cs typeface="+mj-cs"/>
            </a:endParaRPr>
          </a:p>
          <a:p>
            <a:r>
              <a:rPr lang="en-IN" sz="2800" b="1" kern="1200" dirty="0">
                <a:solidFill>
                  <a:srgbClr val="37373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Python variable:</a:t>
            </a:r>
            <a:r>
              <a:rPr lang="en-IN" dirty="0"/>
              <a:t>																																																																																								n variable: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1924" y="2136338"/>
            <a:ext cx="847227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print(type(x))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123.456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print(type(x))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62025" y="2136338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62019" y="5224040"/>
            <a:ext cx="84722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int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123.456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milan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str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62026" y="52240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62026" y="489485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322BE-0453-F123-D976-0212810B3066}"/>
              </a:ext>
            </a:extLst>
          </p:cNvPr>
          <p:cNvSpPr/>
          <p:nvPr/>
        </p:nvSpPr>
        <p:spPr>
          <a:xfrm>
            <a:off x="3699" y="0"/>
            <a:ext cx="12184602" cy="108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57AA88-EE24-87FB-6634-BB3A7F80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525" y="300306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6" grpId="0" uiExpand="1" build="p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65F8A-91FC-28AE-2B0D-40238703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 in python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String is an </a:t>
            </a:r>
            <a:r>
              <a:rPr lang="en-US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Ordered Sequence of characters 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such as “milk”, ‘college’, “cat” etc.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String can be represented as single, double, or triple quotes.</a:t>
            </a:r>
          </a:p>
          <a:p>
            <a:pPr fontAlgn="base">
              <a:lnSpc>
                <a:spcPct val="200000"/>
              </a:lnSpc>
            </a:pP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String in Python is </a:t>
            </a: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immutable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  <a:endParaRPr 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Square brackets can be used to access elements of the string,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9A13A-15C8-A1CB-15B5-AD519B06E73D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748606-D3FE-1BE6-1C0B-6F885EB5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34794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BF152D-D931-7270-583C-220E175E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6" y="11575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 functions in Python: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Python has lots of built-in methods that you can use on strings, we are going to cover some frequently used methods for strings like</a:t>
            </a:r>
          </a:p>
          <a:p>
            <a:pPr lvl="1">
              <a:lnSpc>
                <a:spcPct val="100000"/>
              </a:lnSpc>
            </a:pPr>
            <a:r>
              <a:rPr lang="en-IN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len</a:t>
            </a: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count()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capitalize(), lower(), upper()</a:t>
            </a:r>
          </a:p>
          <a:p>
            <a:pPr lvl="1">
              <a:lnSpc>
                <a:spcPct val="100000"/>
              </a:lnSpc>
            </a:pPr>
            <a:r>
              <a:rPr lang="en-IN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istitle</a:t>
            </a: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(), </a:t>
            </a:r>
            <a:r>
              <a:rPr lang="en-IN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islower</a:t>
            </a: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(), </a:t>
            </a:r>
            <a:r>
              <a:rPr lang="en-IN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isupper</a:t>
            </a: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find(), </a:t>
            </a:r>
            <a:r>
              <a:rPr lang="en-IN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rfind</a:t>
            </a: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(), replace()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index(), </a:t>
            </a:r>
            <a:r>
              <a:rPr lang="en-IN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rindex</a:t>
            </a:r>
            <a:r>
              <a:rPr lang="en-IN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Note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: </a:t>
            </a:r>
            <a:r>
              <a:rPr lang="en-IN" sz="24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len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is not the method of the string but can be used to get the length of the string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5567240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(x))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5612436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363889" y="5146146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33865"/>
              <a:gd name="adj4" fmla="val -3950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5 (length of “</a:t>
            </a:r>
            <a:r>
              <a:rPr lang="en-IN" dirty="0" err="1">
                <a:solidFill>
                  <a:schemeClr val="tx1"/>
                </a:solidFill>
              </a:rPr>
              <a:t>milan</a:t>
            </a:r>
            <a:r>
              <a:rPr lang="en-IN" dirty="0">
                <a:solidFill>
                  <a:schemeClr val="tx1"/>
                </a:solidFill>
              </a:rPr>
              <a:t>”)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5F921D-D46D-91ED-4AFD-1F9551B2FAAD}"/>
              </a:ext>
            </a:extLst>
          </p:cNvPr>
          <p:cNvSpPr/>
          <p:nvPr/>
        </p:nvSpPr>
        <p:spPr>
          <a:xfrm>
            <a:off x="0" y="11575"/>
            <a:ext cx="12192000" cy="85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884375-7139-5ED4-5F95-45EF064A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00" y="123184"/>
            <a:ext cx="23812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A6678AD-AF90-DEBD-8C66-754F409B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IN" sz="24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count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 method will 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return the number of times a specified value occurs in a string.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title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(), </a:t>
            </a: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lower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(), </a:t>
            </a:r>
            <a:r>
              <a:rPr lang="en-IN" sz="2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upper</a:t>
            </a:r>
            <a:r>
              <a:rPr lang="en-IN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will returns capitalized, lower case and upper case string respectively.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170591"/>
            <a:ext cx="8472276" cy="858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ca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print(ca)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170591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658918" y="227282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8649"/>
              <a:gd name="adj4" fmla="val -3343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1 (occurrence of ‘a’ in “</a:t>
            </a:r>
            <a:r>
              <a:rPr lang="en-IN" dirty="0" err="1">
                <a:solidFill>
                  <a:schemeClr val="tx1"/>
                </a:solidFill>
              </a:rPr>
              <a:t>milan</a:t>
            </a:r>
            <a:r>
              <a:rPr lang="en-IN" dirty="0">
                <a:solidFill>
                  <a:schemeClr val="tx1"/>
                </a:solidFill>
              </a:rPr>
              <a:t>”)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38116" y="4468219"/>
            <a:ext cx="8472276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milan,Institute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x.title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x.lower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u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x.upper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print(u)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38123" y="4454481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821394" y="4547075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204649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Milan, Institute, 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821394" y="5136342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140236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dirty="0" err="1">
                <a:solidFill>
                  <a:schemeClr val="tx1"/>
                </a:solidFill>
              </a:rPr>
              <a:t>milan</a:t>
            </a:r>
            <a:r>
              <a:rPr lang="en-IN" dirty="0">
                <a:solidFill>
                  <a:schemeClr val="tx1"/>
                </a:solidFill>
              </a:rPr>
              <a:t>, institute, </a:t>
            </a:r>
            <a:r>
              <a:rPr lang="en-IN" dirty="0" err="1">
                <a:solidFill>
                  <a:schemeClr val="tx1"/>
                </a:solidFill>
              </a:rPr>
              <a:t>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821394" y="5757957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71797"/>
              <a:gd name="adj4" fmla="val -5948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MILAN INSTITUTE, 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43115-92E8-B411-90FF-3034FA2B0882}"/>
              </a:ext>
            </a:extLst>
          </p:cNvPr>
          <p:cNvSpPr/>
          <p:nvPr/>
        </p:nvSpPr>
        <p:spPr>
          <a:xfrm>
            <a:off x="0" y="1"/>
            <a:ext cx="12184602" cy="1211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16C72E-5AA6-10A7-B8CD-38E2C91D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93" y="234793"/>
            <a:ext cx="2381250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5A6AD6-87A1-0DF3-A80B-FF672850BF1A}"/>
              </a:ext>
            </a:extLst>
          </p:cNvPr>
          <p:cNvSpPr txBox="1"/>
          <p:nvPr/>
        </p:nvSpPr>
        <p:spPr>
          <a:xfrm>
            <a:off x="131180" y="267127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 Methods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7" grpId="0" animBg="1"/>
      <p:bldP spid="7" grpId="1" animBg="1"/>
      <p:bldP spid="8" grpId="0" build="p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3500</Words>
  <Application>Microsoft Office PowerPoint</Application>
  <PresentationFormat>Widescreen</PresentationFormat>
  <Paragraphs>761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Calibri</vt:lpstr>
      <vt:lpstr>Roboto Condensed Light</vt:lpstr>
      <vt:lpstr>Arial</vt:lpstr>
      <vt:lpstr>Wingdings 3</vt:lpstr>
      <vt:lpstr>Consolas</vt:lpstr>
      <vt:lpstr>Roboto Condensed</vt:lpstr>
      <vt:lpstr>Leelawadee 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</vt:lpstr>
      <vt:lpstr>PowerPoint Presentation</vt:lpstr>
      <vt:lpstr>PowerPoint Presentation</vt:lpstr>
      <vt:lpstr>PowerPoint Presentation</vt:lpstr>
      <vt:lpstr>Tuple</vt:lpstr>
      <vt:lpstr>Dictionary </vt:lpstr>
      <vt:lpstr>Dictionary methods</vt:lpstr>
      <vt:lpstr>Set</vt:lpstr>
      <vt:lpstr>Operators in python</vt:lpstr>
      <vt:lpstr>Arithmetic Operators</vt:lpstr>
      <vt:lpstr>Logical Operators</vt:lpstr>
      <vt:lpstr>Identity &amp; Member Operators</vt:lpstr>
      <vt:lpstr>If statement</vt:lpstr>
      <vt:lpstr>If else statement</vt:lpstr>
      <vt:lpstr>If, elif and else statement</vt:lpstr>
      <vt:lpstr>For loop in python</vt:lpstr>
      <vt:lpstr>While loop</vt:lpstr>
      <vt:lpstr>break, continue &amp; pass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Mi7an ‏‏‎ ‎</cp:lastModifiedBy>
  <cp:revision>623</cp:revision>
  <dcterms:created xsi:type="dcterms:W3CDTF">2020-05-01T05:09:15Z</dcterms:created>
  <dcterms:modified xsi:type="dcterms:W3CDTF">2024-01-10T08:28:04Z</dcterms:modified>
</cp:coreProperties>
</file>