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8ED05-2B23-44E4-14AA-9F9E0B331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8D9DC3-761E-3748-D727-42CA985AE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4B88A0-BE1C-B0BF-DF88-08CF2AB2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4948-7551-4395-AB17-CC4D328EE18F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67BA2C-F30C-204B-6E74-F0905B76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2B19F4-9E57-F021-2A09-B83DD9A0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8D00-71C7-493F-AE44-5A5F21B33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42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1D7025-9689-C1EA-2E27-AFCF5204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E56749-60EF-3F53-84CB-143123E50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4FEC8D-5E11-8FA6-51E6-3D0A552B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4948-7551-4395-AB17-CC4D328EE18F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65C3C3-7CA5-D8F2-9717-C6E9456A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72DBF8-F93E-3B89-B06D-8232EA23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8D00-71C7-493F-AE44-5A5F21B33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13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C696164-3621-B23F-E852-EE98DCA6B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DB21CC-4303-45F4-E51C-1BD77F708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55D201-96D5-255B-B2AF-A43C2A87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4948-7551-4395-AB17-CC4D328EE18F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C43134-3805-9CC0-E4A9-8039A5CF9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81DD91-922B-1099-94A1-B1E2E5CB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8D00-71C7-493F-AE44-5A5F21B33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23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74D12-A95A-49F9-FC0D-9772DCF5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1D57DD-11F4-E55F-673A-CE4FDBCD3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DAFC45-8F6A-513B-B1AF-9A417994B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4948-7551-4395-AB17-CC4D328EE18F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A96AE9-2F6E-C998-A647-30C69C27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40161E-BE7F-D6AC-ECFD-99A2AE31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8D00-71C7-493F-AE44-5A5F21B33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8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2B05A6-FE82-320D-0B6B-4D09D4B9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DAB16F-4411-565C-6DC2-8DCCB24E1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9289E2-12E3-D6D5-2361-7BE7B886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4948-7551-4395-AB17-CC4D328EE18F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E17E6E-56CF-5317-1A92-8164769F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28EBD2-1F4E-93E8-27C2-07D48AB7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8D00-71C7-493F-AE44-5A5F21B33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95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42785-80B1-6CF2-CB51-486E8312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7E3813-9601-E0C0-6D31-BFA2E5F58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70640F-1F8E-3D37-64F2-BD2DABF0C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148C5B-BF60-3CC7-9C68-3CEF0E9C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4948-7551-4395-AB17-CC4D328EE18F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FC3845-869B-8FFD-A215-1F723C85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CC8A97-7217-A817-6D55-2B0F6D2C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8D00-71C7-493F-AE44-5A5F21B33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49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22958-04E1-8D14-107C-A86F54C8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37FE49-5BD9-B84F-46A1-B27AC24B6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7A6588-1324-3282-80E8-01215F5E1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9E950E-8684-6272-B810-DA977B463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4DF0C9-9A9C-3D02-0444-B7B04B9A7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88D598C-DD66-2D20-88AC-B56169A0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4948-7551-4395-AB17-CC4D328EE18F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8BC6EDE-1C34-4921-B81C-6EA5CCDC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D23B34-F2F5-FF31-62E9-664D7A12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8D00-71C7-493F-AE44-5A5F21B33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2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03159-C204-A3C8-9EE9-ABEB2DE6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4588BF-1B3B-C607-17B6-63013B09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4948-7551-4395-AB17-CC4D328EE18F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9D3D70-B69F-A0EA-3CC8-03D9539C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824CB3-6AD1-01AA-991E-28D4A509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8D00-71C7-493F-AE44-5A5F21B33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08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DCD4F12-0A10-CBC8-93CB-DAC20D816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4948-7551-4395-AB17-CC4D328EE18F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373706-BB30-A74B-B1D2-3B60B5FA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206CD6-25A5-A73C-24AF-D9333E95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8D00-71C7-493F-AE44-5A5F21B33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56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7D8D4-276A-9AE0-6DAB-30D9F276F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E9D742-0297-BC56-2C9C-A711B1606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F5246C-8E8D-AA3C-BE34-1D3FC43D0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5E442-0320-BF80-E74C-762989C1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4948-7551-4395-AB17-CC4D328EE18F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58837C-1C03-27AA-4FE0-E80ACADF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ECB097-767C-CB3F-35BE-F0F4D006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8D00-71C7-493F-AE44-5A5F21B33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39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15670-48D2-6422-E110-0210D60D6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5C47F4E-684E-911B-3216-84641300E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E3C722-9EF7-5F7D-AC3F-2D45A7CDA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121352-5DFB-E030-5698-7BBD5382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4948-7551-4395-AB17-CC4D328EE18F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FE8A2E-EFE0-27FA-A2A5-DB6B6791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6FC75A-B16A-80C4-770D-3BC8CECD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8D00-71C7-493F-AE44-5A5F21B33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85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2D408-2467-58BD-55B0-3992D123A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7D8AC6-D51F-9178-F795-49C02A0D3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9BDA0F-3CF9-E044-307A-13F5FB343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A4948-7551-4395-AB17-CC4D328EE18F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A2C925-03F2-2890-0B9D-F54D1D47B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73370E-A107-C17B-6AC4-D3EF057E4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38D00-71C7-493F-AE44-5A5F21B33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2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41CC5E0-3A01-DF33-3A95-5A03BDE7C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E1CF1-AA6C-68A4-E350-70A43E28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8013" y="4225873"/>
            <a:ext cx="2532768" cy="505389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Касьянов А.В.</a:t>
            </a:r>
            <a:endParaRPr lang="ru-RU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49C6B9-FFF8-7127-C4D2-266B00123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4789" y="6117269"/>
            <a:ext cx="5832450" cy="69517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Видеокурс от </a:t>
            </a:r>
            <a:r>
              <a:rPr lang="ru-RU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Megafon</a:t>
            </a:r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95D70F-700E-87C4-78AF-F27BB7609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4464"/>
            <a:ext cx="2168013" cy="144353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3D90770-137F-8BE2-394B-23FBBFF73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791" y="5376539"/>
            <a:ext cx="1390209" cy="1481461"/>
          </a:xfrm>
          <a:prstGeom prst="rect">
            <a:avLst/>
          </a:prstGeom>
        </p:spPr>
      </p:pic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D2BCC9E2-40C9-D5CC-E10E-966A9D013D67}"/>
              </a:ext>
            </a:extLst>
          </p:cNvPr>
          <p:cNvSpPr txBox="1">
            <a:spLocks/>
          </p:cNvSpPr>
          <p:nvPr/>
        </p:nvSpPr>
        <p:spPr>
          <a:xfrm>
            <a:off x="3951607" y="283189"/>
            <a:ext cx="4758813" cy="58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ООО «ГИКБРЕЙНС»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83759328-1999-B79D-EC6F-B5FF63D742E5}"/>
              </a:ext>
            </a:extLst>
          </p:cNvPr>
          <p:cNvSpPr txBox="1">
            <a:spLocks/>
          </p:cNvSpPr>
          <p:nvPr/>
        </p:nvSpPr>
        <p:spPr>
          <a:xfrm>
            <a:off x="1799302" y="1118930"/>
            <a:ext cx="8868697" cy="23100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ru-RU" sz="1200" dirty="0">
                <a:solidFill>
                  <a:schemeClr val="bg1"/>
                </a:solidFill>
              </a:rPr>
            </a:br>
            <a:br>
              <a:rPr lang="ru-RU" sz="1200" dirty="0">
                <a:solidFill>
                  <a:schemeClr val="bg1"/>
                </a:solidFill>
              </a:rPr>
            </a:b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определения вероятности подключения услуги </a:t>
            </a:r>
            <a:b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пары пользователь-услуга</a:t>
            </a:r>
          </a:p>
        </p:txBody>
      </p:sp>
    </p:spTree>
    <p:extLst>
      <p:ext uri="{BB962C8B-B14F-4D97-AF65-F5344CB8AC3E}">
        <p14:creationId xmlns:p14="http://schemas.microsoft.com/office/powerpoint/2010/main" val="361277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/>
            </a:gs>
            <a:gs pos="41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6D6EC-0456-863E-0A39-AC17A8B4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062C88-B75C-6C1D-CBE2-CCD36B3D9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077"/>
            <a:ext cx="10515600" cy="4126037"/>
          </a:xfrm>
        </p:spPr>
        <p:txBody>
          <a:bodyPr>
            <a:normAutofit fontScale="92500" lnSpcReduction="10000"/>
          </a:bodyPr>
          <a:lstStyle/>
          <a:p>
            <a:pPr marL="0" indent="442913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построить  алгоритм, </a:t>
            </a:r>
            <a:r>
              <a:rPr lang="ru-RU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котор</a:t>
            </a:r>
            <a:r>
              <a:rPr lang="ru-RU" sz="24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ый</a:t>
            </a:r>
            <a:r>
              <a:rPr lang="ru-RU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каждой пары пользователь-услуга </a:t>
            </a:r>
            <a:r>
              <a:rPr lang="ru-RU" sz="24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определит </a:t>
            </a:r>
            <a:r>
              <a:rPr lang="ru-RU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вероятность подключения услуги</a:t>
            </a: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0" indent="442913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Данные: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исходных данных доступна информация об отклике абонентов на предложение подключения одной из услуг. Каждому пользователю может быть сделано несколько предложений в разное время, каждое из которых </a:t>
            </a: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он может или принять, или отклонить.</a:t>
            </a:r>
          </a:p>
          <a:p>
            <a:pPr marL="0" indent="442913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Отдельным набором данных будет являться нормализованный анон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имизированный набор признаков, характеризующий профиль потребления абонента. Эти данные привязаны к определенному времени, поскольку профиль абонента может меняться с течением времени.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42913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Метрика: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Скоринг будет осуществляться функцией f1, невзвешенным образом, f1_score(…,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=’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macro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’).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C9BBF1-03CE-E005-67F9-7716D806E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9858"/>
            <a:ext cx="1484068" cy="98814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47ACDC-3CF8-E1FF-9EB7-DE11C953D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763" y="5869858"/>
            <a:ext cx="941237" cy="9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0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37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39054-5A61-9C92-68DE-BD4D3DA5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C56D633-07CF-56CF-B0FF-2C2F221C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627" y="1320556"/>
            <a:ext cx="6755773" cy="4216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7D5A45-825B-A671-1129-46312D61B9EE}"/>
              </a:ext>
            </a:extLst>
          </p:cNvPr>
          <p:cNvSpPr txBox="1"/>
          <p:nvPr/>
        </p:nvSpPr>
        <p:spPr>
          <a:xfrm>
            <a:off x="8450826" y="1690688"/>
            <a:ext cx="32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исходных данных целевая переменная имеет дисбаланс </a:t>
            </a:r>
            <a:r>
              <a:rPr lang="en-US" dirty="0"/>
              <a:t>(</a:t>
            </a:r>
            <a:r>
              <a:rPr lang="ru-RU" dirty="0"/>
              <a:t>92% </a:t>
            </a:r>
            <a:r>
              <a:rPr lang="en-US" dirty="0"/>
              <a:t>/ 8%). </a:t>
            </a:r>
            <a:r>
              <a:rPr lang="ru-RU" dirty="0"/>
              <a:t>Соответственно необходимо использовать алгоритмы машинного обучения, которые меньше подвержены дисбалансу классов.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ABAD3F-E72C-A651-EFA3-6B6A04E20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23105"/>
            <a:ext cx="1554285" cy="103489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B12B838-60A0-B1CE-7D2D-A9CD9F708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262" y="5752801"/>
            <a:ext cx="1052738" cy="11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1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62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5A2FFE4-1E89-EDB4-EBFF-CDEA8A1E4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51242"/>
            <a:ext cx="10515599" cy="4853615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C99E2-3DD8-F8FA-5613-99216A8F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моделей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AFDA0F-E03A-63B7-9192-98B96636F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23105"/>
            <a:ext cx="1554285" cy="103489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4515E7-C2F1-8A96-5CD2-8EDE229DE0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262" y="5752801"/>
            <a:ext cx="1052738" cy="11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2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62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FAEA9F10-C863-A56B-BFE5-87A9FABBC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1336"/>
            <a:ext cx="9929813" cy="4888990"/>
          </a:xfr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A76B155-BC78-79B3-8E81-74AB3CC7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CB382B2-442F-FB2B-0044-F172B00F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23105"/>
            <a:ext cx="1554285" cy="103489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7E23921-55E6-73D3-DBC5-56FC281E0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262" y="5752801"/>
            <a:ext cx="1052738" cy="11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1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62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1DA26-F82C-AE8C-C649-BDDD7E34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лучшей модели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BFE6404-6F02-0A9A-0FBC-5ACD45A84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487" y="1543504"/>
            <a:ext cx="3784904" cy="4797048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692415-6AB3-507D-75C0-8DC3E0F99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23105"/>
            <a:ext cx="1554285" cy="103489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8276A2-B2F0-7081-A03E-FFA519FADF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262" y="5752801"/>
            <a:ext cx="1052738" cy="1105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F17705-15BC-B05B-8C52-22325AE76E23}"/>
              </a:ext>
            </a:extLst>
          </p:cNvPr>
          <p:cNvSpPr txBox="1"/>
          <p:nvPr/>
        </p:nvSpPr>
        <p:spPr>
          <a:xfrm>
            <a:off x="6405611" y="1633238"/>
            <a:ext cx="42866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По результатам анализа на данной выборке лучшим алгоритмом был признан </a:t>
            </a:r>
            <a:r>
              <a:rPr lang="en-US" dirty="0" err="1"/>
              <a:t>CatBoost</a:t>
            </a:r>
            <a:r>
              <a:rPr lang="en-US" dirty="0"/>
              <a:t>. </a:t>
            </a:r>
            <a:r>
              <a:rPr lang="ru-RU" dirty="0"/>
              <a:t>Быстрая, масштабируемая, высокопроизводительная библиотека градиентного </a:t>
            </a:r>
            <a:r>
              <a:rPr lang="ru-RU" dirty="0" err="1"/>
              <a:t>бустинга</a:t>
            </a:r>
            <a:r>
              <a:rPr lang="ru-RU" dirty="0"/>
              <a:t> на деревьях решений, используемая для ранжирования, классификации, регрессии и других задач машинного обучения для Python, R, Java, C++. Поддерживает вычисления на CPU и GPU.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9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D393E-40A2-FB93-B239-F29CC664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B6D8BC7-5EB4-F469-D9C1-F4AECA2A4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29364"/>
            <a:ext cx="8093487" cy="125116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0AA4D6-824F-7F0B-F0E3-A94781901F63}"/>
              </a:ext>
            </a:extLst>
          </p:cNvPr>
          <p:cNvSpPr txBox="1"/>
          <p:nvPr/>
        </p:nvSpPr>
        <p:spPr>
          <a:xfrm>
            <a:off x="838200" y="3633788"/>
            <a:ext cx="10685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 algn="just"/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Результатом курсовой работы стала работающая модель в формате </a:t>
            </a:r>
            <a:r>
              <a:rPr lang="ru-RU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pickle</a:t>
            </a: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, которая принимает файл data_test.csv из корневой папки и записывает в эту же папку архив с файлом answers_test.csv. В этом файле находятся 4 столбца: </a:t>
            </a:r>
            <a:r>
              <a:rPr lang="ru-RU" sz="18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buy_time</a:t>
            </a: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ru-RU" sz="18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id</a:t>
            </a: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vas_id</a:t>
            </a: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и </a:t>
            </a:r>
            <a:r>
              <a:rPr lang="ru-RU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target</a:t>
            </a: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ru-RU" sz="18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Target записан как вероятность подключения услуги.</a:t>
            </a:r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7245FD5-26DC-6746-F430-78436A740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3105"/>
            <a:ext cx="1554285" cy="103489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EBABFAD-B046-B54D-8F76-6A0ED3931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263" y="5752801"/>
            <a:ext cx="1052738" cy="11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59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4EC479-0E90-A95E-FD85-C4211E155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04" y="3201554"/>
            <a:ext cx="10144991" cy="8760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4082B2-3A4E-E929-4E3A-230F2CAB1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3105"/>
            <a:ext cx="1554285" cy="103489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46FB63-AC68-9814-471E-359D35670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263" y="5752801"/>
            <a:ext cx="1052738" cy="11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688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Широкоэкранный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Касьянов А.В.</vt:lpstr>
      <vt:lpstr>Исходные данные</vt:lpstr>
      <vt:lpstr>Анализ данных</vt:lpstr>
      <vt:lpstr>Сравнение моделей</vt:lpstr>
      <vt:lpstr>Pipeline</vt:lpstr>
      <vt:lpstr>Обучение лучшей модели</vt:lpstr>
      <vt:lpstr>Результаты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Касьянов А.В.</dc:title>
  <dc:creator>1 1</dc:creator>
  <cp:lastModifiedBy>1 1</cp:lastModifiedBy>
  <cp:revision>1</cp:revision>
  <dcterms:created xsi:type="dcterms:W3CDTF">2023-02-04T14:33:38Z</dcterms:created>
  <dcterms:modified xsi:type="dcterms:W3CDTF">2023-02-04T14:34:23Z</dcterms:modified>
</cp:coreProperties>
</file>