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NnpsUiBSYWQtuFzEpngToV8G8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BEB18B-33F1-469D-89CB-0E6D867C7508}">
  <a:tblStyle styleId="{E5BEB18B-33F1-469D-89CB-0E6D867C75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f0d54161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bf0d54161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f0d54161d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bf0d54161d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f0d54161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bf0d54161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f0d54161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bf0d54161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889522"/>
            <a:ext cx="121920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Image Compression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0" y="3458679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High Performance Python Lab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Final Project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923924" y="4995855"/>
            <a:ext cx="52680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Olga Kupreeva, Iuliia Sadykova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660624" y="6271476"/>
            <a:ext cx="8707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10"/>
          <p:cNvGraphicFramePr/>
          <p:nvPr/>
        </p:nvGraphicFramePr>
        <p:xfrm>
          <a:off x="707736" y="22960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{E5BEB18B-33F1-469D-89CB-0E6D867C7508}</a:tableStyleId>
              </a:tblPr>
              <a:tblGrid>
                <a:gridCol w="2137100"/>
                <a:gridCol w="2681475"/>
                <a:gridCol w="2758725"/>
                <a:gridCol w="3351650"/>
              </a:tblGrid>
              <a:tr h="98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Parameter</a:t>
                      </a: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Numpy</a:t>
                      </a: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mpi4py</a:t>
                      </a: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Numba</a:t>
                      </a: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</a:tr>
              <a:tr h="9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Time, s</a:t>
                      </a: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0.6895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0.2957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0.0709</a:t>
                      </a: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4" name="Google Shape;2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0"/>
          <p:cNvCxnSpPr/>
          <p:nvPr/>
        </p:nvCxnSpPr>
        <p:spPr>
          <a:xfrm>
            <a:off x="486137" y="1319514"/>
            <a:ext cx="9406008" cy="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10"/>
          <p:cNvSpPr txBox="1"/>
          <p:nvPr/>
        </p:nvSpPr>
        <p:spPr>
          <a:xfrm>
            <a:off x="393488" y="2582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applied approaches 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167453" y="6396712"/>
            <a:ext cx="392655" cy="2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bf0d54161d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bf0d54161d_0_21"/>
          <p:cNvSpPr txBox="1"/>
          <p:nvPr>
            <p:ph idx="1" type="body"/>
          </p:nvPr>
        </p:nvSpPr>
        <p:spPr>
          <a:xfrm>
            <a:off x="0" y="5682875"/>
            <a:ext cx="12081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      Original: </a:t>
            </a: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150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KB                                       Compressed: </a:t>
            </a: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143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KB </a:t>
            </a:r>
            <a:endParaRPr sz="4200"/>
          </a:p>
        </p:txBody>
      </p:sp>
      <p:pic>
        <p:nvPicPr>
          <p:cNvPr id="214" name="Google Shape;214;g1bf0d54161d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1bf0d54161d_0_21"/>
          <p:cNvCxnSpPr/>
          <p:nvPr/>
        </p:nvCxnSpPr>
        <p:spPr>
          <a:xfrm>
            <a:off x="486137" y="1319514"/>
            <a:ext cx="2160600" cy="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g1bf0d54161d_0_21"/>
          <p:cNvSpPr txBox="1"/>
          <p:nvPr/>
        </p:nvSpPr>
        <p:spPr>
          <a:xfrm>
            <a:off x="167453" y="6396712"/>
            <a:ext cx="39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1bf0d54161d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44763"/>
            <a:ext cx="12191999" cy="391287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bf0d54161d_0_21"/>
          <p:cNvSpPr txBox="1"/>
          <p:nvPr/>
        </p:nvSpPr>
        <p:spPr>
          <a:xfrm>
            <a:off x="393488" y="258244"/>
            <a:ext cx="344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bf0d54161d_0_21"/>
          <p:cNvSpPr txBox="1"/>
          <p:nvPr/>
        </p:nvSpPr>
        <p:spPr>
          <a:xfrm>
            <a:off x="5180250" y="6117575"/>
            <a:ext cx="18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3333"/>
                </a:solidFill>
              </a:rPr>
              <a:t> Δ = 7 KB</a:t>
            </a:r>
            <a:r>
              <a:rPr lang="en-US" sz="2800">
                <a:solidFill>
                  <a:srgbClr val="333333"/>
                </a:solidFill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3"/>
          <p:cNvCxnSpPr/>
          <p:nvPr/>
        </p:nvCxnSpPr>
        <p:spPr>
          <a:xfrm>
            <a:off x="486137" y="1319514"/>
            <a:ext cx="3353907" cy="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13"/>
          <p:cNvSpPr txBox="1"/>
          <p:nvPr/>
        </p:nvSpPr>
        <p:spPr>
          <a:xfrm>
            <a:off x="393503" y="258250"/>
            <a:ext cx="4328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</a:rPr>
              <a:t>DCT formula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3"/>
          <p:cNvSpPr txBox="1"/>
          <p:nvPr/>
        </p:nvSpPr>
        <p:spPr>
          <a:xfrm>
            <a:off x="167453" y="6396712"/>
            <a:ext cx="392655" cy="2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09686"/>
            <a:ext cx="12191999" cy="32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bf0d54161d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bf0d54161d_0_82"/>
          <p:cNvSpPr txBox="1"/>
          <p:nvPr>
            <p:ph idx="1" type="body"/>
          </p:nvPr>
        </p:nvSpPr>
        <p:spPr>
          <a:xfrm>
            <a:off x="328000" y="2182975"/>
            <a:ext cx="105156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0" name="Google Shape;100;g1bf0d54161d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g1bf0d54161d_0_82"/>
          <p:cNvCxnSpPr>
            <a:endCxn id="102" idx="2"/>
          </p:cNvCxnSpPr>
          <p:nvPr/>
        </p:nvCxnSpPr>
        <p:spPr>
          <a:xfrm>
            <a:off x="514440" y="684013"/>
            <a:ext cx="5613000" cy="750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3" name="Google Shape;103;g1bf0d54161d_0_82"/>
          <p:cNvPicPr preferRelativeResize="0"/>
          <p:nvPr/>
        </p:nvPicPr>
        <p:blipFill rotWithShape="1">
          <a:blip r:embed="rId5">
            <a:alphaModFix/>
          </a:blip>
          <a:srcRect b="2745" l="0" r="0" t="2915"/>
          <a:stretch/>
        </p:blipFill>
        <p:spPr>
          <a:xfrm>
            <a:off x="2940000" y="767725"/>
            <a:ext cx="6536470" cy="61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bf0d54161d_0_82"/>
          <p:cNvSpPr txBox="1"/>
          <p:nvPr/>
        </p:nvSpPr>
        <p:spPr>
          <a:xfrm>
            <a:off x="167453" y="6396712"/>
            <a:ext cx="39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bf0d54161d_0_82"/>
          <p:cNvSpPr txBox="1"/>
          <p:nvPr/>
        </p:nvSpPr>
        <p:spPr>
          <a:xfrm>
            <a:off x="327990" y="-248087"/>
            <a:ext cx="115989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</a:rPr>
              <a:t>Modern Data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485158" y="1902051"/>
            <a:ext cx="10759853" cy="453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Font typeface="Courier New"/>
              <a:buChar char="o"/>
            </a:pPr>
            <a:r>
              <a:rPr b="1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What is it? </a:t>
            </a:r>
            <a:br>
              <a:rPr b="1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Image compression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is a type of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data compression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applied to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digital images, minimizing the number of bits to represent them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02122"/>
              </a:buClr>
              <a:buSzPts val="2800"/>
              <a:buFont typeface="Courier New"/>
              <a:buChar char="o"/>
            </a:pPr>
            <a:r>
              <a:rPr b="1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For what?</a:t>
            </a:r>
            <a:br>
              <a:rPr b="1" i="0"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reduce space, cost and time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for storage or transmission</a:t>
            </a:r>
            <a:endParaRPr/>
          </a:p>
          <a:p>
            <a:pPr indent="-216000" lvl="0" marL="2160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02122"/>
              </a:buClr>
              <a:buSzPts val="2800"/>
              <a:buFont typeface="Courier New"/>
              <a:buChar char="o"/>
            </a:pPr>
            <a:r>
              <a:rPr b="1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How does it work? </a:t>
            </a:r>
            <a:br>
              <a:rPr b="1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o provide superior results, algorithms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 may take advantage of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visual perception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 and the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statistical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 properties of image data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393488" y="258244"/>
            <a:ext cx="34465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486137" y="1319514"/>
            <a:ext cx="3353907" cy="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80" y="3316787"/>
            <a:ext cx="1626136" cy="162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167453" y="6396712"/>
            <a:ext cx="392655" cy="2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328000" y="2182975"/>
            <a:ext cx="105156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Noto Sans Symbols"/>
              <a:buChar char="✔"/>
            </a:pPr>
            <a:r>
              <a:rPr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Images are not noise</a:t>
            </a:r>
            <a:r>
              <a:rPr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, they</a:t>
            </a:r>
            <a:r>
              <a:rPr b="0" i="0"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are redundant and predictable;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Noto Sans Symbols"/>
              <a:buChar char="✔"/>
            </a:pPr>
            <a:r>
              <a:rPr b="0" i="0"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Intensities are distributed non-uniformly;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Noto Sans Symbols"/>
              <a:buChar char="✔"/>
            </a:pPr>
            <a:r>
              <a:rPr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Color channels are correlated;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Noto Sans Symbols"/>
              <a:buChar char="✔"/>
            </a:pPr>
            <a:r>
              <a:rPr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Pixel values are spatially correlated;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Noto Sans Symbols"/>
              <a:buChar char="✔"/>
            </a:pPr>
            <a:r>
              <a:rPr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Properties of human visual perception.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486137" y="1319514"/>
            <a:ext cx="10526420" cy="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3"/>
          <p:cNvSpPr txBox="1"/>
          <p:nvPr/>
        </p:nvSpPr>
        <p:spPr>
          <a:xfrm>
            <a:off x="327990" y="285313"/>
            <a:ext cx="11598967" cy="939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makes compression possible?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167453" y="6396712"/>
            <a:ext cx="392655" cy="2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99574" y="2324549"/>
            <a:ext cx="3392435" cy="3392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2588650" y="1825625"/>
            <a:ext cx="9234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 sz="3100">
                <a:latin typeface="Arial"/>
                <a:ea typeface="Arial"/>
                <a:cs typeface="Arial"/>
                <a:sym typeface="Arial"/>
              </a:rPr>
              <a:t>Exploring different approaches to image compression using Single-threaded and Multi-threaded Processes</a:t>
            </a:r>
            <a:endParaRPr i="1" sz="31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apply Numpy library, mpi4py library module, Numba compiler and compare their parameters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To gain three compressed images and visually evaluate them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100"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6"/>
          <p:cNvCxnSpPr/>
          <p:nvPr/>
        </p:nvCxnSpPr>
        <p:spPr>
          <a:xfrm>
            <a:off x="486137" y="1319514"/>
            <a:ext cx="5166518" cy="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6"/>
          <p:cNvSpPr txBox="1"/>
          <p:nvPr/>
        </p:nvSpPr>
        <p:spPr>
          <a:xfrm>
            <a:off x="393488" y="258244"/>
            <a:ext cx="102493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 and objectives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167453" y="6396712"/>
            <a:ext cx="392655" cy="2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75" y="2452724"/>
            <a:ext cx="2192575" cy="21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800788" y="2045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storing and/or transferring, graphical computing area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Modern ways of people communication (messengers, social network);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Applying machine learning, deep neural networks, virtual machines and computer vision technologies;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Medical application (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medical video, tomotherapy, ultrasound and X-ray results, phonocardiogram signals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Materials mechanics, structure analyzing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atellite data</a:t>
            </a: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5"/>
          <p:cNvCxnSpPr/>
          <p:nvPr/>
        </p:nvCxnSpPr>
        <p:spPr>
          <a:xfrm>
            <a:off x="486137" y="1319514"/>
            <a:ext cx="8573022" cy="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5"/>
          <p:cNvSpPr txBox="1"/>
          <p:nvPr/>
        </p:nvSpPr>
        <p:spPr>
          <a:xfrm>
            <a:off x="486137" y="945201"/>
            <a:ext cx="11144921" cy="593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of lossy compression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167453" y="6396712"/>
            <a:ext cx="392655" cy="2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4900" y="259700"/>
            <a:ext cx="2119651" cy="21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6172657" y="5651237"/>
            <a:ext cx="6155702" cy="980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Algorithms, while compression ratio </a:t>
            </a: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usually generate artifacts 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(JPEG, MPEG, MP3)</a:t>
            </a:r>
            <a:endParaRPr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4"/>
          <p:cNvCxnSpPr/>
          <p:nvPr/>
        </p:nvCxnSpPr>
        <p:spPr>
          <a:xfrm>
            <a:off x="486137" y="1319514"/>
            <a:ext cx="1620065" cy="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4"/>
          <p:cNvSpPr txBox="1"/>
          <p:nvPr/>
        </p:nvSpPr>
        <p:spPr>
          <a:xfrm>
            <a:off x="393488" y="258244"/>
            <a:ext cx="34465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7450" y="225868"/>
            <a:ext cx="3447096" cy="1938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/>
        </p:nvSpPr>
        <p:spPr>
          <a:xfrm>
            <a:off x="3985863" y="1434591"/>
            <a:ext cx="4220274" cy="584775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compression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1296169" y="2331133"/>
            <a:ext cx="371667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Lossless compression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6976065" y="2331133"/>
            <a:ext cx="43152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Lossy compression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4"/>
          <p:cNvCxnSpPr>
            <a:stCxn id="159" idx="2"/>
            <a:endCxn id="160" idx="0"/>
          </p:cNvCxnSpPr>
          <p:nvPr/>
        </p:nvCxnSpPr>
        <p:spPr>
          <a:xfrm flipH="1">
            <a:off x="3154500" y="2019366"/>
            <a:ext cx="2941500" cy="3117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63" name="Google Shape;163;p4"/>
          <p:cNvCxnSpPr>
            <a:stCxn id="159" idx="2"/>
          </p:cNvCxnSpPr>
          <p:nvPr/>
        </p:nvCxnSpPr>
        <p:spPr>
          <a:xfrm>
            <a:off x="6096000" y="2019366"/>
            <a:ext cx="3154500" cy="3939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64" name="Google Shape;164;p4"/>
          <p:cNvSpPr txBox="1"/>
          <p:nvPr/>
        </p:nvSpPr>
        <p:spPr>
          <a:xfrm>
            <a:off x="73049" y="3446250"/>
            <a:ext cx="593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After, </a:t>
            </a:r>
            <a:r>
              <a:rPr b="0" i="0" lang="en-US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image can be converted back with zero error, b</a:t>
            </a:r>
            <a:r>
              <a:rPr lang="en-US" sz="2400">
                <a:solidFill>
                  <a:srgbClr val="1A1A1A"/>
                </a:solidFill>
              </a:rPr>
              <a:t>ut compression rate - low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6096000" y="3362115"/>
            <a:ext cx="6155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After, </a:t>
            </a:r>
            <a:r>
              <a:rPr b="0" i="0" lang="en-US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image cannot be converted back to the original without error;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The amount of error is inversely proportional to the storage space, can be controlled by the user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142808" y="5522665"/>
            <a:ext cx="575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artificially constructed images (graphics, program icons, or special cases,</a:t>
            </a:r>
            <a:r>
              <a:rPr lang="en-US" sz="2400">
                <a:solidFill>
                  <a:schemeClr val="dk1"/>
                </a:solidFill>
              </a:rPr>
              <a:t> PNG, PCX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67" name="Google Shape;167;p4"/>
          <p:cNvCxnSpPr/>
          <p:nvPr/>
        </p:nvCxnSpPr>
        <p:spPr>
          <a:xfrm>
            <a:off x="2553091" y="4281385"/>
            <a:ext cx="0" cy="124128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68" name="Google Shape;168;p4"/>
          <p:cNvCxnSpPr/>
          <p:nvPr/>
        </p:nvCxnSpPr>
        <p:spPr>
          <a:xfrm>
            <a:off x="8908328" y="5266902"/>
            <a:ext cx="0" cy="46824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69" name="Google Shape;169;p4"/>
          <p:cNvSpPr txBox="1"/>
          <p:nvPr/>
        </p:nvSpPr>
        <p:spPr>
          <a:xfrm>
            <a:off x="-59702" y="6562241"/>
            <a:ext cx="392655" cy="2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1bf0d54161d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bf0d54161d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00" y="1507749"/>
            <a:ext cx="6174040" cy="51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bf0d54161d_0_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1bf0d54161d_0_41"/>
          <p:cNvCxnSpPr/>
          <p:nvPr/>
        </p:nvCxnSpPr>
        <p:spPr>
          <a:xfrm flipH="1" rot="10800000">
            <a:off x="486137" y="1313514"/>
            <a:ext cx="6951300" cy="600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g1bf0d54161d_0_41"/>
          <p:cNvSpPr txBox="1"/>
          <p:nvPr/>
        </p:nvSpPr>
        <p:spPr>
          <a:xfrm>
            <a:off x="393488" y="182044"/>
            <a:ext cx="9000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</a:rPr>
              <a:t>Discrete cosine transform</a:t>
            </a: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bf0d54161d_0_41"/>
          <p:cNvSpPr txBox="1"/>
          <p:nvPr/>
        </p:nvSpPr>
        <p:spPr>
          <a:xfrm>
            <a:off x="6625150" y="1313525"/>
            <a:ext cx="5475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EE599"/>
                </a:highlight>
              </a:rPr>
              <a:t>DCT</a:t>
            </a:r>
            <a:r>
              <a:rPr lang="en-US" sz="2200">
                <a:highlight>
                  <a:srgbClr val="FFF2CC"/>
                </a:highlight>
              </a:rPr>
              <a:t> </a:t>
            </a:r>
            <a:r>
              <a:rPr lang="en-US" sz="2200"/>
              <a:t>- </a:t>
            </a:r>
            <a:r>
              <a:rPr lang="en-US" sz="2200"/>
              <a:t>fast computing Fourier transform which maps real signal to corresponding values in frequency domain, expresses a signal as a linear combination of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cosine bases; real-valued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80" name="Google Shape;180;g1bf0d54161d_0_41"/>
          <p:cNvSpPr txBox="1"/>
          <p:nvPr/>
        </p:nvSpPr>
        <p:spPr>
          <a:xfrm>
            <a:off x="6625150" y="3129200"/>
            <a:ext cx="5475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EE599"/>
                </a:highlight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2000">
              <a:highlight>
                <a:srgbClr val="FEE59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onvert RGB Image -&gt;equivalent YCbCr format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2. B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reak image  into N*N blocks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3. Apply DCT  to every block serially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4. Apply quantization to restrict the number of values that can be saved without loss of information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5. Store subset of the quantized blocks into an array from where it can be picked up for further processing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g1bf0d54161d_0_41"/>
          <p:cNvSpPr txBox="1"/>
          <p:nvPr/>
        </p:nvSpPr>
        <p:spPr>
          <a:xfrm>
            <a:off x="167453" y="6396712"/>
            <a:ext cx="39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1bf0d54161d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bf0d54161d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2992" y="6271476"/>
            <a:ext cx="1831554" cy="30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1bf0d54161d_0_32"/>
          <p:cNvCxnSpPr/>
          <p:nvPr/>
        </p:nvCxnSpPr>
        <p:spPr>
          <a:xfrm>
            <a:off x="486137" y="1319514"/>
            <a:ext cx="6265500" cy="0"/>
          </a:xfrm>
          <a:prstGeom prst="straightConnector1">
            <a:avLst/>
          </a:prstGeom>
          <a:noFill/>
          <a:ln cap="flat" cmpd="sng" w="57150">
            <a:solidFill>
              <a:srgbClr val="0D43A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g1bf0d54161d_0_32"/>
          <p:cNvSpPr txBox="1"/>
          <p:nvPr/>
        </p:nvSpPr>
        <p:spPr>
          <a:xfrm>
            <a:off x="393488" y="258244"/>
            <a:ext cx="9000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</a:rPr>
              <a:t>Discrete cosine transform 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190" name="Google Shape;190;g1bf0d54161d_0_32"/>
          <p:cNvSpPr txBox="1"/>
          <p:nvPr/>
        </p:nvSpPr>
        <p:spPr>
          <a:xfrm>
            <a:off x="167453" y="6396712"/>
            <a:ext cx="39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1bf0d54161d_0_32"/>
          <p:cNvPicPr preferRelativeResize="0"/>
          <p:nvPr/>
        </p:nvPicPr>
        <p:blipFill rotWithShape="1">
          <a:blip r:embed="rId5">
            <a:alphaModFix/>
          </a:blip>
          <a:srcRect b="0" l="0" r="0" t="19400"/>
          <a:stretch/>
        </p:blipFill>
        <p:spPr>
          <a:xfrm>
            <a:off x="3609012" y="3579450"/>
            <a:ext cx="4973975" cy="1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bf0d54161d_0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650" y="5174388"/>
            <a:ext cx="2344697" cy="15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bf0d54161d_0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5824" y="5293088"/>
            <a:ext cx="4067171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bf0d54161d_0_32"/>
          <p:cNvSpPr txBox="1"/>
          <p:nvPr/>
        </p:nvSpPr>
        <p:spPr>
          <a:xfrm>
            <a:off x="3722850" y="3234350"/>
            <a:ext cx="474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arenR"/>
            </a:pPr>
            <a:r>
              <a:rPr b="1" lang="en-US" sz="2100">
                <a:solidFill>
                  <a:schemeClr val="dk1"/>
                </a:solidFill>
              </a:rPr>
              <a:t>Calculation of the DCT matrix: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95" name="Google Shape;195;g1bf0d54161d_0_32"/>
          <p:cNvSpPr txBox="1"/>
          <p:nvPr/>
        </p:nvSpPr>
        <p:spPr>
          <a:xfrm>
            <a:off x="1253450" y="4732275"/>
            <a:ext cx="421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2)   </a:t>
            </a:r>
            <a:r>
              <a:rPr b="1" lang="en-US" sz="2100">
                <a:solidFill>
                  <a:schemeClr val="dk1"/>
                </a:solidFill>
              </a:rPr>
              <a:t>Compression process: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96" name="Google Shape;196;g1bf0d54161d_0_32"/>
          <p:cNvSpPr txBox="1"/>
          <p:nvPr/>
        </p:nvSpPr>
        <p:spPr>
          <a:xfrm>
            <a:off x="5883038" y="4742675"/>
            <a:ext cx="434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3)   </a:t>
            </a:r>
            <a:r>
              <a:rPr b="1" lang="en-US" sz="2100">
                <a:solidFill>
                  <a:schemeClr val="dk1"/>
                </a:solidFill>
              </a:rPr>
              <a:t>Decompression process: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7" name="Google Shape;197;g1bf0d54161d_0_32"/>
          <p:cNvPicPr preferRelativeResize="0"/>
          <p:nvPr/>
        </p:nvPicPr>
        <p:blipFill rotWithShape="1">
          <a:blip r:embed="rId8">
            <a:alphaModFix/>
          </a:blip>
          <a:srcRect b="30741" l="0" r="5087" t="22566"/>
          <a:stretch/>
        </p:blipFill>
        <p:spPr>
          <a:xfrm>
            <a:off x="648200" y="1684713"/>
            <a:ext cx="11204623" cy="14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2022-12-21T12:50:51Z</dcterms:created>
  <dc:creator>Юлия Садыкова</dc:creator>
</cp:coreProperties>
</file>