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1" r:id="rId4"/>
    <p:sldId id="263" r:id="rId5"/>
    <p:sldId id="264" r:id="rId6"/>
    <p:sldId id="266" r:id="rId7"/>
    <p:sldId id="262" r:id="rId8"/>
    <p:sldId id="267" r:id="rId9"/>
    <p:sldId id="265" r:id="rId10"/>
    <p:sldId id="268" r:id="rId11"/>
    <p:sldId id="269" r:id="rId12"/>
    <p:sldId id="270"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263365-6CF0-D6C2-451C-EF74A5C34FB6}" v="7" dt="2024-09-26T11:35:26.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63FF9-D485-4FAD-8503-F69D84D678C6}" type="datetimeFigureOut">
              <a:rPr lang="en-US" smtClean="0"/>
              <a:pPr/>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3988D-914A-44A2-8416-D927E9A17949}" type="slidenum">
              <a:rPr lang="en-US" smtClean="0"/>
              <a:pPr/>
              <a:t>‹#›</a:t>
            </a:fld>
            <a:endParaRPr lang="en-US"/>
          </a:p>
        </p:txBody>
      </p:sp>
    </p:spTree>
    <p:extLst>
      <p:ext uri="{BB962C8B-B14F-4D97-AF65-F5344CB8AC3E}">
        <p14:creationId xmlns:p14="http://schemas.microsoft.com/office/powerpoint/2010/main" val="82519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73766F-72C3-444A-A042-E177F05D2A3D}"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24599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3766F-72C3-444A-A042-E177F05D2A3D}"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93612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3766F-72C3-444A-A042-E177F05D2A3D}"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951AEE-D3A7-4903-B261-4686B38D45E0}"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24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73766F-72C3-444A-A042-E177F05D2A3D}"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14321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73766F-72C3-444A-A042-E177F05D2A3D}"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951AEE-D3A7-4903-B261-4686B38D45E0}"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8524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73766F-72C3-444A-A042-E177F05D2A3D}"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4165370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3766F-72C3-444A-A042-E177F05D2A3D}"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3392975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3766F-72C3-444A-A042-E177F05D2A3D}"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351482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3766F-72C3-444A-A042-E177F05D2A3D}"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30574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3766F-72C3-444A-A042-E177F05D2A3D}"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10354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3766F-72C3-444A-A042-E177F05D2A3D}"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313241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73766F-72C3-444A-A042-E177F05D2A3D}"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193160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73766F-72C3-444A-A042-E177F05D2A3D}"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165943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3766F-72C3-444A-A042-E177F05D2A3D}"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421295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73766F-72C3-444A-A042-E177F05D2A3D}"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27891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73766F-72C3-444A-A042-E177F05D2A3D}"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951AEE-D3A7-4903-B261-4686B38D45E0}" type="slidenum">
              <a:rPr lang="en-US" smtClean="0"/>
              <a:pPr/>
              <a:t>‹#›</a:t>
            </a:fld>
            <a:endParaRPr lang="en-US"/>
          </a:p>
        </p:txBody>
      </p:sp>
    </p:spTree>
    <p:extLst>
      <p:ext uri="{BB962C8B-B14F-4D97-AF65-F5344CB8AC3E}">
        <p14:creationId xmlns:p14="http://schemas.microsoft.com/office/powerpoint/2010/main" val="336413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73766F-72C3-444A-A042-E177F05D2A3D}" type="datetimeFigureOut">
              <a:rPr lang="en-US" smtClean="0"/>
              <a:pPr/>
              <a:t>9/26/2024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951AEE-D3A7-4903-B261-4686B38D45E0}" type="slidenum">
              <a:rPr lang="en-US" smtClean="0"/>
              <a:pPr/>
              <a:t>‹#›</a:t>
            </a:fld>
            <a:endParaRPr lang="en-US"/>
          </a:p>
        </p:txBody>
      </p:sp>
    </p:spTree>
    <p:extLst>
      <p:ext uri="{BB962C8B-B14F-4D97-AF65-F5344CB8AC3E}">
        <p14:creationId xmlns:p14="http://schemas.microsoft.com/office/powerpoint/2010/main" val="349111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vnrvjiet.ac.in/"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10601792" TargetMode="External"/><Relationship Id="rId2" Type="http://schemas.openxmlformats.org/officeDocument/2006/relationships/hyperlink" Target="https://ieeexplore.ieee.org/document/9498473"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10307647" TargetMode="External"/><Relationship Id="rId4" Type="http://schemas.openxmlformats.org/officeDocument/2006/relationships/hyperlink" Target="https://ieeexplore.ieee.org/abstract/document/1042867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E190-7765-5721-155D-A539BAB4A780}"/>
              </a:ext>
            </a:extLst>
          </p:cNvPr>
          <p:cNvSpPr>
            <a:spLocks noGrp="1"/>
          </p:cNvSpPr>
          <p:nvPr>
            <p:ph type="ctrTitle"/>
          </p:nvPr>
        </p:nvSpPr>
        <p:spPr>
          <a:xfrm>
            <a:off x="2301242" y="2394116"/>
            <a:ext cx="9296399" cy="742007"/>
          </a:xfrm>
        </p:spPr>
        <p:txBody>
          <a:bodyPr>
            <a:normAutofit fontScale="90000"/>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Project Domain: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Communications (Including Microwave and RF)</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088CDA9-0798-9E22-5267-3E4CD372E7E6}"/>
              </a:ext>
            </a:extLst>
          </p:cNvPr>
          <p:cNvSpPr>
            <a:spLocks noGrp="1"/>
          </p:cNvSpPr>
          <p:nvPr>
            <p:ph type="subTitle" idx="1"/>
          </p:nvPr>
        </p:nvSpPr>
        <p:spPr>
          <a:xfrm>
            <a:off x="2621280" y="4448873"/>
            <a:ext cx="6734492" cy="1569719"/>
          </a:xfrm>
        </p:spPr>
        <p:txBody>
          <a:bodyPr>
            <a:normAutofit/>
          </a:bodyPr>
          <a:lstStyle/>
          <a:p>
            <a:pPr marL="0" marR="0" algn="just">
              <a:lnSpc>
                <a:spcPct val="150000"/>
              </a:lnSpc>
              <a:spcBef>
                <a:spcPts val="0"/>
              </a:spcBef>
              <a:spcAft>
                <a:spcPts val="0"/>
              </a:spcAft>
            </a:pPr>
            <a:endParaRPr lang="en-IN"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4F8DD5-79E9-21D2-7F0B-8A9413AF52F7}"/>
              </a:ext>
            </a:extLst>
          </p:cNvPr>
          <p:cNvSpPr txBox="1"/>
          <p:nvPr/>
        </p:nvSpPr>
        <p:spPr>
          <a:xfrm>
            <a:off x="2554389" y="3993063"/>
            <a:ext cx="2696316" cy="430887"/>
          </a:xfrm>
          <a:prstGeom prst="rect">
            <a:avLst/>
          </a:prstGeom>
          <a:noFill/>
        </p:spPr>
        <p:txBody>
          <a:bodyPr wrap="none" rtlCol="0">
            <a:spAutoFit/>
          </a:bodyPr>
          <a:lstStyle/>
          <a:p>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Project Batch No: 19</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7BC9B63-2859-CA56-6174-BA0A8B1F3922}"/>
              </a:ext>
            </a:extLst>
          </p:cNvPr>
          <p:cNvSpPr txBox="1"/>
          <p:nvPr/>
        </p:nvSpPr>
        <p:spPr>
          <a:xfrm>
            <a:off x="2948941" y="3090297"/>
            <a:ext cx="8001000" cy="707886"/>
          </a:xfrm>
          <a:prstGeom prst="rect">
            <a:avLst/>
          </a:prstGeom>
          <a:noFill/>
        </p:spPr>
        <p:txBody>
          <a:bodyPr wrap="square" rtlCol="0">
            <a:spAutoFit/>
          </a:bodyPr>
          <a:lstStyle/>
          <a:p>
            <a:pPr algn="ctr"/>
            <a:r>
              <a:rPr lang="en-US" sz="2000" b="1" dirty="0"/>
              <a:t>Optical Communication System for Multi-Format Data Transmission Using Laser Technology</a:t>
            </a:r>
          </a:p>
        </p:txBody>
      </p:sp>
      <p:graphicFrame>
        <p:nvGraphicFramePr>
          <p:cNvPr id="7" name="Table 6">
            <a:extLst>
              <a:ext uri="{FF2B5EF4-FFF2-40B4-BE49-F238E27FC236}">
                <a16:creationId xmlns:a16="http://schemas.microsoft.com/office/drawing/2014/main" id="{E3B27708-437A-B23C-9EC9-92574F6DF309}"/>
              </a:ext>
            </a:extLst>
          </p:cNvPr>
          <p:cNvGraphicFramePr>
            <a:graphicFrameLocks noGrp="1"/>
          </p:cNvGraphicFramePr>
          <p:nvPr>
            <p:extLst>
              <p:ext uri="{D42A27DB-BD31-4B8C-83A1-F6EECF244321}">
                <p14:modId xmlns:p14="http://schemas.microsoft.com/office/powerpoint/2010/main" val="1812042544"/>
              </p:ext>
            </p:extLst>
          </p:nvPr>
        </p:nvGraphicFramePr>
        <p:xfrm>
          <a:off x="789306" y="258052"/>
          <a:ext cx="10808335" cy="1853463"/>
        </p:xfrm>
        <a:graphic>
          <a:graphicData uri="http://schemas.openxmlformats.org/drawingml/2006/table">
            <a:tbl>
              <a:tblPr firstRow="1" firstCol="1" bandRow="1">
                <a:tableStyleId>{5C22544A-7EE6-4342-B048-85BDC9FD1C3A}</a:tableStyleId>
              </a:tblPr>
              <a:tblGrid>
                <a:gridCol w="2008011">
                  <a:extLst>
                    <a:ext uri="{9D8B030D-6E8A-4147-A177-3AD203B41FA5}">
                      <a16:colId xmlns:a16="http://schemas.microsoft.com/office/drawing/2014/main" val="811552353"/>
                    </a:ext>
                  </a:extLst>
                </a:gridCol>
                <a:gridCol w="6917450">
                  <a:extLst>
                    <a:ext uri="{9D8B030D-6E8A-4147-A177-3AD203B41FA5}">
                      <a16:colId xmlns:a16="http://schemas.microsoft.com/office/drawing/2014/main" val="756394407"/>
                    </a:ext>
                  </a:extLst>
                </a:gridCol>
                <a:gridCol w="1882874">
                  <a:extLst>
                    <a:ext uri="{9D8B030D-6E8A-4147-A177-3AD203B41FA5}">
                      <a16:colId xmlns:a16="http://schemas.microsoft.com/office/drawing/2014/main" val="9246124"/>
                    </a:ext>
                  </a:extLst>
                </a:gridCol>
              </a:tblGrid>
              <a:tr h="1853463">
                <a:tc>
                  <a:txBody>
                    <a:bodyPr/>
                    <a:lstStyle/>
                    <a:p>
                      <a:pPr marL="0" marR="0" algn="l">
                        <a:lnSpc>
                          <a:spcPct val="107000"/>
                        </a:lnSpc>
                        <a:spcBef>
                          <a:spcPts val="0"/>
                        </a:spcBef>
                        <a:spcAft>
                          <a:spcPts val="0"/>
                        </a:spcAft>
                      </a:pPr>
                      <a:endParaRPr lang="en-US" sz="1000">
                        <a:effectLst/>
                      </a:endParaRPr>
                    </a:p>
                    <a:p>
                      <a:pPr marL="0" marR="0" algn="l">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VALLURUPALLI NAGESWARA RAO VIGNANA JYOTHI</a:t>
                      </a:r>
                    </a:p>
                    <a:p>
                      <a:pPr marL="0" marR="0" algn="ctr">
                        <a:lnSpc>
                          <a:spcPct val="107000"/>
                        </a:lnSpc>
                        <a:spcBef>
                          <a:spcPts val="0"/>
                        </a:spcBef>
                        <a:spcAft>
                          <a:spcPts val="0"/>
                        </a:spcAft>
                      </a:pPr>
                      <a:r>
                        <a:rPr lang="en-US" sz="1200" dirty="0">
                          <a:effectLst/>
                        </a:rPr>
                        <a:t>INSTITUTE OF ENGINEERING AND TECHNOLOGY</a:t>
                      </a:r>
                    </a:p>
                    <a:p>
                      <a:pPr marL="0" marR="0" algn="ctr">
                        <a:lnSpc>
                          <a:spcPct val="107000"/>
                        </a:lnSpc>
                        <a:spcBef>
                          <a:spcPts val="0"/>
                        </a:spcBef>
                        <a:spcAft>
                          <a:spcPts val="0"/>
                        </a:spcAft>
                      </a:pPr>
                      <a:r>
                        <a:rPr lang="en-US" sz="1000" dirty="0">
                          <a:effectLst/>
                        </a:rPr>
                        <a:t>An Autonomous, ISO 9001:2015 &amp; QS I-Gauge Diamond Rated Institute, Accredited by NAAC with ‘A++’ Grade</a:t>
                      </a:r>
                    </a:p>
                    <a:p>
                      <a:pPr marL="0" marR="0" algn="ctr">
                        <a:lnSpc>
                          <a:spcPct val="107000"/>
                        </a:lnSpc>
                        <a:spcBef>
                          <a:spcPts val="0"/>
                        </a:spcBef>
                        <a:spcAft>
                          <a:spcPts val="0"/>
                        </a:spcAft>
                      </a:pPr>
                      <a:r>
                        <a:rPr lang="en-US" sz="1000" dirty="0">
                          <a:effectLst/>
                        </a:rPr>
                        <a:t>NBA Accreditation for B.Tech. CE,EEE,ME,ECE,CSE,EIE,IT,AME, </a:t>
                      </a:r>
                      <a:r>
                        <a:rPr lang="en-US" sz="1000" dirty="0" err="1">
                          <a:effectLst/>
                        </a:rPr>
                        <a:t>M.Tech</a:t>
                      </a:r>
                      <a:r>
                        <a:rPr lang="en-US" sz="1000" dirty="0">
                          <a:effectLst/>
                        </a:rPr>
                        <a:t>. STRE, PE, AMS, SWE </a:t>
                      </a:r>
                      <a:r>
                        <a:rPr lang="en-US" sz="1000" dirty="0" err="1">
                          <a:effectLst/>
                        </a:rPr>
                        <a:t>Programmes</a:t>
                      </a:r>
                      <a:endParaRPr lang="en-US" sz="1000" dirty="0">
                        <a:effectLst/>
                      </a:endParaRPr>
                    </a:p>
                    <a:p>
                      <a:pPr marL="0" marR="0" algn="ctr">
                        <a:lnSpc>
                          <a:spcPct val="107000"/>
                        </a:lnSpc>
                        <a:spcBef>
                          <a:spcPts val="0"/>
                        </a:spcBef>
                        <a:spcAft>
                          <a:spcPts val="0"/>
                        </a:spcAft>
                      </a:pPr>
                      <a:r>
                        <a:rPr lang="en-US" sz="1000" dirty="0">
                          <a:effectLst/>
                        </a:rPr>
                        <a:t>   Approved by AICTE, New Delhi, Affiliated to JNTUH, NIRF (2022) 113 Rank in Engineering Category</a:t>
                      </a:r>
                    </a:p>
                    <a:p>
                      <a:pPr marL="0" marR="0" algn="ctr">
                        <a:lnSpc>
                          <a:spcPct val="107000"/>
                        </a:lnSpc>
                        <a:spcBef>
                          <a:spcPts val="0"/>
                        </a:spcBef>
                        <a:spcAft>
                          <a:spcPts val="0"/>
                        </a:spcAft>
                      </a:pPr>
                      <a:r>
                        <a:rPr lang="en-US" sz="1000" dirty="0">
                          <a:effectLst/>
                        </a:rPr>
                        <a:t>College with Potential for Excellence by UGC,JNTUH-Recognized Research </a:t>
                      </a:r>
                      <a:r>
                        <a:rPr lang="en-US" sz="1000" dirty="0" err="1">
                          <a:effectLst/>
                        </a:rPr>
                        <a:t>Centres:CE,EEE,ME,ECE,CSEVignanaJyothi</a:t>
                      </a:r>
                      <a:r>
                        <a:rPr lang="en-US" sz="1000" dirty="0">
                          <a:effectLst/>
                        </a:rPr>
                        <a:t> Nagar, </a:t>
                      </a:r>
                      <a:r>
                        <a:rPr lang="en-US" sz="1000" dirty="0" err="1">
                          <a:effectLst/>
                        </a:rPr>
                        <a:t>Pragathi</a:t>
                      </a:r>
                      <a:r>
                        <a:rPr lang="en-US" sz="1000" dirty="0">
                          <a:effectLst/>
                        </a:rPr>
                        <a:t> Nagar, </a:t>
                      </a:r>
                      <a:r>
                        <a:rPr lang="en-US" sz="1000" dirty="0" err="1">
                          <a:effectLst/>
                        </a:rPr>
                        <a:t>Nizampet</a:t>
                      </a:r>
                      <a:r>
                        <a:rPr lang="en-US" sz="1000" dirty="0">
                          <a:effectLst/>
                        </a:rPr>
                        <a:t> (S.O.), Hyderabad – 500 090, TS, India.</a:t>
                      </a:r>
                    </a:p>
                    <a:p>
                      <a:pPr marL="0" marR="0" algn="ctr">
                        <a:lnSpc>
                          <a:spcPct val="107000"/>
                        </a:lnSpc>
                        <a:spcBef>
                          <a:spcPts val="0"/>
                        </a:spcBef>
                        <a:spcAft>
                          <a:spcPts val="0"/>
                        </a:spcAft>
                      </a:pPr>
                      <a:r>
                        <a:rPr lang="en-US" sz="1000" dirty="0">
                          <a:effectLst/>
                        </a:rPr>
                        <a:t>Telephone No: 040-2304 2758/59/60, Fax: 040-23042761</a:t>
                      </a:r>
                    </a:p>
                    <a:p>
                      <a:pPr marL="0" marR="0" algn="ctr">
                        <a:lnSpc>
                          <a:spcPct val="107000"/>
                        </a:lnSpc>
                        <a:spcBef>
                          <a:spcPts val="0"/>
                        </a:spcBef>
                        <a:spcAft>
                          <a:spcPts val="0"/>
                        </a:spcAft>
                      </a:pPr>
                      <a:r>
                        <a:rPr lang="en-US" sz="1000" dirty="0">
                          <a:effectLst/>
                        </a:rPr>
                        <a:t>E-mail: postbox@vnrvjiet.ac.in, Website: </a:t>
                      </a:r>
                      <a:r>
                        <a:rPr lang="en-US" sz="1000" dirty="0">
                          <a:effectLst/>
                          <a:hlinkClick r:id="rId2"/>
                        </a:rPr>
                        <a:t>www.vnrvjiet.ac.in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7114516"/>
                  </a:ext>
                </a:extLst>
              </a:tr>
            </a:tbl>
          </a:graphicData>
        </a:graphic>
      </p:graphicFrame>
      <p:pic>
        <p:nvPicPr>
          <p:cNvPr id="1026" name="Picture 1">
            <a:extLst>
              <a:ext uri="{FF2B5EF4-FFF2-40B4-BE49-F238E27FC236}">
                <a16:creationId xmlns:a16="http://schemas.microsoft.com/office/drawing/2014/main" id="{5F729691-82CA-DC5A-D3E2-ED1BCF78C1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713" y="496361"/>
            <a:ext cx="1373822" cy="144194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6" descr="Azadi Ka Amrit Mahotsav, Ministry of Culture, Government of India">
            <a:extLst>
              <a:ext uri="{FF2B5EF4-FFF2-40B4-BE49-F238E27FC236}">
                <a16:creationId xmlns:a16="http://schemas.microsoft.com/office/drawing/2014/main" id="{1A8CDA51-C866-8DC3-F766-F6602194F8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90760" y="530181"/>
            <a:ext cx="1511934" cy="10766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E613736-EDA0-71AD-8CAE-17E47ACF78E8}"/>
              </a:ext>
            </a:extLst>
          </p:cNvPr>
          <p:cNvSpPr>
            <a:spLocks noChangeArrowheads="1"/>
          </p:cNvSpPr>
          <p:nvPr/>
        </p:nvSpPr>
        <p:spPr bwMode="auto">
          <a:xfrm>
            <a:off x="2106295" y="2580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560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877329"/>
            <a:ext cx="8911687" cy="740456"/>
          </a:xfrm>
        </p:spPr>
        <p:txBody>
          <a:bodyPr>
            <a:normAutofit/>
          </a:bodyPr>
          <a:lstStyle/>
          <a:p>
            <a:r>
              <a:rPr lang="en-US" sz="2800" b="1" dirty="0">
                <a:latin typeface="Times New Roman" panose="02020603050405020304" pitchFamily="18" charset="0"/>
                <a:cs typeface="Times New Roman" panose="02020603050405020304" pitchFamily="18" charset="0"/>
              </a:rPr>
              <a:t>DRAWBACK USING ARDUINO UNO</a:t>
            </a:r>
          </a:p>
        </p:txBody>
      </p:sp>
      <p:sp>
        <p:nvSpPr>
          <p:cNvPr id="3" name="Content Placeholder 2"/>
          <p:cNvSpPr>
            <a:spLocks noGrp="1"/>
          </p:cNvSpPr>
          <p:nvPr>
            <p:ph idx="1"/>
          </p:nvPr>
        </p:nvSpPr>
        <p:spPr>
          <a:xfrm>
            <a:off x="2997174" y="2189871"/>
            <a:ext cx="8915400" cy="3777622"/>
          </a:xfrm>
        </p:spPr>
        <p:txBody>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Uno is equipped with only 32 KB of Flash memory and 2 KB of SRAM, which restricts its ability to handle large amounts of data, especially when it comes to transmitting </a:t>
            </a:r>
            <a:r>
              <a:rPr lang="en-US" sz="2000" dirty="0">
                <a:latin typeface="Times New Roman" pitchFamily="18" charset="0"/>
                <a:cs typeface="Times New Roman" pitchFamily="18" charset="0"/>
              </a:rPr>
              <a:t>and</a:t>
            </a:r>
            <a:r>
              <a:rPr lang="en-US" dirty="0">
                <a:latin typeface="Times New Roman" pitchFamily="18" charset="0"/>
                <a:cs typeface="Times New Roman" pitchFamily="18" charset="0"/>
              </a:rPr>
              <a:t> processing larger formats such as Base64 encoded images.</a:t>
            </a:r>
          </a:p>
          <a:p>
            <a:r>
              <a:rPr lang="en-US" dirty="0">
                <a:latin typeface="Times New Roman" pitchFamily="18" charset="0"/>
                <a:cs typeface="Times New Roman" pitchFamily="18" charset="0"/>
              </a:rPr>
              <a:t>Base64 encoding, which is commonly used to represent binary data in text format, can significantly increase the size of the data. For instance, Base64 encoding typically enlarges the size of the original data by approximately 33%. </a:t>
            </a:r>
          </a:p>
          <a:p>
            <a:r>
              <a:rPr lang="en-US" dirty="0">
                <a:latin typeface="Times New Roman" pitchFamily="18" charset="0"/>
                <a:cs typeface="Times New Roman" pitchFamily="18" charset="0"/>
              </a:rPr>
              <a:t>This means that handling and transmitting large Base64 encoded images or substantial amounts of data can quickly exceed the storage and memory limitations of the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Uno.</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3090" y="553771"/>
            <a:ext cx="8911687" cy="754524"/>
          </a:xfrm>
        </p:spPr>
        <p:txBody>
          <a:bodyPr>
            <a:normAutofit/>
          </a:bodyPr>
          <a:lstStyle/>
          <a:p>
            <a:r>
              <a:rPr lang="en-US" sz="2800" b="1" dirty="0">
                <a:latin typeface="Times New Roman" panose="02020603050405020304" pitchFamily="18" charset="0"/>
                <a:cs typeface="Times New Roman" panose="02020603050405020304" pitchFamily="18" charset="0"/>
              </a:rPr>
              <a:t>RASPBERRY PI</a:t>
            </a:r>
          </a:p>
        </p:txBody>
      </p:sp>
      <p:sp>
        <p:nvSpPr>
          <p:cNvPr id="3" name="Content Placeholder 2"/>
          <p:cNvSpPr>
            <a:spLocks noGrp="1"/>
          </p:cNvSpPr>
          <p:nvPr>
            <p:ph idx="1"/>
          </p:nvPr>
        </p:nvSpPr>
        <p:spPr>
          <a:xfrm>
            <a:off x="2644726" y="1688123"/>
            <a:ext cx="8930224" cy="3998016"/>
          </a:xfrm>
        </p:spPr>
        <p:txBody>
          <a:bodyPr/>
          <a:lstStyle/>
          <a:p>
            <a:r>
              <a:rPr lang="en-US" dirty="0">
                <a:latin typeface="Times New Roman" pitchFamily="18" charset="0"/>
                <a:cs typeface="Times New Roman" pitchFamily="18" charset="0"/>
              </a:rPr>
              <a:t>Raspberry Pi’s superior storage capacity and processing power make it the preferred choice for handling and transmitting larger Base64 encoded data, ensuring more efficient and reliable performance.</a:t>
            </a:r>
          </a:p>
        </p:txBody>
      </p:sp>
      <p:pic>
        <p:nvPicPr>
          <p:cNvPr id="4" name="Picture 2"/>
          <p:cNvPicPr>
            <a:picLocks noChangeAspect="1" noChangeArrowheads="1"/>
          </p:cNvPicPr>
          <p:nvPr/>
        </p:nvPicPr>
        <p:blipFill>
          <a:blip r:embed="rId2" cstate="print"/>
          <a:srcRect/>
          <a:stretch>
            <a:fillRect/>
          </a:stretch>
        </p:blipFill>
        <p:spPr bwMode="auto">
          <a:xfrm>
            <a:off x="3914776" y="3050376"/>
            <a:ext cx="7320621" cy="197882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E470-66CA-E235-47AC-9D9171AA7E8A}"/>
              </a:ext>
            </a:extLst>
          </p:cNvPr>
          <p:cNvSpPr>
            <a:spLocks noGrp="1"/>
          </p:cNvSpPr>
          <p:nvPr>
            <p:ph type="title"/>
          </p:nvPr>
        </p:nvSpPr>
        <p:spPr>
          <a:xfrm>
            <a:off x="2762153" y="578390"/>
            <a:ext cx="8911687" cy="1280890"/>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624739B-9B3E-2E74-8A59-AA8A3EC6C075}"/>
              </a:ext>
            </a:extLst>
          </p:cNvPr>
          <p:cNvSpPr>
            <a:spLocks noGrp="1"/>
          </p:cNvSpPr>
          <p:nvPr>
            <p:ph idx="1"/>
          </p:nvPr>
        </p:nvSpPr>
        <p:spPr>
          <a:xfrm>
            <a:off x="2675682" y="1859280"/>
            <a:ext cx="9084628" cy="3777622"/>
          </a:xfrm>
        </p:spPr>
        <p:txBody>
          <a:bodyPr/>
          <a:lstStyle/>
          <a:p>
            <a:r>
              <a:rPr lang="en-US" dirty="0">
                <a:latin typeface="Times New Roman" panose="02020603050405020304" pitchFamily="18" charset="0"/>
                <a:cs typeface="Times New Roman" panose="02020603050405020304" pitchFamily="18" charset="0"/>
                <a:hlinkClick r:id="rId2"/>
              </a:rPr>
              <a:t>https://ieeexplore.ieee.org/document/9498473</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“Free Space Optical Wireless Communication using Lasers Array for Data Transmission”</a:t>
            </a:r>
          </a:p>
          <a:p>
            <a:r>
              <a:rPr lang="en-US" dirty="0">
                <a:latin typeface="Times New Roman" panose="02020603050405020304" pitchFamily="18" charset="0"/>
                <a:cs typeface="Times New Roman" panose="02020603050405020304" pitchFamily="18" charset="0"/>
                <a:hlinkClick r:id="rId3"/>
              </a:rPr>
              <a:t>https://ieeexplore.ieee.org/document/10601792</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“An Approach for Secure Communication using </a:t>
            </a: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 Technology with Laser in Border Areas”</a:t>
            </a:r>
          </a:p>
          <a:p>
            <a:r>
              <a:rPr lang="en-US" dirty="0">
                <a:latin typeface="Times New Roman" panose="02020603050405020304" pitchFamily="18" charset="0"/>
                <a:cs typeface="Times New Roman" panose="02020603050405020304" pitchFamily="18" charset="0"/>
                <a:hlinkClick r:id="rId4"/>
              </a:rPr>
              <a:t>https://ieeexplore.ieee.org/abstract/document/10428674</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“Li-Fi Data Transmission Using Visible Light Communication Technology”</a:t>
            </a:r>
          </a:p>
          <a:p>
            <a:r>
              <a:rPr lang="en-US" dirty="0">
                <a:latin typeface="Times New Roman" panose="02020603050405020304" pitchFamily="18" charset="0"/>
                <a:cs typeface="Times New Roman" panose="02020603050405020304" pitchFamily="18" charset="0"/>
                <a:hlinkClick r:id="rId5"/>
              </a:rPr>
              <a:t>https://ieeexplore.ieee.org/abstract/document/10307647</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“Design of a </a:t>
            </a: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 System for Short-Distance Communications”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22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anks 4k Wallpapers - Wallpaper Cave">
            <a:extLst>
              <a:ext uri="{FF2B5EF4-FFF2-40B4-BE49-F238E27FC236}">
                <a16:creationId xmlns:a16="http://schemas.microsoft.com/office/drawing/2014/main" id="{8E1928CE-B78C-E044-A250-85B00E2C6D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5773" y="2267303"/>
            <a:ext cx="3725839" cy="208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4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D4D-7B5F-08DA-9F58-8C713F560FDA}"/>
              </a:ext>
            </a:extLst>
          </p:cNvPr>
          <p:cNvSpPr>
            <a:spLocks noGrp="1"/>
          </p:cNvSpPr>
          <p:nvPr>
            <p:ph type="title"/>
          </p:nvPr>
        </p:nvSpPr>
        <p:spPr>
          <a:xfrm>
            <a:off x="2691399" y="624614"/>
            <a:ext cx="8911687" cy="503650"/>
          </a:xfrm>
        </p:spPr>
        <p:txBody>
          <a:bodyPr>
            <a:no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857737CB-750F-299F-0DF8-8FA37C863E49}"/>
              </a:ext>
            </a:extLst>
          </p:cNvPr>
          <p:cNvSpPr>
            <a:spLocks noGrp="1"/>
          </p:cNvSpPr>
          <p:nvPr>
            <p:ph idx="1"/>
          </p:nvPr>
        </p:nvSpPr>
        <p:spPr>
          <a:xfrm>
            <a:off x="2691398" y="1594339"/>
            <a:ext cx="8911688" cy="4387222"/>
          </a:xfrm>
        </p:spPr>
        <p:txBody>
          <a:bodyPr>
            <a:normAutofit/>
          </a:bodyPr>
          <a:lstStyle/>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Our project introduces a novel Optical Communication System designed to transmit multi-format data using laser module ,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Arduino</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and solar panel. This system transforms text data into ASCII code and then into binary form for transmission via laser, showcasing a simple yet effective method for sending text-based information.</a:t>
            </a: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Additionally, our system is designed to accommodate more complex formats, such as images. We achieve this by encoding images into Base64 format prior to transmission through the laser. This dual-functionality ensures that both simple and complex data can be communicated efficiently.</a:t>
            </a:r>
          </a:p>
        </p:txBody>
      </p:sp>
    </p:spTree>
    <p:extLst>
      <p:ext uri="{BB962C8B-B14F-4D97-AF65-F5344CB8AC3E}">
        <p14:creationId xmlns:p14="http://schemas.microsoft.com/office/powerpoint/2010/main" val="269748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6920-6F10-BDEE-E61B-AAEE024A149F}"/>
              </a:ext>
            </a:extLst>
          </p:cNvPr>
          <p:cNvSpPr>
            <a:spLocks noGrp="1"/>
          </p:cNvSpPr>
          <p:nvPr>
            <p:ph type="title"/>
          </p:nvPr>
        </p:nvSpPr>
        <p:spPr>
          <a:xfrm>
            <a:off x="2791045" y="624110"/>
            <a:ext cx="8911687" cy="1280890"/>
          </a:xfrm>
        </p:spPr>
        <p:txBody>
          <a:bodyPr>
            <a:normAutofit/>
          </a:bodyPr>
          <a:lstStyle/>
          <a:p>
            <a:r>
              <a:rPr lang="en-US"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5D86F62-6A6D-7A58-AC67-536A94C2F0C3}"/>
              </a:ext>
            </a:extLst>
          </p:cNvPr>
          <p:cNvSpPr>
            <a:spLocks noGrp="1"/>
          </p:cNvSpPr>
          <p:nvPr>
            <p:ph idx="1"/>
          </p:nvPr>
        </p:nvSpPr>
        <p:spPr>
          <a:xfrm>
            <a:off x="2592925" y="1905000"/>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Develop an Optical Communication System that transmits text and image data using laser technology, Arduino, and a solar panel.</a:t>
            </a:r>
          </a:p>
          <a:p>
            <a:r>
              <a:rPr lang="en-US" sz="2000" dirty="0">
                <a:latin typeface="Times New Roman" panose="02020603050405020304" pitchFamily="18" charset="0"/>
                <a:cs typeface="Times New Roman" panose="02020603050405020304" pitchFamily="18" charset="0"/>
              </a:rPr>
              <a:t>Implement data conversion techniques to transmit text as binary and images via Base64 encoding through laser communication.</a:t>
            </a:r>
          </a:p>
          <a:p>
            <a:r>
              <a:rPr lang="en-US" sz="2000" dirty="0">
                <a:latin typeface="Times New Roman" panose="02020603050405020304" pitchFamily="18" charset="0"/>
                <a:cs typeface="Times New Roman" panose="02020603050405020304" pitchFamily="18" charset="0"/>
              </a:rPr>
              <a:t>Utilize Arduino for signal modulation and a solar panel for receiving and converting light pulses back into data.</a:t>
            </a:r>
          </a:p>
          <a:p>
            <a:r>
              <a:rPr lang="en-US" sz="2000" dirty="0">
                <a:latin typeface="Times New Roman" panose="02020603050405020304" pitchFamily="18" charset="0"/>
                <a:cs typeface="Times New Roman" panose="02020603050405020304" pitchFamily="18" charset="0"/>
              </a:rPr>
              <a:t>Integrate Python scripts for encoding and decoding, ensuring accurate data reconstruction across different formats.</a:t>
            </a:r>
          </a:p>
        </p:txBody>
      </p:sp>
    </p:spTree>
    <p:extLst>
      <p:ext uri="{BB962C8B-B14F-4D97-AF65-F5344CB8AC3E}">
        <p14:creationId xmlns:p14="http://schemas.microsoft.com/office/powerpoint/2010/main" val="24084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88344"/>
            <a:ext cx="3428047" cy="768592"/>
          </a:xfrm>
        </p:spPr>
        <p:txBody>
          <a:bodyPr>
            <a:normAutofit/>
          </a:bodyPr>
          <a:lstStyle/>
          <a:p>
            <a:r>
              <a:rPr lang="en-US" sz="3200" b="1" dirty="0">
                <a:latin typeface="Times New Roman" pitchFamily="18" charset="0"/>
                <a:cs typeface="Times New Roman" pitchFamily="18" charset="0"/>
              </a:rPr>
              <a:t>COMPONENTS</a:t>
            </a:r>
          </a:p>
        </p:txBody>
      </p:sp>
      <p:sp>
        <p:nvSpPr>
          <p:cNvPr id="3" name="Content Placeholder 2"/>
          <p:cNvSpPr>
            <a:spLocks noGrp="1"/>
          </p:cNvSpPr>
          <p:nvPr>
            <p:ph idx="1"/>
          </p:nvPr>
        </p:nvSpPr>
        <p:spPr>
          <a:xfrm>
            <a:off x="3011242" y="2035126"/>
            <a:ext cx="3023797" cy="1749083"/>
          </a:xfrm>
        </p:spPr>
        <p:txBody>
          <a:bodyPr/>
          <a:lstStyle/>
          <a:p>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uno’s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Laser Module</a:t>
            </a:r>
          </a:p>
          <a:p>
            <a:r>
              <a:rPr lang="en-US" sz="2400" dirty="0">
                <a:latin typeface="Times New Roman" pitchFamily="18" charset="0"/>
                <a:cs typeface="Times New Roman" pitchFamily="18" charset="0"/>
              </a:rPr>
              <a:t>Solar Panel</a:t>
            </a:r>
          </a:p>
          <a:p>
            <a:pPr>
              <a:buNone/>
            </a:pPr>
            <a:endParaRPr lang="en-US" dirty="0"/>
          </a:p>
        </p:txBody>
      </p:sp>
      <p:sp>
        <p:nvSpPr>
          <p:cNvPr id="4" name="TextBox 3"/>
          <p:cNvSpPr txBox="1"/>
          <p:nvPr/>
        </p:nvSpPr>
        <p:spPr>
          <a:xfrm>
            <a:off x="7568418" y="1097280"/>
            <a:ext cx="2199898" cy="523220"/>
          </a:xfrm>
          <a:prstGeom prst="rect">
            <a:avLst/>
          </a:prstGeom>
          <a:noFill/>
        </p:spPr>
        <p:txBody>
          <a:bodyPr wrap="none" rtlCol="0">
            <a:spAutoFit/>
          </a:bodyPr>
          <a:lstStyle/>
          <a:p>
            <a:r>
              <a:rPr lang="en-US" sz="2800" b="1" dirty="0">
                <a:latin typeface="Times New Roman" pitchFamily="18" charset="0"/>
                <a:cs typeface="Times New Roman" pitchFamily="18" charset="0"/>
              </a:rPr>
              <a:t>SOFTWARE</a:t>
            </a:r>
          </a:p>
        </p:txBody>
      </p:sp>
      <p:sp>
        <p:nvSpPr>
          <p:cNvPr id="6" name="TextBox 5"/>
          <p:cNvSpPr txBox="1"/>
          <p:nvPr/>
        </p:nvSpPr>
        <p:spPr>
          <a:xfrm>
            <a:off x="7737229" y="2025747"/>
            <a:ext cx="2820772" cy="830997"/>
          </a:xfrm>
          <a:prstGeom prst="rect">
            <a:avLst/>
          </a:prstGeom>
          <a:noFill/>
        </p:spPr>
        <p:txBody>
          <a:bodyPr wrap="none" rtlCol="0">
            <a:spAutoFit/>
          </a:bodyPr>
          <a:lstStyle/>
          <a:p>
            <a:pPr>
              <a:buClr>
                <a:schemeClr val="accent1">
                  <a:lumMod val="75000"/>
                </a:schemeClr>
              </a:buClr>
              <a:buFont typeface="Wingdings" pitchFamily="2" charset="2"/>
              <a:buChar char="Ø"/>
            </a:pP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ide</a:t>
            </a:r>
            <a:endParaRPr lang="en-US" sz="2400" dirty="0">
              <a:latin typeface="Times New Roman" pitchFamily="18" charset="0"/>
              <a:cs typeface="Times New Roman" pitchFamily="18" charset="0"/>
            </a:endParaRPr>
          </a:p>
          <a:p>
            <a:pPr>
              <a:buClr>
                <a:schemeClr val="accent1">
                  <a:lumMod val="75000"/>
                </a:schemeClr>
              </a:buClr>
              <a:buFont typeface="Wingdings" pitchFamily="2" charset="2"/>
              <a:buChar char="Ø"/>
            </a:pPr>
            <a:r>
              <a:rPr lang="en-US" sz="2400" dirty="0">
                <a:latin typeface="Times New Roman" pitchFamily="18" charset="0"/>
                <a:cs typeface="Times New Roman" pitchFamily="18" charset="0"/>
              </a:rPr>
              <a:t>Visual Studio Code</a:t>
            </a:r>
          </a:p>
        </p:txBody>
      </p:sp>
      <p:sp>
        <p:nvSpPr>
          <p:cNvPr id="1026" name="AutoShape 2" descr="Image result for arduino un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ARDUINO UNO: Arduino Uno, Rev. 3, ATmega328, USB at reichelt elektronik"/>
          <p:cNvPicPr>
            <a:picLocks noChangeAspect="1" noChangeArrowheads="1"/>
          </p:cNvPicPr>
          <p:nvPr/>
        </p:nvPicPr>
        <p:blipFill>
          <a:blip r:embed="rId2" cstate="print"/>
          <a:srcRect/>
          <a:stretch>
            <a:fillRect/>
          </a:stretch>
        </p:blipFill>
        <p:spPr bwMode="auto">
          <a:xfrm>
            <a:off x="2307933" y="3981089"/>
            <a:ext cx="2826775" cy="2194627"/>
          </a:xfrm>
          <a:prstGeom prst="rect">
            <a:avLst/>
          </a:prstGeom>
          <a:noFill/>
        </p:spPr>
      </p:pic>
      <p:pic>
        <p:nvPicPr>
          <p:cNvPr id="1030" name="Picture 6" descr="Lasers! KY-008 laser module for Raspberry Pi &amp; Arduino - NotEnoughTech"/>
          <p:cNvPicPr>
            <a:picLocks noChangeAspect="1" noChangeArrowheads="1"/>
          </p:cNvPicPr>
          <p:nvPr/>
        </p:nvPicPr>
        <p:blipFill>
          <a:blip r:embed="rId3" cstate="print"/>
          <a:srcRect/>
          <a:stretch>
            <a:fillRect/>
          </a:stretch>
        </p:blipFill>
        <p:spPr bwMode="auto">
          <a:xfrm>
            <a:off x="5472331" y="4116998"/>
            <a:ext cx="3092211" cy="1928766"/>
          </a:xfrm>
          <a:prstGeom prst="rect">
            <a:avLst/>
          </a:prstGeom>
          <a:noFill/>
        </p:spPr>
      </p:pic>
      <p:pic>
        <p:nvPicPr>
          <p:cNvPr id="1032" name="Picture 8" descr="Panel solar de 6V a 1W - Guatemala"/>
          <p:cNvPicPr>
            <a:picLocks noChangeAspect="1" noChangeArrowheads="1"/>
          </p:cNvPicPr>
          <p:nvPr/>
        </p:nvPicPr>
        <p:blipFill>
          <a:blip r:embed="rId4" cstate="print"/>
          <a:srcRect/>
          <a:stretch>
            <a:fillRect/>
          </a:stretch>
        </p:blipFill>
        <p:spPr bwMode="auto">
          <a:xfrm>
            <a:off x="8820443" y="3913482"/>
            <a:ext cx="2124172" cy="212417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6482" y="750720"/>
            <a:ext cx="8911687" cy="824862"/>
          </a:xfrm>
        </p:spPr>
        <p:txBody>
          <a:bodyPr>
            <a:normAutofit/>
          </a:bodyPr>
          <a:lstStyle/>
          <a:p>
            <a:r>
              <a:rPr lang="en-US" sz="2800" b="1" dirty="0">
                <a:latin typeface="Times New Roman" pitchFamily="18" charset="0"/>
                <a:cs typeface="Times New Roman" pitchFamily="18" charset="0"/>
              </a:rPr>
              <a:t>LASER MODULE  HW- 493</a:t>
            </a:r>
          </a:p>
        </p:txBody>
      </p:sp>
      <p:sp>
        <p:nvSpPr>
          <p:cNvPr id="3" name="Content Placeholder 2"/>
          <p:cNvSpPr>
            <a:spLocks noGrp="1"/>
          </p:cNvSpPr>
          <p:nvPr>
            <p:ph idx="1"/>
          </p:nvPr>
        </p:nvSpPr>
        <p:spPr>
          <a:xfrm>
            <a:off x="2742027" y="1964789"/>
            <a:ext cx="8915400" cy="3777622"/>
          </a:xfrm>
        </p:spPr>
        <p:txBody>
          <a:bodyPr/>
          <a:lstStyle/>
          <a:p>
            <a:r>
              <a:rPr lang="en-US" dirty="0">
                <a:latin typeface="Times New Roman" pitchFamily="18" charset="0"/>
                <a:cs typeface="Times New Roman" pitchFamily="18" charset="0"/>
              </a:rPr>
              <a:t>Wavelength 650nm Red Output</a:t>
            </a:r>
          </a:p>
          <a:p>
            <a:r>
              <a:rPr lang="en-US" dirty="0">
                <a:latin typeface="Times New Roman" pitchFamily="18" charset="0"/>
                <a:cs typeface="Times New Roman" pitchFamily="18" charset="0"/>
              </a:rPr>
              <a:t>Brass construction with acrylic lens</a:t>
            </a:r>
          </a:p>
          <a:p>
            <a:r>
              <a:rPr lang="en-US" dirty="0">
                <a:latin typeface="Times New Roman" pitchFamily="18" charset="0"/>
                <a:cs typeface="Times New Roman" pitchFamily="18" charset="0"/>
              </a:rPr>
              <a:t>Built-in current limiting resistor</a:t>
            </a:r>
          </a:p>
          <a:p>
            <a:r>
              <a:rPr lang="en-US" dirty="0">
                <a:latin typeface="Times New Roman" pitchFamily="18" charset="0"/>
                <a:cs typeface="Times New Roman" pitchFamily="18" charset="0"/>
              </a:rPr>
              <a:t>Operating Voltage 5V</a:t>
            </a:r>
          </a:p>
          <a:p>
            <a:r>
              <a:rPr lang="en-US" dirty="0">
                <a:latin typeface="Times New Roman" pitchFamily="18" charset="0"/>
                <a:cs typeface="Times New Roman" pitchFamily="18" charset="0"/>
              </a:rPr>
              <a:t>Output Power 5mW</a:t>
            </a:r>
          </a:p>
          <a:p>
            <a:r>
              <a:rPr lang="en-US" dirty="0">
                <a:latin typeface="Times New Roman" pitchFamily="18" charset="0"/>
                <a:cs typeface="Times New Roman" pitchFamily="18" charset="0"/>
              </a:rPr>
              <a:t>Operating Current &lt; 40mA</a:t>
            </a:r>
          </a:p>
          <a:p>
            <a:r>
              <a:rPr lang="en-US" dirty="0">
                <a:latin typeface="Times New Roman" pitchFamily="18" charset="0"/>
                <a:cs typeface="Times New Roman" pitchFamily="18" charset="0"/>
              </a:rPr>
              <a:t>Working Temperature -10°C ~ 40°C</a:t>
            </a:r>
          </a:p>
          <a:p>
            <a:r>
              <a:rPr lang="en-US" dirty="0">
                <a:latin typeface="Times New Roman" pitchFamily="18" charset="0"/>
                <a:cs typeface="Times New Roman" pitchFamily="18" charset="0"/>
              </a:rPr>
              <a:t>Dimension</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 18.5mm x 15mm</a:t>
            </a:r>
          </a:p>
          <a:p>
            <a:endParaRPr lang="en-US" dirty="0">
              <a:latin typeface="Times New Roman" pitchFamily="18" charset="0"/>
              <a:cs typeface="Times New Roman" pitchFamily="18" charset="0"/>
            </a:endParaRPr>
          </a:p>
        </p:txBody>
      </p:sp>
      <p:pic>
        <p:nvPicPr>
          <p:cNvPr id="25604" name="Picture 4" descr="https://content.instructables.com/FN7/X5KT/JK2UGHZY/FN7X5KTJK2UGHZY.jpg?auto=webp&amp;frame=1&amp;fit=bounds&amp;md=2231cb64ae205743a731631bb06c40a7"/>
          <p:cNvPicPr>
            <a:picLocks noChangeAspect="1" noChangeArrowheads="1"/>
          </p:cNvPicPr>
          <p:nvPr/>
        </p:nvPicPr>
        <p:blipFill>
          <a:blip r:embed="rId2" cstate="print"/>
          <a:srcRect/>
          <a:stretch>
            <a:fillRect/>
          </a:stretch>
        </p:blipFill>
        <p:spPr bwMode="auto">
          <a:xfrm>
            <a:off x="8455514" y="1446895"/>
            <a:ext cx="3048000" cy="17621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085" y="641916"/>
            <a:ext cx="8911687" cy="1280890"/>
          </a:xfrm>
        </p:spPr>
        <p:txBody>
          <a:bodyPr>
            <a:normAutofit/>
          </a:bodyPr>
          <a:lstStyle/>
          <a:p>
            <a:r>
              <a:rPr lang="en-US" sz="2800" b="1" dirty="0">
                <a:latin typeface="Times New Roman" pitchFamily="18" charset="0"/>
                <a:cs typeface="Times New Roman" pitchFamily="18" charset="0"/>
              </a:rPr>
              <a:t>SOLAR PANEL</a:t>
            </a:r>
          </a:p>
        </p:txBody>
      </p:sp>
      <p:sp>
        <p:nvSpPr>
          <p:cNvPr id="3" name="Content Placeholder 2"/>
          <p:cNvSpPr>
            <a:spLocks noGrp="1"/>
          </p:cNvSpPr>
          <p:nvPr>
            <p:ph idx="1"/>
          </p:nvPr>
        </p:nvSpPr>
        <p:spPr>
          <a:xfrm>
            <a:off x="2726372" y="2026920"/>
            <a:ext cx="8915400" cy="3777622"/>
          </a:xfrm>
        </p:spPr>
        <p:txBody>
          <a:bodyPr/>
          <a:lstStyle/>
          <a:p>
            <a:r>
              <a:rPr lang="en-US" dirty="0">
                <a:latin typeface="Times New Roman" panose="02020603050405020304" pitchFamily="18" charset="0"/>
                <a:cs typeface="Times New Roman" panose="02020603050405020304" pitchFamily="18" charset="0"/>
              </a:rPr>
              <a:t>The max voltage is 5.5</a:t>
            </a:r>
          </a:p>
          <a:p>
            <a:r>
              <a:rPr lang="en-US" dirty="0">
                <a:latin typeface="Times New Roman" panose="02020603050405020304" pitchFamily="18" charset="0"/>
                <a:cs typeface="Times New Roman" panose="02020603050405020304" pitchFamily="18" charset="0"/>
              </a:rPr>
              <a:t> The power is 0.65W</a:t>
            </a:r>
          </a:p>
          <a:p>
            <a:r>
              <a:rPr lang="en-US" dirty="0">
                <a:latin typeface="Times New Roman" panose="02020603050405020304" pitchFamily="18" charset="0"/>
                <a:cs typeface="Times New Roman" panose="02020603050405020304" pitchFamily="18" charset="0"/>
              </a:rPr>
              <a:t>The max current is 0.12A</a:t>
            </a:r>
          </a:p>
          <a:p>
            <a:r>
              <a:rPr lang="en-US" dirty="0">
                <a:latin typeface="Times New Roman" panose="02020603050405020304" pitchFamily="18" charset="0"/>
                <a:cs typeface="Times New Roman" panose="02020603050405020304" pitchFamily="18" charset="0"/>
              </a:rPr>
              <a:t>High rigidity and long life</a:t>
            </a:r>
          </a:p>
          <a:p>
            <a:r>
              <a:rPr lang="en-US" dirty="0">
                <a:latin typeface="Times New Roman" panose="02020603050405020304" pitchFamily="18" charset="0"/>
                <a:cs typeface="Times New Roman" panose="02020603050405020304" pitchFamily="18" charset="0"/>
              </a:rPr>
              <a:t>scratch-resistant protective film.</a:t>
            </a:r>
          </a:p>
          <a:p>
            <a:endParaRPr lang="en-US" dirty="0"/>
          </a:p>
        </p:txBody>
      </p:sp>
      <p:pic>
        <p:nvPicPr>
          <p:cNvPr id="27652" name="Picture 4" descr="Solar Panel 6V 1W (110X60)mm - Mikroelectron MikroElectron is an online ..."/>
          <p:cNvPicPr>
            <a:picLocks noChangeAspect="1" noChangeArrowheads="1"/>
          </p:cNvPicPr>
          <p:nvPr/>
        </p:nvPicPr>
        <p:blipFill>
          <a:blip r:embed="rId2" cstate="print"/>
          <a:srcRect/>
          <a:stretch>
            <a:fillRect/>
          </a:stretch>
        </p:blipFill>
        <p:spPr bwMode="auto">
          <a:xfrm>
            <a:off x="8482818" y="295421"/>
            <a:ext cx="2831953" cy="283195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5C40-DCB0-3373-63C3-04170E633F6B}"/>
              </a:ext>
            </a:extLst>
          </p:cNvPr>
          <p:cNvSpPr>
            <a:spLocks noGrp="1"/>
          </p:cNvSpPr>
          <p:nvPr>
            <p:ph type="title"/>
          </p:nvPr>
        </p:nvSpPr>
        <p:spPr>
          <a:xfrm>
            <a:off x="2592925" y="624110"/>
            <a:ext cx="8911687" cy="740456"/>
          </a:xfrm>
        </p:spPr>
        <p:txBody>
          <a:bodyPr>
            <a:normAutofit/>
          </a:bodyPr>
          <a:lstStyle/>
          <a:p>
            <a:r>
              <a:rPr lang="en-US" sz="2400" b="1" dirty="0">
                <a:latin typeface="Times New Roman" pitchFamily="18" charset="0"/>
                <a:cs typeface="Times New Roman" pitchFamily="18" charset="0"/>
              </a:rPr>
              <a:t>Text Data Transmission</a:t>
            </a:r>
          </a:p>
        </p:txBody>
      </p:sp>
      <p:sp>
        <p:nvSpPr>
          <p:cNvPr id="3" name="Content Placeholder 2">
            <a:extLst>
              <a:ext uri="{FF2B5EF4-FFF2-40B4-BE49-F238E27FC236}">
                <a16:creationId xmlns:a16="http://schemas.microsoft.com/office/drawing/2014/main" id="{CD3F1396-E688-4C01-75BF-B2384208C0DE}"/>
              </a:ext>
            </a:extLst>
          </p:cNvPr>
          <p:cNvSpPr>
            <a:spLocks noGrp="1"/>
          </p:cNvSpPr>
          <p:nvPr>
            <p:ph idx="1"/>
          </p:nvPr>
        </p:nvSpPr>
        <p:spPr>
          <a:xfrm>
            <a:off x="2592924" y="1508760"/>
            <a:ext cx="8911687" cy="4402462"/>
          </a:xfrm>
        </p:spPr>
        <p:txBody>
          <a:bodyPr>
            <a:normAutofit lnSpcReduction="10000"/>
          </a:bodyPr>
          <a:lstStyle/>
          <a:p>
            <a:r>
              <a:rPr lang="en-US" sz="2000" b="1" dirty="0">
                <a:latin typeface="Times New Roman" pitchFamily="18" charset="0"/>
                <a:cs typeface="Times New Roman" pitchFamily="18" charset="0"/>
              </a:rPr>
              <a:t>Data Conversion:</a:t>
            </a:r>
            <a:r>
              <a:rPr lang="en-US" sz="2000" dirty="0">
                <a:latin typeface="Times New Roman" pitchFamily="18" charset="0"/>
                <a:cs typeface="Times New Roman" pitchFamily="18" charset="0"/>
              </a:rPr>
              <a:t> Text information is converted into ASCII code, which represents each character as a numerical value. This numerical data is then transformed into binary form (0s and 1s), creating a sequence of bits.</a:t>
            </a:r>
          </a:p>
          <a:p>
            <a:r>
              <a:rPr lang="en-US" sz="2000" b="1" dirty="0">
                <a:latin typeface="Times New Roman" pitchFamily="18" charset="0"/>
                <a:cs typeface="Times New Roman" pitchFamily="18" charset="0"/>
              </a:rPr>
              <a:t>Laser Transmission:</a:t>
            </a:r>
            <a:r>
              <a:rPr lang="en-US" sz="2000" dirty="0">
                <a:latin typeface="Times New Roman" pitchFamily="18" charset="0"/>
                <a:cs typeface="Times New Roman" pitchFamily="18" charset="0"/>
              </a:rPr>
              <a:t> An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processes this binary data to control a laser diode, which emits light pulses corresponding to the binary sequence. These pulses transmitted detected by solar panel.</a:t>
            </a:r>
          </a:p>
          <a:p>
            <a:r>
              <a:rPr lang="en-US" sz="2000" b="1" dirty="0">
                <a:latin typeface="Times New Roman" pitchFamily="18" charset="0"/>
                <a:cs typeface="Times New Roman" pitchFamily="18" charset="0"/>
              </a:rPr>
              <a:t>Conversion to Electrical Signals:</a:t>
            </a:r>
            <a:r>
              <a:rPr lang="en-US" sz="2000" dirty="0">
                <a:latin typeface="Times New Roman" pitchFamily="18" charset="0"/>
                <a:cs typeface="Times New Roman" pitchFamily="18" charset="0"/>
              </a:rPr>
              <a:t> The solar panel converts the detected light pulses into electrical signals. These signals are then processed by an attached circuit or microcontroller to reconstruct the binary sequence (0s and 1s) that was originally transmitted.</a:t>
            </a:r>
          </a:p>
          <a:p>
            <a:r>
              <a:rPr lang="en-US" sz="2000" b="1" dirty="0">
                <a:latin typeface="Times New Roman" pitchFamily="18" charset="0"/>
                <a:cs typeface="Times New Roman" pitchFamily="18" charset="0"/>
              </a:rPr>
              <a:t>Binary Data Reconstruction:</a:t>
            </a:r>
            <a:r>
              <a:rPr lang="en-US" sz="2000" dirty="0">
                <a:latin typeface="Times New Roman" pitchFamily="18" charset="0"/>
                <a:cs typeface="Times New Roman" pitchFamily="18" charset="0"/>
              </a:rPr>
              <a:t> The electrical signals are interpreted to retrieve the binary data stream. This data stream is grouped into 8-bit segments, each representing an ASCII </a:t>
            </a:r>
            <a:r>
              <a:rPr lang="en-US" sz="2000" dirty="0" err="1">
                <a:latin typeface="Times New Roman" pitchFamily="18" charset="0"/>
                <a:cs typeface="Times New Roman" pitchFamily="18" charset="0"/>
              </a:rPr>
              <a:t>character.it</a:t>
            </a:r>
            <a:r>
              <a:rPr lang="en-US" sz="2000" dirty="0">
                <a:latin typeface="Times New Roman" pitchFamily="18" charset="0"/>
                <a:cs typeface="Times New Roman" pitchFamily="18" charset="0"/>
              </a:rPr>
              <a:t> the text data across a direct line-of-sight path to the receiver.</a:t>
            </a:r>
          </a:p>
        </p:txBody>
      </p:sp>
    </p:spTree>
    <p:extLst>
      <p:ext uri="{BB962C8B-B14F-4D97-AF65-F5344CB8AC3E}">
        <p14:creationId xmlns:p14="http://schemas.microsoft.com/office/powerpoint/2010/main" val="300219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6727"/>
          </a:xfrm>
        </p:spPr>
        <p:txBody>
          <a:bodyPr>
            <a:normAutofit/>
          </a:bodyPr>
          <a:lstStyle/>
          <a:p>
            <a:r>
              <a:rPr lang="en-US" sz="2800" b="1" dirty="0">
                <a:latin typeface="Times New Roman" pitchFamily="18" charset="0"/>
                <a:cs typeface="Times New Roman" pitchFamily="18" charset="0"/>
              </a:rPr>
              <a:t>Image Data Transmission</a:t>
            </a:r>
          </a:p>
        </p:txBody>
      </p:sp>
      <p:sp>
        <p:nvSpPr>
          <p:cNvPr id="3" name="Content Placeholder 2"/>
          <p:cNvSpPr>
            <a:spLocks noGrp="1"/>
          </p:cNvSpPr>
          <p:nvPr>
            <p:ph idx="1"/>
          </p:nvPr>
        </p:nvSpPr>
        <p:spPr>
          <a:xfrm>
            <a:off x="2630658" y="1575582"/>
            <a:ext cx="8873954" cy="4335640"/>
          </a:xfrm>
        </p:spPr>
        <p:txBody>
          <a:bodyPr>
            <a:normAutofit lnSpcReduction="10000"/>
          </a:bodyPr>
          <a:lstStyle/>
          <a:p>
            <a:r>
              <a:rPr lang="en-US" sz="2000" b="1" dirty="0">
                <a:latin typeface="Times New Roman" pitchFamily="18" charset="0"/>
                <a:cs typeface="Times New Roman" pitchFamily="18" charset="0"/>
              </a:rPr>
              <a:t>Data Conversion:</a:t>
            </a:r>
            <a:r>
              <a:rPr lang="en-US" sz="2000" dirty="0">
                <a:latin typeface="Times New Roman" pitchFamily="18" charset="0"/>
                <a:cs typeface="Times New Roman" pitchFamily="18" charset="0"/>
              </a:rPr>
              <a:t> For image data, the image file is converted into Base64 encoding using a Python script in Visual Studio Code (</a:t>
            </a:r>
            <a:r>
              <a:rPr lang="en-US" sz="2000" dirty="0" err="1">
                <a:latin typeface="Times New Roman" pitchFamily="18" charset="0"/>
                <a:cs typeface="Times New Roman" pitchFamily="18" charset="0"/>
              </a:rPr>
              <a:t>VSCode</a:t>
            </a:r>
            <a:r>
              <a:rPr lang="en-US" sz="2000" dirty="0">
                <a:latin typeface="Times New Roman" pitchFamily="18" charset="0"/>
                <a:cs typeface="Times New Roman" pitchFamily="18" charset="0"/>
              </a:rPr>
              <a:t>). Base64 encoding transforms the binary image data into a text format, making it suitable for transmission.</a:t>
            </a:r>
          </a:p>
          <a:p>
            <a:r>
              <a:rPr lang="en-US" sz="2000" b="1" dirty="0">
                <a:latin typeface="Times New Roman" pitchFamily="18" charset="0"/>
                <a:cs typeface="Times New Roman" pitchFamily="18" charset="0"/>
              </a:rPr>
              <a:t>Laser Transmission:</a:t>
            </a:r>
            <a:r>
              <a:rPr lang="en-US" sz="2000" dirty="0">
                <a:latin typeface="Times New Roman" pitchFamily="18" charset="0"/>
                <a:cs typeface="Times New Roman" pitchFamily="18" charset="0"/>
              </a:rPr>
              <a:t> The Base64 encoded string is used to modulate the laser beam.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controls the laser to emit light patterns representing the encoded image data, allowing the image to be transmitted effectively.</a:t>
            </a:r>
          </a:p>
          <a:p>
            <a:r>
              <a:rPr lang="en-US" sz="2000" b="1" dirty="0">
                <a:latin typeface="Times New Roman" pitchFamily="18" charset="0"/>
                <a:cs typeface="Times New Roman" pitchFamily="18" charset="0"/>
              </a:rPr>
              <a:t>Conversion to Electrical Signals:</a:t>
            </a:r>
            <a:r>
              <a:rPr lang="en-US" sz="2000" dirty="0">
                <a:latin typeface="Times New Roman" pitchFamily="18" charset="0"/>
                <a:cs typeface="Times New Roman" pitchFamily="18" charset="0"/>
              </a:rPr>
              <a:t> The detected light pulses are converted into electrical signals. These signals are processed by an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or a similar microcontroller to reconstruct the Base64 encoded string from the received light patterns.</a:t>
            </a:r>
          </a:p>
          <a:p>
            <a:r>
              <a:rPr lang="en-US" sz="2000" b="1" dirty="0">
                <a:latin typeface="Times New Roman" pitchFamily="18" charset="0"/>
                <a:cs typeface="Times New Roman" pitchFamily="18" charset="0"/>
              </a:rPr>
              <a:t>Python Script for Decoding:</a:t>
            </a:r>
            <a:r>
              <a:rPr lang="en-US" sz="2000" dirty="0">
                <a:latin typeface="Times New Roman" pitchFamily="18" charset="0"/>
                <a:cs typeface="Times New Roman" pitchFamily="18" charset="0"/>
              </a:rPr>
              <a:t> On the computer, a Python script is used to decode the Base64 string and reconstruct the image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811" y="653138"/>
            <a:ext cx="8911687" cy="812805"/>
          </a:xfrm>
        </p:spPr>
        <p:txBody>
          <a:bodyPr>
            <a:normAutofit/>
          </a:bodyPr>
          <a:lstStyle/>
          <a:p>
            <a:r>
              <a:rPr lang="en-US" sz="2800" b="1" dirty="0">
                <a:latin typeface="Times New Roman" pitchFamily="18" charset="0"/>
                <a:cs typeface="Times New Roman" pitchFamily="18" charset="0"/>
              </a:rPr>
              <a:t>HARDWARE SETUP</a:t>
            </a:r>
          </a:p>
        </p:txBody>
      </p:sp>
      <p:sp>
        <p:nvSpPr>
          <p:cNvPr id="26626" name="AutoShape 2" descr="blob:https://web.whatsapp.com/ab878aaa-1843-4881-a091-f697af2137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28" name="AutoShape 4" descr="blob:https://web.whatsapp.com/ab878aaa-1843-4881-a091-f697af2137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img.jfif"/>
          <p:cNvPicPr>
            <a:picLocks noChangeAspect="1"/>
          </p:cNvPicPr>
          <p:nvPr/>
        </p:nvPicPr>
        <p:blipFill>
          <a:blip r:embed="rId2" cstate="print"/>
          <a:stretch>
            <a:fillRect/>
          </a:stretch>
        </p:blipFill>
        <p:spPr>
          <a:xfrm>
            <a:off x="2708590" y="1640114"/>
            <a:ext cx="9144000" cy="4695371"/>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6444</TotalTime>
  <Words>1034</Words>
  <Application>Microsoft Office PowerPoint</Application>
  <PresentationFormat>Widescreen</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Project Domain: Communications (Including Microwave and RF) </vt:lpstr>
      <vt:lpstr>INTRODUCTION</vt:lpstr>
      <vt:lpstr>OBJECTIVE</vt:lpstr>
      <vt:lpstr>COMPONENTS</vt:lpstr>
      <vt:lpstr>LASER MODULE  HW- 493</vt:lpstr>
      <vt:lpstr>SOLAR PANEL</vt:lpstr>
      <vt:lpstr>Text Data Transmission</vt:lpstr>
      <vt:lpstr>Image Data Transmission</vt:lpstr>
      <vt:lpstr>HARDWARE SETUP</vt:lpstr>
      <vt:lpstr>DRAWBACK USING ARDUINO UNO</vt:lpstr>
      <vt:lpstr>RASPBERRY PI</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Domain: Communications (Including Microwave and RF)</dc:title>
  <dc:creator>kaslabad srikar</dc:creator>
  <cp:lastModifiedBy>kaslabad srikar</cp:lastModifiedBy>
  <cp:revision>23</cp:revision>
  <dcterms:created xsi:type="dcterms:W3CDTF">2024-05-03T03:22:38Z</dcterms:created>
  <dcterms:modified xsi:type="dcterms:W3CDTF">2024-09-26T11:36:35Z</dcterms:modified>
</cp:coreProperties>
</file>