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8" r:id="rId5"/>
    <p:sldId id="278" r:id="rId6"/>
    <p:sldId id="265" r:id="rId7"/>
    <p:sldId id="270" r:id="rId8"/>
    <p:sldId id="285" r:id="rId9"/>
    <p:sldId id="28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30"/>
  </p:normalViewPr>
  <p:slideViewPr>
    <p:cSldViewPr snapToGrid="0" showGuides="1">
      <p:cViewPr>
        <p:scale>
          <a:sx n="75" d="100"/>
          <a:sy n="75" d="100"/>
        </p:scale>
        <p:origin x="540" y="54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LSTM: Next Word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PD LAB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pace Mono" panose="02000509040000020004" pitchFamily="49" charset="0"/>
              </a:rPr>
              <a:t>We have implemented a next-word predictor model using the LSTM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pace Mono" panose="02000509040000020004" pitchFamily="49" charset="0"/>
              </a:rPr>
              <a:t>Neural networks often encounter the vanishing gradient problem, which may lead to the neglect of important information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pace Mono" panose="02000509040000020004" pitchFamily="49" charset="0"/>
              </a:rPr>
              <a:t>To address this issue, LSTMs maintain an additional state known as the cell state, responsible for retaining crucial information and facilitating the generation of output for the current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pace Mono" panose="02000509040000020004" pitchFamily="49" charset="0"/>
              </a:rPr>
              <a:t>In our implementation, we have utilized the pre-existing TensorFlow architecture. Our training data consists of text extracted from novels, enabling the model to learn and predict words effectively.</a:t>
            </a:r>
            <a:endParaRPr lang="en-US" dirty="0">
              <a:latin typeface="Space Mono" panose="02000509040000020004" pitchFamily="49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EEA921-A23A-C091-8F8E-F96405457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99" y="1574226"/>
            <a:ext cx="6587970" cy="45613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9C0A3-F963-8555-5A5E-FE322C0FD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269" y="2571353"/>
            <a:ext cx="4738505" cy="2216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4A49EB-FDE3-2B43-219D-583126790C8A}"/>
              </a:ext>
            </a:extLst>
          </p:cNvPr>
          <p:cNvSpPr txBox="1"/>
          <p:nvPr/>
        </p:nvSpPr>
        <p:spPr>
          <a:xfrm>
            <a:off x="7579272" y="5277096"/>
            <a:ext cx="40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Mono" panose="02000509040000020004" pitchFamily="49" charset="0"/>
              </a:rPr>
              <a:t>{W * [h[t - 1], x[t]] + B}</a:t>
            </a:r>
            <a:endParaRPr lang="en-IN" b="1" dirty="0">
              <a:latin typeface="Space Mono" panose="0200050904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147DB-CE80-3750-B69F-6FAA3D36C74E}"/>
              </a:ext>
            </a:extLst>
          </p:cNvPr>
          <p:cNvSpPr txBox="1"/>
          <p:nvPr/>
        </p:nvSpPr>
        <p:spPr>
          <a:xfrm>
            <a:off x="8140610" y="48247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ace Mono" panose="02000509040000020004" pitchFamily="49" charset="0"/>
              </a:rPr>
              <a:t>Important Formula:</a:t>
            </a:r>
            <a:endParaRPr lang="en-IN" b="1" dirty="0">
              <a:latin typeface="Space Mono" panose="0200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5280572" cy="693387"/>
          </a:xfrm>
        </p:spPr>
        <p:txBody>
          <a:bodyPr/>
          <a:lstStyle/>
          <a:p>
            <a:r>
              <a:rPr lang="en-US" dirty="0"/>
              <a:t>Explanation.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D017-D78F-34BC-5724-92D5DC86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" y="2221992"/>
            <a:ext cx="10255349" cy="4291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Long Term Memory is known as Cell State(c[t]).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Short Term Memory is known as Hidden State(h[t]).</a:t>
            </a:r>
          </a:p>
          <a:p>
            <a:endParaRPr lang="en-US" sz="1600" dirty="0">
              <a:latin typeface="Space Mono" panose="02000509040000020004" pitchFamily="49" charset="0"/>
            </a:endParaRPr>
          </a:p>
          <a:p>
            <a:r>
              <a:rPr lang="en-US" sz="1600" dirty="0">
                <a:latin typeface="Space Mono" panose="02000509040000020004" pitchFamily="49" charset="0"/>
              </a:rPr>
              <a:t>Inputs: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1. Prev Cell State.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2. Prev Hidden State.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3. Input for the Current Time Stamp.</a:t>
            </a:r>
          </a:p>
          <a:p>
            <a:endParaRPr lang="en-US" sz="1600" dirty="0">
              <a:latin typeface="Space Mono" panose="02000509040000020004" pitchFamily="49" charset="0"/>
            </a:endParaRPr>
          </a:p>
          <a:p>
            <a:r>
              <a:rPr lang="en-US" sz="1600" dirty="0">
                <a:latin typeface="Space Mono" panose="02000509040000020004" pitchFamily="49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1. Current Hidden State.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2. Current Cell State.</a:t>
            </a:r>
          </a:p>
          <a:p>
            <a:endParaRPr lang="en-US" sz="1600" dirty="0">
              <a:latin typeface="Space Mono" panose="02000509040000020004" pitchFamily="49" charset="0"/>
            </a:endParaRPr>
          </a:p>
          <a:p>
            <a:r>
              <a:rPr lang="en-US" sz="1600" dirty="0">
                <a:latin typeface="Space Mono" panose="02000509040000020004" pitchFamily="49" charset="0"/>
              </a:rPr>
              <a:t>Processing: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1. Update Cell State.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   a. Remove.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   b. Add.</a:t>
            </a:r>
          </a:p>
          <a:p>
            <a:pPr marL="0" indent="0">
              <a:buNone/>
            </a:pPr>
            <a:r>
              <a:rPr lang="en-US" sz="1600" dirty="0">
                <a:latin typeface="Space Mono" panose="02000509040000020004" pitchFamily="49" charset="0"/>
              </a:rPr>
              <a:t>   2. Calculate Hidden State.</a:t>
            </a: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latin typeface="Space Mono" panose="02000509040000020004" pitchFamily="49" charset="0"/>
              </a:rPr>
              <a:t>Forget Gate</a:t>
            </a:r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5B717-5038-0070-60FC-634FA999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latin typeface="Space Mono" panose="02000509040000020004" pitchFamily="49" charset="0"/>
              </a:rPr>
              <a:t>Input Gate</a:t>
            </a:r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2272" y="2834640"/>
            <a:ext cx="3493008" cy="340713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pace Mono" panose="02000509040000020004" pitchFamily="49" charset="0"/>
              </a:rPr>
              <a:t>To add something to Cell State.</a:t>
            </a:r>
            <a:br>
              <a:rPr lang="en-US" sz="1400" dirty="0">
                <a:latin typeface="Space Mono" panose="02000509040000020004" pitchFamily="49" charset="0"/>
              </a:rPr>
            </a:br>
            <a:r>
              <a:rPr lang="en-US" sz="1400" dirty="0">
                <a:latin typeface="Space Mono" panose="02000509040000020004" pitchFamily="49" charset="0"/>
              </a:rPr>
              <a:t>  a. Calculate Candidate Cell State from tanh. (</a:t>
            </a:r>
            <a:r>
              <a:rPr lang="en-US" sz="1400" i="1" u="sng" dirty="0">
                <a:latin typeface="Space Mono" panose="02000509040000020004" pitchFamily="49" charset="0"/>
              </a:rPr>
              <a:t>Potential Information to be added</a:t>
            </a:r>
            <a:r>
              <a:rPr lang="en-US" sz="1400" dirty="0">
                <a:latin typeface="Space Mono" panose="02000509040000020004" pitchFamily="49" charset="0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1400" dirty="0">
                <a:latin typeface="Space Mono" panose="02000509040000020004" pitchFamily="49" charset="0"/>
              </a:rPr>
            </a:br>
            <a:r>
              <a:rPr lang="en-US" dirty="0">
                <a:latin typeface="Space Mono" panose="02000509040000020004" pitchFamily="49" charset="0"/>
              </a:rPr>
              <a:t>  </a:t>
            </a:r>
            <a:r>
              <a:rPr lang="en-US" sz="1400" dirty="0">
                <a:latin typeface="Space Mono" panose="02000509040000020004" pitchFamily="49" charset="0"/>
              </a:rPr>
              <a:t>b. Calculate I[t] from sigmoid. (</a:t>
            </a:r>
            <a:r>
              <a:rPr lang="en-US" sz="1400" i="1" u="sng" dirty="0">
                <a:latin typeface="Space Mono" panose="02000509040000020004" pitchFamily="49" charset="0"/>
              </a:rPr>
              <a:t>Decides what to add from Candidate to Cell State</a:t>
            </a:r>
            <a:r>
              <a:rPr lang="en-US" sz="1400" dirty="0">
                <a:latin typeface="Space Mono" panose="02000509040000020004" pitchFamily="49" charset="0"/>
              </a:rPr>
              <a:t>).</a:t>
            </a:r>
            <a:br>
              <a:rPr lang="en-US" sz="1400" dirty="0">
                <a:latin typeface="Space Mono" panose="02000509040000020004" pitchFamily="49" charset="0"/>
              </a:rPr>
            </a:br>
            <a:endParaRPr lang="en-US" sz="1400" dirty="0">
              <a:latin typeface="Space Mono" panose="0200050904000002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pace Mono" panose="02000509040000020004" pitchFamily="49" charset="0"/>
              </a:rPr>
              <a:t>  c. c[t] = c[t] + (bar) c[t]*</a:t>
            </a:r>
            <a:r>
              <a:rPr lang="en-US" dirty="0">
                <a:latin typeface="Space Mono" panose="02000509040000020004" pitchFamily="49" charset="0"/>
              </a:rPr>
              <a:t>I</a:t>
            </a:r>
            <a:r>
              <a:rPr lang="en-US" sz="1400" dirty="0">
                <a:latin typeface="Space Mono" panose="02000509040000020004" pitchFamily="49" charset="0"/>
              </a:rPr>
              <a:t>[t].</a:t>
            </a:r>
            <a:endParaRPr lang="en-US" sz="1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FEC7C-83CC-A5F9-029D-D476C55C9C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b="1" dirty="0">
                <a:latin typeface="Space Mono" panose="02000509040000020004" pitchFamily="49" charset="0"/>
              </a:rPr>
              <a:t>Output Gate</a:t>
            </a:r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E987DA-B378-65C6-474E-1146A0C2F36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Space Mono" panose="02000509040000020004" pitchFamily="49" charset="0"/>
              </a:rPr>
              <a:t>To calculate Hidden State.</a:t>
            </a:r>
            <a:br>
              <a:rPr lang="en-US" sz="1400" dirty="0">
                <a:latin typeface="Space Mono" panose="02000509040000020004" pitchFamily="49" charset="0"/>
              </a:rPr>
            </a:br>
            <a:r>
              <a:rPr lang="en-US" sz="1400" dirty="0">
                <a:latin typeface="Space Mono" panose="02000509040000020004" pitchFamily="49" charset="0"/>
              </a:rPr>
              <a:t>  a. Calculate tanh(c[t]).</a:t>
            </a:r>
          </a:p>
          <a:p>
            <a:pPr marL="0" indent="0">
              <a:buNone/>
            </a:pPr>
            <a:br>
              <a:rPr lang="en-US" sz="1400" dirty="0">
                <a:latin typeface="Space Mono" panose="02000509040000020004" pitchFamily="49" charset="0"/>
              </a:rPr>
            </a:br>
            <a:r>
              <a:rPr lang="en-US" sz="1400" dirty="0">
                <a:latin typeface="Space Mono" panose="02000509040000020004" pitchFamily="49" charset="0"/>
              </a:rPr>
              <a:t>  b. Calculate o[t] from sigmoid.</a:t>
            </a:r>
          </a:p>
          <a:p>
            <a:pPr marL="0" indent="0">
              <a:buNone/>
            </a:pPr>
            <a:br>
              <a:rPr lang="en-US" sz="1400" dirty="0">
                <a:latin typeface="Space Mono" panose="02000509040000020004" pitchFamily="49" charset="0"/>
              </a:rPr>
            </a:br>
            <a:r>
              <a:rPr lang="en-US" sz="1400" dirty="0">
                <a:latin typeface="Space Mono" panose="02000509040000020004" pitchFamily="49" charset="0"/>
              </a:rPr>
              <a:t>  c. h[t] = tanh(c[t]) * o[t].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4B808-B17F-2D5A-A70C-76CAE2D9D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Space Mono" panose="02000509040000020004" pitchFamily="49" charset="0"/>
              </a:rPr>
              <a:t>To remove something from Cell State.</a:t>
            </a:r>
          </a:p>
          <a:p>
            <a:pPr marL="0" indent="0">
              <a:buNone/>
            </a:pPr>
            <a:br>
              <a:rPr lang="en-US" sz="1400" dirty="0">
                <a:latin typeface="Space Mono" panose="02000509040000020004" pitchFamily="49" charset="0"/>
              </a:rPr>
            </a:br>
            <a:r>
              <a:rPr lang="en-US" sz="1400" dirty="0">
                <a:latin typeface="Space Mono" panose="02000509040000020004" pitchFamily="49" charset="0"/>
              </a:rPr>
              <a:t> a. Calculate f[t].</a:t>
            </a:r>
            <a:br>
              <a:rPr lang="en-US" sz="1400" dirty="0">
                <a:latin typeface="Space Mono" panose="02000509040000020004" pitchFamily="49" charset="0"/>
              </a:rPr>
            </a:br>
            <a:endParaRPr lang="en-US" sz="1400" dirty="0">
              <a:latin typeface="Space Mono" panose="0200050904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Space Mono" panose="02000509040000020004" pitchFamily="49" charset="0"/>
              </a:rPr>
              <a:t> b. c[t] = c[t-1]</a:t>
            </a:r>
            <a:r>
              <a:rPr lang="en-US" dirty="0">
                <a:latin typeface="Space Mono" panose="02000509040000020004" pitchFamily="49" charset="0"/>
              </a:rPr>
              <a:t>*</a:t>
            </a:r>
            <a:r>
              <a:rPr lang="en-US" sz="1400" dirty="0">
                <a:latin typeface="Space Mono" panose="02000509040000020004" pitchFamily="49" charset="0"/>
              </a:rPr>
              <a:t>f[t].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4B4CEE-5DB4-6994-504B-BF87FCC066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95B11-C76E-DD57-C5B1-8658DCE8DA4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E7DB7CA-F98F-DA72-5034-4333A03BD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Space Mono" panose="02000509040000020004" pitchFamily="49" charset="0"/>
              </a:rPr>
              <a:t>KASODARIYA DEEP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F9A423-9779-C402-676D-95DA2BDBC1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latin typeface="Space Mono" panose="02000509040000020004" pitchFamily="49" charset="0"/>
              </a:rPr>
              <a:t>REG.NO: 221080029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E798D5E-E47D-F58E-9F02-50706F2BBC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Space Mono" panose="02000509040000020004" pitchFamily="49" charset="0"/>
              </a:rPr>
              <a:t>REG.NO: 221080013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EEE1C4-A79B-04F2-6BDA-43CD99CED1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Space Mono" panose="02000509040000020004" pitchFamily="49" charset="0"/>
              </a:rPr>
              <a:t>ANISH DESHPANDE</a:t>
            </a:r>
            <a:endParaRPr lang="en-IN" dirty="0">
              <a:latin typeface="Space Mono" panose="0200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3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42</TotalTime>
  <Words>427</Words>
  <Application>Microsoft Office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Space Mono</vt:lpstr>
      <vt:lpstr>Office Theme</vt:lpstr>
      <vt:lpstr>LSTM: Next Word Predictor</vt:lpstr>
      <vt:lpstr>Introduction</vt:lpstr>
      <vt:lpstr>LSTM Architecture!</vt:lpstr>
      <vt:lpstr>Explanation.</vt:lpstr>
      <vt:lpstr>Explanation</vt:lpstr>
      <vt:lpstr>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LSTM: Next Word Predictor</dc:title>
  <dc:creator>Deep Kasodariya</dc:creator>
  <cp:lastModifiedBy>Deep Kasodariya</cp:lastModifiedBy>
  <cp:revision>9</cp:revision>
  <dcterms:created xsi:type="dcterms:W3CDTF">2023-12-25T07:06:02Z</dcterms:created>
  <dcterms:modified xsi:type="dcterms:W3CDTF">2023-12-25T07:48:48Z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