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 id="270" r:id="rId15"/>
    <p:sldId id="271" r:id="rId16"/>
    <p:sldId id="272" r:id="rId17"/>
    <p:sldId id="276" r:id="rId18"/>
    <p:sldId id="275" r:id="rId19"/>
    <p:sldId id="280" r:id="rId20"/>
    <p:sldId id="284" r:id="rId21"/>
    <p:sldId id="282" r:id="rId22"/>
    <p:sldId id="283" r:id="rId23"/>
    <p:sldId id="277" r:id="rId24"/>
    <p:sldId id="285" r:id="rId25"/>
    <p:sldId id="279" r:id="rId26"/>
    <p:sldId id="286" r:id="rId27"/>
    <p:sldId id="288" r:id="rId28"/>
    <p:sldId id="287"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02T16:14:26.343"/>
    </inkml:context>
    <inkml:brush xml:id="br0">
      <inkml:brushProperty name="width" value="0.05292" units="cm"/>
      <inkml:brushProperty name="height" value="0.05292" units="cm"/>
      <inkml:brushProperty name="color" value="#C00000"/>
    </inkml:brush>
  </inkml:definitions>
  <inkml:trace contextRef="#ctx0" brushRef="#br0">18852 12626 0,'-25'0'219,"0"0"-219,-49 0 16,49 0-16,-25 0 15,1 0 1,24 0 15,0 0 563,0 0-516</inkml:trace>
  <inkml:trace contextRef="#ctx0" brushRef="#br0" timeOffset="3742.77">18579 13146 0,'-25'0'62,"25"-24"235,25-1-219,0 25-46,-1-25 30,1 25 1,0 0 15,0 0 391,-25 25-438,0 0 0,0-1 0,0 1 47,25 25 16,-25-25 31,0 24-47,-25-24 79,-25 0-48,25-25-78,25 25-15,-24-25-1,-1 25 1,0-25 15,-25 0 204,25 0-235,1 0 31,-1 0 47,0 0-15,0-25 30,0 0 32,25 0-93,0 0-1</inkml:trace>
  <inkml:trace contextRef="#ctx0" brushRef="#br0" timeOffset="6100.81">24705 12675 0,'25'0'328,"25"0"-328,-25 0 16,49 0-1,-49 0 1,25 0-16</inkml:trace>
  <inkml:trace contextRef="#ctx0" brushRef="#br0" timeOffset="8843.94">24681 13146 0,'24'0'171,"1"0"-155,0 0 15,0 0-31,0-24 32,-1 24 280,-24 24-249,0 1-17,0 0-30,0 0 47,0 0-17,0 0-30,0-1 78,0 1-32,0 0-46,0 0 15,-24 0-15,-1-1-1,-25 1 1,25-25 0,1 0 15,-1 0 16,0 0 62,0 0-62,0 0-31,1 0 46,-26-49 94,50 24-93,0 0-16,0 0 0,0 0 250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07T15:24:08.554"/>
    </inkml:context>
    <inkml:brush xml:id="br0">
      <inkml:brushProperty name="width" value="0.05292" units="cm"/>
      <inkml:brushProperty name="height" value="0.05292" units="cm"/>
      <inkml:brushProperty name="color" value="#FF0000"/>
    </inkml:brush>
  </inkml:definitions>
  <inkml:trace contextRef="#ctx0" brushRef="#br0">23862 4539 0,'25'25'141,"-25"0"-141,0 0 15,0 24 1,0 1 0,0-1-1,0 26 1,0-25-1,0 49 1,0-25 0,0-24-1,0-25 1,0-1-16,0 26 31,0 0-15,0-1-1,0 26 1,0-1 0,0-24-1,0 24 1,0-24 0,0-1-1,0 26 1,0-1-1,0 1 1,-50 123 0,50-99-1,-25 25 1,-24 0 0,49-49 15,-25-1-16,25 75 1,-50-50 0,26-24-1,24-1 1,0 0 0,0 26-1,0-51-15,0 50 16,49 1-1,50 24 17,-24-75-17,-25-24 1,-50 0 0,24-25 15,1 0-16,0 0 110,-25-25-125,0 0 16,0 0 31,0 1 62,-25 24-109,-49 49 16,49-49 0,0 50-1,0-25 1,25 24-1,-25 1 1,25-1 0,-24 1-1,24 49 1,0-49-16,0-25 16,0 24-16,0 26 31,0-26-16,0 26 1,0-1 0,0 1-1,0-1 1,0 0 0,0 1-1,0-1 1,0 25-1,0 25 1,0-24 0,0-75-1,0 74 1,0-25 0,0-49-1,0 49 1,0-24 15,0 24-15,0-24-1,0-25 1,0 0 0,0-1-1,0 1 1,0 0-1,0 25 1,0-26 15,0 1-15,0 0 15,0 0 32,0 24-16,0-24-1,0 25-14,0-25-1,0-1 0,0 1-15,0 0-16,0 0 47,0 0 0,0 0-47,-25-25 15</inkml:trace>
  <inkml:trace contextRef="#ctx0" brushRef="#br0" timeOffset="6043.82">24482 7615 0,'0'-50'16,"0"26"577,0-1-546,0 0-15,0 0 46,0 0 78,-25 25-109,1 0-16,-1 25 16,25 0-16,0 0 16,0 0-31,0-1 31,0 1 31,0 0-31,0 0-32,49 24 32,-24-49 125,25 0-141,-50 25 47,0 0 110,0 0-173,0 0 48,-25-25-32,25 24-31,0 1 31,-25 0 1,0-25-1,25 25-15,-24 0 93,24-1-31,0 1-31,0 0 31,0 25-31,0-25-16,24-25-15,1 0-16,0 0 47,0 0-47,0 0 31,-1 0-15,1 0 46,0 0-15,0 0 78</inkml:trace>
  <inkml:trace contextRef="#ctx0" brushRef="#br0" timeOffset="8126.96">24904 7813 0,'0'25'203,"0"0"-188,0 0 1,0 0 15,0-1-15,0 1-1,0 0 17,-25-25 171,25-25-156,0 0-16,0 1-15,0-1 30,0 0-30,0 0 15,50 0 16,-1 25 141,-24 0-141,-25 25-1,0 0-14,0 0-1,25-25-15,-25 25 15,0-1 0,0 1-15,25-25-1,-25 25 79,0 0-63,0 0 16,0 0 16,0-1-32,25 1 31,-1-25 1</inkml:trace>
  <inkml:trace contextRef="#ctx0" brushRef="#br0" timeOffset="9662.84">25202 7392 0,'0'25'125,"0"-1"-94,0 1-15,0 0-1,0 0 1,0 0 0,0-1-1,0 1 1,0 0 0,0 0-1,0 24 1,0-24 15,0 0-15,0 0-1,0 0 17,0-1-17,0 1 16,0 0 1,0 0-17,0 0 32,0-1-31,24-24 15,-24 25-15,0 0 15,25-25-31,-25 50 78,25-25-47,0-1 79,0-24-95,-1 0 17,1 0 46,-25-24-47,25 24-15,-25-25 15</inkml:trace>
  <inkml:trace contextRef="#ctx0" brushRef="#br0" timeOffset="11232.83">25301 7813 0,'-25'0'79,"0"0"-33,0 0 48,25-24-78,25 24 312,0 0-312,0 0 46,24 0 1,-24 0 15,25 0-31,-25 0 140</inkml:trace>
  <inkml:trace contextRef="#ctx0" brushRef="#br0" timeOffset="14340.98">25698 7714 0,'0'-25'187,"24"25"-155,1 0-1,0 0 0,25 25 32,-50 0-16,24 0-32,-24 0 32,0-1-16,25 1-15,-25 0 15,0 0 0,0 0 1,0-1-1,0 1 47,-25-25 47,1 0-109,-1 0 46,0 0 79,0 0 62,25-25-156,0-24-16,0 24 32,25 0-48,25 0 63,-50 1-15,24 24-48,-24-25 17,25 0-17,0 0 17,0 25-17,-25-25-15,25 25 16,-25-24 15,0-1 0,25 25-15</inkml:trace>
  <inkml:trace contextRef="#ctx0" brushRef="#br0" timeOffset="17364.06">26070 7838 0,'0'25'406,"0"0"-374,0 0-17,0-1 16,0 26 126,25-50-95,24 50-31,-24-50-15,0 0 31,0 0-31,-1 0-1,1 0 16,0 0-31,25 0 16,-26 0 0,1 0-1,0 0 48,-25 25 390,0-1-437,25-24-16,-25 50 15,0-25 1,0 24 15,0-24-15,0 25-1,0-25 1,0 24 0,0-24-1,0 0 1,0 0-1,0-1 1,0 1 0,0 0-1,0 0 1,0 0 62,-25-25-62,0 0 31,-24 0-47,24 0 15,0 0 1,0-25-1,0 0 1,25 0 0,-24 25-1,-1-49 1,25 24 0,-25 0-1,25 0 1,0-24-16,0 24 31,0 0-15,0 0 15,0-24-15</inkml:trace>
  <inkml:trace contextRef="#ctx0" brushRef="#br0" timeOffset="19882.25">27310 7441 0,'0'-49'141,"-25"49"-125,0 0 46,1 0 1,-1 0-48,0 0 17,0 25-1,25-1-16,-25-24 1,1 25 0,24 0 46,-25 0-31,25 0 16,0-1-47,0 1 47,0 25-31,0-25 15,0 24 0,25-24 16,-1-25 16,1 0-16,0 0-47,0 0 15,0 0 32,-1 0-31,1 0 15,-25 25 172,0 0-172,0-1 1,0 1 14,0 0-30,0 0 0,-25 0 62,1-25-16,-1 24-46,0-24 15,-25 0 0,26 0 1,-26 0-17,25 0 17,-25-24 108,50-1-46</inkml:trace>
  <inkml:trace contextRef="#ctx0" brushRef="#br0" timeOffset="23014.98">27583 7689 0,'0'25'297,"25"-25"-79,-1-25-202,-24 1 15,0-1 1,0 0-17,0 0 1,0 0 46,25 25-62,-25-49 94,-25 49 62,1 0-109,-1 0 63,0 0-95,0 25 1,0-25-1,25 24 17,-24-24-32,-1 25 109,25 0-93,0 0-1,0 0 32,0-1-31,0 1-1,0 0 32,0 0-15,25 0 30,-25-1-15,24-24 31,1 0-47,0 25 16,0 0 78,0-25-62,-1 0-16,1 0-1,0 0-30,0 0 15,0 0 32,-1 0-48,1 0 17,0 0 30</inkml:trace>
  <inkml:trace contextRef="#ctx0" brushRef="#br0" timeOffset="24691.31">28104 7491 0,'-25'0'203,"-25"0"-187,25 0 30,-24 0-14,24 0-1,-25 0 16,26 50-16,-1-50-15,25 24 15,0 1-15,0 0-1,0 0 48,0 0-48,0-1-15,0 1 63,0 0-32,0 0 0,0 0 1,25-1 30,-1-24-46,-24 25 15,25-25-15,0 25 15,25-25 63,-26 0-48,26 0-30,-25 0 31,0 0 140</inkml:trace>
  <inkml:trace contextRef="#ctx0" brushRef="#br0" timeOffset="26126.35">28277 7169 0,'0'49'171,"0"1"-155,0-25 0,0 24-1,-24 26 1,24 24 0,-25-50-1,25 26 1,-25-50-1,25 49 1,0-49 0,0 0-1,0-1 1,0 1 0,0 0-16,0 0 46,0 24 1,0-24-15,0 0-1,25-25-16,-25 25 1,25-25 0,-1 0-16,1 0 47,0 0-32,0 0 1,0 0 15,-25-25 32,24 0-17</inkml:trace>
  <inkml:trace contextRef="#ctx0" brushRef="#br0" timeOffset="26946.43">28203 7640 0,'25'0'125,"0"0"-125,24-50 16,-24 50-1,0 0 1,0 0 31,-1 0-16</inkml:trace>
  <inkml:trace contextRef="#ctx0" brushRef="#br0" timeOffset="27796.36">28600 7590 0,'0'25'125,"0"0"-125,25 0 16,-25-1-16,0 51 16,0-26-1,24-24 1,-24 0-1,0 0 1,0 0 0,25 49-1</inkml:trace>
  <inkml:trace contextRef="#ctx0" brushRef="#br0" timeOffset="28655.6">28525 7541 0</inkml:trace>
  <inkml:trace contextRef="#ctx0" brushRef="#br0" timeOffset="30316.05">28873 7516 0,'0'25'172,"0"-1"-141,-25 1-15,25 0 0,0 0 15,0 0-16,0-1 1,0 1 15,0 0-15,0 0 15,0 0-15,0-1-1,0 1 17,0 0-1,0 0 0,25 0 16,-1-25 31,1 0-62,0 0-1,0 0 17,0 0-32,-1 0 15,-24-25 17,0 0-17,25 0 1,-25 0 31,0 1-32,0-1 1,0 0 0,0 0-1,0 0 1,0 1-1,0-1 17,0 0-1,0 0-15,0 0 62,-25 25-78,1 0 78,24 25 62,0 0-124</inkml:trace>
  <inkml:trace contextRef="#ctx0" brushRef="#br0" timeOffset="32364.08">29270 7714 0,'0'25'172,"0"0"-172,0 0 16,0 24-1,0-24 1,0 25-1,0-100 282,0 25-281,0 0 0,0-24-16,0-26 31,0 26-16,0 24 1,0 0 0,0 0-1,0 1 1,49-1 15,-24 25 32,0 0-32,0 0 31,-1 0 32,-24 25-78,0-1-1,0 1 1,25 0 0,0-25-1,-25 50 17,0-26-1,25-24 0,-25 50-15,0-25 31,25 24 46,-25-24-61,0 25 108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07T15:25:32.303"/>
    </inkml:context>
    <inkml:brush xml:id="br0">
      <inkml:brushProperty name="width" value="0.05292" units="cm"/>
      <inkml:brushProperty name="height" value="0.05292" units="cm"/>
      <inkml:brushProperty name="color" value="#FF0000"/>
    </inkml:brush>
  </inkml:definitions>
  <inkml:trace contextRef="#ctx0" brushRef="#br0">17810 11559 0,'25'0'62,"-1"124"-46,26-74-16,-25-1 15,-25-24-15,0 25 16,0 24 0,0-24-1,0 74 1,-25-75-1,25-24 1,-50 149 0,1-125-1,24 51 1,25-26 0,-25-24-1,0 49 1,1 50-1,24-75 1,0 25 0,0-24-1,24-51 1,1 1 0,0-25 15,0 0-16,0 0 1,74 0 0,25 0-1,-75 0 1,-24 0 0,-25 25 77,0 0-77,0 49-16,-49 1 16,-1 24 15,50 0-16,-25 0 1,0 75 0,25-100-16,0 75 15,0 74 1,0-24 0,0-1-1,0-24 1,0-75-1,0-49 1,0 123 0,0-24-1,0-25 1,25 50 0,-25-75-1,75 149 1,-75-99-1,0 25 1,0-1 0,0-49-1,0 0 1,0-49 15,0-1-15,0 1-1,0-26 1,0 1 0,0-25-1,0-1 1,0 1 0,0 0-1,-50 0 16,0-25-15,-24 0 0,49 0-1,0 0 1,1 0 62,24 25-47</inkml:trace>
  <inkml:trace contextRef="#ctx0" brushRef="#br0" timeOffset="3163.81">19124 13717 0,'-24'0'110,"24"25"-95,24-25 1,1 25 15,25-25 0,-25 0-15,24 0 47,-24 0-48,0 0 1,74-25-1,-74 0 1,0 0 0,-1 0-1,-24 1 1,25 24 0,-25-50-1,0 25 32,0 0-16,-49 25-31,-26-24 16,1 24 0,-25 0-1,49 0 1,-24 0-1,24 0-15,25 0 16,-24 0 0,-1 24 15,25 1-31,-24 25 31,49-1-15,0 1-16,0-25 31,0 24 0,0-24-15,0 0 15,24 0-15,1-25-1,25 0-15,-25 25 16,-1-25 0,1 0-1,25 0 1,-25 0 0,-25 24 202,0 1-202,-50 0-16,50 0 16,-50 24-1,1-24 1,24 0-1,25 0 17,0 0-17,0-1 17,0 1-32,0 0 46,0 0-30,0 0 15,0-1-15,0 1 0,0 0-16,25-25 31,0 25 16,-1-25-47,26 0 15,24 0 1,-24 0 0,0 0-1,-26 0 110,1 0-125,0-25 16,0 25-1</inkml:trace>
  <inkml:trace contextRef="#ctx0" brushRef="#br0" timeOffset="4576.49">19546 13940 0,'50'25'94,"-1"0"-79,1 24 1,-25 1 0,24-25-1,-24 0 1,0-1 15,0 1 0,0 0-15,-1-25 0,1 0-1,-25 25 1,25-25-1</inkml:trace>
  <inkml:trace contextRef="#ctx0" brushRef="#br0" timeOffset="5836.87">19918 13841 0,'0'0'0,"0"74"78,0-49-63,-25 0 1,25 0-16,0 24 16,-49-49-1,49 25 1,-25 0 0,25 0-1,-25 0 32,0-25-47,1 24 16,-1 1 15,-25 0-15,50 0 140,-25-25-141,1 25 17,24-1 46,-25-24-47,0 25 0,25 0 1,-25 25-17,0-50 1,25 25-1,0-1 1,0 1 0</inkml:trace>
  <inkml:trace contextRef="#ctx0" brushRef="#br0" timeOffset="7101.82">20191 13990 0,'50'0'141,"-50"49"-126,0 1 17,0-25-17,0 0 1,0-1 15,0 1 0,0 0 1,0 0 15,0 0 140</inkml:trace>
  <inkml:trace contextRef="#ctx0" brushRef="#br0" timeOffset="8082.06">20241 13667 0,'0'-24'109</inkml:trace>
  <inkml:trace contextRef="#ctx0" brushRef="#br0" timeOffset="9529.84">20464 13543 0,'0'25'78,"0"0"-63,0 0 1,0 24 0,0-24-1,0 50 1,0-51-1,0 1-15,0 50 16,0-51 15,0 26-15,0 0 0,0-1-1,0 26 1,0-51-1,0 1 1,0 25 0,0-1-1,0-24 17,0 0 14,0 0-14,25-25 140,-1 0-172,26 0 15,0 0 1,-26-25-1,1 0 17,0 25-17,-25-25 95,-25 25-48</inkml:trace>
  <inkml:trace contextRef="#ctx0" brushRef="#br0" timeOffset="10414.66">20464 13990 0,'0'-25'62,"0"0"-46,49 25 15,1-25-15,0 1 0,74 24-1,-99 0 235,-25 24-234</inkml:trace>
  <inkml:trace contextRef="#ctx0" brushRef="#br0" timeOffset="13100.84">21828 13767 0,'0'-25'63,"0"0"-1,-49 25-15,24 0-15,0 0-1,0 0-31,0 0 15,0 0 17,1 0-17,-1 0 17,0 0-32,0 50 15,0-50 16,25 24 1,-24-24-17,24 50 17,-25-50-32,25 25 15,0 0 16,0 24 1,-25-24 15,25 0 15,0 0-46,25-25-1,0 0 1,24 24-16,1-24 16,-25 0-1,-1 0 48,1 0-48,0 0 1,0 0 15,0 0-15,0 0 15,-1 0 63,1 25-79,-25 0-15,25-25 16,-25 25 0,0 24 15,0-24 0,0 0-15,0 0 31,0 0-32,-25-25 1,0 0 31,1 24-47,-1-24 47,0 0-32,0 25 1,0-25 0,0 0-1,1 0 1,-1 0-1,0 0 1,-25 0 0,1 0-1,24 0 1</inkml:trace>
  <inkml:trace contextRef="#ctx0" brushRef="#br0" timeOffset="15458.19">22002 14139 0,'0'-25'78,"25"25"-62,-1 25 31,1-25 15,-25 24-62,25-24 94,0 0-79,0-24 1,-25-1 0,0 0-1,24 0 1,-24 0 0,0 1 46,0-26 16,0 25-47,-24 25 48,-1 0-64,-25 0 48,25 0-16,25 25-16,-24-25 0,24 25-15,0 0-1,-25-25 1,0 24 0,25 1 15,0 0-16,0 0 1,0 0 0,0-1-1,0 1 48,0 0-48,0 0 17,0 0-1,0-1 16,25-24 15,0 25-46,-1-25 31,1 0-32,0 0 17,0 0-1,0 0 0,-1 0 47,1 0-46,0 0-17,0 0 32,24 0 94</inkml:trace>
  <inkml:trace contextRef="#ctx0" brushRef="#br0" timeOffset="17479.25">22622 13965 0,'0'-25'109,"0"0"-93,-25 25-1,0 0 79,0 0-63,1 25 0,-1-25 1,25 25-17,-25-25-15,25 25 32,-25 0-17,25-1 1,0 1-1,-49 25 17,49-25 15,0-1 15,0 1-31,0 0 1,0 0 46,49 0 47,-49-1-94,25-24-15,-25 25 15,25-25 16,0 0-32,-1 25 32,1-25 0,0 0-31,0 0-1,0 0 17,-1 0-17,1 0 1,0 0 15,0 0-31,0 0 31,0 0 16,-1 0-31</inkml:trace>
  <inkml:trace contextRef="#ctx0" brushRef="#br0" timeOffset="18977.57">22845 13692 0,'25'-25'78,"0"25"-78,0 25 32,-25 0-32,0 49 31,0-24-16,0-25-15,0 0 16,0-1 0,0 1-1,0 25 1,0-25 0,0 24 15,0-24-16,0 25 1,0-26 0,0 1-1,0 0 1,0 0 0,0 24-1,0-24 16,0 0-15,0 0 0,0 0 15,0 0-15,0-1-16,0 1 46,0 0-30,0 0 0,24 0 15,1-25 0,50 0 47,-51 0-78,26 0 16,-25 0 0,-25-25-16,25 25 31,-25-25-16,24 25 1,-24-25 15</inkml:trace>
  <inkml:trace contextRef="#ctx0" brushRef="#br0" timeOffset="19957.3">22994 14139 0,'0'-25'187,"50"25"-156,24 0-15,-49 0 0,0-25-1</inkml:trace>
  <inkml:trace contextRef="#ctx0" brushRef="#br0" timeOffset="22059.05">23614 14188 0,'0'50'156,"0"49"-125,0-74-31,0 25 16,0-26 15,0 1-15,0 0 15</inkml:trace>
  <inkml:trace contextRef="#ctx0" brushRef="#br0" timeOffset="22971.98">23614 13915 0,'25'0'203,"-25"25"-93,25 50-95</inkml:trace>
  <inkml:trace contextRef="#ctx0" brushRef="#br0" timeOffset="24832.99">23912 14163 0,'0'25'63,"0"0"-47,0 0 15,-25 0-16,25-1 17,0 1-1,0 25 31,0-25-15,0 24-15,0-24 61,25-25-46,0 25 0,-1-25-16,1 0-15,0 0 31,0 0-32,0 0 48,-1 0-47,1 0-1,0 0 32,0-25-31,-25 0-1,0 1 1,0-1 0,25-25-1,-25 25 48,0 0-32,0-24-15,-25 49 15,25-25-16,0 0-15,-25 25 16,25-25 0,-25 1 15,0 24 16,1 0-32,-1 0 32,0 0-31,0 0 0,-24 0-1,24 0 1,0 0-1,0 0 1,0 0 78,25 24-47</inkml:trace>
  <inkml:trace contextRef="#ctx0" brushRef="#br0" timeOffset="26728.12">24333 14263 0,'0'24'78,"0"1"-63,0 0 1,0 0 0,25 0-1,-25 0 16,0-1-15,0-48 156,0-26-156,0 25-1,0 0 1,0 0-1,0 1 1,0-1 15,0 0-15,0 0 15,25 25-15,-25-25-1,25 25-15,0 0 16,-1 0 15,1 0-15,0 0 0,0 0-1,0 0 1,-1 0 31,1 0 15,0 25 1,-25 0-32,25 0 0,-25 0-15,0-1-1,0 1 32,0 0-31,0 0 0,0 0 15,0 24 16,0-24 0,0 0-47,0 0 218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0D9FE-EDB0-4B1A-AD67-30AF5D070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48A5E00-3C86-46BB-BDE0-DA5DF4FA4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93C2B99-73BC-42B8-BEFA-179D6245A3A5}"/>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266020E8-9EE3-4B6F-8FA2-D15C154ED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439F7E-BB0B-4447-A2E5-722E5C972E3B}"/>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69482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2DF9B-251D-48E9-84F8-68D07A905F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CF6BF8E-89FE-4946-9BBB-A27214CA5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C831830-C976-46B1-B9D6-1303B2FCA3B9}"/>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89F4E5FE-5528-459E-AD41-D5C2EB1D4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5BAE3E-2D18-44F3-821A-80978128DE91}"/>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290117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52B5DE-CB7C-4A55-AF8B-91D17F931C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7332037-E4BF-47AF-BD19-86D051056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44F24E4-F998-43A7-B630-34D870006EC9}"/>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7A9156A6-B6D8-4C6E-B048-0449E43E1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7ED7FB-C3A3-465D-8676-BC1807C58582}"/>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42340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E3A06-E6E9-414C-80E8-A79002649A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A28246-CDA5-4E8E-B1E0-0B1B3F6EED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D6C076-61C5-4851-98C9-5B615383B1E6}"/>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17A6B03C-D74B-457E-A555-48AE372B3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A7476A-4F47-4763-8271-6DCCDD69A2FA}"/>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286737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57E22-CB71-4A0E-BAB1-CAB37B7E4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66F505-99FF-4BA8-8A1B-711A92D0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C0DBFF-0D9F-48F2-9EF0-88137E082DCF}"/>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1B24D43E-ACC5-4C22-9372-60F432C75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DC19A2-AE80-4667-9BF1-D575F7BA233D}"/>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3821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F790F-163D-447F-964A-35241C9D9B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55BD0E-3409-4AEE-BF6E-D79EE7A1CC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D12AE32-EE98-4829-A05C-461886CC39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7432CB1-CA04-4954-8E9D-548804E51C6D}"/>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6" name="Footer Placeholder 5">
            <a:extLst>
              <a:ext uri="{FF2B5EF4-FFF2-40B4-BE49-F238E27FC236}">
                <a16:creationId xmlns:a16="http://schemas.microsoft.com/office/drawing/2014/main" xmlns="" id="{324EBF73-B585-4773-8616-CADADCE82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C29A9B6-7AA3-47B4-B861-F2A635257993}"/>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275212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53EF9-0E24-474E-966F-F7C0453B44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00EC654-8996-4E4C-B5CE-184893746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BA05BED-0064-4D3D-8EA4-634213AFE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8EE474E-DAFB-4F0A-B477-9BAA490CA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4282242-BE9C-4D59-870E-CA3529F8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F81D3E-579B-4625-8B3F-864D5B9DEA49}"/>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8" name="Footer Placeholder 7">
            <a:extLst>
              <a:ext uri="{FF2B5EF4-FFF2-40B4-BE49-F238E27FC236}">
                <a16:creationId xmlns:a16="http://schemas.microsoft.com/office/drawing/2014/main" xmlns="" id="{52CE5275-2281-48AE-B2C2-F7F18DAA74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1C3AA95-6478-46E7-A748-8D548C977D47}"/>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365396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4F11C-FCAD-4202-9919-A59973E2B9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86A0D0B-B488-4372-9A57-FB4791961BC2}"/>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4" name="Footer Placeholder 3">
            <a:extLst>
              <a:ext uri="{FF2B5EF4-FFF2-40B4-BE49-F238E27FC236}">
                <a16:creationId xmlns:a16="http://schemas.microsoft.com/office/drawing/2014/main" xmlns="" id="{2A3AEDE4-1534-41CF-9239-88DC5ED990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B9B4B66-0B08-43E9-B7C7-B2CB4700F613}"/>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212484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DF7D19-3542-4322-92BD-FAF36FB7AF5F}"/>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3" name="Footer Placeholder 2">
            <a:extLst>
              <a:ext uri="{FF2B5EF4-FFF2-40B4-BE49-F238E27FC236}">
                <a16:creationId xmlns:a16="http://schemas.microsoft.com/office/drawing/2014/main" xmlns="" id="{7C784C1E-40AC-4E80-96D7-0F691C832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C7D11F6-EEF7-411E-BAF0-B189E4587672}"/>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330487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C6382-9AFA-41AF-B152-02489EA9D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501732-19BC-4F55-865D-EFD3ECF38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E217F9A-3A23-46E5-965D-ECF9B0E2E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82B477-49AC-4F4F-BEAA-632B90C99E54}"/>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6" name="Footer Placeholder 5">
            <a:extLst>
              <a:ext uri="{FF2B5EF4-FFF2-40B4-BE49-F238E27FC236}">
                <a16:creationId xmlns:a16="http://schemas.microsoft.com/office/drawing/2014/main" xmlns="" id="{012E5A37-CF2D-4DFF-9362-D52305D06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3C1E08-5B16-42E4-AE59-F5F1C374B1C8}"/>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364882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56293-914F-4D33-8509-0D371684A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290213F-DDD1-4A98-BC69-9DA8762E1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E3EDD27-B1AB-432E-B780-E0B2A4054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759739-7327-4088-B0E5-DBFD6661C58D}"/>
              </a:ext>
            </a:extLst>
          </p:cNvPr>
          <p:cNvSpPr>
            <a:spLocks noGrp="1"/>
          </p:cNvSpPr>
          <p:nvPr>
            <p:ph type="dt" sz="half" idx="10"/>
          </p:nvPr>
        </p:nvSpPr>
        <p:spPr/>
        <p:txBody>
          <a:bodyPr/>
          <a:lstStyle/>
          <a:p>
            <a:fld id="{AC4FDE42-684E-4B08-9C80-4532E19985C4}" type="datetimeFigureOut">
              <a:rPr lang="en-IN" smtClean="0"/>
              <a:pPr/>
              <a:t>09-09-2022</a:t>
            </a:fld>
            <a:endParaRPr lang="en-IN"/>
          </a:p>
        </p:txBody>
      </p:sp>
      <p:sp>
        <p:nvSpPr>
          <p:cNvPr id="6" name="Footer Placeholder 5">
            <a:extLst>
              <a:ext uri="{FF2B5EF4-FFF2-40B4-BE49-F238E27FC236}">
                <a16:creationId xmlns:a16="http://schemas.microsoft.com/office/drawing/2014/main" xmlns="" id="{C623D9DF-11E0-4C7D-8EE1-CB05D7712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CB0A64D-41FC-45FC-AB51-57A25A03CEF4}"/>
              </a:ext>
            </a:extLst>
          </p:cNvPr>
          <p:cNvSpPr>
            <a:spLocks noGrp="1"/>
          </p:cNvSpPr>
          <p:nvPr>
            <p:ph type="sldNum" sz="quarter" idx="12"/>
          </p:nvPr>
        </p:nvSpPr>
        <p:spPr/>
        <p:txBody>
          <a:body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335909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BE0D1-9EB6-49F6-8D3D-28DEE09DB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2F339A-F105-4AA8-9038-E05AF64EA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839690-DAEB-4361-838E-E23BCB528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FDE42-684E-4B08-9C80-4532E19985C4}" type="datetimeFigureOut">
              <a:rPr lang="en-IN" smtClean="0"/>
              <a:pPr/>
              <a:t>09-09-2022</a:t>
            </a:fld>
            <a:endParaRPr lang="en-IN"/>
          </a:p>
        </p:txBody>
      </p:sp>
      <p:sp>
        <p:nvSpPr>
          <p:cNvPr id="5" name="Footer Placeholder 4">
            <a:extLst>
              <a:ext uri="{FF2B5EF4-FFF2-40B4-BE49-F238E27FC236}">
                <a16:creationId xmlns:a16="http://schemas.microsoft.com/office/drawing/2014/main" xmlns="" id="{C1D269EA-E1E5-45AE-B400-ACE272D83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5221540-768D-49BF-B74F-978BDE3CB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8629A-0154-43FC-AAFB-BD99ED7FB734}" type="slidenum">
              <a:rPr lang="en-IN" smtClean="0"/>
              <a:pPr/>
              <a:t>‹#›</a:t>
            </a:fld>
            <a:endParaRPr lang="en-IN"/>
          </a:p>
        </p:txBody>
      </p:sp>
    </p:spTree>
    <p:extLst>
      <p:ext uri="{BB962C8B-B14F-4D97-AF65-F5344CB8AC3E}">
        <p14:creationId xmlns:p14="http://schemas.microsoft.com/office/powerpoint/2010/main" xmlns="" val="169162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wp-content/uploads/gq/2015/06/peterson.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9BB46-AB4E-4659-82DC-EF3047048F02}"/>
              </a:ext>
            </a:extLst>
          </p:cNvPr>
          <p:cNvSpPr>
            <a:spLocks noGrp="1"/>
          </p:cNvSpPr>
          <p:nvPr>
            <p:ph type="ctrTitle"/>
          </p:nvPr>
        </p:nvSpPr>
        <p:spPr/>
        <p:txBody>
          <a:bodyPr/>
          <a:lstStyle/>
          <a:p>
            <a:r>
              <a:rPr lang="en-IN" dirty="0"/>
              <a:t>Process Synchronization</a:t>
            </a:r>
          </a:p>
        </p:txBody>
      </p:sp>
    </p:spTree>
    <p:extLst>
      <p:ext uri="{BB962C8B-B14F-4D97-AF65-F5344CB8AC3E}">
        <p14:creationId xmlns:p14="http://schemas.microsoft.com/office/powerpoint/2010/main" xmlns="" val="245686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FFEC11-4FB3-4FBB-A08F-630374487591}"/>
              </a:ext>
            </a:extLst>
          </p:cNvPr>
          <p:cNvSpPr>
            <a:spLocks noGrp="1"/>
          </p:cNvSpPr>
          <p:nvPr>
            <p:ph idx="1"/>
          </p:nvPr>
        </p:nvSpPr>
        <p:spPr>
          <a:xfrm>
            <a:off x="1203960" y="534572"/>
            <a:ext cx="10515600" cy="5825271"/>
          </a:xfrm>
        </p:spPr>
        <p:txBody>
          <a:bodyPr>
            <a:normAutofit fontScale="92500" lnSpcReduction="20000"/>
          </a:bodyPr>
          <a:lstStyle/>
          <a:p>
            <a:pPr marL="0" indent="0" algn="ctr">
              <a:buNone/>
            </a:pPr>
            <a:r>
              <a:rPr lang="en-IN" sz="2400" b="1" dirty="0">
                <a:latin typeface="Times New Roman" panose="02020603050405020304" pitchFamily="18" charset="0"/>
                <a:cs typeface="Times New Roman" panose="02020603050405020304" pitchFamily="18" charset="0"/>
              </a:rPr>
              <a:t>Solutions to Critical section problem</a:t>
            </a:r>
          </a:p>
          <a:p>
            <a:pPr marL="0" indent="0">
              <a:buNone/>
            </a:pPr>
            <a:r>
              <a:rPr lang="en-IN" sz="2400" dirty="0">
                <a:latin typeface="Times New Roman" panose="02020603050405020304" pitchFamily="18" charset="0"/>
                <a:cs typeface="Times New Roman" panose="02020603050405020304" pitchFamily="18" charset="0"/>
              </a:rPr>
              <a:t>Algo1</a:t>
            </a:r>
          </a:p>
          <a:p>
            <a:pPr marL="0" indent="0" algn="l" fontAlgn="base">
              <a:buNone/>
            </a:pPr>
            <a:r>
              <a:rPr lang="en-US" sz="2400" b="1" i="0" u="sng" dirty="0">
                <a:solidFill>
                  <a:srgbClr val="303030"/>
                </a:solidFill>
                <a:effectLst/>
                <a:latin typeface="Times New Roman" panose="02020603050405020304" pitchFamily="18" charset="0"/>
                <a:cs typeface="Times New Roman" panose="02020603050405020304" pitchFamily="18" charset="0"/>
              </a:rPr>
              <a:t>Turn Variable-</a:t>
            </a:r>
            <a:endParaRPr lang="en-US" sz="2400" b="1"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Turn variable is a Boolean variable  is a synchronization mechanism that provides synchronization among two processes</a:t>
            </a:r>
          </a:p>
          <a:p>
            <a:pPr algn="l" fontAlgn="base">
              <a:buFont typeface="Arial" panose="020B0604020202020204" pitchFamily="34" charset="0"/>
              <a:buChar char="•"/>
            </a:pPr>
            <a:endParaRPr lang="en-US" sz="2400" dirty="0">
              <a:solidFill>
                <a:srgbClr val="30303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b="0"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dirty="0">
              <a:solidFill>
                <a:srgbClr val="30303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b="0"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dirty="0">
              <a:solidFill>
                <a:srgbClr val="30303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b="0"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dirty="0">
              <a:solidFill>
                <a:srgbClr val="303030"/>
              </a:solidFill>
              <a:latin typeface="Times New Roman" panose="02020603050405020304" pitchFamily="18" charset="0"/>
              <a:cs typeface="Times New Roman" panose="02020603050405020304" pitchFamily="18" charset="0"/>
            </a:endParaRPr>
          </a:p>
          <a:p>
            <a:pPr fontAlgn="base"/>
            <a:endParaRPr lang="en-US" sz="2400" b="0" i="0" dirty="0">
              <a:solidFill>
                <a:srgbClr val="303030"/>
              </a:solidFill>
              <a:effectLst/>
              <a:latin typeface="Times New Roman" panose="02020603050405020304" pitchFamily="18" charset="0"/>
              <a:cs typeface="Times New Roman" panose="02020603050405020304" pitchFamily="18" charset="0"/>
            </a:endParaRPr>
          </a:p>
          <a:p>
            <a:pPr fontAlgn="base"/>
            <a:r>
              <a:rPr lang="en-US" sz="2400" b="0" i="0" dirty="0">
                <a:solidFill>
                  <a:srgbClr val="303030"/>
                </a:solidFill>
                <a:effectLst/>
                <a:latin typeface="Times New Roman" panose="02020603050405020304" pitchFamily="18" charset="0"/>
                <a:cs typeface="Times New Roman" panose="02020603050405020304" pitchFamily="18" charset="0"/>
              </a:rPr>
              <a:t>Initially, turn value is set to 0.</a:t>
            </a:r>
          </a:p>
          <a:p>
            <a:pPr algn="l" fontAlgn="base">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a:t>
            </a:r>
            <a:r>
              <a:rPr lang="en-US" sz="2400" b="0" i="0" dirty="0">
                <a:solidFill>
                  <a:srgbClr val="303030"/>
                </a:solidFill>
                <a:effectLst/>
                <a:latin typeface="Times New Roman" panose="02020603050405020304" pitchFamily="18" charset="0"/>
                <a:cs typeface="Times New Roman" panose="02020603050405020304" pitchFamily="18" charset="0"/>
              </a:rPr>
              <a:t>urn value = 0 means it is the turn of process P</a:t>
            </a:r>
            <a:r>
              <a:rPr lang="en-US" sz="2400" b="0" i="0" baseline="-25000" dirty="0">
                <a:solidFill>
                  <a:srgbClr val="303030"/>
                </a:solidFill>
                <a:effectLst/>
                <a:latin typeface="Times New Roman" panose="02020603050405020304" pitchFamily="18" charset="0"/>
                <a:cs typeface="Times New Roman" panose="02020603050405020304" pitchFamily="18" charset="0"/>
              </a:rPr>
              <a:t>0</a:t>
            </a:r>
            <a:r>
              <a:rPr lang="en-US" sz="2400" b="0" i="0" dirty="0">
                <a:solidFill>
                  <a:srgbClr val="303030"/>
                </a:solidFill>
                <a:effectLst/>
                <a:latin typeface="Times New Roman" panose="02020603050405020304" pitchFamily="18" charset="0"/>
                <a:cs typeface="Times New Roman" panose="02020603050405020304" pitchFamily="18" charset="0"/>
              </a:rPr>
              <a:t> to enter the critical section.</a:t>
            </a:r>
          </a:p>
          <a:p>
            <a:pPr algn="l" fontAlgn="base">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a:t>
            </a:r>
            <a:r>
              <a:rPr lang="en-US" sz="2400" b="0" i="0" dirty="0">
                <a:solidFill>
                  <a:srgbClr val="303030"/>
                </a:solidFill>
                <a:effectLst/>
                <a:latin typeface="Times New Roman" panose="02020603050405020304" pitchFamily="18" charset="0"/>
                <a:cs typeface="Times New Roman" panose="02020603050405020304" pitchFamily="18" charset="0"/>
              </a:rPr>
              <a:t>urn value = 1 means it is the turn of process P</a:t>
            </a:r>
            <a:r>
              <a:rPr lang="en-US" sz="2400" b="0" i="0" baseline="-25000" dirty="0">
                <a:solidFill>
                  <a:srgbClr val="303030"/>
                </a:solidFill>
                <a:effectLst/>
                <a:latin typeface="Times New Roman" panose="02020603050405020304" pitchFamily="18" charset="0"/>
                <a:cs typeface="Times New Roman" panose="02020603050405020304" pitchFamily="18" charset="0"/>
              </a:rPr>
              <a:t>1</a:t>
            </a:r>
            <a:r>
              <a:rPr lang="en-US" sz="2400" b="0" i="0" dirty="0">
                <a:solidFill>
                  <a:srgbClr val="303030"/>
                </a:solidFill>
                <a:effectLst/>
                <a:latin typeface="Times New Roman" panose="02020603050405020304" pitchFamily="18" charset="0"/>
                <a:cs typeface="Times New Roman" panose="02020603050405020304" pitchFamily="18" charset="0"/>
              </a:rPr>
              <a:t> to enter the critical section.</a:t>
            </a:r>
          </a:p>
          <a:p>
            <a:pPr algn="l" fontAlgn="base"/>
            <a:endParaRPr lang="en-US" sz="2000" b="0"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000" b="0" i="0" dirty="0">
              <a:solidFill>
                <a:srgbClr val="303030"/>
              </a:solidFill>
              <a:effectLst/>
              <a:latin typeface="Arimo"/>
            </a:endParaRPr>
          </a:p>
          <a:p>
            <a:pPr marL="0" indent="0">
              <a:buNone/>
            </a:pPr>
            <a:endParaRPr lang="en-IN" dirty="0"/>
          </a:p>
        </p:txBody>
      </p:sp>
      <p:pic>
        <p:nvPicPr>
          <p:cNvPr id="3074" name="Picture 2">
            <a:extLst>
              <a:ext uri="{FF2B5EF4-FFF2-40B4-BE49-F238E27FC236}">
                <a16:creationId xmlns:a16="http://schemas.microsoft.com/office/drawing/2014/main" xmlns="" id="{EAD60AE3-6C62-4504-8932-2FC5C652057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83934" y="2335530"/>
            <a:ext cx="7448550" cy="255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206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4A50A0-6283-4C52-BFC3-2CAD5BE8418F}"/>
              </a:ext>
            </a:extLst>
          </p:cNvPr>
          <p:cNvSpPr>
            <a:spLocks noGrp="1"/>
          </p:cNvSpPr>
          <p:nvPr>
            <p:ph idx="1"/>
          </p:nvPr>
        </p:nvSpPr>
        <p:spPr>
          <a:xfrm>
            <a:off x="838200" y="407963"/>
            <a:ext cx="10515600" cy="5769000"/>
          </a:xfrm>
        </p:spPr>
        <p:txBody>
          <a:bodyPr>
            <a:normAutofit/>
          </a:bodyPr>
          <a:lstStyle/>
          <a:p>
            <a:pPr marL="0" indent="0" algn="l" fontAlgn="base">
              <a:buNone/>
            </a:pPr>
            <a:r>
              <a:rPr lang="en-US" sz="2200" b="1" i="0" u="sng" dirty="0">
                <a:solidFill>
                  <a:srgbClr val="303030"/>
                </a:solidFill>
                <a:effectLst/>
                <a:latin typeface="Times New Roman" panose="02020603050405020304" pitchFamily="18" charset="0"/>
                <a:cs typeface="Times New Roman" panose="02020603050405020304" pitchFamily="18" charset="0"/>
              </a:rPr>
              <a:t>Working-</a:t>
            </a:r>
            <a:endParaRPr lang="en-US" sz="2200" b="1" i="0" dirty="0">
              <a:solidFill>
                <a:srgbClr val="303030"/>
              </a:solidFill>
              <a:effectLst/>
              <a:latin typeface="Times New Roman" panose="02020603050405020304" pitchFamily="18" charset="0"/>
              <a:cs typeface="Times New Roman" panose="02020603050405020304" pitchFamily="18" charset="0"/>
            </a:endParaRPr>
          </a:p>
          <a:p>
            <a:pPr algn="l" fontAlgn="base"/>
            <a:r>
              <a:rPr lang="en-US" sz="2200" b="0" i="0" dirty="0">
                <a:solidFill>
                  <a:srgbClr val="303030"/>
                </a:solidFill>
                <a:effectLst/>
                <a:latin typeface="Times New Roman" panose="02020603050405020304" pitchFamily="18" charset="0"/>
                <a:cs typeface="Times New Roman" panose="02020603050405020304" pitchFamily="18" charset="0"/>
              </a:rPr>
              <a:t>This synchronization mechanism works as explained in the following scenes-</a:t>
            </a:r>
          </a:p>
          <a:p>
            <a:pPr marL="0" indent="0" algn="l" fontAlgn="base">
              <a:buNone/>
            </a:pPr>
            <a:r>
              <a:rPr lang="en-US" sz="2200" b="1" i="0" u="sng" dirty="0">
                <a:solidFill>
                  <a:srgbClr val="303030"/>
                </a:solidFill>
                <a:effectLst/>
                <a:latin typeface="Times New Roman" panose="02020603050405020304" pitchFamily="18" charset="0"/>
                <a:cs typeface="Times New Roman" panose="02020603050405020304" pitchFamily="18" charset="0"/>
              </a:rPr>
              <a:t>Scene-01:</a:t>
            </a:r>
            <a:endParaRPr lang="en-US" sz="2200" b="1" i="0" dirty="0">
              <a:solidFill>
                <a:srgbClr val="303030"/>
              </a:solidFill>
              <a:effectLst/>
              <a:latin typeface="Times New Roman" panose="02020603050405020304" pitchFamily="18" charset="0"/>
              <a:cs typeface="Times New Roman" panose="02020603050405020304" pitchFamily="18" charset="0"/>
            </a:endParaRPr>
          </a:p>
          <a:p>
            <a:pPr algn="l" fontAlgn="base"/>
            <a:r>
              <a:rPr lang="en-US" sz="2200" b="0" i="0" dirty="0">
                <a:solidFill>
                  <a:srgbClr val="303030"/>
                </a:solidFill>
                <a:effectLst/>
                <a:latin typeface="Times New Roman" panose="02020603050405020304" pitchFamily="18" charset="0"/>
                <a:cs typeface="Times New Roman" panose="02020603050405020304" pitchFamily="18" charset="0"/>
              </a:rPr>
              <a:t> 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0</a:t>
            </a:r>
            <a:r>
              <a:rPr lang="en-US" sz="2200" b="0" i="0" dirty="0">
                <a:solidFill>
                  <a:srgbClr val="303030"/>
                </a:solidFill>
                <a:effectLst/>
                <a:latin typeface="Times New Roman" panose="02020603050405020304" pitchFamily="18" charset="0"/>
                <a:cs typeface="Times New Roman" panose="02020603050405020304" pitchFamily="18" charset="0"/>
              </a:rPr>
              <a:t> arrives.</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It executes the turn!=0 instruction.</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Since turn value is set to 0, so it returns value 0 to the while loop.</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The while loop condition breaks.</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0</a:t>
            </a:r>
            <a:r>
              <a:rPr lang="en-US" sz="2200" b="0" i="0" dirty="0">
                <a:solidFill>
                  <a:srgbClr val="303030"/>
                </a:solidFill>
                <a:effectLst/>
                <a:latin typeface="Times New Roman" panose="02020603050405020304" pitchFamily="18" charset="0"/>
                <a:cs typeface="Times New Roman" panose="02020603050405020304" pitchFamily="18" charset="0"/>
              </a:rPr>
              <a:t> enters the critical section and executes.</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Now, even if 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0</a:t>
            </a:r>
            <a:r>
              <a:rPr lang="en-US" sz="2200" b="0" i="0" dirty="0">
                <a:solidFill>
                  <a:srgbClr val="303030"/>
                </a:solidFill>
                <a:effectLst/>
                <a:latin typeface="Times New Roman" panose="02020603050405020304" pitchFamily="18" charset="0"/>
                <a:cs typeface="Times New Roman" panose="02020603050405020304" pitchFamily="18" charset="0"/>
              </a:rPr>
              <a:t> gets preempted in the middle, 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1</a:t>
            </a:r>
            <a:r>
              <a:rPr lang="en-US" sz="2200" b="0" i="0" dirty="0">
                <a:solidFill>
                  <a:srgbClr val="303030"/>
                </a:solidFill>
                <a:effectLst/>
                <a:latin typeface="Times New Roman" panose="02020603050405020304" pitchFamily="18" charset="0"/>
                <a:cs typeface="Times New Roman" panose="02020603050405020304" pitchFamily="18" charset="0"/>
              </a:rPr>
              <a:t> can not enter the critical section.</a:t>
            </a:r>
          </a:p>
          <a:p>
            <a:pPr algn="l" fontAlgn="base">
              <a:buFont typeface="Arial" panose="020B0604020202020204" pitchFamily="34" charset="0"/>
              <a:buChar char="•"/>
            </a:pPr>
            <a:r>
              <a:rPr lang="en-US" sz="2200" b="0" i="0" dirty="0">
                <a:solidFill>
                  <a:srgbClr val="303030"/>
                </a:solidFill>
                <a:effectLst/>
                <a:latin typeface="Times New Roman" panose="02020603050405020304" pitchFamily="18" charset="0"/>
                <a:cs typeface="Times New Roman" panose="02020603050405020304" pitchFamily="18" charset="0"/>
              </a:rPr>
              <a:t>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1</a:t>
            </a:r>
            <a:r>
              <a:rPr lang="en-US" sz="2200" b="0" i="0" dirty="0">
                <a:solidFill>
                  <a:srgbClr val="303030"/>
                </a:solidFill>
                <a:effectLst/>
                <a:latin typeface="Times New Roman" panose="02020603050405020304" pitchFamily="18" charset="0"/>
                <a:cs typeface="Times New Roman" panose="02020603050405020304" pitchFamily="18" charset="0"/>
              </a:rPr>
              <a:t> can not enter unless process P</a:t>
            </a:r>
            <a:r>
              <a:rPr lang="en-US" sz="2200" b="0" i="0" baseline="-25000" dirty="0">
                <a:solidFill>
                  <a:srgbClr val="303030"/>
                </a:solidFill>
                <a:effectLst/>
                <a:latin typeface="Times New Roman" panose="02020603050405020304" pitchFamily="18" charset="0"/>
                <a:cs typeface="Times New Roman" panose="02020603050405020304" pitchFamily="18" charset="0"/>
              </a:rPr>
              <a:t>0</a:t>
            </a:r>
            <a:r>
              <a:rPr lang="en-US" sz="2200" b="0" i="0" dirty="0">
                <a:solidFill>
                  <a:srgbClr val="303030"/>
                </a:solidFill>
                <a:effectLst/>
                <a:latin typeface="Times New Roman" panose="02020603050405020304" pitchFamily="18" charset="0"/>
                <a:cs typeface="Times New Roman" panose="02020603050405020304" pitchFamily="18" charset="0"/>
              </a:rPr>
              <a:t> completes and sets the turn value to 1.</a:t>
            </a:r>
          </a:p>
          <a:p>
            <a:pPr marL="0" indent="0">
              <a:buNone/>
            </a:pPr>
            <a:endParaRPr lang="en-IN" dirty="0"/>
          </a:p>
        </p:txBody>
      </p:sp>
    </p:spTree>
    <p:extLst>
      <p:ext uri="{BB962C8B-B14F-4D97-AF65-F5344CB8AC3E}">
        <p14:creationId xmlns:p14="http://schemas.microsoft.com/office/powerpoint/2010/main" xmlns="" val="64083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732383-EACC-46B2-A264-E09E99788927}"/>
              </a:ext>
            </a:extLst>
          </p:cNvPr>
          <p:cNvSpPr>
            <a:spLocks noGrp="1"/>
          </p:cNvSpPr>
          <p:nvPr>
            <p:ph idx="1"/>
          </p:nvPr>
        </p:nvSpPr>
        <p:spPr>
          <a:xfrm>
            <a:off x="838200" y="604911"/>
            <a:ext cx="10515600" cy="5572052"/>
          </a:xfrm>
        </p:spPr>
        <p:txBody>
          <a:bodyPr>
            <a:normAutofit fontScale="77500" lnSpcReduction="20000"/>
          </a:bodyPr>
          <a:lstStyle/>
          <a:p>
            <a:pPr marL="0" indent="0" algn="l" fontAlgn="base">
              <a:buNone/>
            </a:pPr>
            <a:r>
              <a:rPr lang="en-US" sz="2900" b="1" i="0" u="sng" dirty="0">
                <a:solidFill>
                  <a:srgbClr val="303030"/>
                </a:solidFill>
                <a:effectLst/>
                <a:latin typeface="Times New Roman" panose="02020603050405020304" pitchFamily="18" charset="0"/>
                <a:cs typeface="Times New Roman" panose="02020603050405020304" pitchFamily="18" charset="0"/>
              </a:rPr>
              <a:t>Scene-02:</a:t>
            </a:r>
            <a:endParaRPr lang="en-US" sz="2900" b="1" u="sng" dirty="0">
              <a:solidFill>
                <a:srgbClr val="303030"/>
              </a:solidFill>
              <a:latin typeface="Times New Roman" panose="02020603050405020304" pitchFamily="18" charset="0"/>
              <a:cs typeface="Times New Roman" panose="02020603050405020304" pitchFamily="18" charset="0"/>
            </a:endParaRPr>
          </a:p>
          <a:p>
            <a:pPr fontAlgn="base"/>
            <a:r>
              <a:rPr lang="en-US" sz="2900" b="0" i="0" dirty="0">
                <a:solidFill>
                  <a:srgbClr val="303030"/>
                </a:solidFill>
                <a:effectLst/>
                <a:latin typeface="Times New Roman" panose="02020603050405020304" pitchFamily="18" charset="0"/>
                <a:cs typeface="Times New Roman" panose="02020603050405020304" pitchFamily="18" charset="0"/>
              </a:rPr>
              <a:t>Process P</a:t>
            </a:r>
            <a:r>
              <a:rPr lang="en-US" sz="2900" b="0" i="0" baseline="-25000" dirty="0">
                <a:solidFill>
                  <a:srgbClr val="303030"/>
                </a:solidFill>
                <a:effectLst/>
                <a:latin typeface="Times New Roman" panose="02020603050405020304" pitchFamily="18" charset="0"/>
                <a:cs typeface="Times New Roman" panose="02020603050405020304" pitchFamily="18" charset="0"/>
              </a:rPr>
              <a:t>1</a:t>
            </a:r>
            <a:r>
              <a:rPr lang="en-US" sz="2900" b="0" i="0" dirty="0">
                <a:solidFill>
                  <a:srgbClr val="303030"/>
                </a:solidFill>
                <a:effectLst/>
                <a:latin typeface="Times New Roman" panose="02020603050405020304" pitchFamily="18" charset="0"/>
                <a:cs typeface="Times New Roman" panose="02020603050405020304" pitchFamily="18" charset="0"/>
              </a:rPr>
              <a:t> arrives.</a:t>
            </a:r>
          </a:p>
          <a:p>
            <a:pPr algn="l" fontAlgn="base">
              <a:buFont typeface="Arial" panose="020B0604020202020204" pitchFamily="34" charset="0"/>
              <a:buChar char="•"/>
            </a:pPr>
            <a:r>
              <a:rPr lang="en-US" sz="2900" b="0" i="0" dirty="0">
                <a:solidFill>
                  <a:srgbClr val="303030"/>
                </a:solidFill>
                <a:effectLst/>
                <a:latin typeface="Times New Roman" panose="02020603050405020304" pitchFamily="18" charset="0"/>
                <a:cs typeface="Times New Roman" panose="02020603050405020304" pitchFamily="18" charset="0"/>
              </a:rPr>
              <a:t>It executes the turn!=1 instruction.</a:t>
            </a:r>
          </a:p>
          <a:p>
            <a:pPr algn="l" fontAlgn="base">
              <a:buFont typeface="Arial" panose="020B0604020202020204" pitchFamily="34" charset="0"/>
              <a:buChar char="•"/>
            </a:pPr>
            <a:r>
              <a:rPr lang="en-US" sz="2900" b="0" i="0" dirty="0">
                <a:solidFill>
                  <a:srgbClr val="303030"/>
                </a:solidFill>
                <a:effectLst/>
                <a:latin typeface="Times New Roman" panose="02020603050405020304" pitchFamily="18" charset="0"/>
                <a:cs typeface="Times New Roman" panose="02020603050405020304" pitchFamily="18" charset="0"/>
              </a:rPr>
              <a:t>Since turn value is set to </a:t>
            </a:r>
            <a:r>
              <a:rPr lang="en-US" sz="2900" dirty="0">
                <a:solidFill>
                  <a:srgbClr val="303030"/>
                </a:solidFill>
                <a:latin typeface="Times New Roman" panose="02020603050405020304" pitchFamily="18" charset="0"/>
                <a:cs typeface="Times New Roman" panose="02020603050405020304" pitchFamily="18" charset="0"/>
              </a:rPr>
              <a:t>0</a:t>
            </a:r>
            <a:r>
              <a:rPr lang="en-US" sz="2900" b="0" i="0" dirty="0">
                <a:solidFill>
                  <a:srgbClr val="303030"/>
                </a:solidFill>
                <a:effectLst/>
                <a:latin typeface="Times New Roman" panose="02020603050405020304" pitchFamily="18" charset="0"/>
                <a:cs typeface="Times New Roman" panose="02020603050405020304" pitchFamily="18" charset="0"/>
              </a:rPr>
              <a:t>, (turn!=1); means (0!=1);(True) it means .</a:t>
            </a:r>
          </a:p>
          <a:p>
            <a:pPr algn="l" fontAlgn="base">
              <a:buFont typeface="Arial" panose="020B0604020202020204" pitchFamily="34" charset="0"/>
              <a:buChar char="•"/>
            </a:pPr>
            <a:r>
              <a:rPr lang="en-US" sz="2900" b="0" i="0" dirty="0">
                <a:solidFill>
                  <a:srgbClr val="303030"/>
                </a:solidFill>
                <a:effectLst/>
                <a:latin typeface="Times New Roman" panose="02020603050405020304" pitchFamily="18" charset="0"/>
                <a:cs typeface="Times New Roman" panose="02020603050405020304" pitchFamily="18" charset="0"/>
              </a:rPr>
              <a:t>The process P</a:t>
            </a:r>
            <a:r>
              <a:rPr lang="en-US" sz="2900" b="0" i="0" baseline="-25000" dirty="0">
                <a:solidFill>
                  <a:srgbClr val="303030"/>
                </a:solidFill>
                <a:effectLst/>
                <a:latin typeface="Times New Roman" panose="02020603050405020304" pitchFamily="18" charset="0"/>
                <a:cs typeface="Times New Roman" panose="02020603050405020304" pitchFamily="18" charset="0"/>
              </a:rPr>
              <a:t>1</a:t>
            </a:r>
            <a:r>
              <a:rPr lang="en-US" sz="2900" b="0" i="0" dirty="0">
                <a:solidFill>
                  <a:srgbClr val="303030"/>
                </a:solidFill>
                <a:effectLst/>
                <a:latin typeface="Times New Roman" panose="02020603050405020304" pitchFamily="18" charset="0"/>
                <a:cs typeface="Times New Roman" panose="02020603050405020304" pitchFamily="18" charset="0"/>
              </a:rPr>
              <a:t> is trapped inside an infinite while loop.</a:t>
            </a:r>
          </a:p>
          <a:p>
            <a:pPr algn="l" fontAlgn="base">
              <a:buFont typeface="Arial" panose="020B0604020202020204" pitchFamily="34" charset="0"/>
              <a:buChar char="•"/>
            </a:pPr>
            <a:r>
              <a:rPr lang="en-US" sz="2900" b="0" i="0" dirty="0">
                <a:solidFill>
                  <a:srgbClr val="303030"/>
                </a:solidFill>
                <a:effectLst/>
                <a:latin typeface="Times New Roman" panose="02020603050405020304" pitchFamily="18" charset="0"/>
                <a:cs typeface="Times New Roman" panose="02020603050405020304" pitchFamily="18" charset="0"/>
              </a:rPr>
              <a:t>The while loop keeps the process P</a:t>
            </a:r>
            <a:r>
              <a:rPr lang="en-US" sz="2900" b="0" i="0" baseline="-25000" dirty="0">
                <a:solidFill>
                  <a:srgbClr val="303030"/>
                </a:solidFill>
                <a:effectLst/>
                <a:latin typeface="Times New Roman" panose="02020603050405020304" pitchFamily="18" charset="0"/>
                <a:cs typeface="Times New Roman" panose="02020603050405020304" pitchFamily="18" charset="0"/>
              </a:rPr>
              <a:t>1</a:t>
            </a:r>
            <a:r>
              <a:rPr lang="en-US" sz="2900" b="0" i="0" dirty="0">
                <a:solidFill>
                  <a:srgbClr val="303030"/>
                </a:solidFill>
                <a:effectLst/>
                <a:latin typeface="Times New Roman" panose="02020603050405020304" pitchFamily="18" charset="0"/>
                <a:cs typeface="Times New Roman" panose="02020603050405020304" pitchFamily="18" charset="0"/>
              </a:rPr>
              <a:t> busy until the turn value becomes 1 and its condition breaks.</a:t>
            </a:r>
          </a:p>
          <a:p>
            <a:pPr marL="0" indent="0" algn="l" fontAlgn="base">
              <a:buNone/>
            </a:pPr>
            <a:endParaRPr lang="en-US" sz="2900" b="1" i="0" u="sng" dirty="0">
              <a:solidFill>
                <a:srgbClr val="303030"/>
              </a:solidFill>
              <a:effectLst/>
              <a:latin typeface="Roboto Condensed"/>
            </a:endParaRPr>
          </a:p>
          <a:p>
            <a:pPr marL="0" indent="0" algn="l" fontAlgn="base">
              <a:buNone/>
            </a:pPr>
            <a:r>
              <a:rPr lang="en-US" sz="2900" b="1" i="0" u="sng" dirty="0">
                <a:solidFill>
                  <a:srgbClr val="303030"/>
                </a:solidFill>
                <a:effectLst/>
                <a:latin typeface="Roboto Condensed"/>
              </a:rPr>
              <a:t>Scene-03:</a:t>
            </a:r>
            <a:endParaRPr lang="en-US" sz="2900" b="1" i="0" dirty="0">
              <a:solidFill>
                <a:srgbClr val="303030"/>
              </a:solidFill>
              <a:effectLst/>
              <a:latin typeface="Roboto Condensed"/>
            </a:endParaRPr>
          </a:p>
          <a:p>
            <a:pPr marL="0" indent="0" algn="l" fontAlgn="base">
              <a:buNone/>
            </a:pPr>
            <a:endParaRPr lang="en-US" sz="2900" b="0" i="0" dirty="0">
              <a:solidFill>
                <a:srgbClr val="303030"/>
              </a:solidFill>
              <a:effectLst/>
              <a:latin typeface="Arimo"/>
            </a:endParaRPr>
          </a:p>
          <a:p>
            <a:pPr algn="l" fontAlgn="base">
              <a:buFont typeface="Arial" panose="020B0604020202020204" pitchFamily="34" charset="0"/>
              <a:buChar char="•"/>
            </a:pPr>
            <a:r>
              <a:rPr lang="en-US" sz="2900" b="0" i="0" dirty="0">
                <a:solidFill>
                  <a:srgbClr val="303030"/>
                </a:solidFill>
                <a:effectLst/>
                <a:latin typeface="Arimo"/>
              </a:rPr>
              <a:t>Process P</a:t>
            </a:r>
            <a:r>
              <a:rPr lang="en-US" sz="2900" b="0" i="0" baseline="-25000" dirty="0">
                <a:solidFill>
                  <a:srgbClr val="303030"/>
                </a:solidFill>
                <a:effectLst/>
                <a:latin typeface="Arimo"/>
              </a:rPr>
              <a:t>0</a:t>
            </a:r>
            <a:r>
              <a:rPr lang="en-US" sz="2900" b="0" i="0" dirty="0">
                <a:solidFill>
                  <a:srgbClr val="303030"/>
                </a:solidFill>
                <a:effectLst/>
                <a:latin typeface="Arimo"/>
              </a:rPr>
              <a:t> comes out of the critical section and sets the turn value to 1.</a:t>
            </a:r>
          </a:p>
          <a:p>
            <a:pPr algn="l" fontAlgn="base">
              <a:buFont typeface="Arial" panose="020B0604020202020204" pitchFamily="34" charset="0"/>
              <a:buChar char="•"/>
            </a:pPr>
            <a:r>
              <a:rPr lang="en-US" sz="2900" b="0" i="0" dirty="0">
                <a:solidFill>
                  <a:srgbClr val="303030"/>
                </a:solidFill>
                <a:effectLst/>
                <a:latin typeface="Arimo"/>
              </a:rPr>
              <a:t>The while loop condition of process P</a:t>
            </a:r>
            <a:r>
              <a:rPr lang="en-US" sz="2900" b="0" i="0" baseline="-25000" dirty="0">
                <a:solidFill>
                  <a:srgbClr val="303030"/>
                </a:solidFill>
                <a:effectLst/>
                <a:latin typeface="Arimo"/>
              </a:rPr>
              <a:t>1</a:t>
            </a:r>
            <a:r>
              <a:rPr lang="en-US" sz="2900" b="0" i="0" dirty="0">
                <a:solidFill>
                  <a:srgbClr val="303030"/>
                </a:solidFill>
                <a:effectLst/>
                <a:latin typeface="Arimo"/>
              </a:rPr>
              <a:t> breaks.</a:t>
            </a:r>
          </a:p>
          <a:p>
            <a:pPr algn="l" fontAlgn="base">
              <a:buFont typeface="Arial" panose="020B0604020202020204" pitchFamily="34" charset="0"/>
              <a:buChar char="•"/>
            </a:pPr>
            <a:r>
              <a:rPr lang="en-US" sz="2900" b="0" i="0" dirty="0">
                <a:solidFill>
                  <a:srgbClr val="303030"/>
                </a:solidFill>
                <a:effectLst/>
                <a:latin typeface="Arimo"/>
              </a:rPr>
              <a:t>Now, the process P</a:t>
            </a:r>
            <a:r>
              <a:rPr lang="en-US" sz="2900" b="0" i="0" baseline="-25000" dirty="0">
                <a:solidFill>
                  <a:srgbClr val="303030"/>
                </a:solidFill>
                <a:effectLst/>
                <a:latin typeface="Arimo"/>
              </a:rPr>
              <a:t>1</a:t>
            </a:r>
            <a:r>
              <a:rPr lang="en-US" sz="2900" b="0" i="0" dirty="0">
                <a:solidFill>
                  <a:srgbClr val="303030"/>
                </a:solidFill>
                <a:effectLst/>
                <a:latin typeface="Arimo"/>
              </a:rPr>
              <a:t> waiting for the critical section enters the critical section and execute.</a:t>
            </a:r>
          </a:p>
          <a:p>
            <a:pPr algn="l" fontAlgn="base">
              <a:buFont typeface="Arial" panose="020B0604020202020204" pitchFamily="34" charset="0"/>
              <a:buChar char="•"/>
            </a:pPr>
            <a:r>
              <a:rPr lang="en-US" sz="2900" b="0" i="0" dirty="0">
                <a:solidFill>
                  <a:srgbClr val="303030"/>
                </a:solidFill>
                <a:effectLst/>
                <a:latin typeface="Arimo"/>
              </a:rPr>
              <a:t>Now, even if process P</a:t>
            </a:r>
            <a:r>
              <a:rPr lang="en-US" sz="2900" b="0" i="0" baseline="-25000" dirty="0">
                <a:solidFill>
                  <a:srgbClr val="303030"/>
                </a:solidFill>
                <a:effectLst/>
                <a:latin typeface="Arimo"/>
              </a:rPr>
              <a:t>1</a:t>
            </a:r>
            <a:r>
              <a:rPr lang="en-US" sz="2900" b="0" i="0" dirty="0">
                <a:solidFill>
                  <a:srgbClr val="303030"/>
                </a:solidFill>
                <a:effectLst/>
                <a:latin typeface="Arimo"/>
              </a:rPr>
              <a:t> gets preempted in the middle, process P</a:t>
            </a:r>
            <a:r>
              <a:rPr lang="en-US" sz="2900" b="0" i="0" baseline="-25000" dirty="0">
                <a:solidFill>
                  <a:srgbClr val="303030"/>
                </a:solidFill>
                <a:effectLst/>
                <a:latin typeface="Arimo"/>
              </a:rPr>
              <a:t>0</a:t>
            </a:r>
            <a:r>
              <a:rPr lang="en-US" sz="2900" b="0" i="0" dirty="0">
                <a:solidFill>
                  <a:srgbClr val="303030"/>
                </a:solidFill>
                <a:effectLst/>
                <a:latin typeface="Arimo"/>
              </a:rPr>
              <a:t> can not enter the critical section.</a:t>
            </a:r>
          </a:p>
          <a:p>
            <a:pPr algn="l" fontAlgn="base">
              <a:buFont typeface="Arial" panose="020B0604020202020204" pitchFamily="34" charset="0"/>
              <a:buChar char="•"/>
            </a:pPr>
            <a:r>
              <a:rPr lang="en-US" sz="2900" b="0" i="0" dirty="0">
                <a:solidFill>
                  <a:srgbClr val="303030"/>
                </a:solidFill>
                <a:effectLst/>
                <a:latin typeface="Arimo"/>
              </a:rPr>
              <a:t>Process P</a:t>
            </a:r>
            <a:r>
              <a:rPr lang="en-US" sz="2900" b="0" i="0" baseline="-25000" dirty="0">
                <a:solidFill>
                  <a:srgbClr val="303030"/>
                </a:solidFill>
                <a:effectLst/>
                <a:latin typeface="Arimo"/>
              </a:rPr>
              <a:t>0</a:t>
            </a:r>
            <a:r>
              <a:rPr lang="en-US" sz="2900" b="0" i="0" dirty="0">
                <a:solidFill>
                  <a:srgbClr val="303030"/>
                </a:solidFill>
                <a:effectLst/>
                <a:latin typeface="Arimo"/>
              </a:rPr>
              <a:t> can not enter unless process P</a:t>
            </a:r>
            <a:r>
              <a:rPr lang="en-US" sz="2900" b="0" i="0" baseline="-25000" dirty="0">
                <a:solidFill>
                  <a:srgbClr val="303030"/>
                </a:solidFill>
                <a:effectLst/>
                <a:latin typeface="Arimo"/>
              </a:rPr>
              <a:t>1</a:t>
            </a:r>
            <a:r>
              <a:rPr lang="en-US" sz="2900" b="0" i="0" dirty="0">
                <a:solidFill>
                  <a:srgbClr val="303030"/>
                </a:solidFill>
                <a:effectLst/>
                <a:latin typeface="Arimo"/>
              </a:rPr>
              <a:t> completes and sets the turn value to 0.</a:t>
            </a:r>
          </a:p>
          <a:p>
            <a:pPr algn="l" fontAlgn="base">
              <a:buFont typeface="Arial" panose="020B0604020202020204" pitchFamily="34" charset="0"/>
              <a:buChar char="•"/>
            </a:pPr>
            <a:endParaRPr lang="en-US" sz="2900" b="0" i="0" dirty="0">
              <a:solidFill>
                <a:srgbClr val="303030"/>
              </a:solidFill>
              <a:effectLst/>
              <a:latin typeface="Times New Roman" panose="02020603050405020304" pitchFamily="18" charset="0"/>
              <a:cs typeface="Times New Roman" panose="02020603050405020304" pitchFamily="18" charset="0"/>
            </a:endParaRPr>
          </a:p>
          <a:p>
            <a:pPr algn="l" fontAlgn="base"/>
            <a:endParaRPr lang="en-US" sz="2900" b="0" i="0" dirty="0">
              <a:solidFill>
                <a:srgbClr val="303030"/>
              </a:solidFill>
              <a:effectLst/>
              <a:latin typeface="Arimo"/>
            </a:endParaRPr>
          </a:p>
          <a:p>
            <a:pPr marL="0" indent="0" algn="l" fontAlgn="base">
              <a:buNone/>
            </a:pPr>
            <a:endParaRPr lang="en-US" sz="2000" b="0" i="0" dirty="0">
              <a:solidFill>
                <a:srgbClr val="30303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9245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2AE347C-FF9C-4402-9833-B8867022D67C}"/>
              </a:ext>
            </a:extLst>
          </p:cNvPr>
          <p:cNvSpPr>
            <a:spLocks noGrp="1"/>
          </p:cNvSpPr>
          <p:nvPr>
            <p:ph idx="1"/>
          </p:nvPr>
        </p:nvSpPr>
        <p:spPr>
          <a:xfrm>
            <a:off x="936674" y="858325"/>
            <a:ext cx="10515600" cy="5656263"/>
          </a:xfrm>
        </p:spPr>
        <p:txBody>
          <a:bodyPr>
            <a:normAutofit/>
          </a:bodyPr>
          <a:lstStyle/>
          <a:p>
            <a:pPr marL="0" indent="0" algn="l" fontAlgn="base">
              <a:buNone/>
            </a:pPr>
            <a:r>
              <a:rPr lang="en-US" sz="2400" b="0" i="0" dirty="0">
                <a:solidFill>
                  <a:srgbClr val="303030"/>
                </a:solidFill>
                <a:effectLst/>
                <a:latin typeface="Times New Roman" panose="02020603050405020304" pitchFamily="18" charset="0"/>
                <a:cs typeface="Times New Roman" panose="02020603050405020304" pitchFamily="18" charset="0"/>
              </a:rPr>
              <a:t>The characteristics of this synchronization mechanism are-</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It ensures mutual exclusion.</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It follows the strict alternation approach.</a:t>
            </a:r>
          </a:p>
          <a:p>
            <a:pPr lvl="1" fontAlgn="base"/>
            <a:r>
              <a:rPr lang="en-US" b="0" i="0" dirty="0">
                <a:solidFill>
                  <a:srgbClr val="303030"/>
                </a:solidFill>
                <a:effectLst/>
                <a:latin typeface="Times New Roman" panose="02020603050405020304" pitchFamily="18" charset="0"/>
                <a:cs typeface="Times New Roman" panose="02020603050405020304" pitchFamily="18" charset="0"/>
              </a:rPr>
              <a:t>Processes have to compulsorily enter the critical section alternately whether they want it or not.</a:t>
            </a:r>
          </a:p>
          <a:p>
            <a:pPr marL="457200" lvl="1" indent="0"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l" fontAlgn="base">
              <a:buNone/>
            </a:pPr>
            <a:r>
              <a:rPr lang="en-US" sz="2400" b="0" i="0" dirty="0">
                <a:solidFill>
                  <a:srgbClr val="303030"/>
                </a:solidFill>
                <a:effectLst/>
                <a:latin typeface="Times New Roman" panose="02020603050405020304" pitchFamily="18" charset="0"/>
                <a:cs typeface="Times New Roman" panose="02020603050405020304" pitchFamily="18" charset="0"/>
              </a:rPr>
              <a:t> </a:t>
            </a:r>
            <a:r>
              <a:rPr lang="en-US" sz="2400" b="0" i="0" dirty="0">
                <a:solidFill>
                  <a:srgbClr val="303030"/>
                </a:solidFill>
                <a:effectLst/>
                <a:latin typeface="Arimo"/>
              </a:rPr>
              <a:t>It does not guarantee progress since it follows strict alternation approach.</a:t>
            </a:r>
          </a:p>
          <a:p>
            <a:pPr algn="l" fontAlgn="base">
              <a:buFont typeface="Arial" panose="020B0604020202020204" pitchFamily="34" charset="0"/>
              <a:buChar char="•"/>
            </a:pPr>
            <a:r>
              <a:rPr lang="en-US" sz="2400" b="0" i="0" dirty="0">
                <a:solidFill>
                  <a:srgbClr val="303030"/>
                </a:solidFill>
                <a:effectLst/>
                <a:latin typeface="Arimo"/>
              </a:rPr>
              <a:t>It ensures bounded waiting since processes are executed turn wise one by one and each process is guaranteed to get a chance.</a:t>
            </a:r>
          </a:p>
          <a:p>
            <a:pPr algn="l" fontAlgn="base">
              <a:buFont typeface="Arial" panose="020B0604020202020204" pitchFamily="34" charset="0"/>
              <a:buChar char="•"/>
            </a:pPr>
            <a:r>
              <a:rPr lang="en-US" sz="2400" b="0" i="0" dirty="0">
                <a:solidFill>
                  <a:srgbClr val="303030"/>
                </a:solidFill>
                <a:effectLst/>
                <a:latin typeface="Arimo"/>
              </a:rPr>
              <a:t>It ensures processes does not starve for the CPU.</a:t>
            </a:r>
          </a:p>
          <a:p>
            <a:pPr marL="0" indent="0">
              <a:buNone/>
            </a:pPr>
            <a:endParaRPr lang="en-IN" dirty="0"/>
          </a:p>
        </p:txBody>
      </p:sp>
    </p:spTree>
    <p:extLst>
      <p:ext uri="{BB962C8B-B14F-4D97-AF65-F5344CB8AC3E}">
        <p14:creationId xmlns:p14="http://schemas.microsoft.com/office/powerpoint/2010/main" xmlns="" val="284918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565CAC-8340-4381-A1CF-826820A4AB85}"/>
              </a:ext>
            </a:extLst>
          </p:cNvPr>
          <p:cNvSpPr>
            <a:spLocks noGrp="1"/>
          </p:cNvSpPr>
          <p:nvPr>
            <p:ph idx="1"/>
          </p:nvPr>
        </p:nvSpPr>
        <p:spPr>
          <a:xfrm>
            <a:off x="838200" y="516364"/>
            <a:ext cx="10515600" cy="5825271"/>
          </a:xfrm>
        </p:spPr>
        <p:txBody>
          <a:bodyPr>
            <a:normAutofit fontScale="25000" lnSpcReduction="20000"/>
          </a:bodyPr>
          <a:lstStyle/>
          <a:p>
            <a:pPr marL="0" indent="0">
              <a:buNone/>
            </a:pPr>
            <a:r>
              <a:rPr lang="en-IN" sz="8000" b="1" u="sng" dirty="0">
                <a:solidFill>
                  <a:srgbClr val="303030"/>
                </a:solidFill>
                <a:latin typeface="Times New Roman" panose="02020603050405020304" pitchFamily="18" charset="0"/>
                <a:cs typeface="Times New Roman" panose="02020603050405020304" pitchFamily="18" charset="0"/>
              </a:rPr>
              <a:t>flag</a:t>
            </a:r>
            <a:r>
              <a:rPr lang="en-IN" sz="8000" b="1" i="0" u="sng" dirty="0">
                <a:solidFill>
                  <a:srgbClr val="303030"/>
                </a:solidFill>
                <a:effectLst/>
                <a:latin typeface="Times New Roman" panose="02020603050405020304" pitchFamily="18" charset="0"/>
                <a:cs typeface="Times New Roman" panose="02020603050405020304" pitchFamily="18" charset="0"/>
              </a:rPr>
              <a:t> Variable-</a:t>
            </a:r>
            <a:endParaRPr lang="en-IN" sz="8000" b="1" i="0" dirty="0">
              <a:solidFill>
                <a:srgbClr val="303030"/>
              </a:solidFill>
              <a:effectLst/>
              <a:latin typeface="Times New Roman" panose="02020603050405020304" pitchFamily="18" charset="0"/>
              <a:cs typeface="Times New Roman" panose="02020603050405020304" pitchFamily="18" charset="0"/>
            </a:endParaRPr>
          </a:p>
          <a:p>
            <a:pPr marL="0" indent="0">
              <a:buNone/>
            </a:pPr>
            <a:r>
              <a:rPr lang="en-US" sz="8000" dirty="0">
                <a:solidFill>
                  <a:srgbClr val="303030"/>
                </a:solidFill>
                <a:latin typeface="Times New Roman" panose="02020603050405020304" pitchFamily="18" charset="0"/>
                <a:cs typeface="Times New Roman" panose="02020603050405020304" pitchFamily="18" charset="0"/>
              </a:rPr>
              <a:t>Flag </a:t>
            </a:r>
            <a:r>
              <a:rPr lang="en-US" sz="8000" b="0" i="0" dirty="0">
                <a:solidFill>
                  <a:srgbClr val="303030"/>
                </a:solidFill>
                <a:effectLst/>
                <a:latin typeface="Times New Roman" panose="02020603050405020304" pitchFamily="18" charset="0"/>
                <a:cs typeface="Times New Roman" panose="02020603050405020304" pitchFamily="18" charset="0"/>
              </a:rPr>
              <a:t>variable is a synchronization mechanism that provides synchronization among two processes</a:t>
            </a:r>
          </a:p>
          <a:p>
            <a:pPr marL="0" indent="0">
              <a:buNone/>
            </a:pPr>
            <a:endParaRPr lang="en-US" sz="8000" dirty="0">
              <a:solidFill>
                <a:srgbClr val="303030"/>
              </a:solidFill>
              <a:latin typeface="Times New Roman" panose="02020603050405020304" pitchFamily="18" charset="0"/>
              <a:cs typeface="Times New Roman" panose="02020603050405020304" pitchFamily="18" charset="0"/>
            </a:endParaRPr>
          </a:p>
          <a:p>
            <a:pPr marL="0" indent="0">
              <a:buNone/>
            </a:pPr>
            <a:endParaRPr lang="en-US" sz="8000" b="0" i="0" dirty="0">
              <a:solidFill>
                <a:srgbClr val="303030"/>
              </a:solidFill>
              <a:effectLst/>
              <a:latin typeface="Times New Roman" panose="02020603050405020304" pitchFamily="18" charset="0"/>
              <a:cs typeface="Times New Roman" panose="02020603050405020304" pitchFamily="18" charset="0"/>
            </a:endParaRPr>
          </a:p>
          <a:p>
            <a:pPr marL="0" indent="0">
              <a:buNone/>
            </a:pPr>
            <a:endParaRPr lang="en-US" sz="8000" b="0" i="0" dirty="0">
              <a:solidFill>
                <a:srgbClr val="303030"/>
              </a:solidFill>
              <a:effectLst/>
              <a:latin typeface="Times New Roman" panose="02020603050405020304" pitchFamily="18" charset="0"/>
              <a:cs typeface="Times New Roman" panose="02020603050405020304" pitchFamily="18" charset="0"/>
            </a:endParaRPr>
          </a:p>
          <a:p>
            <a:pPr marL="0" indent="0">
              <a:buNone/>
            </a:pPr>
            <a:endParaRPr lang="en-US" sz="8000" dirty="0">
              <a:solidFill>
                <a:srgbClr val="303030"/>
              </a:solidFill>
              <a:latin typeface="Times New Roman" panose="02020603050405020304" pitchFamily="18" charset="0"/>
              <a:cs typeface="Times New Roman" panose="02020603050405020304" pitchFamily="18" charset="0"/>
            </a:endParaRPr>
          </a:p>
          <a:p>
            <a:pPr marL="0" indent="0">
              <a:buNone/>
            </a:pPr>
            <a:endParaRPr lang="en-US" sz="8000" b="0" i="0" dirty="0">
              <a:solidFill>
                <a:srgbClr val="303030"/>
              </a:solidFill>
              <a:effectLst/>
              <a:latin typeface="Times New Roman" panose="02020603050405020304" pitchFamily="18" charset="0"/>
              <a:cs typeface="Times New Roman" panose="02020603050405020304" pitchFamily="18" charset="0"/>
            </a:endParaRPr>
          </a:p>
          <a:p>
            <a:pPr marL="0" indent="0">
              <a:buNone/>
            </a:pPr>
            <a:r>
              <a:rPr lang="en-US" sz="8000" b="0" i="0" dirty="0">
                <a:solidFill>
                  <a:srgbClr val="303030"/>
                </a:solidFill>
                <a:effectLst/>
                <a:latin typeface="Times New Roman" panose="02020603050405020304" pitchFamily="18" charset="0"/>
                <a:cs typeface="Times New Roman" panose="02020603050405020304" pitchFamily="18" charset="0"/>
              </a:rPr>
              <a:t>.</a:t>
            </a:r>
          </a:p>
          <a:p>
            <a:pPr marL="0" indent="0">
              <a:buNone/>
            </a:pPr>
            <a:endParaRPr lang="en-US" sz="8000" dirty="0">
              <a:solidFill>
                <a:srgbClr val="303030"/>
              </a:solidFill>
              <a:latin typeface="Times New Roman" panose="02020603050405020304" pitchFamily="18" charset="0"/>
              <a:cs typeface="Times New Roman" panose="02020603050405020304" pitchFamily="18" charset="0"/>
            </a:endParaRPr>
          </a:p>
          <a:p>
            <a:pPr marL="0" indent="0">
              <a:buNone/>
            </a:pPr>
            <a:endParaRPr lang="en-US" sz="8000" b="0" i="0" dirty="0">
              <a:solidFill>
                <a:srgbClr val="303030"/>
              </a:solidFill>
              <a:effectLst/>
              <a:latin typeface="Times New Roman" panose="02020603050405020304" pitchFamily="18" charset="0"/>
              <a:cs typeface="Times New Roman" panose="02020603050405020304" pitchFamily="18" charset="0"/>
            </a:endParaRPr>
          </a:p>
          <a:p>
            <a:pPr fontAlgn="base"/>
            <a:endParaRPr lang="en-US" sz="8000" b="0" i="0" dirty="0">
              <a:solidFill>
                <a:srgbClr val="303030"/>
              </a:solidFill>
              <a:effectLst/>
              <a:latin typeface="Times New Roman" panose="02020603050405020304" pitchFamily="18" charset="0"/>
              <a:cs typeface="Times New Roman" panose="02020603050405020304" pitchFamily="18" charset="0"/>
            </a:endParaRPr>
          </a:p>
          <a:p>
            <a:pPr fontAlgn="base"/>
            <a:endParaRPr lang="en-US" sz="8000" dirty="0">
              <a:solidFill>
                <a:srgbClr val="303030"/>
              </a:solidFill>
              <a:latin typeface="Times New Roman" panose="02020603050405020304" pitchFamily="18" charset="0"/>
              <a:cs typeface="Times New Roman" panose="02020603050405020304" pitchFamily="18" charset="0"/>
            </a:endParaRPr>
          </a:p>
          <a:p>
            <a:pPr fontAlgn="base"/>
            <a:r>
              <a:rPr lang="en-US" sz="8000" b="0" i="0" dirty="0">
                <a:solidFill>
                  <a:srgbClr val="303030"/>
                </a:solidFill>
                <a:effectLst/>
                <a:latin typeface="Times New Roman" panose="02020603050405020304" pitchFamily="18" charset="0"/>
                <a:cs typeface="Times New Roman" panose="02020603050405020304" pitchFamily="18" charset="0"/>
              </a:rPr>
              <a:t>Initially, </a:t>
            </a:r>
            <a:r>
              <a:rPr lang="en-US" sz="8000" dirty="0">
                <a:solidFill>
                  <a:srgbClr val="303030"/>
                </a:solidFill>
                <a:latin typeface="Times New Roman" panose="02020603050405020304" pitchFamily="18" charset="0"/>
                <a:cs typeface="Times New Roman" panose="02020603050405020304" pitchFamily="18" charset="0"/>
              </a:rPr>
              <a:t>flag</a:t>
            </a:r>
            <a:r>
              <a:rPr lang="en-US" sz="8000" b="0" i="0" dirty="0">
                <a:solidFill>
                  <a:srgbClr val="303030"/>
                </a:solidFill>
                <a:effectLst/>
                <a:latin typeface="Times New Roman" panose="02020603050405020304" pitchFamily="18" charset="0"/>
                <a:cs typeface="Times New Roman" panose="02020603050405020304" pitchFamily="18" charset="0"/>
              </a:rPr>
              <a:t> [0] and flag [1] are set to False.</a:t>
            </a:r>
          </a:p>
          <a:p>
            <a:pPr algn="l" fontAlgn="base">
              <a:buFont typeface="Arial" panose="020B0604020202020204" pitchFamily="34" charset="0"/>
              <a:buChar char="•"/>
            </a:pPr>
            <a:r>
              <a:rPr lang="en-US" sz="8000" b="0" i="0" dirty="0">
                <a:solidFill>
                  <a:srgbClr val="303030"/>
                </a:solidFill>
                <a:effectLst/>
                <a:latin typeface="Times New Roman" panose="02020603050405020304" pitchFamily="18" charset="0"/>
                <a:cs typeface="Times New Roman" panose="02020603050405020304" pitchFamily="18" charset="0"/>
              </a:rPr>
              <a:t>flag value [0] = False means that process P</a:t>
            </a:r>
            <a:r>
              <a:rPr lang="en-US" sz="8000" b="0" i="0" baseline="-25000" dirty="0">
                <a:solidFill>
                  <a:srgbClr val="303030"/>
                </a:solidFill>
                <a:effectLst/>
                <a:latin typeface="Times New Roman" panose="02020603050405020304" pitchFamily="18" charset="0"/>
                <a:cs typeface="Times New Roman" panose="02020603050405020304" pitchFamily="18" charset="0"/>
              </a:rPr>
              <a:t>0</a:t>
            </a:r>
            <a:r>
              <a:rPr lang="en-US" sz="8000" b="0" i="0" dirty="0">
                <a:solidFill>
                  <a:srgbClr val="303030"/>
                </a:solidFill>
                <a:effectLst/>
                <a:latin typeface="Times New Roman" panose="02020603050405020304" pitchFamily="18" charset="0"/>
                <a:cs typeface="Times New Roman" panose="02020603050405020304" pitchFamily="18" charset="0"/>
              </a:rPr>
              <a:t> is not interested to enter the critical section.</a:t>
            </a:r>
          </a:p>
          <a:p>
            <a:pPr algn="l" fontAlgn="base">
              <a:buFont typeface="Arial" panose="020B0604020202020204" pitchFamily="34" charset="0"/>
              <a:buChar char="•"/>
            </a:pPr>
            <a:r>
              <a:rPr lang="en-US" sz="8000" b="0" i="0" dirty="0">
                <a:solidFill>
                  <a:srgbClr val="303030"/>
                </a:solidFill>
                <a:effectLst/>
                <a:latin typeface="Times New Roman" panose="02020603050405020304" pitchFamily="18" charset="0"/>
                <a:cs typeface="Times New Roman" panose="02020603050405020304" pitchFamily="18" charset="0"/>
              </a:rPr>
              <a:t>flag value [0] = True means that process P</a:t>
            </a:r>
            <a:r>
              <a:rPr lang="en-US" sz="8000" b="0" i="0" baseline="-25000" dirty="0">
                <a:solidFill>
                  <a:srgbClr val="303030"/>
                </a:solidFill>
                <a:effectLst/>
                <a:latin typeface="Times New Roman" panose="02020603050405020304" pitchFamily="18" charset="0"/>
                <a:cs typeface="Times New Roman" panose="02020603050405020304" pitchFamily="18" charset="0"/>
              </a:rPr>
              <a:t>0</a:t>
            </a:r>
            <a:r>
              <a:rPr lang="en-US" sz="8000" b="0" i="0" dirty="0">
                <a:solidFill>
                  <a:srgbClr val="303030"/>
                </a:solidFill>
                <a:effectLst/>
                <a:latin typeface="Times New Roman" panose="02020603050405020304" pitchFamily="18" charset="0"/>
                <a:cs typeface="Times New Roman" panose="02020603050405020304" pitchFamily="18" charset="0"/>
              </a:rPr>
              <a:t> is interested to enter the critical section.</a:t>
            </a:r>
          </a:p>
          <a:p>
            <a:pPr algn="l" fontAlgn="base">
              <a:buFont typeface="Arial" panose="020B0604020202020204" pitchFamily="34" charset="0"/>
              <a:buChar char="•"/>
            </a:pPr>
            <a:r>
              <a:rPr lang="en-US" sz="8000" b="0" i="0" dirty="0">
                <a:solidFill>
                  <a:srgbClr val="303030"/>
                </a:solidFill>
                <a:effectLst/>
                <a:latin typeface="Times New Roman" panose="02020603050405020304" pitchFamily="18" charset="0"/>
                <a:cs typeface="Times New Roman" panose="02020603050405020304" pitchFamily="18" charset="0"/>
              </a:rPr>
              <a:t>flag value [1] = False means that process P</a:t>
            </a:r>
            <a:r>
              <a:rPr lang="en-US" sz="8000" b="0" i="0" baseline="-25000" dirty="0">
                <a:solidFill>
                  <a:srgbClr val="303030"/>
                </a:solidFill>
                <a:effectLst/>
                <a:latin typeface="Times New Roman" panose="02020603050405020304" pitchFamily="18" charset="0"/>
                <a:cs typeface="Times New Roman" panose="02020603050405020304" pitchFamily="18" charset="0"/>
              </a:rPr>
              <a:t>1</a:t>
            </a:r>
            <a:r>
              <a:rPr lang="en-US" sz="8000" b="0" i="0" dirty="0">
                <a:solidFill>
                  <a:srgbClr val="303030"/>
                </a:solidFill>
                <a:effectLst/>
                <a:latin typeface="Times New Roman" panose="02020603050405020304" pitchFamily="18" charset="0"/>
                <a:cs typeface="Times New Roman" panose="02020603050405020304" pitchFamily="18" charset="0"/>
              </a:rPr>
              <a:t> is not interested to enter the critical section.</a:t>
            </a:r>
          </a:p>
          <a:p>
            <a:pPr algn="l" fontAlgn="base">
              <a:buFont typeface="Arial" panose="020B0604020202020204" pitchFamily="34" charset="0"/>
              <a:buChar char="•"/>
            </a:pPr>
            <a:r>
              <a:rPr lang="en-US" sz="8000" b="0" i="0" dirty="0">
                <a:solidFill>
                  <a:srgbClr val="303030"/>
                </a:solidFill>
                <a:effectLst/>
                <a:latin typeface="Times New Roman" panose="02020603050405020304" pitchFamily="18" charset="0"/>
                <a:cs typeface="Times New Roman" panose="02020603050405020304" pitchFamily="18" charset="0"/>
              </a:rPr>
              <a:t>flag value [1] = True means that process P</a:t>
            </a:r>
            <a:r>
              <a:rPr lang="en-US" sz="8000" b="0" i="0" baseline="-25000" dirty="0">
                <a:solidFill>
                  <a:srgbClr val="303030"/>
                </a:solidFill>
                <a:effectLst/>
                <a:latin typeface="Times New Roman" panose="02020603050405020304" pitchFamily="18" charset="0"/>
                <a:cs typeface="Times New Roman" panose="02020603050405020304" pitchFamily="18" charset="0"/>
              </a:rPr>
              <a:t>1</a:t>
            </a:r>
            <a:r>
              <a:rPr lang="en-US" sz="8000" b="0" i="0" dirty="0">
                <a:solidFill>
                  <a:srgbClr val="303030"/>
                </a:solidFill>
                <a:effectLst/>
                <a:latin typeface="Times New Roman" panose="02020603050405020304" pitchFamily="18" charset="0"/>
                <a:cs typeface="Times New Roman" panose="02020603050405020304" pitchFamily="18" charset="0"/>
              </a:rPr>
              <a:t> is interested to enter the critical secti</a:t>
            </a:r>
            <a:r>
              <a:rPr lang="en-US" b="0" i="0" dirty="0">
                <a:solidFill>
                  <a:srgbClr val="303030"/>
                </a:solidFill>
                <a:effectLst/>
                <a:latin typeface="Times New Roman" panose="02020603050405020304" pitchFamily="18" charset="0"/>
                <a:cs typeface="Times New Roman" panose="02020603050405020304" pitchFamily="18" charset="0"/>
              </a:rPr>
              <a:t>on.</a:t>
            </a:r>
          </a:p>
          <a:p>
            <a:pPr algn="l" fontAlgn="base"/>
            <a:r>
              <a:rPr lang="en-US" b="0" i="0" dirty="0">
                <a:solidFill>
                  <a:srgbClr val="303030"/>
                </a:solidFill>
                <a:effectLst/>
                <a:latin typeface="Times New Roman" panose="02020603050405020304" pitchFamily="18" charset="0"/>
                <a:cs typeface="Times New Roman" panose="02020603050405020304" pitchFamily="18" charset="0"/>
              </a:rPr>
              <a:t> </a:t>
            </a:r>
          </a:p>
          <a:p>
            <a:pPr marL="0" indent="0">
              <a:buNone/>
            </a:pPr>
            <a:endParaRPr lang="en-US" b="0" i="0" dirty="0">
              <a:solidFill>
                <a:srgbClr val="303030"/>
              </a:solidFill>
              <a:effectLst/>
              <a:latin typeface="Arimo"/>
            </a:endParaRPr>
          </a:p>
          <a:p>
            <a:pPr marL="0" indent="0">
              <a:buNone/>
            </a:pPr>
            <a:endParaRPr lang="en-IN" dirty="0"/>
          </a:p>
        </p:txBody>
      </p:sp>
      <p:pic>
        <p:nvPicPr>
          <p:cNvPr id="3074" name="Picture 2" descr="Using Flag variable for solution of Critical Section">
            <a:extLst>
              <a:ext uri="{FF2B5EF4-FFF2-40B4-BE49-F238E27FC236}">
                <a16:creationId xmlns:a16="http://schemas.microsoft.com/office/drawing/2014/main" xmlns="" id="{ABFB3CF9-F4CB-4228-AF81-6221A28AA74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7330" y="1159193"/>
            <a:ext cx="6630572" cy="3243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8580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55C961-BB07-4086-848D-33938CE2BC79}"/>
              </a:ext>
            </a:extLst>
          </p:cNvPr>
          <p:cNvSpPr>
            <a:spLocks noGrp="1"/>
          </p:cNvSpPr>
          <p:nvPr>
            <p:ph idx="1"/>
          </p:nvPr>
        </p:nvSpPr>
        <p:spPr>
          <a:xfrm>
            <a:off x="838200" y="379828"/>
            <a:ext cx="10515600" cy="5797135"/>
          </a:xfrm>
        </p:spPr>
        <p:txBody>
          <a:bodyPr>
            <a:normAutofit/>
          </a:bodyPr>
          <a:lstStyle/>
          <a:p>
            <a:pPr marL="0" indent="0" algn="l" fontAlgn="base">
              <a:buNone/>
            </a:pPr>
            <a:r>
              <a:rPr lang="en-US" b="1" i="0" u="sng" dirty="0">
                <a:solidFill>
                  <a:srgbClr val="303030"/>
                </a:solidFill>
                <a:effectLst/>
                <a:latin typeface="Roboto Condensed"/>
              </a:rPr>
              <a:t>Working-</a:t>
            </a:r>
            <a:endParaRPr lang="en-US" b="1" i="0" dirty="0">
              <a:solidFill>
                <a:srgbClr val="303030"/>
              </a:solidFill>
              <a:effectLst/>
              <a:latin typeface="Roboto Condensed"/>
            </a:endParaRPr>
          </a:p>
          <a:p>
            <a:r>
              <a:rPr lang="en-US" sz="2400" b="0" dirty="0">
                <a:effectLst/>
                <a:latin typeface="Times New Roman" panose="02020603050405020304" pitchFamily="18" charset="0"/>
                <a:cs typeface="Times New Roman" panose="02020603050405020304" pitchFamily="18" charset="0"/>
              </a:rPr>
              <a:t>Suppose P0 wants to enter then we will execute its code and </a:t>
            </a:r>
            <a:r>
              <a:rPr lang="en-US" sz="2400" b="1" u="none" strike="noStrike" dirty="0">
                <a:effectLst/>
                <a:latin typeface="Times New Roman" panose="02020603050405020304" pitchFamily="18" charset="0"/>
                <a:cs typeface="Times New Roman" panose="02020603050405020304" pitchFamily="18" charset="0"/>
              </a:rPr>
              <a:t>flag[0] is turned T</a:t>
            </a:r>
            <a:r>
              <a:rPr lang="en-US" sz="2400" b="0" dirty="0">
                <a:effectLst/>
                <a:latin typeface="Times New Roman" panose="02020603050405020304" pitchFamily="18" charset="0"/>
                <a:cs typeface="Times New Roman" panose="02020603050405020304" pitchFamily="18" charset="0"/>
              </a:rPr>
              <a:t>. Now the while loop is there to check whether P1 also wants to enter critical section or not. Since value of flag[1]=F so while loop condition is false and P0 will enter critical section.</a:t>
            </a:r>
          </a:p>
          <a:p>
            <a:r>
              <a:rPr lang="en-US" sz="2400" b="0" dirty="0">
                <a:effectLst/>
                <a:latin typeface="Times New Roman" panose="02020603050405020304" pitchFamily="18" charset="0"/>
                <a:cs typeface="Times New Roman" panose="02020603050405020304" pitchFamily="18" charset="0"/>
              </a:rPr>
              <a:t> Now lets check if the above code holds true for </a:t>
            </a:r>
            <a:r>
              <a:rPr lang="en-US" sz="2400" b="1" u="none" strike="noStrike" dirty="0">
                <a:effectLst/>
                <a:latin typeface="Times New Roman" panose="02020603050405020304" pitchFamily="18" charset="0"/>
                <a:cs typeface="Times New Roman" panose="02020603050405020304" pitchFamily="18" charset="0"/>
              </a:rPr>
              <a:t>Mutual Exclusion</a:t>
            </a:r>
            <a:r>
              <a:rPr lang="en-US" sz="2400" b="0" dirty="0">
                <a:effectLst/>
                <a:latin typeface="Times New Roman" panose="02020603050405020304" pitchFamily="18" charset="0"/>
                <a:cs typeface="Times New Roman" panose="02020603050405020304" pitchFamily="18" charset="0"/>
              </a:rPr>
              <a:t> or not. Suppose when P0 entered the critical section at that time we context switched to P1 and </a:t>
            </a:r>
            <a:r>
              <a:rPr lang="en-US" sz="2400" b="1" u="none" strike="noStrike" dirty="0">
                <a:effectLst/>
                <a:latin typeface="Times New Roman" panose="02020603050405020304" pitchFamily="18" charset="0"/>
                <a:cs typeface="Times New Roman" panose="02020603050405020304" pitchFamily="18" charset="0"/>
              </a:rPr>
              <a:t>flag[1]=T</a:t>
            </a:r>
            <a:r>
              <a:rPr lang="en-US" sz="2400" b="0" dirty="0">
                <a:effectLst/>
                <a:latin typeface="Times New Roman" panose="02020603050405020304" pitchFamily="18" charset="0"/>
                <a:cs typeface="Times New Roman" panose="02020603050405020304" pitchFamily="18" charset="0"/>
              </a:rPr>
              <a:t>. The while loop is executed which says flag[0] should be T and flag[0] is actually T thus P1 will be trapped in the while loop.</a:t>
            </a:r>
          </a:p>
          <a:p>
            <a:r>
              <a:rPr lang="en-US" sz="2400" b="0" i="0" dirty="0">
                <a:effectLst/>
                <a:latin typeface="Times New Roman" panose="02020603050405020304" pitchFamily="18" charset="0"/>
                <a:cs typeface="Times New Roman" panose="02020603050405020304" pitchFamily="18" charset="0"/>
              </a:rPr>
              <a:t>Suppose context switch occurs and now we are in P0 again. Now P0 comes out of critical section and </a:t>
            </a:r>
            <a:r>
              <a:rPr lang="en-US" sz="2400" b="1" i="1" u="none" strike="noStrike" dirty="0">
                <a:effectLst/>
                <a:latin typeface="Times New Roman" panose="02020603050405020304" pitchFamily="18" charset="0"/>
                <a:cs typeface="Times New Roman" panose="02020603050405020304" pitchFamily="18" charset="0"/>
              </a:rPr>
              <a:t>flag[0] is set F</a:t>
            </a:r>
            <a:r>
              <a:rPr lang="en-US" sz="2400" b="0" i="0" dirty="0">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Now P1 can </a:t>
            </a:r>
            <a:r>
              <a:rPr lang="en-US" sz="2400" b="0" i="0" dirty="0" err="1">
                <a:effectLst/>
                <a:latin typeface="Times New Roman" panose="02020603050405020304" pitchFamily="18" charset="0"/>
                <a:cs typeface="Times New Roman" panose="02020603050405020304" pitchFamily="18" charset="0"/>
              </a:rPr>
              <a:t>can</a:t>
            </a:r>
            <a:r>
              <a:rPr lang="en-US" sz="2400" b="0" i="0" dirty="0">
                <a:effectLst/>
                <a:latin typeface="Times New Roman" panose="02020603050405020304" pitchFamily="18" charset="0"/>
                <a:cs typeface="Times New Roman" panose="02020603050405020304" pitchFamily="18" charset="0"/>
              </a:rPr>
              <a:t> enter critical section because flag[0] is F and while loop breaks.</a:t>
            </a:r>
            <a:r>
              <a:rPr lang="en-US" sz="2400" b="0" dirty="0">
                <a:effectLst/>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9617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DAFE66-A58D-43AC-8353-E8FC6101CCC0}"/>
              </a:ext>
            </a:extLst>
          </p:cNvPr>
          <p:cNvSpPr>
            <a:spLocks noGrp="1"/>
          </p:cNvSpPr>
          <p:nvPr>
            <p:ph idx="1"/>
          </p:nvPr>
        </p:nvSpPr>
        <p:spPr>
          <a:xfrm>
            <a:off x="838200" y="450166"/>
            <a:ext cx="10515600" cy="5726797"/>
          </a:xfrm>
        </p:spPr>
        <p:txBody>
          <a:bodyPr>
            <a:normAutofit fontScale="92500"/>
          </a:bodyPr>
          <a:lstStyle/>
          <a:p>
            <a:r>
              <a:rPr lang="en-US" sz="2400" b="0" i="0" dirty="0">
                <a:effectLst/>
                <a:latin typeface="Times New Roman" panose="02020603050405020304" pitchFamily="18" charset="0"/>
                <a:cs typeface="Times New Roman" panose="02020603050405020304" pitchFamily="18" charset="0"/>
              </a:rPr>
              <a:t>Now, let's check if P0 can enter again into critical section or not. flag[0] is set T. Now, while loop will be executed which says if  flag[1] is T and flag[1] is actually set to T so P0 will be trapped in the while loop. Therefore, Mutual Exclusion is satisfied here.</a:t>
            </a:r>
          </a:p>
          <a:p>
            <a:r>
              <a:rPr lang="en-US" sz="2400" b="0" i="0" dirty="0">
                <a:effectLst/>
                <a:latin typeface="Times New Roman" panose="02020603050405020304" pitchFamily="18" charset="0"/>
                <a:cs typeface="Times New Roman" panose="02020603050405020304" pitchFamily="18" charset="0"/>
              </a:rPr>
              <a:t>Now let's check for </a:t>
            </a:r>
            <a:r>
              <a:rPr lang="en-US" sz="2400" b="1" i="0" u="none" strike="noStrike" dirty="0">
                <a:effectLst/>
                <a:latin typeface="Times New Roman" panose="02020603050405020304" pitchFamily="18" charset="0"/>
                <a:cs typeface="Times New Roman" panose="02020603050405020304" pitchFamily="18" charset="0"/>
              </a:rPr>
              <a:t>Progress</a:t>
            </a:r>
            <a:r>
              <a:rPr lang="en-US" sz="2400" b="0" i="0" dirty="0">
                <a:effectLst/>
                <a:latin typeface="Times New Roman" panose="02020603050405020304" pitchFamily="18" charset="0"/>
                <a:cs typeface="Times New Roman" panose="02020603050405020304" pitchFamily="18" charset="0"/>
              </a:rPr>
              <a:t>. Suppose the flag array is set to F for both slots again.</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Now P1 is not interested in entering critical section and P0 wants to enter critical section so flag[0] is set T. Now, while loop is checked which says flag[1] should be T but it is F because P1 is not interested in entering critical section. So, P0 will enter critical section.</a:t>
            </a:r>
          </a:p>
          <a:p>
            <a:r>
              <a:rPr lang="en-US" sz="2400" b="0" i="0" dirty="0">
                <a:effectLst/>
                <a:latin typeface="Times New Roman" panose="02020603050405020304" pitchFamily="18" charset="0"/>
                <a:cs typeface="Times New Roman" panose="02020603050405020304" pitchFamily="18" charset="0"/>
              </a:rPr>
              <a:t>Now, let say P0 comes out of Critical section and turns flag[0] to F. now, again P0 wants to enter critical section and it turns flag[0] to T. Again it checks while loop whether flag[1] is T or not but P1 is not interested in entering so P0 will enter critical section again</a:t>
            </a:r>
            <a:r>
              <a:rPr lang="en-US" b="0" i="0" dirty="0">
                <a:solidFill>
                  <a:srgbClr val="656565"/>
                </a:solidFill>
                <a:effectLst/>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So, you can see that only those processes are participating which really wants to enter critical section. So, it should hold true for Progress but it will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375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19D53DE-B288-4509-8278-08A67B767163}"/>
              </a:ext>
            </a:extLst>
          </p:cNvPr>
          <p:cNvSpPr>
            <a:spLocks noGrp="1"/>
          </p:cNvSpPr>
          <p:nvPr>
            <p:ph idx="1"/>
          </p:nvPr>
        </p:nvSpPr>
        <p:spPr>
          <a:xfrm>
            <a:off x="838200" y="675249"/>
            <a:ext cx="10515600" cy="5501714"/>
          </a:xfrm>
        </p:spPr>
        <p:txBody>
          <a:bodyPr/>
          <a:lstStyle/>
          <a:p>
            <a:r>
              <a:rPr lang="en-US" sz="2400" b="0" i="0" dirty="0">
                <a:solidFill>
                  <a:srgbClr val="656565"/>
                </a:solidFill>
                <a:effectLst/>
                <a:latin typeface="Times New Roman" panose="02020603050405020304" pitchFamily="18" charset="0"/>
                <a:cs typeface="Times New Roman" panose="02020603050405020304" pitchFamily="18" charset="0"/>
              </a:rPr>
              <a:t>Suppose the flag array is set to F again. Now , P0 wants to enter critical section so flag[0] is set T. </a:t>
            </a:r>
          </a:p>
          <a:p>
            <a:r>
              <a:rPr lang="en-US" sz="2400" b="0" i="0" dirty="0">
                <a:solidFill>
                  <a:srgbClr val="656565"/>
                </a:solidFill>
                <a:effectLst/>
                <a:latin typeface="Times New Roman" panose="02020603050405020304" pitchFamily="18" charset="0"/>
                <a:cs typeface="Times New Roman" panose="02020603050405020304" pitchFamily="18" charset="0"/>
              </a:rPr>
              <a:t>Here, before executing while loop for P0 we context switched to P1. P1 also wants to enter critical section so flag[1] is also set T. </a:t>
            </a:r>
          </a:p>
          <a:p>
            <a:r>
              <a:rPr lang="en-US" sz="2400" b="0" i="0" dirty="0">
                <a:solidFill>
                  <a:srgbClr val="656565"/>
                </a:solidFill>
                <a:effectLst/>
                <a:latin typeface="Times New Roman" panose="02020603050405020304" pitchFamily="18" charset="0"/>
                <a:cs typeface="Times New Roman" panose="02020603050405020304" pitchFamily="18" charset="0"/>
              </a:rPr>
              <a:t>But now, while loop of P1 which says flag[0] should be T is actually T so P0 will be trapped in while loop. Same goes for while loop for P0 because while of P0 says that flag[1] should be T which is actually T so P0 will also be trapped in while loop. Thus the system goes in deadlock.</a:t>
            </a:r>
          </a:p>
          <a:p>
            <a:endParaRPr lang="en-IN" dirty="0"/>
          </a:p>
        </p:txBody>
      </p:sp>
    </p:spTree>
    <p:extLst>
      <p:ext uri="{BB962C8B-B14F-4D97-AF65-F5344CB8AC3E}">
        <p14:creationId xmlns:p14="http://schemas.microsoft.com/office/powerpoint/2010/main" xmlns="" val="218859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2F5FDF-61BF-4BE4-8F99-55ECB154A359}"/>
              </a:ext>
            </a:extLst>
          </p:cNvPr>
          <p:cNvSpPr>
            <a:spLocks noGrp="1"/>
          </p:cNvSpPr>
          <p:nvPr>
            <p:ph idx="1"/>
          </p:nvPr>
        </p:nvSpPr>
        <p:spPr>
          <a:xfrm>
            <a:off x="838200" y="211015"/>
            <a:ext cx="10515600" cy="5965948"/>
          </a:xfrm>
        </p:spPr>
        <p:txBody>
          <a:bodyPr>
            <a:normAutofit fontScale="77500" lnSpcReduction="20000"/>
          </a:bodyPr>
          <a:lstStyle/>
          <a:p>
            <a:pPr marL="0" indent="0">
              <a:buNone/>
            </a:pPr>
            <a:r>
              <a:rPr lang="en-IN" b="1" i="0" dirty="0">
                <a:solidFill>
                  <a:srgbClr val="40424E"/>
                </a:solidFill>
                <a:effectLst/>
                <a:latin typeface="Times New Roman" panose="02020603050405020304" pitchFamily="18" charset="0"/>
                <a:cs typeface="Times New Roman" panose="02020603050405020304" pitchFamily="18" charset="0"/>
              </a:rPr>
              <a:t>Peterson’s Solution</a:t>
            </a:r>
          </a:p>
          <a:p>
            <a:pPr algn="l" fontAlgn="base"/>
            <a:r>
              <a:rPr lang="en-US" b="0" i="0" dirty="0">
                <a:solidFill>
                  <a:srgbClr val="40424E"/>
                </a:solidFill>
                <a:effectLst/>
                <a:latin typeface="Times New Roman" panose="02020603050405020304" pitchFamily="18" charset="0"/>
                <a:cs typeface="Times New Roman" panose="02020603050405020304" pitchFamily="18" charset="0"/>
              </a:rPr>
              <a:t>In Peterson’s solution, </a:t>
            </a:r>
            <a:r>
              <a:rPr lang="en-US" dirty="0">
                <a:solidFill>
                  <a:srgbClr val="40424E"/>
                </a:solidFill>
                <a:latin typeface="Times New Roman" panose="02020603050405020304" pitchFamily="18" charset="0"/>
                <a:cs typeface="Times New Roman" panose="02020603050405020304" pitchFamily="18" charset="0"/>
              </a:rPr>
              <a:t>We are combining both algo1 1 (turn variable)and algo2(flag variable)</a:t>
            </a:r>
            <a:endParaRPr lang="en-US" b="0" i="0" dirty="0">
              <a:solidFill>
                <a:srgbClr val="40424E"/>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dirty="0" err="1">
                <a:solidFill>
                  <a:srgbClr val="40424E"/>
                </a:solidFill>
                <a:latin typeface="Times New Roman" panose="02020603050405020304" pitchFamily="18" charset="0"/>
                <a:cs typeface="Times New Roman" panose="02020603050405020304" pitchFamily="18" charset="0"/>
              </a:rPr>
              <a:t>b</a:t>
            </a:r>
            <a:r>
              <a:rPr lang="en-US" b="0" i="0" dirty="0" err="1">
                <a:solidFill>
                  <a:srgbClr val="40424E"/>
                </a:solidFill>
                <a:effectLst/>
                <a:latin typeface="Times New Roman" panose="02020603050405020304" pitchFamily="18" charset="0"/>
                <a:cs typeface="Times New Roman" panose="02020603050405020304" pitchFamily="18" charset="0"/>
              </a:rPr>
              <a:t>oolean</a:t>
            </a:r>
            <a:r>
              <a:rPr lang="en-US" b="0" i="0" dirty="0">
                <a:solidFill>
                  <a:srgbClr val="40424E"/>
                </a:solidFill>
                <a:effectLst/>
                <a:latin typeface="Times New Roman" panose="02020603050405020304" pitchFamily="18" charset="0"/>
                <a:cs typeface="Times New Roman" panose="02020603050405020304" pitchFamily="18" charset="0"/>
              </a:rPr>
              <a:t> flag[</a:t>
            </a:r>
            <a:r>
              <a:rPr lang="en-US" b="0" i="0" dirty="0" err="1">
                <a:solidFill>
                  <a:srgbClr val="40424E"/>
                </a:solidFill>
                <a:effectLst/>
                <a:latin typeface="Times New Roman" panose="02020603050405020304" pitchFamily="18" charset="0"/>
                <a:cs typeface="Times New Roman" panose="02020603050405020304" pitchFamily="18" charset="0"/>
              </a:rPr>
              <a:t>i</a:t>
            </a:r>
            <a:r>
              <a:rPr lang="en-US" b="0" i="0" dirty="0">
                <a:solidFill>
                  <a:srgbClr val="40424E"/>
                </a:solidFill>
                <a:effectLst/>
                <a:latin typeface="Times New Roman" panose="02020603050405020304" pitchFamily="18" charset="0"/>
                <a:cs typeface="Times New Roman" panose="02020603050405020304" pitchFamily="18" charset="0"/>
              </a:rPr>
              <a:t>] :Initialized to FALSE, initially no one is interested in entering the critical section</a:t>
            </a:r>
          </a:p>
          <a:p>
            <a:pPr marL="0" indent="0" algn="l" fontAlgn="base">
              <a:buNone/>
            </a:pPr>
            <a:endParaRPr lang="en-US" b="0" i="0" dirty="0">
              <a:solidFill>
                <a:srgbClr val="40424E"/>
              </a:solidFill>
              <a:effectLst/>
              <a:latin typeface="urw-din"/>
            </a:endParaRPr>
          </a:p>
          <a:p>
            <a:pPr marL="0" indent="0" algn="l" fontAlgn="base">
              <a:buNone/>
            </a:pPr>
            <a:r>
              <a:rPr lang="en-US" dirty="0">
                <a:solidFill>
                  <a:srgbClr val="40424E"/>
                </a:solidFill>
                <a:latin typeface="urw-din"/>
              </a:rPr>
              <a:t>P0 						P1</a:t>
            </a:r>
          </a:p>
          <a:p>
            <a:pPr marL="0" indent="0" fontAlgn="base">
              <a:buNone/>
            </a:pPr>
            <a:r>
              <a:rPr lang="en-US" dirty="0">
                <a:solidFill>
                  <a:srgbClr val="40424E"/>
                </a:solidFill>
                <a:latin typeface="urw-din"/>
              </a:rPr>
              <a:t>While(1)					While(1)</a:t>
            </a:r>
          </a:p>
          <a:p>
            <a:pPr marL="0" indent="0" algn="l" fontAlgn="base">
              <a:buNone/>
            </a:pPr>
            <a:r>
              <a:rPr lang="en-US" b="0" i="0" dirty="0">
                <a:solidFill>
                  <a:srgbClr val="40424E"/>
                </a:solidFill>
                <a:effectLst/>
                <a:latin typeface="urw-din"/>
              </a:rPr>
              <a:t>{						{</a:t>
            </a:r>
          </a:p>
          <a:p>
            <a:pPr marL="0" indent="0" fontAlgn="base">
              <a:buNone/>
            </a:pPr>
            <a:r>
              <a:rPr lang="en-US" dirty="0">
                <a:solidFill>
                  <a:srgbClr val="40424E"/>
                </a:solidFill>
                <a:latin typeface="urw-din"/>
              </a:rPr>
              <a:t>flag[0]=T					flag[1]=T</a:t>
            </a:r>
          </a:p>
          <a:p>
            <a:pPr marL="0" indent="0" fontAlgn="base">
              <a:buNone/>
            </a:pPr>
            <a:r>
              <a:rPr lang="en-US" dirty="0">
                <a:solidFill>
                  <a:srgbClr val="40424E"/>
                </a:solidFill>
                <a:latin typeface="urw-din"/>
              </a:rPr>
              <a:t>t</a:t>
            </a:r>
            <a:r>
              <a:rPr lang="en-US" b="0" i="0" dirty="0">
                <a:solidFill>
                  <a:srgbClr val="40424E"/>
                </a:solidFill>
                <a:effectLst/>
                <a:latin typeface="urw-din"/>
              </a:rPr>
              <a:t>urn=1						</a:t>
            </a:r>
            <a:r>
              <a:rPr lang="en-US" dirty="0">
                <a:solidFill>
                  <a:srgbClr val="40424E"/>
                </a:solidFill>
                <a:latin typeface="urw-din"/>
              </a:rPr>
              <a:t>t</a:t>
            </a:r>
            <a:r>
              <a:rPr lang="en-US" b="0" i="0" dirty="0">
                <a:solidFill>
                  <a:srgbClr val="40424E"/>
                </a:solidFill>
                <a:effectLst/>
                <a:latin typeface="urw-din"/>
              </a:rPr>
              <a:t>urn=0</a:t>
            </a:r>
          </a:p>
          <a:p>
            <a:pPr marL="0" indent="0" fontAlgn="base">
              <a:buNone/>
            </a:pPr>
            <a:r>
              <a:rPr lang="en-US" dirty="0">
                <a:solidFill>
                  <a:srgbClr val="40424E"/>
                </a:solidFill>
                <a:latin typeface="urw-din"/>
              </a:rPr>
              <a:t>While(turn==1 &amp;&amp; flag[1]==T);			While(turn==0 &amp;&amp; flag[0]==T);</a:t>
            </a:r>
          </a:p>
          <a:p>
            <a:pPr marL="0" indent="0" algn="l" fontAlgn="base">
              <a:buNone/>
            </a:pPr>
            <a:r>
              <a:rPr lang="en-US" b="0" i="0" dirty="0">
                <a:solidFill>
                  <a:srgbClr val="40424E"/>
                </a:solidFill>
                <a:effectLst/>
                <a:latin typeface="urw-din"/>
              </a:rPr>
              <a:t>Critical section 					Critical Section</a:t>
            </a:r>
          </a:p>
          <a:p>
            <a:pPr marL="0" indent="0" algn="l" fontAlgn="base">
              <a:buNone/>
            </a:pPr>
            <a:r>
              <a:rPr lang="en-US" b="0" i="0" dirty="0">
                <a:solidFill>
                  <a:srgbClr val="40424E"/>
                </a:solidFill>
                <a:effectLst/>
                <a:latin typeface="urw-din"/>
              </a:rPr>
              <a:t>flag[0]=F					flag[1]=F</a:t>
            </a:r>
          </a:p>
          <a:p>
            <a:pPr marL="0" indent="0" algn="l" fontAlgn="base">
              <a:buNone/>
            </a:pPr>
            <a:r>
              <a:rPr lang="en-US" b="0" i="0" dirty="0">
                <a:solidFill>
                  <a:srgbClr val="40424E"/>
                </a:solidFill>
                <a:effectLst/>
                <a:latin typeface="urw-din"/>
              </a:rPr>
              <a:t>}						}</a:t>
            </a:r>
          </a:p>
          <a:p>
            <a:pPr marL="0" indent="0">
              <a:buNone/>
            </a:pPr>
            <a:r>
              <a:rPr lang="en-US" b="0" i="0" u="sng" dirty="0">
                <a:solidFill>
                  <a:srgbClr val="40424E"/>
                </a:solidFill>
                <a:effectLst/>
                <a:latin typeface="urw-din"/>
                <a:hlinkClick r:id="rId2"/>
              </a:rPr>
              <a:t/>
            </a:r>
            <a:br>
              <a:rPr lang="en-US" b="0" i="0" u="sng" dirty="0">
                <a:solidFill>
                  <a:srgbClr val="40424E"/>
                </a:solidFill>
                <a:effectLst/>
                <a:latin typeface="urw-din"/>
                <a:hlinkClick r:id="rId2"/>
              </a:rPr>
            </a:br>
            <a:endParaRPr lang="en-IN" dirty="0"/>
          </a:p>
        </p:txBody>
      </p:sp>
    </p:spTree>
    <p:extLst>
      <p:ext uri="{BB962C8B-B14F-4D97-AF65-F5344CB8AC3E}">
        <p14:creationId xmlns:p14="http://schemas.microsoft.com/office/powerpoint/2010/main" xmlns="" val="287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949597-AAF0-4F9B-9665-5F613C4F746F}"/>
              </a:ext>
            </a:extLst>
          </p:cNvPr>
          <p:cNvSpPr>
            <a:spLocks noGrp="1"/>
          </p:cNvSpPr>
          <p:nvPr>
            <p:ph idx="1"/>
          </p:nvPr>
        </p:nvSpPr>
        <p:spPr>
          <a:xfrm>
            <a:off x="838200" y="450166"/>
            <a:ext cx="10515600" cy="6119446"/>
          </a:xfrm>
        </p:spPr>
        <p:txBody>
          <a:bodyPr>
            <a:normAutofit lnSpcReduction="10000"/>
          </a:bodyPr>
          <a:lstStyle/>
          <a:p>
            <a:pPr marL="0" indent="0" algn="ctr">
              <a:buNone/>
            </a:pPr>
            <a:r>
              <a:rPr lang="en-IN" sz="2400" b="1" dirty="0">
                <a:latin typeface="Times New Roman" panose="02020603050405020304" pitchFamily="18" charset="0"/>
                <a:cs typeface="Times New Roman" panose="02020603050405020304" pitchFamily="18" charset="0"/>
              </a:rPr>
              <a:t>Semaphores</a:t>
            </a:r>
          </a:p>
          <a:p>
            <a:r>
              <a:rPr lang="en-IN" sz="2400" dirty="0">
                <a:latin typeface="Times New Roman" panose="02020603050405020304" pitchFamily="18" charset="0"/>
                <a:cs typeface="Times New Roman" panose="02020603050405020304" pitchFamily="18" charset="0"/>
              </a:rPr>
              <a:t>By Petersons algorithm only two process synchronization would possible. In Real n-process will be executing. How to provide synchronization for n-process. The solution is Semaphores.</a:t>
            </a:r>
          </a:p>
          <a:p>
            <a:r>
              <a:rPr lang="en-IN" sz="2400" dirty="0">
                <a:latin typeface="Times New Roman" panose="02020603050405020304" pitchFamily="18" charset="0"/>
                <a:cs typeface="Times New Roman" panose="02020603050405020304" pitchFamily="18" charset="0"/>
              </a:rPr>
              <a:t>A Semaphore is an integer variable that apart from initialization it is accessed only through standard atomic operations wait() and signal().</a:t>
            </a:r>
          </a:p>
          <a:p>
            <a:r>
              <a:rPr lang="en-IN" sz="2400" dirty="0">
                <a:latin typeface="Times New Roman" panose="02020603050405020304" pitchFamily="18" charset="0"/>
                <a:cs typeface="Times New Roman" panose="02020603050405020304" pitchFamily="18" charset="0"/>
              </a:rPr>
              <a:t>For solving critical section problem using semaphore, the semaphore value should be initialized to 1.</a:t>
            </a:r>
          </a:p>
          <a:p>
            <a:pPr marL="0" indent="0">
              <a:buNone/>
            </a:pPr>
            <a:r>
              <a:rPr lang="en-IN" sz="2400" dirty="0">
                <a:latin typeface="Times New Roman" panose="02020603050405020304" pitchFamily="18" charset="0"/>
                <a:cs typeface="Times New Roman" panose="02020603050405020304" pitchFamily="18" charset="0"/>
              </a:rPr>
              <a:t>Wait(s)		          Signal(S)</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while(S&lt;=0);		S=S+1</a:t>
            </a:r>
          </a:p>
          <a:p>
            <a:pPr marL="0" indent="0">
              <a:buNone/>
            </a:pPr>
            <a:r>
              <a:rPr lang="en-IN" sz="2400" dirty="0">
                <a:latin typeface="Times New Roman" panose="02020603050405020304" pitchFamily="18" charset="0"/>
                <a:cs typeface="Times New Roman" panose="02020603050405020304" pitchFamily="18" charset="0"/>
              </a:rPr>
              <a:t>S=S-1:			}</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Wait(s): It will reduce the value by 1</a:t>
            </a:r>
          </a:p>
          <a:p>
            <a:pPr marL="0" indent="0">
              <a:buNone/>
            </a:pPr>
            <a:r>
              <a:rPr lang="en-IN" sz="2400" dirty="0">
                <a:latin typeface="Times New Roman" panose="02020603050405020304" pitchFamily="18" charset="0"/>
                <a:cs typeface="Times New Roman" panose="02020603050405020304" pitchFamily="18" charset="0"/>
              </a:rPr>
              <a:t>Signal(S): It increases value by 1</a:t>
            </a:r>
          </a:p>
          <a:p>
            <a:pPr marL="0" indent="0">
              <a:buNone/>
            </a:pPr>
            <a:endParaRPr lang="en-IN" dirty="0"/>
          </a:p>
        </p:txBody>
      </p:sp>
    </p:spTree>
    <p:extLst>
      <p:ext uri="{BB962C8B-B14F-4D97-AF65-F5344CB8AC3E}">
        <p14:creationId xmlns:p14="http://schemas.microsoft.com/office/powerpoint/2010/main" xmlns="" val="685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6F1604-07C0-4E99-97EE-8FA41ACA3D35}"/>
              </a:ext>
            </a:extLst>
          </p:cNvPr>
          <p:cNvSpPr>
            <a:spLocks noGrp="1"/>
          </p:cNvSpPr>
          <p:nvPr>
            <p:ph idx="1"/>
          </p:nvPr>
        </p:nvSpPr>
        <p:spPr>
          <a:xfrm>
            <a:off x="838200" y="604911"/>
            <a:ext cx="10515600" cy="5572052"/>
          </a:xfrm>
        </p:spPr>
        <p:txBody>
          <a:bodyPr>
            <a:normAutofit fontScale="92500"/>
          </a:bodyPr>
          <a:lstStyle/>
          <a:p>
            <a:pPr marL="0" indent="0">
              <a:buNone/>
            </a:pPr>
            <a:r>
              <a:rPr lang="en-IN" b="1" dirty="0"/>
              <a:t>Process Synchronization</a:t>
            </a:r>
          </a:p>
          <a:p>
            <a:r>
              <a:rPr lang="en-US" b="0" i="0" dirty="0">
                <a:solidFill>
                  <a:srgbClr val="333333"/>
                </a:solidFill>
                <a:effectLst/>
                <a:latin typeface="PT Serif"/>
              </a:rPr>
              <a:t>In the Operating System, there are a number of processes present in a particular state.</a:t>
            </a:r>
          </a:p>
          <a:p>
            <a:r>
              <a:rPr lang="en-US" b="0" i="0" dirty="0">
                <a:solidFill>
                  <a:srgbClr val="333333"/>
                </a:solidFill>
                <a:effectLst/>
                <a:latin typeface="PT Serif"/>
              </a:rPr>
              <a:t> At the same time, we have a limited amount of resources present, so those resources need to be shared among various processes.</a:t>
            </a:r>
          </a:p>
          <a:p>
            <a:r>
              <a:rPr lang="en-US" b="0" i="0" dirty="0">
                <a:solidFill>
                  <a:srgbClr val="333333"/>
                </a:solidFill>
                <a:effectLst/>
                <a:latin typeface="PT Serif"/>
              </a:rPr>
              <a:t> But  if two processes are using the same resource at the same time this may lead to data inconsistency.</a:t>
            </a:r>
          </a:p>
          <a:p>
            <a:r>
              <a:rPr lang="en-US" b="0" i="0" dirty="0">
                <a:solidFill>
                  <a:srgbClr val="333333"/>
                </a:solidFill>
                <a:effectLst/>
                <a:latin typeface="PT Serif"/>
              </a:rPr>
              <a:t>So, synchronization of process should be there in the Operating System. </a:t>
            </a:r>
          </a:p>
          <a:p>
            <a:r>
              <a:rPr lang="en-US" b="0" i="0" dirty="0">
                <a:solidFill>
                  <a:srgbClr val="333333"/>
                </a:solidFill>
                <a:effectLst/>
                <a:latin typeface="PT Serif"/>
              </a:rPr>
              <a:t>These processes that are sharing resources between each other are called </a:t>
            </a:r>
            <a:r>
              <a:rPr lang="en-US" b="1" i="0" dirty="0">
                <a:solidFill>
                  <a:srgbClr val="333333"/>
                </a:solidFill>
                <a:effectLst/>
                <a:latin typeface="PT Serif"/>
              </a:rPr>
              <a:t>Cooperative Processes</a:t>
            </a:r>
            <a:r>
              <a:rPr lang="en-US" b="0" i="0" dirty="0">
                <a:solidFill>
                  <a:srgbClr val="333333"/>
                </a:solidFill>
                <a:effectLst/>
                <a:latin typeface="PT Serif"/>
              </a:rPr>
              <a:t> </a:t>
            </a:r>
          </a:p>
          <a:p>
            <a:r>
              <a:rPr lang="en-US" dirty="0">
                <a:solidFill>
                  <a:srgbClr val="333333"/>
                </a:solidFill>
                <a:latin typeface="PT Serif"/>
              </a:rPr>
              <a:t>T</a:t>
            </a:r>
            <a:r>
              <a:rPr lang="en-US" b="0" i="0" dirty="0">
                <a:solidFill>
                  <a:srgbClr val="333333"/>
                </a:solidFill>
                <a:effectLst/>
                <a:latin typeface="PT Serif"/>
              </a:rPr>
              <a:t>he processes whose execution does not affect the execution of other processes are called </a:t>
            </a:r>
            <a:r>
              <a:rPr lang="en-US" b="1" i="0" dirty="0">
                <a:solidFill>
                  <a:srgbClr val="333333"/>
                </a:solidFill>
                <a:effectLst/>
                <a:latin typeface="PT Serif"/>
              </a:rPr>
              <a:t>Independent Processes</a:t>
            </a:r>
            <a:r>
              <a:rPr lang="en-US" b="0" i="0" dirty="0">
                <a:solidFill>
                  <a:srgbClr val="333333"/>
                </a:solidFill>
                <a:effectLst/>
                <a:latin typeface="PT Serif"/>
              </a:rPr>
              <a:t>.</a:t>
            </a:r>
            <a:endParaRPr lang="en-IN" dirty="0"/>
          </a:p>
        </p:txBody>
      </p:sp>
    </p:spTree>
    <p:extLst>
      <p:ext uri="{BB962C8B-B14F-4D97-AF65-F5344CB8AC3E}">
        <p14:creationId xmlns:p14="http://schemas.microsoft.com/office/powerpoint/2010/main" xmlns="" val="382938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9AA74A-F7FE-4C5C-BBEC-EC1174C3C947}"/>
              </a:ext>
            </a:extLst>
          </p:cNvPr>
          <p:cNvSpPr>
            <a:spLocks noGrp="1"/>
          </p:cNvSpPr>
          <p:nvPr>
            <p:ph idx="1"/>
          </p:nvPr>
        </p:nvSpPr>
        <p:spPr>
          <a:xfrm>
            <a:off x="683455" y="365760"/>
            <a:ext cx="10515600" cy="5726797"/>
          </a:xfrm>
        </p:spPr>
        <p:txBody>
          <a:bodyPr>
            <a:normAutofit lnSpcReduction="10000"/>
          </a:bodyPr>
          <a:lstStyle/>
          <a:p>
            <a:pPr marL="0" indent="0">
              <a:buNone/>
            </a:pPr>
            <a:r>
              <a:rPr lang="en-IN" dirty="0"/>
              <a:t>Syntax</a:t>
            </a:r>
          </a:p>
          <a:p>
            <a:pPr marL="0" indent="0">
              <a:buNone/>
            </a:pPr>
            <a:r>
              <a:rPr lang="en-IN" dirty="0"/>
              <a:t>do</a:t>
            </a:r>
          </a:p>
          <a:p>
            <a:pPr marL="0" indent="0">
              <a:buNone/>
            </a:pPr>
            <a:r>
              <a:rPr lang="en-IN" dirty="0"/>
              <a:t>{</a:t>
            </a:r>
          </a:p>
          <a:p>
            <a:pPr marL="0" indent="0">
              <a:buNone/>
            </a:pPr>
            <a:r>
              <a:rPr lang="en-IN" dirty="0"/>
              <a:t>	</a:t>
            </a:r>
            <a:r>
              <a:rPr lang="en-IN" b="1" dirty="0"/>
              <a:t>Wait(s)</a:t>
            </a:r>
          </a:p>
          <a:p>
            <a:pPr marL="0" indent="0">
              <a:buNone/>
            </a:pPr>
            <a:r>
              <a:rPr lang="en-IN" dirty="0"/>
              <a:t> 	 Critical section</a:t>
            </a:r>
          </a:p>
          <a:p>
            <a:pPr marL="0" indent="0">
              <a:buNone/>
            </a:pPr>
            <a:r>
              <a:rPr lang="en-IN" dirty="0"/>
              <a:t>	</a:t>
            </a:r>
            <a:r>
              <a:rPr lang="en-IN" b="1" dirty="0"/>
              <a:t>Signal(S)</a:t>
            </a:r>
          </a:p>
          <a:p>
            <a:pPr marL="0" indent="0">
              <a:buNone/>
            </a:pPr>
            <a:r>
              <a:rPr lang="en-IN" dirty="0"/>
              <a:t>	remainder Section</a:t>
            </a:r>
          </a:p>
          <a:p>
            <a:pPr marL="0" indent="0">
              <a:buNone/>
            </a:pPr>
            <a:r>
              <a:rPr lang="en-IN" dirty="0"/>
              <a:t>}While(T)</a:t>
            </a:r>
          </a:p>
          <a:p>
            <a:pPr marL="0" indent="0">
              <a:buNone/>
            </a:pPr>
            <a:r>
              <a:rPr lang="en-IN" b="1" dirty="0"/>
              <a:t>Applications:</a:t>
            </a:r>
          </a:p>
          <a:p>
            <a:pPr marL="514350" indent="-514350">
              <a:buAutoNum type="arabicPeriod"/>
            </a:pPr>
            <a:r>
              <a:rPr lang="en-IN" dirty="0"/>
              <a:t>Solving n-process critical Section problem</a:t>
            </a:r>
          </a:p>
          <a:p>
            <a:pPr marL="514350" indent="-514350">
              <a:buAutoNum type="arabicPeriod"/>
            </a:pPr>
            <a:r>
              <a:rPr lang="en-IN" dirty="0"/>
              <a:t>Order of executing among processes</a:t>
            </a:r>
          </a:p>
          <a:p>
            <a:pPr marL="514350" indent="-514350">
              <a:buAutoNum type="arabicPeriod"/>
            </a:pPr>
            <a:r>
              <a:rPr lang="en-IN" dirty="0"/>
              <a:t>Resource management</a:t>
            </a:r>
          </a:p>
          <a:p>
            <a:pPr marL="0" indent="0">
              <a:buNone/>
            </a:pPr>
            <a:endParaRPr lang="en-IN" dirty="0"/>
          </a:p>
        </p:txBody>
      </p:sp>
    </p:spTree>
    <p:extLst>
      <p:ext uri="{BB962C8B-B14F-4D97-AF65-F5344CB8AC3E}">
        <p14:creationId xmlns:p14="http://schemas.microsoft.com/office/powerpoint/2010/main" xmlns="" val="232131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6B4774-EC31-4B97-B1AB-5F14900EFF8F}"/>
              </a:ext>
            </a:extLst>
          </p:cNvPr>
          <p:cNvSpPr>
            <a:spLocks noGrp="1"/>
          </p:cNvSpPr>
          <p:nvPr>
            <p:ph idx="1"/>
          </p:nvPr>
        </p:nvSpPr>
        <p:spPr>
          <a:xfrm>
            <a:off x="838200" y="182880"/>
            <a:ext cx="10515600" cy="6050354"/>
          </a:xfrm>
        </p:spPr>
        <p:txBody>
          <a:bodyPr/>
          <a:lstStyle/>
          <a:p>
            <a:pPr marL="0" indent="0">
              <a:buNone/>
            </a:pPr>
            <a:r>
              <a:rPr lang="en-IN" b="1" dirty="0"/>
              <a:t>Order of Execution:</a:t>
            </a:r>
          </a:p>
          <a:p>
            <a:pPr marL="0" indent="0">
              <a:buNone/>
            </a:pPr>
            <a:r>
              <a:rPr lang="en-IN" dirty="0"/>
              <a:t>In a multiprogramming more process are going to be executed</a:t>
            </a:r>
          </a:p>
          <a:p>
            <a:pPr marL="0" indent="0">
              <a:buNone/>
            </a:pPr>
            <a:r>
              <a:rPr lang="en-IN" dirty="0"/>
              <a:t>Example P1,P2,P3. Suppose we want P2(radius) to be executed first ,next P1(Area) and P3(cost)</a:t>
            </a:r>
          </a:p>
          <a:p>
            <a:pPr marL="0" indent="0">
              <a:buNone/>
            </a:pPr>
            <a:r>
              <a:rPr lang="en-IN" dirty="0"/>
              <a:t>Here we want P2 process to be executed first. Even if OS give charge to p1 and P3 it should not to be executed.</a:t>
            </a:r>
          </a:p>
          <a:p>
            <a:pPr marL="0" indent="0">
              <a:buNone/>
            </a:pPr>
            <a:r>
              <a:rPr lang="en-IN" dirty="0"/>
              <a:t>Here we can use semaphores to solve the problem.</a:t>
            </a:r>
          </a:p>
          <a:p>
            <a:pPr marL="0" indent="0">
              <a:buNone/>
            </a:pPr>
            <a:r>
              <a:rPr lang="en-IN" dirty="0"/>
              <a:t>In this we are using two semaphore values s1=0,s2=0</a:t>
            </a:r>
          </a:p>
          <a:p>
            <a:pPr marL="0" indent="0">
              <a:buNone/>
            </a:pPr>
            <a:r>
              <a:rPr lang="en-IN" dirty="0"/>
              <a:t>Wait(S1)		P			wait(s2)</a:t>
            </a:r>
          </a:p>
          <a:p>
            <a:pPr marL="0" indent="0">
              <a:buNone/>
            </a:pPr>
            <a:r>
              <a:rPr lang="en-IN" dirty="0"/>
              <a:t>P1			signal(s1)		P3</a:t>
            </a:r>
          </a:p>
          <a:p>
            <a:pPr marL="0" indent="0">
              <a:buNone/>
            </a:pPr>
            <a:r>
              <a:rPr lang="en-IN" dirty="0"/>
              <a:t>Signal(S2)</a:t>
            </a:r>
          </a:p>
        </p:txBody>
      </p:sp>
      <p:cxnSp>
        <p:nvCxnSpPr>
          <p:cNvPr id="5" name="Straight Connector 4">
            <a:extLst>
              <a:ext uri="{FF2B5EF4-FFF2-40B4-BE49-F238E27FC236}">
                <a16:creationId xmlns:a16="http://schemas.microsoft.com/office/drawing/2014/main" xmlns="" id="{C47AD300-DD1C-4DA4-A911-D9CCE4D99F8A}"/>
              </a:ext>
            </a:extLst>
          </p:cNvPr>
          <p:cNvCxnSpPr/>
          <p:nvPr/>
        </p:nvCxnSpPr>
        <p:spPr>
          <a:xfrm>
            <a:off x="2926081" y="3812345"/>
            <a:ext cx="0" cy="149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297FDAFB-25DA-4641-9F5E-7E7E101EE127}"/>
              </a:ext>
            </a:extLst>
          </p:cNvPr>
          <p:cNvCxnSpPr/>
          <p:nvPr/>
        </p:nvCxnSpPr>
        <p:spPr>
          <a:xfrm>
            <a:off x="5458265" y="3812345"/>
            <a:ext cx="0" cy="14911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584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31C89D-BC87-4FF8-8E9A-D122FA4EAB34}"/>
              </a:ext>
            </a:extLst>
          </p:cNvPr>
          <p:cNvSpPr>
            <a:spLocks noGrp="1"/>
          </p:cNvSpPr>
          <p:nvPr>
            <p:ph idx="1"/>
          </p:nvPr>
        </p:nvSpPr>
        <p:spPr>
          <a:xfrm>
            <a:off x="838200" y="562708"/>
            <a:ext cx="10515600" cy="5614255"/>
          </a:xfrm>
        </p:spPr>
        <p:txBody>
          <a:bodyPr/>
          <a:lstStyle/>
          <a:p>
            <a:pPr marL="0" indent="0">
              <a:buNone/>
            </a:pPr>
            <a:r>
              <a:rPr lang="en-IN" b="1" dirty="0"/>
              <a:t>Resource management</a:t>
            </a:r>
          </a:p>
          <a:p>
            <a:pPr marL="0" indent="0">
              <a:buNone/>
            </a:pPr>
            <a:r>
              <a:rPr lang="en-IN" dirty="0"/>
              <a:t>Suppose we have 5 printers and 5 processes </a:t>
            </a:r>
          </a:p>
          <a:p>
            <a:pPr marL="0" indent="0">
              <a:buNone/>
            </a:pPr>
            <a:r>
              <a:rPr lang="en-IN" dirty="0"/>
              <a:t>Let initialize semaphore value=5</a:t>
            </a:r>
          </a:p>
          <a:p>
            <a:pPr marL="0" indent="0">
              <a:buNone/>
            </a:pPr>
            <a:r>
              <a:rPr lang="en-IN" dirty="0"/>
              <a:t>Pi</a:t>
            </a:r>
          </a:p>
          <a:p>
            <a:pPr marL="0" indent="0">
              <a:buNone/>
            </a:pPr>
            <a:r>
              <a:rPr lang="en-IN" dirty="0"/>
              <a:t>{</a:t>
            </a:r>
          </a:p>
          <a:p>
            <a:pPr marL="0" indent="0">
              <a:buNone/>
            </a:pPr>
            <a:r>
              <a:rPr lang="en-IN" dirty="0"/>
              <a:t>wait(S)</a:t>
            </a:r>
          </a:p>
          <a:p>
            <a:pPr marL="0" indent="0">
              <a:buNone/>
            </a:pPr>
            <a:r>
              <a:rPr lang="en-IN" dirty="0"/>
              <a:t>C.S</a:t>
            </a:r>
          </a:p>
          <a:p>
            <a:pPr marL="0" indent="0">
              <a:buNone/>
            </a:pPr>
            <a:r>
              <a:rPr lang="en-IN" dirty="0"/>
              <a:t>Signal(S)</a:t>
            </a:r>
          </a:p>
          <a:p>
            <a:pPr marL="0" indent="0">
              <a:buNone/>
            </a:pPr>
            <a:r>
              <a:rPr lang="en-IN" dirty="0"/>
              <a:t>Remainder section</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43597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B23E0B2-D6AC-47A1-933D-E7049D36708D}"/>
              </a:ext>
            </a:extLst>
          </p:cNvPr>
          <p:cNvSpPr>
            <a:spLocks noGrp="1"/>
          </p:cNvSpPr>
          <p:nvPr>
            <p:ph idx="1"/>
          </p:nvPr>
        </p:nvSpPr>
        <p:spPr>
          <a:xfrm>
            <a:off x="1035148" y="436099"/>
            <a:ext cx="10515600" cy="6569612"/>
          </a:xfrm>
        </p:spPr>
        <p:txBody>
          <a:bodyPr>
            <a:noAutofit/>
          </a:bodyPr>
          <a:lstStyle/>
          <a:p>
            <a:pPr marL="0" indent="0" algn="ctr">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Classical Problems of Synchronization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Bounded-Buffer Problem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b="0" i="0" dirty="0">
                <a:solidFill>
                  <a:srgbClr val="212529"/>
                </a:solidFill>
                <a:effectLst/>
                <a:latin typeface="Times New Roman" panose="02020603050405020304" pitchFamily="18" charset="0"/>
                <a:cs typeface="Times New Roman" panose="02020603050405020304" pitchFamily="18" charset="0"/>
              </a:rPr>
              <a:t>Bounded buffer problem, which is also called </a:t>
            </a:r>
            <a:r>
              <a:rPr lang="en-US" sz="2000" b="1" i="0" dirty="0">
                <a:solidFill>
                  <a:srgbClr val="212529"/>
                </a:solidFill>
                <a:effectLst/>
                <a:latin typeface="Times New Roman" panose="02020603050405020304" pitchFamily="18" charset="0"/>
                <a:cs typeface="Times New Roman" panose="02020603050405020304" pitchFamily="18" charset="0"/>
              </a:rPr>
              <a:t>producer consumer problem</a:t>
            </a:r>
            <a:r>
              <a:rPr lang="en-US" sz="2000" b="0" i="0" dirty="0">
                <a:solidFill>
                  <a:srgbClr val="212529"/>
                </a:solidFill>
                <a:effectLst/>
                <a:latin typeface="Times New Roman" panose="02020603050405020304" pitchFamily="18" charset="0"/>
                <a:cs typeface="Times New Roman" panose="02020603050405020304" pitchFamily="18" charset="0"/>
              </a:rPr>
              <a:t>,</a:t>
            </a:r>
          </a:p>
          <a:p>
            <a:pPr algn="just">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 is a buffer of n slots and each slot is capable of storing one unit of data. There are two processes running, namely, producer and consumer, which are operating on the buffer.</a:t>
            </a:r>
          </a:p>
          <a:p>
            <a:pPr algn="just">
              <a:lnSpc>
                <a:spcPct val="115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b="0" i="0" dirty="0">
                <a:solidFill>
                  <a:srgbClr val="212529"/>
                </a:solidFill>
                <a:effectLst/>
                <a:latin typeface="Times New Roman" panose="02020603050405020304" pitchFamily="18" charset="0"/>
                <a:cs typeface="Times New Roman" panose="02020603050405020304" pitchFamily="18" charset="0"/>
              </a:rPr>
              <a:t>A producer tries to insert data into an empty slot of the buffer. A consumer tries to remove data from a filled slot in the buffer.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semaphore S provides mutual exclusion for accesses to the buffer pool and is initialized to the value 1. </a:t>
            </a:r>
          </a:p>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empty</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full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semaphores count the number of empty and full buffers, respectively. The semaphore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empty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 initialized to the value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semaphore full is initialized to the value 0.</a:t>
            </a:r>
          </a:p>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9" name="Picture 5" descr="Bounded Buffer Problem">
            <a:extLst>
              <a:ext uri="{FF2B5EF4-FFF2-40B4-BE49-F238E27FC236}">
                <a16:creationId xmlns:a16="http://schemas.microsoft.com/office/drawing/2014/main" xmlns="" id="{2A6F08CD-D842-4B7B-B586-3F0B5725C7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8458" y="2802987"/>
            <a:ext cx="4572000" cy="12520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079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B95449-7F4C-4DB5-BF4C-403AB74CED4F}"/>
              </a:ext>
            </a:extLst>
          </p:cNvPr>
          <p:cNvSpPr>
            <a:spLocks noGrp="1"/>
          </p:cNvSpPr>
          <p:nvPr>
            <p:ph idx="1"/>
          </p:nvPr>
        </p:nvSpPr>
        <p:spPr>
          <a:xfrm>
            <a:off x="838200" y="379828"/>
            <a:ext cx="10515600" cy="5797135"/>
          </a:xfrm>
        </p:spPr>
        <p:txBody>
          <a:bodyPr/>
          <a:lstStyle/>
          <a:p>
            <a:pPr marL="0" indent="0">
              <a:buNone/>
            </a:pPr>
            <a:r>
              <a:rPr lang="en-IN" b="1" dirty="0"/>
              <a:t>Producer</a:t>
            </a:r>
            <a:r>
              <a:rPr lang="en-IN" dirty="0"/>
              <a:t>		</a:t>
            </a:r>
            <a:r>
              <a:rPr lang="en-IN" b="1" dirty="0"/>
              <a:t>Consumer</a:t>
            </a:r>
          </a:p>
          <a:p>
            <a:pPr marL="0" indent="0">
              <a:buNone/>
            </a:pPr>
            <a:r>
              <a:rPr lang="en-IN" dirty="0"/>
              <a:t>While(T)		While(T)</a:t>
            </a:r>
          </a:p>
          <a:p>
            <a:pPr marL="0" indent="0">
              <a:buNone/>
            </a:pPr>
            <a:r>
              <a:rPr lang="en-IN" dirty="0"/>
              <a:t>{			{</a:t>
            </a:r>
          </a:p>
          <a:p>
            <a:pPr marL="0" indent="0">
              <a:buNone/>
            </a:pPr>
            <a:r>
              <a:rPr lang="en-IN" dirty="0"/>
              <a:t>Producer()		Consumer()</a:t>
            </a:r>
          </a:p>
          <a:p>
            <a:pPr marL="0" indent="0">
              <a:buNone/>
            </a:pPr>
            <a:r>
              <a:rPr lang="en-IN" dirty="0"/>
              <a:t>wait(E);		wait(F);</a:t>
            </a:r>
          </a:p>
          <a:p>
            <a:pPr marL="0" indent="0">
              <a:buNone/>
            </a:pPr>
            <a:r>
              <a:rPr lang="en-IN" dirty="0"/>
              <a:t>wait(S);		wait(S);</a:t>
            </a:r>
          </a:p>
          <a:p>
            <a:pPr marL="0" indent="0">
              <a:buNone/>
            </a:pPr>
            <a:r>
              <a:rPr lang="en-IN" dirty="0"/>
              <a:t>Append()		take()</a:t>
            </a:r>
          </a:p>
          <a:p>
            <a:pPr marL="0" indent="0">
              <a:buNone/>
            </a:pPr>
            <a:r>
              <a:rPr lang="en-IN" dirty="0"/>
              <a:t>Signal(S)		signal(S)</a:t>
            </a:r>
          </a:p>
          <a:p>
            <a:pPr marL="0" indent="0">
              <a:buNone/>
            </a:pPr>
            <a:r>
              <a:rPr lang="en-IN" dirty="0"/>
              <a:t>Signal(F)		signal(E)</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xmlns="" val="145549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B32A40-CA50-48C3-A6F1-DF42B9423DD6}"/>
              </a:ext>
            </a:extLst>
          </p:cNvPr>
          <p:cNvSpPr>
            <a:spLocks noGrp="1"/>
          </p:cNvSpPr>
          <p:nvPr>
            <p:ph idx="1"/>
          </p:nvPr>
        </p:nvSpPr>
        <p:spPr>
          <a:xfrm>
            <a:off x="838200" y="351692"/>
            <a:ext cx="10515600" cy="5825271"/>
          </a:xfrm>
        </p:spPr>
        <p:txBody>
          <a:bodyPr/>
          <a:lstStyle/>
          <a:p>
            <a:pPr marL="0" indent="0" algn="ctr">
              <a:buNone/>
            </a:pPr>
            <a:r>
              <a:rPr lang="en-IN" b="1" dirty="0"/>
              <a:t>Reader Writer Problem</a:t>
            </a:r>
          </a:p>
          <a:p>
            <a:r>
              <a:rPr lang="en-IN" dirty="0"/>
              <a:t>A file is shared between Reader and Writer process</a:t>
            </a:r>
          </a:p>
          <a:p>
            <a:r>
              <a:rPr lang="en-IN" dirty="0"/>
              <a:t>Reader process can read </a:t>
            </a:r>
            <a:r>
              <a:rPr lang="en-IN" dirty="0" err="1"/>
              <a:t>file,Writer</a:t>
            </a:r>
            <a:r>
              <a:rPr lang="en-IN" dirty="0"/>
              <a:t> process can both read and write file</a:t>
            </a:r>
          </a:p>
          <a:p>
            <a:r>
              <a:rPr lang="en-IN" b="1" dirty="0"/>
              <a:t>Problem</a:t>
            </a:r>
            <a:r>
              <a:rPr lang="en-IN" dirty="0"/>
              <a:t>: Allow Multiple readers to read the file simultaneously </a:t>
            </a:r>
            <a:r>
              <a:rPr lang="en-IN" dirty="0" err="1"/>
              <a:t>i,e</a:t>
            </a:r>
            <a:r>
              <a:rPr lang="en-IN" dirty="0"/>
              <a:t>. </a:t>
            </a:r>
            <a:r>
              <a:rPr lang="en-IN" b="1" dirty="0"/>
              <a:t>RR</a:t>
            </a:r>
            <a:r>
              <a:rPr lang="en-IN" dirty="0"/>
              <a:t> (Read Read)Possible.</a:t>
            </a:r>
          </a:p>
          <a:p>
            <a:r>
              <a:rPr lang="en-IN" dirty="0"/>
              <a:t>When a reader process accessing the file then writer process is not allowed to access file </a:t>
            </a:r>
            <a:r>
              <a:rPr lang="en-IN" dirty="0" err="1"/>
              <a:t>i,e</a:t>
            </a:r>
            <a:r>
              <a:rPr lang="en-IN" dirty="0"/>
              <a:t>. RW not possible.</a:t>
            </a:r>
          </a:p>
          <a:p>
            <a:r>
              <a:rPr lang="en-IN" dirty="0"/>
              <a:t>When writer process accessing the file, then no other process is allowed to access file. </a:t>
            </a:r>
            <a:r>
              <a:rPr lang="en-IN" dirty="0" err="1"/>
              <a:t>i,e</a:t>
            </a:r>
            <a:r>
              <a:rPr lang="en-IN" dirty="0"/>
              <a:t> WE,WW not possible.</a:t>
            </a:r>
          </a:p>
        </p:txBody>
      </p:sp>
    </p:spTree>
    <p:extLst>
      <p:ext uri="{BB962C8B-B14F-4D97-AF65-F5344CB8AC3E}">
        <p14:creationId xmlns:p14="http://schemas.microsoft.com/office/powerpoint/2010/main" xmlns="" val="7443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8F2D1E-198F-45AE-AA59-7E3B5E8BAEFF}"/>
              </a:ext>
            </a:extLst>
          </p:cNvPr>
          <p:cNvSpPr>
            <a:spLocks noGrp="1"/>
          </p:cNvSpPr>
          <p:nvPr>
            <p:ph idx="1"/>
          </p:nvPr>
        </p:nvSpPr>
        <p:spPr>
          <a:xfrm>
            <a:off x="950742" y="572635"/>
            <a:ext cx="10515600" cy="5712729"/>
          </a:xfrm>
        </p:spPr>
        <p:txBody>
          <a:bodyPr>
            <a:normAutofit lnSpcReduction="10000"/>
          </a:bodyPr>
          <a:lstStyle/>
          <a:p>
            <a:pPr marL="0" indent="0">
              <a:buNone/>
            </a:pPr>
            <a:r>
              <a:rPr lang="en-IN" dirty="0"/>
              <a:t>In order to provide solution to reader writer problem we will use</a:t>
            </a:r>
          </a:p>
          <a:p>
            <a:r>
              <a:rPr lang="en-IN" dirty="0"/>
              <a:t>integer readcount initialized to 0(It informs how many readers are reading file)</a:t>
            </a:r>
          </a:p>
          <a:p>
            <a:r>
              <a:rPr lang="en-IN" dirty="0"/>
              <a:t>Semaphore mutex initialized to1</a:t>
            </a:r>
          </a:p>
          <a:p>
            <a:r>
              <a:rPr lang="en-IN" dirty="0"/>
              <a:t>Semaphore writer initialized to 1</a:t>
            </a:r>
          </a:p>
          <a:p>
            <a:pPr marL="0" indent="0">
              <a:buNone/>
            </a:pPr>
            <a:r>
              <a:rPr lang="en-IN" b="1" dirty="0"/>
              <a:t>Structure of writer process</a:t>
            </a:r>
          </a:p>
          <a:p>
            <a:pPr marL="0" indent="0">
              <a:buNone/>
            </a:pPr>
            <a:r>
              <a:rPr lang="en-IN" dirty="0"/>
              <a:t>While(true)</a:t>
            </a:r>
          </a:p>
          <a:p>
            <a:pPr marL="0" indent="0">
              <a:buNone/>
            </a:pPr>
            <a:r>
              <a:rPr lang="en-IN" dirty="0"/>
              <a:t>{ </a:t>
            </a:r>
          </a:p>
          <a:p>
            <a:pPr marL="0" indent="0">
              <a:buNone/>
            </a:pPr>
            <a:r>
              <a:rPr lang="en-IN" dirty="0"/>
              <a:t>wait(</a:t>
            </a:r>
            <a:r>
              <a:rPr lang="en-IN" dirty="0" err="1"/>
              <a:t>wrt</a:t>
            </a:r>
            <a:r>
              <a:rPr lang="en-IN" dirty="0"/>
              <a:t>);</a:t>
            </a:r>
          </a:p>
          <a:p>
            <a:pPr marL="0" indent="0">
              <a:buNone/>
            </a:pPr>
            <a:r>
              <a:rPr lang="en-IN" dirty="0"/>
              <a:t>     // writing  is performed</a:t>
            </a:r>
          </a:p>
          <a:p>
            <a:pPr marL="0" indent="0">
              <a:buNone/>
            </a:pPr>
            <a:r>
              <a:rPr lang="en-IN" dirty="0"/>
              <a:t>Signal(</a:t>
            </a:r>
            <a:r>
              <a:rPr lang="en-IN" dirty="0" err="1"/>
              <a:t>wrt</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xmlns="" val="540264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BB8F57-E306-41CB-99B1-CF731AF3D1C3}"/>
              </a:ext>
            </a:extLst>
          </p:cNvPr>
          <p:cNvSpPr>
            <a:spLocks noGrp="1"/>
          </p:cNvSpPr>
          <p:nvPr>
            <p:ph idx="1"/>
          </p:nvPr>
        </p:nvSpPr>
        <p:spPr>
          <a:xfrm>
            <a:off x="542778" y="715251"/>
            <a:ext cx="10515600" cy="5839338"/>
          </a:xfrm>
        </p:spPr>
        <p:txBody>
          <a:bodyPr>
            <a:normAutofit fontScale="92500" lnSpcReduction="20000"/>
          </a:bodyPr>
          <a:lstStyle/>
          <a:p>
            <a:pPr marL="0" indent="0">
              <a:buNone/>
            </a:pPr>
            <a:r>
              <a:rPr lang="en-IN" b="1" dirty="0"/>
              <a:t>Structure of Reader Process</a:t>
            </a:r>
            <a:r>
              <a:rPr lang="en-IN" dirty="0"/>
              <a:t>.</a:t>
            </a:r>
          </a:p>
          <a:p>
            <a:pPr marL="0" indent="0">
              <a:buNone/>
            </a:pPr>
            <a:r>
              <a:rPr lang="en-IN" dirty="0"/>
              <a:t>While(true)</a:t>
            </a:r>
          </a:p>
          <a:p>
            <a:pPr marL="0" indent="0">
              <a:buNone/>
            </a:pPr>
            <a:r>
              <a:rPr lang="en-IN" dirty="0"/>
              <a:t>{</a:t>
            </a:r>
          </a:p>
          <a:p>
            <a:pPr marL="0" indent="0">
              <a:buNone/>
            </a:pPr>
            <a:r>
              <a:rPr lang="en-IN" dirty="0"/>
              <a:t>wait(mutex);//</a:t>
            </a:r>
            <a:r>
              <a:rPr lang="en-US" dirty="0"/>
              <a:t>Reader wants to enter the critical section</a:t>
            </a:r>
          </a:p>
          <a:p>
            <a:pPr marL="0" indent="0">
              <a:buNone/>
            </a:pPr>
            <a:r>
              <a:rPr lang="en-US" dirty="0" err="1"/>
              <a:t>readcount</a:t>
            </a:r>
            <a:r>
              <a:rPr lang="en-US" dirty="0"/>
              <a:t>++; </a:t>
            </a:r>
          </a:p>
          <a:p>
            <a:pPr marL="0" indent="0">
              <a:buNone/>
            </a:pPr>
            <a:r>
              <a:rPr lang="en-US" dirty="0"/>
              <a:t>if (</a:t>
            </a:r>
            <a:r>
              <a:rPr lang="en-US" dirty="0" err="1"/>
              <a:t>readcount</a:t>
            </a:r>
            <a:r>
              <a:rPr lang="en-US" dirty="0"/>
              <a:t>==1)     </a:t>
            </a:r>
          </a:p>
          <a:p>
            <a:pPr marL="0" indent="0">
              <a:buNone/>
            </a:pPr>
            <a:r>
              <a:rPr lang="en-US" dirty="0"/>
              <a:t>      wait(</a:t>
            </a:r>
            <a:r>
              <a:rPr lang="en-US" dirty="0" err="1"/>
              <a:t>wrt</a:t>
            </a:r>
            <a:r>
              <a:rPr lang="en-US" dirty="0"/>
              <a:t>); </a:t>
            </a:r>
          </a:p>
          <a:p>
            <a:pPr marL="0" indent="0">
              <a:buNone/>
            </a:pPr>
            <a:r>
              <a:rPr lang="en-US" dirty="0"/>
              <a:t>signal(mutex); </a:t>
            </a:r>
          </a:p>
          <a:p>
            <a:pPr marL="0" indent="0">
              <a:buNone/>
            </a:pPr>
            <a:r>
              <a:rPr lang="en-US" dirty="0"/>
              <a:t>	 Critical Section //current reader performs reading here</a:t>
            </a:r>
          </a:p>
          <a:p>
            <a:pPr marL="0" indent="0">
              <a:buNone/>
            </a:pPr>
            <a:r>
              <a:rPr lang="en-US" dirty="0"/>
              <a:t> wait(mutex); // a reader wants to leave</a:t>
            </a:r>
          </a:p>
          <a:p>
            <a:pPr marL="0" indent="0">
              <a:buNone/>
            </a:pPr>
            <a:r>
              <a:rPr lang="en-US" dirty="0" err="1"/>
              <a:t>readcount</a:t>
            </a:r>
            <a:r>
              <a:rPr lang="en-US" dirty="0"/>
              <a:t>--;</a:t>
            </a:r>
          </a:p>
          <a:p>
            <a:pPr marL="0" indent="0">
              <a:buNone/>
            </a:pPr>
            <a:r>
              <a:rPr lang="en-US" dirty="0"/>
              <a:t>if (</a:t>
            </a:r>
            <a:r>
              <a:rPr lang="en-US" dirty="0" err="1"/>
              <a:t>readcount</a:t>
            </a:r>
            <a:r>
              <a:rPr lang="en-US" dirty="0"/>
              <a:t> == 0) </a:t>
            </a:r>
          </a:p>
          <a:p>
            <a:pPr marL="0" indent="0">
              <a:buNone/>
            </a:pPr>
            <a:r>
              <a:rPr lang="en-US" dirty="0"/>
              <a:t>signal(</a:t>
            </a:r>
            <a:r>
              <a:rPr lang="en-US" dirty="0" err="1"/>
              <a:t>wrt</a:t>
            </a:r>
            <a:r>
              <a:rPr lang="en-US" dirty="0"/>
              <a:t>); //writers can enter</a:t>
            </a:r>
          </a:p>
          <a:p>
            <a:pPr marL="0" indent="0">
              <a:buNone/>
            </a:pPr>
            <a:r>
              <a:rPr lang="en-US" dirty="0"/>
              <a:t>signal(mutex); // reader leaves</a:t>
            </a:r>
          </a:p>
        </p:txBody>
      </p:sp>
      <mc:AlternateContent xmlns:mc="http://schemas.openxmlformats.org/markup-compatibility/2006">
        <mc:Choice xmlns:p14="http://schemas.microsoft.com/office/powerpoint/2010/main" xmlns="" Requires="p14">
          <p:contentPart p14:bwMode="auto" r:id="rId2">
            <p14:nvContentPartPr>
              <p14:cNvPr id="10" name="Ink 9">
                <a:extLst>
                  <a:ext uri="{FF2B5EF4-FFF2-40B4-BE49-F238E27FC236}">
                    <a16:creationId xmlns:a16="http://schemas.microsoft.com/office/drawing/2014/main" id="{A6222E44-384C-4717-8B3A-3B71FF67AB52}"/>
                  </a:ext>
                </a:extLst>
              </p14:cNvPr>
              <p14:cNvContentPartPr/>
              <p14:nvPr/>
            </p14:nvContentPartPr>
            <p14:xfrm>
              <a:off x="8519040" y="1634040"/>
              <a:ext cx="2107800" cy="2000880"/>
            </p14:xfrm>
          </p:contentPart>
        </mc:Choice>
        <mc:Fallback>
          <p:pic>
            <p:nvPicPr>
              <p:cNvPr id="10" name="Ink 9">
                <a:extLst>
                  <a:ext uri="{FF2B5EF4-FFF2-40B4-BE49-F238E27FC236}">
                    <a16:creationId xmlns:a16="http://schemas.microsoft.com/office/drawing/2014/main" xmlns="" xmlns:p14="http://schemas.microsoft.com/office/powerpoint/2010/main" id="{A6222E44-384C-4717-8B3A-3B71FF67AB52}"/>
                  </a:ext>
                </a:extLst>
              </p:cNvPr>
              <p:cNvPicPr/>
              <p:nvPr/>
            </p:nvPicPr>
            <p:blipFill>
              <a:blip r:embed="rId3"/>
              <a:stretch>
                <a:fillRect/>
              </a:stretch>
            </p:blipFill>
            <p:spPr>
              <a:xfrm>
                <a:off x="8509680" y="1624680"/>
                <a:ext cx="2126520" cy="201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11" name="Ink 10">
                <a:extLst>
                  <a:ext uri="{FF2B5EF4-FFF2-40B4-BE49-F238E27FC236}">
                    <a16:creationId xmlns:a16="http://schemas.microsoft.com/office/drawing/2014/main" id="{B1600DB3-9784-4D73-A4F0-BD1061D09976}"/>
                  </a:ext>
                </a:extLst>
              </p14:cNvPr>
              <p14:cNvContentPartPr/>
              <p14:nvPr/>
            </p14:nvContentPartPr>
            <p14:xfrm>
              <a:off x="6375960" y="4161240"/>
              <a:ext cx="2500560" cy="2027520"/>
            </p14:xfrm>
          </p:contentPart>
        </mc:Choice>
        <mc:Fallback>
          <p:pic>
            <p:nvPicPr>
              <p:cNvPr id="11" name="Ink 10">
                <a:extLst>
                  <a:ext uri="{FF2B5EF4-FFF2-40B4-BE49-F238E27FC236}">
                    <a16:creationId xmlns:a16="http://schemas.microsoft.com/office/drawing/2014/main" xmlns="" xmlns:p14="http://schemas.microsoft.com/office/powerpoint/2010/main" id="{B1600DB3-9784-4D73-A4F0-BD1061D09976}"/>
                  </a:ext>
                </a:extLst>
              </p:cNvPr>
              <p:cNvPicPr/>
              <p:nvPr/>
            </p:nvPicPr>
            <p:blipFill>
              <a:blip r:embed="rId5"/>
              <a:stretch>
                <a:fillRect/>
              </a:stretch>
            </p:blipFill>
            <p:spPr>
              <a:xfrm>
                <a:off x="6366600" y="4151880"/>
                <a:ext cx="2519280" cy="2046240"/>
              </a:xfrm>
              <a:prstGeom prst="rect">
                <a:avLst/>
              </a:prstGeom>
            </p:spPr>
          </p:pic>
        </mc:Fallback>
      </mc:AlternateContent>
    </p:spTree>
    <p:extLst>
      <p:ext uri="{BB962C8B-B14F-4D97-AF65-F5344CB8AC3E}">
        <p14:creationId xmlns:p14="http://schemas.microsoft.com/office/powerpoint/2010/main" xmlns="" val="42560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89F298-AC9D-4C69-BED8-76F9A0453960}"/>
              </a:ext>
            </a:extLst>
          </p:cNvPr>
          <p:cNvSpPr>
            <a:spLocks noGrp="1"/>
          </p:cNvSpPr>
          <p:nvPr>
            <p:ph idx="1"/>
          </p:nvPr>
        </p:nvSpPr>
        <p:spPr>
          <a:xfrm>
            <a:off x="838200" y="436098"/>
            <a:ext cx="10515600" cy="5740865"/>
          </a:xfrm>
        </p:spPr>
        <p:txBody>
          <a:bodyPr/>
          <a:lstStyle/>
          <a:p>
            <a:pPr marL="0" indent="0">
              <a:buNone/>
            </a:pPr>
            <a:endParaRPr lang="en-IN" dirty="0"/>
          </a:p>
        </p:txBody>
      </p:sp>
      <p:pic>
        <p:nvPicPr>
          <p:cNvPr id="5" name="Picture 4">
            <a:extLst>
              <a:ext uri="{FF2B5EF4-FFF2-40B4-BE49-F238E27FC236}">
                <a16:creationId xmlns:a16="http://schemas.microsoft.com/office/drawing/2014/main" xmlns="" id="{E930040F-F523-4A50-9B3B-B6F8EA44DB67}"/>
              </a:ext>
            </a:extLst>
          </p:cNvPr>
          <p:cNvPicPr>
            <a:picLocks noChangeAspect="1"/>
          </p:cNvPicPr>
          <p:nvPr/>
        </p:nvPicPr>
        <p:blipFill rotWithShape="1">
          <a:blip r:embed="rId2"/>
          <a:srcRect l="3001" t="16249" r="35153" b="25321"/>
          <a:stretch/>
        </p:blipFill>
        <p:spPr>
          <a:xfrm>
            <a:off x="838198" y="436099"/>
            <a:ext cx="10515601" cy="6421902"/>
          </a:xfrm>
          <a:prstGeom prst="rect">
            <a:avLst/>
          </a:prstGeom>
        </p:spPr>
      </p:pic>
    </p:spTree>
    <p:extLst>
      <p:ext uri="{BB962C8B-B14F-4D97-AF65-F5344CB8AC3E}">
        <p14:creationId xmlns:p14="http://schemas.microsoft.com/office/powerpoint/2010/main" xmlns="" val="348343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03D053CE-4B3E-4B7A-A4F4-A432E4105013}"/>
              </a:ext>
            </a:extLst>
          </p:cNvPr>
          <p:cNvPicPr>
            <a:picLocks noGrp="1" noChangeAspect="1"/>
          </p:cNvPicPr>
          <p:nvPr>
            <p:ph idx="1"/>
          </p:nvPr>
        </p:nvPicPr>
        <p:blipFill rotWithShape="1">
          <a:blip r:embed="rId2"/>
          <a:srcRect l="-140" t="14858" r="58598" b="30467"/>
          <a:stretch/>
        </p:blipFill>
        <p:spPr>
          <a:xfrm>
            <a:off x="234401" y="126609"/>
            <a:ext cx="7995199" cy="5767753"/>
          </a:xfrm>
        </p:spPr>
      </p:pic>
    </p:spTree>
    <p:extLst>
      <p:ext uri="{BB962C8B-B14F-4D97-AF65-F5344CB8AC3E}">
        <p14:creationId xmlns:p14="http://schemas.microsoft.com/office/powerpoint/2010/main" xmlns="" val="23663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451393-8DEA-4DBE-B9F0-8B4CF3920705}"/>
              </a:ext>
            </a:extLst>
          </p:cNvPr>
          <p:cNvSpPr>
            <a:spLocks noGrp="1"/>
          </p:cNvSpPr>
          <p:nvPr>
            <p:ph idx="1"/>
          </p:nvPr>
        </p:nvSpPr>
        <p:spPr>
          <a:xfrm>
            <a:off x="838199" y="52754"/>
            <a:ext cx="10515600" cy="5726797"/>
          </a:xfrm>
        </p:spPr>
        <p:txBody>
          <a:bodyPr>
            <a:normAutofit lnSpcReduction="10000"/>
          </a:bodyPr>
          <a:lstStyle/>
          <a:p>
            <a:pPr marL="0" indent="0">
              <a:buNone/>
            </a:pPr>
            <a:r>
              <a:rPr lang="en-IN" b="1" i="0" dirty="0">
                <a:solidFill>
                  <a:srgbClr val="333333"/>
                </a:solidFill>
                <a:effectLst/>
                <a:latin typeface="Times New Roman" panose="02020603050405020304" pitchFamily="18" charset="0"/>
                <a:cs typeface="Times New Roman" panose="02020603050405020304" pitchFamily="18" charset="0"/>
              </a:rPr>
              <a:t>Race Condition</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In an Operating System, we have a number of processes and these processes require a number of resources.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Now, think of a situation where we have two processes and these processes are using the same variable "a".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They are reading the variable and then updating the value of the variable and finally writing the data in the memory.</a:t>
            </a:r>
          </a:p>
          <a:p>
            <a:pPr marL="0" indent="0">
              <a:buNone/>
            </a:pPr>
            <a:r>
              <a:rPr lang="en-US" b="0" i="0" dirty="0" err="1">
                <a:solidFill>
                  <a:srgbClr val="333333"/>
                </a:solidFill>
                <a:effectLst/>
                <a:latin typeface="Times New Roman" panose="02020603050405020304" pitchFamily="18" charset="0"/>
                <a:cs typeface="Times New Roman" panose="02020603050405020304" pitchFamily="18" charset="0"/>
              </a:rPr>
              <a:t>SomeProcess</a:t>
            </a:r>
            <a:r>
              <a:rPr lang="en-US" b="0" i="0" dirty="0">
                <a:solidFill>
                  <a:srgbClr val="333333"/>
                </a:solidFill>
                <a:effectLst/>
                <a:latin typeface="Times New Roman" panose="02020603050405020304" pitchFamily="18" charset="0"/>
                <a:cs typeface="Times New Roman" panose="02020603050405020304" pitchFamily="18" charset="0"/>
              </a:rPr>
              <a:t>()</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 ...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read(a) </a:t>
            </a:r>
            <a:r>
              <a:rPr lang="en-US" b="0" i="1" dirty="0">
                <a:solidFill>
                  <a:srgbClr val="999988"/>
                </a:solidFill>
                <a:effectLst/>
                <a:latin typeface="Times New Roman" panose="02020603050405020304" pitchFamily="18" charset="0"/>
                <a:cs typeface="Times New Roman" panose="02020603050405020304" pitchFamily="18" charset="0"/>
              </a:rPr>
              <a:t>//instruction 1</a:t>
            </a:r>
            <a:r>
              <a:rPr lang="en-US" b="0" i="0" dirty="0">
                <a:solidFill>
                  <a:srgbClr val="333333"/>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a = a + </a:t>
            </a:r>
            <a:r>
              <a:rPr lang="en-US" b="0" i="0" dirty="0">
                <a:solidFill>
                  <a:srgbClr val="008080"/>
                </a:solidFill>
                <a:effectLst/>
                <a:latin typeface="Times New Roman" panose="02020603050405020304" pitchFamily="18" charset="0"/>
                <a:cs typeface="Times New Roman" panose="02020603050405020304" pitchFamily="18" charset="0"/>
              </a:rPr>
              <a:t>5</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1" dirty="0">
                <a:solidFill>
                  <a:srgbClr val="999988"/>
                </a:solidFill>
                <a:effectLst/>
                <a:latin typeface="Times New Roman" panose="02020603050405020304" pitchFamily="18" charset="0"/>
                <a:cs typeface="Times New Roman" panose="02020603050405020304" pitchFamily="18" charset="0"/>
              </a:rPr>
              <a:t>//instruction 2</a:t>
            </a:r>
            <a:r>
              <a:rPr lang="en-US" b="0" i="0" dirty="0">
                <a:solidFill>
                  <a:srgbClr val="333333"/>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write(a) </a:t>
            </a:r>
            <a:r>
              <a:rPr lang="en-US" b="0" i="1" dirty="0">
                <a:solidFill>
                  <a:srgbClr val="999988"/>
                </a:solidFill>
                <a:effectLst/>
                <a:latin typeface="Times New Roman" panose="02020603050405020304" pitchFamily="18" charset="0"/>
                <a:cs typeface="Times New Roman" panose="02020603050405020304" pitchFamily="18" charset="0"/>
              </a:rPr>
              <a:t>//instruction 3</a:t>
            </a:r>
            <a:r>
              <a:rPr lang="en-US" b="0" i="0" dirty="0">
                <a:solidFill>
                  <a:srgbClr val="333333"/>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33333"/>
                </a:solidFill>
                <a:effectLst/>
                <a:latin typeface="Courier New" panose="02070309020205020404" pitchFamily="49" charset="0"/>
              </a:rPr>
              <a:t>... }</a:t>
            </a:r>
            <a:endParaRPr lang="en-IN" dirty="0"/>
          </a:p>
        </p:txBody>
      </p:sp>
      <p:pic>
        <p:nvPicPr>
          <p:cNvPr id="1026" name="Picture 2" descr="What is Critical Section Problem in Operating System (OS)? Definition,  Properties &amp; Solution - Binary Terms">
            <a:extLst>
              <a:ext uri="{FF2B5EF4-FFF2-40B4-BE49-F238E27FC236}">
                <a16:creationId xmlns:a16="http://schemas.microsoft.com/office/drawing/2014/main" xmlns="" id="{3C4F30F4-8118-4700-9D56-F35481F1952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43208" y="3429000"/>
            <a:ext cx="3800475" cy="2105025"/>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p14="http://schemas.microsoft.com/office/powerpoint/2010/main" xmlns="" Requires="p14">
          <p:contentPart p14:bwMode="auto" r:id="rId3">
            <p14:nvContentPartPr>
              <p14:cNvPr id="2" name="Ink 1">
                <a:extLst>
                  <a:ext uri="{FF2B5EF4-FFF2-40B4-BE49-F238E27FC236}">
                    <a16:creationId xmlns:a16="http://schemas.microsoft.com/office/drawing/2014/main" id="{E7D3CA50-DB5C-442A-B0AE-252534D85BC9}"/>
                  </a:ext>
                </a:extLst>
              </p14:cNvPr>
              <p14:cNvContentPartPr/>
              <p14:nvPr/>
            </p14:nvContentPartPr>
            <p14:xfrm>
              <a:off x="6607800" y="4545360"/>
              <a:ext cx="2376000" cy="294840"/>
            </p14:xfrm>
          </p:contentPart>
        </mc:Choice>
        <mc:Fallback>
          <p:pic>
            <p:nvPicPr>
              <p:cNvPr id="2" name="Ink 1">
                <a:extLst>
                  <a:ext uri="{FF2B5EF4-FFF2-40B4-BE49-F238E27FC236}">
                    <a16:creationId xmlns:a16="http://schemas.microsoft.com/office/drawing/2014/main" xmlns="" xmlns:p14="http://schemas.microsoft.com/office/powerpoint/2010/main" id="{E7D3CA50-DB5C-442A-B0AE-252534D85BC9}"/>
                  </a:ext>
                </a:extLst>
              </p:cNvPr>
              <p:cNvPicPr/>
              <p:nvPr/>
            </p:nvPicPr>
            <p:blipFill>
              <a:blip r:embed="rId4"/>
              <a:stretch>
                <a:fillRect/>
              </a:stretch>
            </p:blipFill>
            <p:spPr>
              <a:xfrm>
                <a:off x="6598440" y="4536000"/>
                <a:ext cx="2394720" cy="313560"/>
              </a:xfrm>
              <a:prstGeom prst="rect">
                <a:avLst/>
              </a:prstGeom>
            </p:spPr>
          </p:pic>
        </mc:Fallback>
      </mc:AlternateContent>
    </p:spTree>
    <p:extLst>
      <p:ext uri="{BB962C8B-B14F-4D97-AF65-F5344CB8AC3E}">
        <p14:creationId xmlns:p14="http://schemas.microsoft.com/office/powerpoint/2010/main" xmlns="" val="3560231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D2945402-B566-47B3-AD79-0D1959441EB0}"/>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xmlns="" id="{FC2BA598-D7F6-4236-8126-0F1667D67AD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763150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D86D74-4B8D-4A93-A3AD-3F989EF16A28}"/>
              </a:ext>
            </a:extLst>
          </p:cNvPr>
          <p:cNvSpPr>
            <a:spLocks noGrp="1"/>
          </p:cNvSpPr>
          <p:nvPr>
            <p:ph idx="1"/>
          </p:nvPr>
        </p:nvSpPr>
        <p:spPr>
          <a:xfrm>
            <a:off x="838200" y="239151"/>
            <a:ext cx="10515600" cy="5937812"/>
          </a:xfrm>
        </p:spPr>
        <p:txBody>
          <a:bodyPr>
            <a:normAutofit/>
          </a:bodyPr>
          <a:lstStyle/>
          <a:p>
            <a:endParaRPr lang="en-IN" dirty="0"/>
          </a:p>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Although this solution guarantees that no two neighbors are eating simultaneously, it must be rejected because it has the possibility of creating a deadlock. Suppose that all five philosophers become hungry simultaneously, and each grabs her left chopstick. All the elements of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chopstick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will now be equal to 0.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each philosopher tries to grab her right chopstick, she will be delayed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forever.</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Proposed solution for deadlock problem is</a:t>
            </a:r>
          </a:p>
          <a:p>
            <a:r>
              <a:rPr lang="en-IN" sz="2000" dirty="0">
                <a:latin typeface="Times New Roman" panose="02020603050405020304" pitchFamily="18" charset="0"/>
                <a:cs typeface="Times New Roman" panose="02020603050405020304" pitchFamily="18" charset="0"/>
              </a:rPr>
              <a:t>Allow at most four philosophers to be sitting simultaneously at the table.</a:t>
            </a:r>
          </a:p>
          <a:p>
            <a:r>
              <a:rPr lang="en-IN" sz="2000" dirty="0">
                <a:latin typeface="Times New Roman" panose="02020603050405020304" pitchFamily="18" charset="0"/>
                <a:cs typeface="Times New Roman" panose="02020603050405020304" pitchFamily="18" charset="0"/>
              </a:rPr>
              <a:t>Allow six chopstick to be used simultaneously at the table.</a:t>
            </a:r>
          </a:p>
          <a:p>
            <a:r>
              <a:rPr lang="en-IN" sz="2000" dirty="0">
                <a:latin typeface="Times New Roman" panose="02020603050405020304" pitchFamily="18" charset="0"/>
                <a:cs typeface="Times New Roman" panose="02020603050405020304" pitchFamily="18" charset="0"/>
              </a:rPr>
              <a:t>Allow a philosopher to pick up her chopsticks are available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 an asymmetric solution; that is, an odd philosopher picks up first her left chopstick and then her right chopstick, whereas an even philosopher picks up her right chopstick and then her left chopstick.</a:t>
            </a:r>
            <a:r>
              <a:rPr lang="en-US" sz="2000" b="1" cap="all"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91103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1BA3DE-0F82-4E59-9E58-95F52B9A82E8}"/>
              </a:ext>
            </a:extLst>
          </p:cNvPr>
          <p:cNvSpPr>
            <a:spLocks noGrp="1"/>
          </p:cNvSpPr>
          <p:nvPr>
            <p:ph idx="1"/>
          </p:nvPr>
        </p:nvSpPr>
        <p:spPr>
          <a:xfrm>
            <a:off x="838200" y="478302"/>
            <a:ext cx="10515600" cy="5698661"/>
          </a:xfrm>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In the above, you can see that a process after doing some operations will have to read the value of "a", then increment the value of "a" by 5 and at last write the value of "a" in the memory.</a:t>
            </a:r>
          </a:p>
          <a:p>
            <a:r>
              <a:rPr lang="en-US" sz="2400" b="0" i="0" dirty="0">
                <a:solidFill>
                  <a:srgbClr val="333333"/>
                </a:solidFill>
                <a:effectLst/>
                <a:latin typeface="Times New Roman" panose="02020603050405020304" pitchFamily="18" charset="0"/>
                <a:cs typeface="Times New Roman" panose="02020603050405020304" pitchFamily="18" charset="0"/>
              </a:rPr>
              <a:t> Now, we have two processes P1 and P2 that needs to be executed. </a:t>
            </a:r>
          </a:p>
          <a:p>
            <a:r>
              <a:rPr lang="en-US" sz="2400" b="0" i="0" dirty="0">
                <a:solidFill>
                  <a:srgbClr val="333333"/>
                </a:solidFill>
                <a:effectLst/>
                <a:latin typeface="Times New Roman" panose="02020603050405020304" pitchFamily="18" charset="0"/>
                <a:cs typeface="Times New Roman" panose="02020603050405020304" pitchFamily="18" charset="0"/>
              </a:rPr>
              <a:t>Let's take the following two cases and also assume that the value of "a" is 10 initially.</a:t>
            </a:r>
          </a:p>
          <a:p>
            <a:r>
              <a:rPr lang="en-US" sz="2400" b="0" i="0" dirty="0">
                <a:solidFill>
                  <a:srgbClr val="333333"/>
                </a:solidFill>
                <a:effectLst/>
                <a:latin typeface="Times New Roman" panose="02020603050405020304" pitchFamily="18" charset="0"/>
                <a:cs typeface="Times New Roman" panose="02020603050405020304" pitchFamily="18" charset="0"/>
              </a:rPr>
              <a:t>In </a:t>
            </a:r>
            <a:r>
              <a:rPr lang="en-US" sz="2400" dirty="0">
                <a:solidFill>
                  <a:srgbClr val="333333"/>
                </a:solidFill>
                <a:latin typeface="Times New Roman" panose="02020603050405020304" pitchFamily="18" charset="0"/>
                <a:cs typeface="Times New Roman" panose="02020603050405020304" pitchFamily="18" charset="0"/>
              </a:rPr>
              <a:t>First </a:t>
            </a:r>
            <a:r>
              <a:rPr lang="en-US" sz="2400" b="0" i="0" dirty="0">
                <a:solidFill>
                  <a:srgbClr val="333333"/>
                </a:solidFill>
                <a:effectLst/>
                <a:latin typeface="Times New Roman" panose="02020603050405020304" pitchFamily="18" charset="0"/>
                <a:cs typeface="Times New Roman" panose="02020603050405020304" pitchFamily="18" charset="0"/>
              </a:rPr>
              <a:t> case, process P1 will be executed fully (i.e. all the three instructions) and after that, the process P2 will be executed. So, the process P1 will first read the value of "a" to be 10 and then increment the value by 5 and make it to 15. Lastly, this value will be updated in the memory. So, the current value of "a" is 15. </a:t>
            </a:r>
          </a:p>
          <a:p>
            <a:r>
              <a:rPr lang="en-US" sz="2400" b="0" i="0" dirty="0">
                <a:solidFill>
                  <a:srgbClr val="333333"/>
                </a:solidFill>
                <a:effectLst/>
                <a:latin typeface="Times New Roman" panose="02020603050405020304" pitchFamily="18" charset="0"/>
                <a:cs typeface="Times New Roman" panose="02020603050405020304" pitchFamily="18" charset="0"/>
              </a:rPr>
              <a:t>Now, the process P2 will read the value i.e. 15, increment with 5(15+5 = 20) and finally write it to the memory i.e. the new value of "a" is 20. Here, in this case, the final value of "a" is 20.</a:t>
            </a:r>
          </a:p>
          <a:p>
            <a:pPr marL="0" indent="0">
              <a:buNone/>
            </a:pPr>
            <a:endParaRPr lang="en-IN" dirty="0"/>
          </a:p>
        </p:txBody>
      </p:sp>
    </p:spTree>
    <p:extLst>
      <p:ext uri="{BB962C8B-B14F-4D97-AF65-F5344CB8AC3E}">
        <p14:creationId xmlns:p14="http://schemas.microsoft.com/office/powerpoint/2010/main" xmlns="" val="108209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7C84A7-EE04-4327-96BB-E42C880DC616}"/>
              </a:ext>
            </a:extLst>
          </p:cNvPr>
          <p:cNvSpPr>
            <a:spLocks noGrp="1"/>
          </p:cNvSpPr>
          <p:nvPr>
            <p:ph idx="1"/>
          </p:nvPr>
        </p:nvSpPr>
        <p:spPr>
          <a:xfrm>
            <a:off x="838200" y="773723"/>
            <a:ext cx="10515600" cy="5403240"/>
          </a:xfrm>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In </a:t>
            </a:r>
            <a:r>
              <a:rPr lang="en-US" sz="2400" dirty="0">
                <a:solidFill>
                  <a:srgbClr val="333333"/>
                </a:solidFill>
                <a:latin typeface="Times New Roman" panose="02020603050405020304" pitchFamily="18" charset="0"/>
                <a:cs typeface="Times New Roman" panose="02020603050405020304" pitchFamily="18" charset="0"/>
              </a:rPr>
              <a:t>second </a:t>
            </a:r>
            <a:r>
              <a:rPr lang="en-US" sz="2400" b="0" i="0" dirty="0">
                <a:solidFill>
                  <a:srgbClr val="333333"/>
                </a:solidFill>
                <a:effectLst/>
                <a:latin typeface="Times New Roman" panose="02020603050405020304" pitchFamily="18" charset="0"/>
                <a:cs typeface="Times New Roman" panose="02020603050405020304" pitchFamily="18" charset="0"/>
              </a:rPr>
              <a:t> case, let's assume that the process P1 starts executing. So, it reads the value of "a" from the memory and that value is 10(initial value of "a" is taken to be 10). </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Now, at this time, context switching happens between process P1 and P2.</a:t>
            </a:r>
          </a:p>
          <a:p>
            <a:r>
              <a:rPr lang="en-US" sz="2400" b="0" i="0" dirty="0">
                <a:solidFill>
                  <a:srgbClr val="333333"/>
                </a:solidFill>
                <a:effectLst/>
                <a:latin typeface="Times New Roman" panose="02020603050405020304" pitchFamily="18" charset="0"/>
                <a:cs typeface="Times New Roman" panose="02020603050405020304" pitchFamily="18" charset="0"/>
              </a:rPr>
              <a:t> Now, P2 will be in the running state and P1 will be in the waiting state and the context of the P1 process will be saved. As the process P1 didn't change the value of "a", so, P2 will also read the value of "a" to be 10. It will then increment the value of "a" by 5 and make it to 15 and then save it to the memory. </a:t>
            </a:r>
          </a:p>
          <a:p>
            <a:r>
              <a:rPr lang="en-US" sz="2400" b="0" i="0" dirty="0">
                <a:solidFill>
                  <a:srgbClr val="333333"/>
                </a:solidFill>
                <a:effectLst/>
                <a:latin typeface="Times New Roman" panose="02020603050405020304" pitchFamily="18" charset="0"/>
                <a:cs typeface="Times New Roman" panose="02020603050405020304" pitchFamily="18" charset="0"/>
              </a:rPr>
              <a:t>After the execution of the process P2, the process P1 will be resumed and the context of the P1 will be read. So, the process P1 is having the value of "a" as 10(because P1 has already executed the instruction 1). It will then increment the value of "a" by 5 and write the final value of "a" in the memory i.e. a = 15. Here, the final value of "a" is 15.</a:t>
            </a:r>
          </a:p>
          <a:p>
            <a:pPr marL="0" indent="0">
              <a:buNone/>
            </a:pPr>
            <a:endParaRPr lang="en-IN" dirty="0"/>
          </a:p>
        </p:txBody>
      </p:sp>
    </p:spTree>
    <p:extLst>
      <p:ext uri="{BB962C8B-B14F-4D97-AF65-F5344CB8AC3E}">
        <p14:creationId xmlns:p14="http://schemas.microsoft.com/office/powerpoint/2010/main" xmlns="" val="26880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4398E3-9289-44D2-BAE7-06060FC12C9B}"/>
              </a:ext>
            </a:extLst>
          </p:cNvPr>
          <p:cNvSpPr>
            <a:spLocks noGrp="1"/>
          </p:cNvSpPr>
          <p:nvPr>
            <p:ph idx="1"/>
          </p:nvPr>
        </p:nvSpPr>
        <p:spPr>
          <a:xfrm>
            <a:off x="838200" y="801858"/>
            <a:ext cx="10515600" cy="5584874"/>
          </a:xfrm>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In the above two cases, after the execution of the two processes P1 and P2, the final value of "a" is different i.e. in 1st case it is 20 and in 2nd case, it is 15. What's the reason behind this?</a:t>
            </a:r>
          </a:p>
          <a:p>
            <a:pPr algn="l"/>
            <a:r>
              <a:rPr lang="en-US" sz="2400" b="0" i="0" dirty="0">
                <a:solidFill>
                  <a:srgbClr val="333333"/>
                </a:solidFill>
                <a:effectLst/>
                <a:latin typeface="Times New Roman" panose="02020603050405020304" pitchFamily="18" charset="0"/>
                <a:cs typeface="Times New Roman" panose="02020603050405020304" pitchFamily="18" charset="0"/>
              </a:rPr>
              <a:t>The processes are using the same resource here i.e. the variable "a". In the first approach, the process P1 executes first and then the process P2 starts executing.</a:t>
            </a:r>
          </a:p>
          <a:p>
            <a:pPr algn="l"/>
            <a:r>
              <a:rPr lang="en-US" sz="2400" b="0" i="0" dirty="0">
                <a:solidFill>
                  <a:srgbClr val="333333"/>
                </a:solidFill>
                <a:effectLst/>
                <a:latin typeface="Times New Roman" panose="02020603050405020304" pitchFamily="18" charset="0"/>
                <a:cs typeface="Times New Roman" panose="02020603050405020304" pitchFamily="18" charset="0"/>
              </a:rPr>
              <a:t> But in the second case, the process P1 was stopped after executing one instruction and after that the process P2 starts executing. And here both the processes are dealing on the same resource i.e. variable "a" at the same time.</a:t>
            </a:r>
          </a:p>
          <a:p>
            <a:pPr algn="l"/>
            <a:r>
              <a:rPr lang="en-US" sz="2400" b="0" i="0" dirty="0">
                <a:solidFill>
                  <a:srgbClr val="333333"/>
                </a:solidFill>
                <a:effectLst/>
                <a:latin typeface="Times New Roman" panose="02020603050405020304" pitchFamily="18" charset="0"/>
                <a:cs typeface="Times New Roman" panose="02020603050405020304" pitchFamily="18" charset="0"/>
              </a:rPr>
              <a:t>Here, the order of execution of processes changes the output. All these processes are in a race to say that their output is correct. This is called a race condition.</a:t>
            </a:r>
          </a:p>
          <a:p>
            <a:pPr marL="0" indent="0">
              <a:buNone/>
            </a:pPr>
            <a:r>
              <a:rPr lang="en-US" b="0" i="0" dirty="0">
                <a:solidFill>
                  <a:srgbClr val="333333"/>
                </a:solidFill>
                <a:effectLst/>
                <a:latin typeface="PT Serif"/>
              </a:rPr>
              <a:t/>
            </a:r>
            <a:br>
              <a:rPr lang="en-US" b="0" i="0" dirty="0">
                <a:solidFill>
                  <a:srgbClr val="333333"/>
                </a:solidFill>
                <a:effectLst/>
                <a:latin typeface="PT Serif"/>
              </a:rPr>
            </a:br>
            <a:endParaRPr lang="en-IN" dirty="0"/>
          </a:p>
        </p:txBody>
      </p:sp>
    </p:spTree>
    <p:extLst>
      <p:ext uri="{BB962C8B-B14F-4D97-AF65-F5344CB8AC3E}">
        <p14:creationId xmlns:p14="http://schemas.microsoft.com/office/powerpoint/2010/main" xmlns="" val="20847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8511FD-9B5A-4FF4-921B-65943F076FDF}"/>
              </a:ext>
            </a:extLst>
          </p:cNvPr>
          <p:cNvSpPr>
            <a:spLocks noGrp="1"/>
          </p:cNvSpPr>
          <p:nvPr>
            <p:ph idx="1"/>
          </p:nvPr>
        </p:nvSpPr>
        <p:spPr>
          <a:xfrm>
            <a:off x="1035148" y="337625"/>
            <a:ext cx="10515600" cy="5486128"/>
          </a:xfrm>
        </p:spPr>
        <p:txBody>
          <a:bodyPr>
            <a:noAutofit/>
          </a:bodyPr>
          <a:lstStyle/>
          <a:p>
            <a:pPr marL="0" indent="0" algn="ctr">
              <a:buNone/>
            </a:pPr>
            <a:r>
              <a:rPr lang="en-IN" sz="2400" b="1" dirty="0">
                <a:latin typeface="Times New Roman" panose="02020603050405020304" pitchFamily="18" charset="0"/>
                <a:cs typeface="Times New Roman" panose="02020603050405020304" pitchFamily="18" charset="0"/>
              </a:rPr>
              <a:t>Critical Section problem</a:t>
            </a:r>
          </a:p>
          <a:p>
            <a:pPr marL="0" indent="0">
              <a:buNone/>
            </a:pPr>
            <a:r>
              <a:rPr lang="en-US" sz="2000" b="0" i="0" dirty="0">
                <a:solidFill>
                  <a:srgbClr val="333333"/>
                </a:solidFill>
                <a:effectLst/>
                <a:latin typeface="Times New Roman" panose="02020603050405020304" pitchFamily="18" charset="0"/>
                <a:cs typeface="Times New Roman" panose="02020603050405020304" pitchFamily="18" charset="0"/>
              </a:rPr>
              <a:t>Critical Section in OS is a part of the program where shared resources are accessed by the processes. </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R</a:t>
            </a:r>
            <a:r>
              <a:rPr lang="en-US" sz="2000" b="0" i="0" dirty="0">
                <a:solidFill>
                  <a:srgbClr val="000000"/>
                </a:solidFill>
                <a:effectLst/>
                <a:latin typeface="Times New Roman" panose="02020603050405020304" pitchFamily="18" charset="0"/>
                <a:cs typeface="Times New Roman" panose="02020603050405020304" pitchFamily="18" charset="0"/>
              </a:rPr>
              <a:t>esource may be any resource in a computer like a memory location, Data structure, CPU or any I/O device.</a:t>
            </a:r>
          </a:p>
          <a:p>
            <a:pPr marL="0" indent="0">
              <a:buNone/>
            </a:pPr>
            <a:r>
              <a:rPr lang="en-US" sz="2000" b="0" i="0" dirty="0">
                <a:solidFill>
                  <a:srgbClr val="333333"/>
                </a:solidFill>
                <a:effectLst/>
                <a:latin typeface="Times New Roman" panose="02020603050405020304" pitchFamily="18" charset="0"/>
                <a:cs typeface="Times New Roman" panose="02020603050405020304" pitchFamily="18" charset="0"/>
              </a:rPr>
              <a:t>Critical Section Problem arises when multiple processes access the critical section at the same time.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l" fontAlgn="base">
              <a:buNone/>
            </a:pPr>
            <a:endParaRPr lang="en-US" sz="2000" b="1" i="0" u="sng" dirty="0">
              <a:solidFill>
                <a:srgbClr val="303030"/>
              </a:solidFill>
              <a:effectLst/>
              <a:latin typeface="Times New Roman" panose="02020603050405020304" pitchFamily="18" charset="0"/>
              <a:cs typeface="Times New Roman" panose="02020603050405020304" pitchFamily="18" charset="0"/>
            </a:endParaRPr>
          </a:p>
          <a:p>
            <a:pPr marL="0" indent="0" algn="l" fontAlgn="base">
              <a:buNone/>
            </a:pPr>
            <a:r>
              <a:rPr lang="en-US" sz="2000" b="1" i="0" u="sng" dirty="0">
                <a:solidFill>
                  <a:srgbClr val="303030"/>
                </a:solidFill>
                <a:effectLst/>
                <a:latin typeface="Times New Roman" panose="02020603050405020304" pitchFamily="18" charset="0"/>
                <a:cs typeface="Times New Roman" panose="02020603050405020304" pitchFamily="18" charset="0"/>
              </a:rPr>
              <a:t>Entry Section-</a:t>
            </a:r>
            <a:endParaRPr lang="en-US" sz="2000" b="1"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It acts as a gateway for a process to enter inside the critical section.</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It ensures that only one process is present inside the critical section at any time.</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It does not allow any other process to enter inside the critical section if one process is already present inside it.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2057" name="Picture 9" descr="Process Synchronization in Operating System | Studytonight">
            <a:extLst>
              <a:ext uri="{FF2B5EF4-FFF2-40B4-BE49-F238E27FC236}">
                <a16:creationId xmlns:a16="http://schemas.microsoft.com/office/drawing/2014/main" xmlns="" id="{4DDBB03A-A7E6-4D8B-8724-4A3480E281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10866" y="2310325"/>
            <a:ext cx="5238750" cy="2613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7673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7903D8-D8AF-4F95-80A2-A4A599425A1E}"/>
              </a:ext>
            </a:extLst>
          </p:cNvPr>
          <p:cNvSpPr>
            <a:spLocks noGrp="1"/>
          </p:cNvSpPr>
          <p:nvPr>
            <p:ph idx="1"/>
          </p:nvPr>
        </p:nvSpPr>
        <p:spPr>
          <a:xfrm>
            <a:off x="838200" y="422031"/>
            <a:ext cx="10515600" cy="5754932"/>
          </a:xfrm>
        </p:spPr>
        <p:txBody>
          <a:bodyPr/>
          <a:lstStyle/>
          <a:p>
            <a:pPr marL="0" indent="0" algn="l" fontAlgn="base">
              <a:buNone/>
            </a:pPr>
            <a:r>
              <a:rPr lang="en-US" sz="2000" b="1" i="0" u="sng" dirty="0">
                <a:solidFill>
                  <a:srgbClr val="303030"/>
                </a:solidFill>
                <a:effectLst/>
                <a:latin typeface="Roboto Condensed"/>
              </a:rPr>
              <a:t>Exit Section-</a:t>
            </a:r>
            <a:endParaRPr lang="en-US" sz="2000" b="1" i="0" dirty="0">
              <a:solidFill>
                <a:srgbClr val="303030"/>
              </a:solidFill>
              <a:effectLst/>
              <a:latin typeface="Roboto Condensed"/>
            </a:endParaRPr>
          </a:p>
          <a:p>
            <a:pPr algn="l" fontAlgn="base">
              <a:buFont typeface="Arial" panose="020B0604020202020204" pitchFamily="34" charset="0"/>
              <a:buChar char="•"/>
            </a:pPr>
            <a:r>
              <a:rPr lang="en-US" sz="2000" b="0" i="0" dirty="0">
                <a:solidFill>
                  <a:srgbClr val="303030"/>
                </a:solidFill>
                <a:effectLst/>
                <a:latin typeface="Arimo"/>
              </a:rPr>
              <a:t>It acts as an exit gate for a process to leave the critical section.</a:t>
            </a:r>
          </a:p>
          <a:p>
            <a:pPr algn="l" fontAlgn="base">
              <a:buFont typeface="Arial" panose="020B0604020202020204" pitchFamily="34" charset="0"/>
              <a:buChar char="•"/>
            </a:pPr>
            <a:r>
              <a:rPr lang="en-US" sz="2000" b="0" i="0" dirty="0">
                <a:solidFill>
                  <a:srgbClr val="303030"/>
                </a:solidFill>
                <a:effectLst/>
                <a:latin typeface="Arimo"/>
              </a:rPr>
              <a:t>When a process takes exit from the critical section, some changes are made so that other processes can enter inside the critical section.</a:t>
            </a:r>
          </a:p>
          <a:p>
            <a:pPr marL="0" indent="0" algn="l" fontAlgn="base">
              <a:buNone/>
            </a:pPr>
            <a:r>
              <a:rPr lang="en-US" sz="2000" b="1" dirty="0">
                <a:solidFill>
                  <a:srgbClr val="303030"/>
                </a:solidFill>
                <a:latin typeface="Arimo"/>
              </a:rPr>
              <a:t>Remainder Section</a:t>
            </a:r>
            <a:r>
              <a:rPr lang="en-US" sz="2000" dirty="0">
                <a:solidFill>
                  <a:srgbClr val="303030"/>
                </a:solidFill>
                <a:latin typeface="Arimo"/>
              </a:rPr>
              <a:t>: Here Process will be using private resources.</a:t>
            </a:r>
            <a:r>
              <a:rPr lang="en-US" sz="2000" b="0" i="0" dirty="0">
                <a:solidFill>
                  <a:srgbClr val="303030"/>
                </a:solidFill>
                <a:effectLst/>
                <a:latin typeface="Arimo"/>
              </a:rPr>
              <a:t/>
            </a:r>
            <a:br>
              <a:rPr lang="en-US" sz="2000" b="0" i="0" dirty="0">
                <a:solidFill>
                  <a:srgbClr val="303030"/>
                </a:solidFill>
                <a:effectLst/>
                <a:latin typeface="Arimo"/>
              </a:rPr>
            </a:br>
            <a:endParaRPr lang="en-US" sz="2000" b="0" i="0" dirty="0">
              <a:solidFill>
                <a:srgbClr val="303030"/>
              </a:solidFill>
              <a:effectLst/>
              <a:latin typeface="Arimo"/>
            </a:endParaRPr>
          </a:p>
          <a:p>
            <a:pPr marL="0" indent="0" algn="l" fontAlgn="base">
              <a:buNone/>
            </a:pPr>
            <a:r>
              <a:rPr lang="en-US" sz="2000" b="0" i="0" dirty="0">
                <a:solidFill>
                  <a:srgbClr val="303030"/>
                </a:solidFill>
                <a:effectLst/>
                <a:latin typeface="Arimo"/>
              </a:rPr>
              <a:t>critical section problem should meet the following criteria-</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Mutual Exclusion</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Our solution must provide mutual exclusion. By Mutual Exclusion, we mean that if one process is executing inside critical section then the other process must not enter in the critical section.</a:t>
            </a:r>
          </a:p>
          <a:p>
            <a:pPr algn="l" fontAlgn="base">
              <a:buFont typeface="Arial" panose="020B0604020202020204" pitchFamily="34" charset="0"/>
              <a:buChar char="•"/>
            </a:pPr>
            <a:endParaRPr lang="en-US" sz="2000" b="0" i="0" dirty="0">
              <a:solidFill>
                <a:srgbClr val="303030"/>
              </a:solidFill>
              <a:effectLst/>
              <a:latin typeface="Arimo"/>
            </a:endParaRPr>
          </a:p>
          <a:p>
            <a:pPr marL="0" indent="0">
              <a:buNone/>
            </a:pPr>
            <a:endParaRPr lang="en-IN" dirty="0"/>
          </a:p>
        </p:txBody>
      </p:sp>
      <p:pic>
        <p:nvPicPr>
          <p:cNvPr id="4" name="Picture 2" descr="os Critical Section">
            <a:extLst>
              <a:ext uri="{FF2B5EF4-FFF2-40B4-BE49-F238E27FC236}">
                <a16:creationId xmlns:a16="http://schemas.microsoft.com/office/drawing/2014/main" xmlns="" id="{625FB436-3785-491B-99E8-5E008A3F765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6167" y="3888984"/>
            <a:ext cx="4162425" cy="285999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os Critical Section 1">
            <a:extLst>
              <a:ext uri="{FF2B5EF4-FFF2-40B4-BE49-F238E27FC236}">
                <a16:creationId xmlns:a16="http://schemas.microsoft.com/office/drawing/2014/main" xmlns="" id="{7A105A9F-5B0F-4505-B725-2DE600DDCDD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03470" y="3888984"/>
            <a:ext cx="4076700" cy="32016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1237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5FB83B-FCCA-4D22-8EFA-4E0E096D8685}"/>
              </a:ext>
            </a:extLst>
          </p:cNvPr>
          <p:cNvSpPr>
            <a:spLocks noGrp="1"/>
          </p:cNvSpPr>
          <p:nvPr>
            <p:ph idx="1"/>
          </p:nvPr>
        </p:nvSpPr>
        <p:spPr>
          <a:xfrm>
            <a:off x="838200" y="661182"/>
            <a:ext cx="10515600" cy="5515781"/>
          </a:xfrm>
        </p:spPr>
        <p:txBody>
          <a:bodyPr/>
          <a:lstStyle/>
          <a:p>
            <a:pPr marL="0" indent="0" algn="l">
              <a:buNone/>
            </a:pPr>
            <a:r>
              <a:rPr lang="en-US" sz="2000" b="1" i="0" dirty="0">
                <a:solidFill>
                  <a:srgbClr val="000000"/>
                </a:solidFill>
                <a:effectLst/>
                <a:latin typeface="Times New Roman" panose="02020603050405020304" pitchFamily="18" charset="0"/>
                <a:cs typeface="Times New Roman" panose="02020603050405020304" pitchFamily="18" charset="0"/>
              </a:rPr>
              <a:t>2</a:t>
            </a:r>
            <a:r>
              <a:rPr lang="en-US" sz="2400" b="1" i="0" dirty="0">
                <a:solidFill>
                  <a:srgbClr val="000000"/>
                </a:solidFill>
                <a:effectLst/>
                <a:latin typeface="Times New Roman" panose="02020603050405020304" pitchFamily="18" charset="0"/>
                <a:cs typeface="Times New Roman" panose="02020603050405020304" pitchFamily="18" charset="0"/>
              </a:rPr>
              <a:t>. Progress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A process can freely enter inside the critical section if there is no other process present inside it.</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A process enters the critical section only if it wants to enter.</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A process is not forced to enter inside the critical section if it does not want to enter.</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 Bounded Waiting:</a:t>
            </a:r>
          </a:p>
          <a:p>
            <a:pPr marL="0" indent="0" algn="l" fontAlgn="base">
              <a:buNone/>
            </a:pPr>
            <a:r>
              <a:rPr lang="en-US" sz="2400" b="0" i="0" dirty="0">
                <a:solidFill>
                  <a:srgbClr val="303030"/>
                </a:solidFill>
                <a:effectLst/>
                <a:latin typeface="Times New Roman" panose="02020603050405020304" pitchFamily="18" charset="0"/>
                <a:cs typeface="Times New Roman" panose="02020603050405020304" pitchFamily="18" charset="0"/>
              </a:rPr>
              <a:t>The mechanism should ensure-</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The wait of a process to enter the critical section is bounded.</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A process gets to enter the critical section before its wait gets over.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38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1716</Words>
  <Application>Microsoft Office PowerPoint</Application>
  <PresentationFormat>Custom</PresentationFormat>
  <Paragraphs>258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Process Synchronization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venkatramreddy katta</dc:creator>
  <cp:lastModifiedBy>nr x</cp:lastModifiedBy>
  <cp:revision>51</cp:revision>
  <dcterms:created xsi:type="dcterms:W3CDTF">2021-03-28T06:56:15Z</dcterms:created>
  <dcterms:modified xsi:type="dcterms:W3CDTF">2022-09-09T15:41:28Z</dcterms:modified>
</cp:coreProperties>
</file>