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0" r:id="rId4"/>
  </p:sldMasterIdLst>
  <p:notesMasterIdLst>
    <p:notesMasterId r:id="rId19"/>
  </p:notesMasterIdLst>
  <p:handoutMasterIdLst>
    <p:handoutMasterId r:id="rId20"/>
  </p:handoutMasterIdLst>
  <p:sldIdLst>
    <p:sldId id="281" r:id="rId5"/>
    <p:sldId id="355" r:id="rId6"/>
    <p:sldId id="354" r:id="rId7"/>
    <p:sldId id="283" r:id="rId8"/>
    <p:sldId id="351" r:id="rId9"/>
    <p:sldId id="361" r:id="rId10"/>
    <p:sldId id="362" r:id="rId11"/>
    <p:sldId id="363" r:id="rId12"/>
    <p:sldId id="364" r:id="rId13"/>
    <p:sldId id="365" r:id="rId14"/>
    <p:sldId id="358" r:id="rId15"/>
    <p:sldId id="367" r:id="rId16"/>
    <p:sldId id="366" r:id="rId17"/>
    <p:sldId id="3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0" autoAdjust="0"/>
  </p:normalViewPr>
  <p:slideViewPr>
    <p:cSldViewPr snapToGrid="0">
      <p:cViewPr>
        <p:scale>
          <a:sx n="86" d="100"/>
          <a:sy n="86" d="100"/>
        </p:scale>
        <p:origin x="562" y="53"/>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9/28/2020</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9/28/2020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1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manasgarg/ipl?select=deliveries.csv" TargetMode="External"/><Relationship Id="rId2" Type="http://schemas.openxmlformats.org/officeDocument/2006/relationships/hyperlink" Target="https://www.kaggle.com/manasgarg/ipl" TargetMode="External"/><Relationship Id="rId1" Type="http://schemas.openxmlformats.org/officeDocument/2006/relationships/slideLayout" Target="../slideLayouts/slideLayout5.xml"/><Relationship Id="rId4" Type="http://schemas.openxmlformats.org/officeDocument/2006/relationships/hyperlink" Target="https://www.kaggle.com/manasgarg/ipl?select=matches.csv"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dirty="0"/>
              <a:t>Analyzing IPL Data</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dirty="0"/>
              <a:t>Krishna Solanki</a:t>
            </a: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Rectangle 35">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37">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Rectangle 39">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Map&#10;&#10;Description automatically generated">
            <a:extLst>
              <a:ext uri="{FF2B5EF4-FFF2-40B4-BE49-F238E27FC236}">
                <a16:creationId xmlns:a16="http://schemas.microsoft.com/office/drawing/2014/main" id="{9D29C1BC-25FC-4AE9-B293-7B6957DEAA2A}"/>
              </a:ext>
            </a:extLst>
          </p:cNvPr>
          <p:cNvPicPr>
            <a:picLocks noGrp="1"/>
          </p:cNvPicPr>
          <p:nvPr>
            <p:ph type="pic" sz="quarter" idx="13"/>
          </p:nvPr>
        </p:nvPicPr>
        <p:blipFill rotWithShape="1">
          <a:blip r:embed="rId2">
            <a:extLst>
              <a:ext uri="{28A0092B-C50C-407E-A947-70E740481C1C}">
                <a14:useLocalDpi xmlns:a14="http://schemas.microsoft.com/office/drawing/2010/main" val="0"/>
              </a:ext>
            </a:extLst>
          </a:blip>
          <a:srcRect l="24185" r="4719" b="1"/>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52" name="Freeform: Shape 41">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3" name="Freeform: Shape 43">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89908B3E-D182-4389-81D0-3518D16DFDCE}"/>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a:t>Match venue</a:t>
            </a:r>
          </a:p>
        </p:txBody>
      </p:sp>
      <p:sp>
        <p:nvSpPr>
          <p:cNvPr id="46" name="Rectangle 4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9920022D-532E-4CFC-9AEC-D7D5ACBAAF33}"/>
              </a:ext>
            </a:extLst>
          </p:cNvPr>
          <p:cNvSpPr>
            <a:spLocks noGrp="1"/>
          </p:cNvSpPr>
          <p:nvPr>
            <p:ph idx="1"/>
          </p:nvPr>
        </p:nvSpPr>
        <p:spPr>
          <a:xfrm>
            <a:off x="371094" y="2718054"/>
            <a:ext cx="3438906" cy="3207258"/>
          </a:xfrm>
        </p:spPr>
        <p:txBody>
          <a:bodyPr vert="horz" lIns="91440" tIns="45720" rIns="91440" bIns="45720" rtlCol="0" anchor="t">
            <a:normAutofit/>
          </a:bodyPr>
          <a:lstStyle/>
          <a:p>
            <a:pPr marL="285750">
              <a:buFont typeface="Arial" panose="020B0604020202020204" pitchFamily="34" charset="0"/>
              <a:buChar char="•"/>
            </a:pPr>
            <a:r>
              <a:rPr lang="en-US" sz="1700"/>
              <a:t>Venues of the match is shown in below map in blue and orange circle. We plotted the map using folium and using “Stamen Terrain” tiles. When you click on the circle it shows the name of stadium where match has been played. </a:t>
            </a:r>
          </a:p>
        </p:txBody>
      </p:sp>
      <p:sp>
        <p:nvSpPr>
          <p:cNvPr id="4" name="Slide Number Placeholder 3">
            <a:extLst>
              <a:ext uri="{FF2B5EF4-FFF2-40B4-BE49-F238E27FC236}">
                <a16:creationId xmlns:a16="http://schemas.microsoft.com/office/drawing/2014/main" id="{BD271DF6-1C3D-4BBC-AB29-A32BDAA78A4E}"/>
              </a:ext>
            </a:extLst>
          </p:cNvPr>
          <p:cNvSpPr>
            <a:spLocks noGrp="1"/>
          </p:cNvSpPr>
          <p:nvPr>
            <p:ph type="sldNum" sz="quarter" idx="12"/>
          </p:nvPr>
        </p:nvSpPr>
        <p:spPr>
          <a:xfrm>
            <a:off x="9052908"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267784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6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6" name="Rectangle 65">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Freeform: Shape 67">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0" name="Freeform: Shape 69">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8E9372-10C9-4FE2-AA18-D3757770284E}"/>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3400"/>
              <a:t>Results</a:t>
            </a:r>
          </a:p>
        </p:txBody>
      </p:sp>
      <p:sp>
        <p:nvSpPr>
          <p:cNvPr id="72" name="Rectangle 71">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93CCB26-C7B5-4926-8F38-01AA28C00B75}"/>
              </a:ext>
            </a:extLst>
          </p:cNvPr>
          <p:cNvSpPr>
            <a:spLocks noGrp="1"/>
          </p:cNvSpPr>
          <p:nvPr>
            <p:ph idx="1"/>
          </p:nvPr>
        </p:nvSpPr>
        <p:spPr>
          <a:xfrm>
            <a:off x="438912" y="2512611"/>
            <a:ext cx="4832803" cy="3664351"/>
          </a:xfrm>
        </p:spPr>
        <p:txBody>
          <a:bodyPr vert="horz" lIns="91440" tIns="45720" rIns="91440" bIns="45720" rtlCol="0">
            <a:normAutofit/>
          </a:bodyPr>
          <a:lstStyle/>
          <a:p>
            <a:pPr marL="285750" indent="-228600">
              <a:buFont typeface="Arial" panose="020B0604020202020204" pitchFamily="34" charset="0"/>
              <a:buChar char="•"/>
            </a:pPr>
            <a:r>
              <a:rPr lang="en-US" dirty="0"/>
              <a:t>Bar graph says that CSK played most number of finals and MI becomes most of the times champion. </a:t>
            </a:r>
          </a:p>
          <a:p>
            <a:pPr marL="285750" indent="-228600">
              <a:buFont typeface="Arial" panose="020B0604020202020204" pitchFamily="34" charset="0"/>
              <a:buChar char="•"/>
            </a:pPr>
            <a:r>
              <a:rPr lang="en-US" dirty="0"/>
              <a:t>And pie chart shows how important toss winning in finals. Pie chart shows 83.3% chance to win final if you win the toss. </a:t>
            </a:r>
          </a:p>
        </p:txBody>
      </p:sp>
      <p:pic>
        <p:nvPicPr>
          <p:cNvPr id="13" name="Picture Placeholder 12">
            <a:extLst>
              <a:ext uri="{FF2B5EF4-FFF2-40B4-BE49-F238E27FC236}">
                <a16:creationId xmlns:a16="http://schemas.microsoft.com/office/drawing/2014/main" id="{6AABC467-5645-4B1A-A02C-EA8D66CF72EE}"/>
              </a:ext>
            </a:extLst>
          </p:cNvPr>
          <p:cNvPicPr>
            <a:picLocks noGrp="1"/>
          </p:cNvPicPr>
          <p:nvPr>
            <p:ph type="pic" sz="quarter" idx="13"/>
          </p:nvPr>
        </p:nvPicPr>
        <p:blipFill rotWithShape="1">
          <a:blip r:embed="rId2">
            <a:extLst>
              <a:ext uri="{28A0092B-C50C-407E-A947-70E740481C1C}">
                <a14:useLocalDpi xmlns:a14="http://schemas.microsoft.com/office/drawing/2010/main" val="0"/>
              </a:ext>
            </a:extLst>
          </a:blip>
          <a:srcRect l="9911" r="7818" b="2"/>
          <a:stretch/>
        </p:blipFill>
        <p:spPr bwMode="auto">
          <a:xfrm>
            <a:off x="8072626" y="323603"/>
            <a:ext cx="2462024" cy="2743200"/>
          </a:xfrm>
          <a:prstGeom prst="rect">
            <a:avLst/>
          </a:prstGeom>
          <a:noFill/>
        </p:spPr>
      </p:pic>
      <p:pic>
        <p:nvPicPr>
          <p:cNvPr id="40" name="Picture 39">
            <a:extLst>
              <a:ext uri="{FF2B5EF4-FFF2-40B4-BE49-F238E27FC236}">
                <a16:creationId xmlns:a16="http://schemas.microsoft.com/office/drawing/2014/main" id="{82FAA82A-6655-4282-950B-6259F1F77439}"/>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111538" y="3429000"/>
            <a:ext cx="4366087" cy="2743200"/>
          </a:xfrm>
          <a:prstGeom prst="rect">
            <a:avLst/>
          </a:prstGeom>
          <a:noFill/>
        </p:spPr>
      </p:pic>
      <p:sp>
        <p:nvSpPr>
          <p:cNvPr id="7" name="Date Placeholder 6">
            <a:extLst>
              <a:ext uri="{FF2B5EF4-FFF2-40B4-BE49-F238E27FC236}">
                <a16:creationId xmlns:a16="http://schemas.microsoft.com/office/drawing/2014/main" id="{5AA8C21D-9EF8-49B7-B9B1-37E7E6897C97}"/>
              </a:ext>
            </a:extLst>
          </p:cNvPr>
          <p:cNvSpPr>
            <a:spLocks noGrp="1"/>
          </p:cNvSpPr>
          <p:nvPr>
            <p:ph type="dt" sz="half" idx="4294967295"/>
          </p:nvPr>
        </p:nvSpPr>
        <p:spPr>
          <a:xfrm>
            <a:off x="438912" y="6356350"/>
            <a:ext cx="2743200" cy="365125"/>
          </a:xfrm>
        </p:spPr>
        <p:txBody>
          <a:bodyPr vert="horz" lIns="91440" tIns="45720" rIns="91440" bIns="45720" rtlCol="0" anchor="ctr">
            <a:normAutofit/>
          </a:bodyPr>
          <a:lstStyle/>
          <a:p>
            <a:pPr>
              <a:spcAft>
                <a:spcPts val="600"/>
              </a:spcAft>
            </a:pPr>
            <a:r>
              <a:rPr lang="en-US" dirty="0"/>
              <a:t>9/28/2020</a:t>
            </a:r>
          </a:p>
        </p:txBody>
      </p:sp>
      <p:sp>
        <p:nvSpPr>
          <p:cNvPr id="8" name="Footer Placeholder 7">
            <a:extLst>
              <a:ext uri="{FF2B5EF4-FFF2-40B4-BE49-F238E27FC236}">
                <a16:creationId xmlns:a16="http://schemas.microsoft.com/office/drawing/2014/main" id="{0B606C04-4F4E-47CE-849C-FC29852F5B18}"/>
              </a:ext>
            </a:extLst>
          </p:cNvPr>
          <p:cNvSpPr>
            <a:spLocks noGrp="1"/>
          </p:cNvSpPr>
          <p:nvPr>
            <p:ph type="ftr" sz="quarter" idx="4294967295"/>
          </p:nvPr>
        </p:nvSpPr>
        <p:spPr>
          <a:xfrm>
            <a:off x="6096000" y="6454008"/>
            <a:ext cx="3880104" cy="365125"/>
          </a:xfrm>
        </p:spPr>
        <p:txBody>
          <a:bodyPr vert="horz" lIns="91440" tIns="45720" rIns="91440" bIns="45720" rtlCol="0" anchor="ctr">
            <a:normAutofit/>
          </a:bodyPr>
          <a:lstStyle/>
          <a:p>
            <a:pPr algn="l">
              <a:spcAft>
                <a:spcPts val="600"/>
              </a:spcAft>
            </a:pPr>
            <a:r>
              <a:rPr lang="en-US" dirty="0"/>
              <a:t>Analyzing IPL Data</a:t>
            </a:r>
          </a:p>
          <a:p>
            <a:pPr algn="l">
              <a:spcAft>
                <a:spcPts val="600"/>
              </a:spcAft>
            </a:pPr>
            <a:endParaRPr lang="en-US" kern="1200" dirty="0">
              <a:solidFill>
                <a:schemeClr val="tx1">
                  <a:tint val="75000"/>
                </a:schemeClr>
              </a:solidFill>
              <a:latin typeface="+mn-lt"/>
              <a:ea typeface="+mn-ea"/>
              <a:cs typeface="+mn-cs"/>
            </a:endParaRPr>
          </a:p>
        </p:txBody>
      </p:sp>
      <p:sp>
        <p:nvSpPr>
          <p:cNvPr id="9" name="Slide Number Placeholder 8">
            <a:extLst>
              <a:ext uri="{FF2B5EF4-FFF2-40B4-BE49-F238E27FC236}">
                <a16:creationId xmlns:a16="http://schemas.microsoft.com/office/drawing/2014/main" id="{891003F3-F17A-4CAC-B7CA-4C498BA84E7B}"/>
              </a:ext>
            </a:extLst>
          </p:cNvPr>
          <p:cNvSpPr>
            <a:spLocks noGrp="1"/>
          </p:cNvSpPr>
          <p:nvPr>
            <p:ph type="sldNum" sz="quarter" idx="12"/>
          </p:nvPr>
        </p:nvSpPr>
        <p:spPr>
          <a:xfrm>
            <a:off x="10329529" y="6356350"/>
            <a:ext cx="1423557"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11</a:t>
            </a:fld>
            <a:endParaRPr lang="en-US"/>
          </a:p>
        </p:txBody>
      </p:sp>
    </p:spTree>
    <p:extLst>
      <p:ext uri="{BB962C8B-B14F-4D97-AF65-F5344CB8AC3E}">
        <p14:creationId xmlns:p14="http://schemas.microsoft.com/office/powerpoint/2010/main" val="118579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B3A2135-8A60-4D87-BCFD-3059F6C70B75}"/>
              </a:ext>
            </a:extLst>
          </p:cNvPr>
          <p:cNvSpPr>
            <a:spLocks noGrp="1"/>
          </p:cNvSpPr>
          <p:nvPr>
            <p:ph type="title"/>
          </p:nvPr>
        </p:nvSpPr>
        <p:spPr/>
        <p:txBody>
          <a:bodyPr/>
          <a:lstStyle/>
          <a:p>
            <a:r>
              <a:rPr lang="en-US" dirty="0"/>
              <a:t>Recommendation</a:t>
            </a:r>
          </a:p>
        </p:txBody>
      </p:sp>
      <p:sp>
        <p:nvSpPr>
          <p:cNvPr id="8" name="Content Placeholder 7">
            <a:extLst>
              <a:ext uri="{FF2B5EF4-FFF2-40B4-BE49-F238E27FC236}">
                <a16:creationId xmlns:a16="http://schemas.microsoft.com/office/drawing/2014/main" id="{7FF2C0A5-5429-48B1-934F-F82DE1EFE32E}"/>
              </a:ext>
            </a:extLst>
          </p:cNvPr>
          <p:cNvSpPr>
            <a:spLocks noGrp="1"/>
          </p:cNvSpPr>
          <p:nvPr>
            <p:ph idx="1"/>
          </p:nvPr>
        </p:nvSpPr>
        <p:spPr/>
        <p:txBody>
          <a:bodyPr>
            <a:normAutofit/>
          </a:bodyPr>
          <a:lstStyle/>
          <a:p>
            <a:r>
              <a:rPr lang="en-US" sz="2200" dirty="0"/>
              <a:t>After winning the toss what to choose bat or field and by that we can predict which team will win and predict champion in finals. </a:t>
            </a:r>
          </a:p>
          <a:p>
            <a:r>
              <a:rPr lang="en-US" sz="2200" dirty="0"/>
              <a:t>During auction, this analysis could be helpful for team management by seeing most successful batsman and bowler. </a:t>
            </a:r>
          </a:p>
          <a:p>
            <a:r>
              <a:rPr lang="en-US" sz="2200" dirty="0"/>
              <a:t>And captain get an idea to choose a bat or bowl first by seeing their performance they are good at chase or defend.</a:t>
            </a:r>
          </a:p>
          <a:p>
            <a:pPr marL="0" indent="0">
              <a:buNone/>
            </a:pPr>
            <a:r>
              <a:rPr lang="en-US" sz="2200" dirty="0"/>
              <a:t> </a:t>
            </a:r>
          </a:p>
          <a:p>
            <a:endParaRPr lang="en-US" dirty="0"/>
          </a:p>
          <a:p>
            <a:endParaRPr lang="en-US" dirty="0"/>
          </a:p>
        </p:txBody>
      </p:sp>
      <p:sp>
        <p:nvSpPr>
          <p:cNvPr id="4" name="Slide Number Placeholder 3">
            <a:extLst>
              <a:ext uri="{FF2B5EF4-FFF2-40B4-BE49-F238E27FC236}">
                <a16:creationId xmlns:a16="http://schemas.microsoft.com/office/drawing/2014/main" id="{6B56E3D1-8B80-43F3-B3DC-8ECB41129963}"/>
              </a:ext>
            </a:extLst>
          </p:cNvPr>
          <p:cNvSpPr>
            <a:spLocks noGrp="1"/>
          </p:cNvSpPr>
          <p:nvPr>
            <p:ph type="sldNum" sz="quarter" idx="12"/>
          </p:nvPr>
        </p:nvSpPr>
        <p:spPr/>
        <p:txBody>
          <a:bodyPr/>
          <a:lstStyle/>
          <a:p>
            <a:fld id="{A65A5C87-DF58-40C8-B092-1DE63DB4547E}" type="slidenum">
              <a:rPr lang="en-US" smtClean="0"/>
              <a:t>12</a:t>
            </a:fld>
            <a:endParaRPr lang="en-US" dirty="0"/>
          </a:p>
        </p:txBody>
      </p:sp>
    </p:spTree>
    <p:extLst>
      <p:ext uri="{BB962C8B-B14F-4D97-AF65-F5344CB8AC3E}">
        <p14:creationId xmlns:p14="http://schemas.microsoft.com/office/powerpoint/2010/main" val="141039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EF126F7-7265-4212-B103-744197F5AA9D}"/>
              </a:ext>
            </a:extLst>
          </p:cNvPr>
          <p:cNvSpPr>
            <a:spLocks noGrp="1"/>
          </p:cNvSpPr>
          <p:nvPr>
            <p:ph type="title"/>
          </p:nvPr>
        </p:nvSpPr>
        <p:spPr/>
        <p:txBody>
          <a:bodyPr/>
          <a:lstStyle/>
          <a:p>
            <a:r>
              <a:rPr lang="en-US" dirty="0"/>
              <a:t>Conclusion</a:t>
            </a:r>
          </a:p>
        </p:txBody>
      </p:sp>
      <p:sp>
        <p:nvSpPr>
          <p:cNvPr id="8" name="Content Placeholder 7">
            <a:extLst>
              <a:ext uri="{FF2B5EF4-FFF2-40B4-BE49-F238E27FC236}">
                <a16:creationId xmlns:a16="http://schemas.microsoft.com/office/drawing/2014/main" id="{88CEF84D-3329-43FF-96D8-90575B9320DD}"/>
              </a:ext>
            </a:extLst>
          </p:cNvPr>
          <p:cNvSpPr>
            <a:spLocks noGrp="1"/>
          </p:cNvSpPr>
          <p:nvPr>
            <p:ph idx="1"/>
          </p:nvPr>
        </p:nvSpPr>
        <p:spPr/>
        <p:txBody>
          <a:bodyPr/>
          <a:lstStyle/>
          <a:p>
            <a:r>
              <a:rPr lang="en-US" sz="2000" dirty="0"/>
              <a:t>There should be players experience so during auction team management get an idea to bid on player but here I created graph for most successful batsman and bowler by that owner get to know performance of players and get an idea to put bid on player and buy them during auction.</a:t>
            </a:r>
          </a:p>
          <a:p>
            <a:endParaRPr lang="en-US" dirty="0"/>
          </a:p>
        </p:txBody>
      </p:sp>
      <p:sp>
        <p:nvSpPr>
          <p:cNvPr id="4" name="Slide Number Placeholder 3">
            <a:extLst>
              <a:ext uri="{FF2B5EF4-FFF2-40B4-BE49-F238E27FC236}">
                <a16:creationId xmlns:a16="http://schemas.microsoft.com/office/drawing/2014/main" id="{DEE69F02-C87D-4679-B466-9463C4EB4D8E}"/>
              </a:ext>
            </a:extLst>
          </p:cNvPr>
          <p:cNvSpPr>
            <a:spLocks noGrp="1"/>
          </p:cNvSpPr>
          <p:nvPr>
            <p:ph type="sldNum" sz="quarter" idx="12"/>
          </p:nvPr>
        </p:nvSpPr>
        <p:spPr/>
        <p:txBody>
          <a:bodyPr/>
          <a:lstStyle/>
          <a:p>
            <a:fld id="{A65A5C87-DF58-40C8-B092-1DE63DB4547E}" type="slidenum">
              <a:rPr lang="en-US" smtClean="0"/>
              <a:t>13</a:t>
            </a:fld>
            <a:endParaRPr lang="en-US" dirty="0"/>
          </a:p>
        </p:txBody>
      </p:sp>
    </p:spTree>
    <p:extLst>
      <p:ext uri="{BB962C8B-B14F-4D97-AF65-F5344CB8AC3E}">
        <p14:creationId xmlns:p14="http://schemas.microsoft.com/office/powerpoint/2010/main" val="318702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2E3A-DB80-46C8-A227-EE0F7E87D747}"/>
              </a:ext>
            </a:extLst>
          </p:cNvPr>
          <p:cNvSpPr>
            <a:spLocks noGrp="1"/>
          </p:cNvSpPr>
          <p:nvPr>
            <p:ph type="title"/>
          </p:nvPr>
        </p:nvSpPr>
        <p:spPr/>
        <p:txBody>
          <a:bodyPr/>
          <a:lstStyle/>
          <a:p>
            <a:r>
              <a:rPr lang="en-US" dirty="0"/>
              <a:t>Thank you</a:t>
            </a:r>
          </a:p>
        </p:txBody>
      </p:sp>
      <p:pic>
        <p:nvPicPr>
          <p:cNvPr id="25" name="Online Image Placeholder 23" descr="User">
            <a:extLst>
              <a:ext uri="{FF2B5EF4-FFF2-40B4-BE49-F238E27FC236}">
                <a16:creationId xmlns:a16="http://schemas.microsoft.com/office/drawing/2014/main" id="{DD136AFE-38B3-4FAE-907B-277600FBDED5}"/>
              </a:ext>
            </a:extLst>
          </p:cNvPr>
          <p:cNvPicPr>
            <a:picLocks noGrp="1" noChangeAspect="1"/>
          </p:cNvPicPr>
          <p:nvPr>
            <p:ph type="pic" sz="quarter" idx="25"/>
          </p:nvPr>
        </p:nvPicPr>
        <p:blipFill rotWithShape="1">
          <a:blip r:embed="rId2">
            <a:extLst>
              <a:ext uri="{96DAC541-7B7A-43D3-8B79-37D633B846F1}">
                <asvg:svgBlip xmlns:asvg="http://schemas.microsoft.com/office/drawing/2016/SVG/main" r:embed="rId3"/>
              </a:ext>
            </a:extLst>
          </a:blip>
          <a:srcRect/>
          <a:stretch/>
        </p:blipFill>
        <p:spPr>
          <a:prstGeom prst="rect">
            <a:avLst/>
          </a:prstGeom>
        </p:spPr>
      </p:pic>
      <p:sp>
        <p:nvSpPr>
          <p:cNvPr id="10" name="Text Placeholder 9">
            <a:extLst>
              <a:ext uri="{FF2B5EF4-FFF2-40B4-BE49-F238E27FC236}">
                <a16:creationId xmlns:a16="http://schemas.microsoft.com/office/drawing/2014/main" id="{82977D1C-657B-4FA7-B4A1-CD08EC61D37B}"/>
              </a:ext>
            </a:extLst>
          </p:cNvPr>
          <p:cNvSpPr>
            <a:spLocks noGrp="1"/>
          </p:cNvSpPr>
          <p:nvPr>
            <p:ph type="body" sz="quarter" idx="22"/>
          </p:nvPr>
        </p:nvSpPr>
        <p:spPr/>
        <p:txBody>
          <a:bodyPr/>
          <a:lstStyle/>
          <a:p>
            <a:pPr marL="0" indent="0">
              <a:buNone/>
            </a:pPr>
            <a:r>
              <a:rPr lang="en-US" sz="1600" dirty="0"/>
              <a:t>Krishna Solanki</a:t>
            </a:r>
          </a:p>
        </p:txBody>
      </p:sp>
      <p:sp>
        <p:nvSpPr>
          <p:cNvPr id="6" name="Date Placeholder 5">
            <a:extLst>
              <a:ext uri="{FF2B5EF4-FFF2-40B4-BE49-F238E27FC236}">
                <a16:creationId xmlns:a16="http://schemas.microsoft.com/office/drawing/2014/main" id="{D6C90EA9-2998-4A9C-A666-B38258E20B60}"/>
              </a:ext>
            </a:extLst>
          </p:cNvPr>
          <p:cNvSpPr>
            <a:spLocks noGrp="1"/>
          </p:cNvSpPr>
          <p:nvPr>
            <p:ph type="dt" sz="half" idx="18"/>
          </p:nvPr>
        </p:nvSpPr>
        <p:spPr/>
        <p:txBody>
          <a:bodyPr/>
          <a:lstStyle/>
          <a:p>
            <a:r>
              <a:rPr lang="en-US" dirty="0"/>
              <a:t>9/28/2020</a:t>
            </a:r>
          </a:p>
        </p:txBody>
      </p:sp>
      <p:sp>
        <p:nvSpPr>
          <p:cNvPr id="7" name="Footer Placeholder 6">
            <a:extLst>
              <a:ext uri="{FF2B5EF4-FFF2-40B4-BE49-F238E27FC236}">
                <a16:creationId xmlns:a16="http://schemas.microsoft.com/office/drawing/2014/main" id="{E1241EFF-1DFD-4B6D-BFDE-8E8B18833441}"/>
              </a:ext>
            </a:extLst>
          </p:cNvPr>
          <p:cNvSpPr>
            <a:spLocks noGrp="1"/>
          </p:cNvSpPr>
          <p:nvPr>
            <p:ph type="ftr" sz="quarter" idx="19"/>
          </p:nvPr>
        </p:nvSpPr>
        <p:spPr/>
        <p:txBody>
          <a:bodyPr/>
          <a:lstStyle/>
          <a:p>
            <a:pPr algn="l">
              <a:spcAft>
                <a:spcPts val="600"/>
              </a:spcAft>
            </a:pPr>
            <a:r>
              <a:rPr lang="en-US" dirty="0"/>
              <a:t>Analyzing IPL Data</a:t>
            </a:r>
          </a:p>
        </p:txBody>
      </p:sp>
      <p:sp>
        <p:nvSpPr>
          <p:cNvPr id="8" name="Slide Number Placeholder 7">
            <a:extLst>
              <a:ext uri="{FF2B5EF4-FFF2-40B4-BE49-F238E27FC236}">
                <a16:creationId xmlns:a16="http://schemas.microsoft.com/office/drawing/2014/main" id="{A3BB8335-F249-4F37-8C3F-A672116EB876}"/>
              </a:ext>
            </a:extLst>
          </p:cNvPr>
          <p:cNvSpPr>
            <a:spLocks noGrp="1"/>
          </p:cNvSpPr>
          <p:nvPr>
            <p:ph type="sldNum" sz="quarter" idx="20"/>
          </p:nvPr>
        </p:nvSpPr>
        <p:spPr/>
        <p:txBody>
          <a:bodyPr/>
          <a:lstStyle/>
          <a:p>
            <a:fld id="{A65A5C87-DF58-40C8-B092-1DE63DB4547E}" type="slidenum">
              <a:rPr lang="en-US" smtClean="0"/>
              <a:t>14</a:t>
            </a:fld>
            <a:endParaRPr lang="en-US" dirty="0"/>
          </a:p>
        </p:txBody>
      </p:sp>
      <p:pic>
        <p:nvPicPr>
          <p:cNvPr id="1026" name="Picture 2" descr="Indian Premier League Wallpapers - Top Free Indian Premier League  Backgrounds - WallpaperAccess">
            <a:extLst>
              <a:ext uri="{FF2B5EF4-FFF2-40B4-BE49-F238E27FC236}">
                <a16:creationId xmlns:a16="http://schemas.microsoft.com/office/drawing/2014/main" id="{BFB05859-AF94-4BB8-B7F3-F7A2D72AA7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1" y="630935"/>
            <a:ext cx="3246119" cy="2688337"/>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4">
            <a:extLst>
              <a:ext uri="{FF2B5EF4-FFF2-40B4-BE49-F238E27FC236}">
                <a16:creationId xmlns:a16="http://schemas.microsoft.com/office/drawing/2014/main" id="{7B412B34-FAE9-4CF4-8670-DAED0AAD4515}"/>
              </a:ext>
            </a:extLst>
          </p:cNvPr>
          <p:cNvSpPr>
            <a:spLocks noGrp="1"/>
          </p:cNvSpPr>
          <p:nvPr>
            <p:ph type="pic" sz="quarter" idx="14"/>
          </p:nvPr>
        </p:nvSpPr>
        <p:spPr>
          <a:xfrm>
            <a:off x="3767328" y="575437"/>
            <a:ext cx="3246120" cy="2688336"/>
          </a:xfrm>
        </p:spPr>
      </p:sp>
      <p:pic>
        <p:nvPicPr>
          <p:cNvPr id="1028" name="Picture 4" descr="Mumbai Indians #IPL TROPHY #ROHIT SHARMA 🙌🏻🙌🏻🙌🏻😻😻 | Mumbai indians  ipl, Sharma, Ipl">
            <a:extLst>
              <a:ext uri="{FF2B5EF4-FFF2-40B4-BE49-F238E27FC236}">
                <a16:creationId xmlns:a16="http://schemas.microsoft.com/office/drawing/2014/main" id="{39B3EDF0-F6A1-46B4-A0FF-765BADF1A030}"/>
              </a:ext>
            </a:extLst>
          </p:cNvPr>
          <p:cNvPicPr>
            <a:picLocks noGrp="1" noChangeAspect="1" noChangeArrowheads="1"/>
          </p:cNvPicPr>
          <p:nvPr>
            <p:ph type="pic" sz="quarter" idx="13"/>
          </p:nvPr>
        </p:nvPicPr>
        <p:blipFill>
          <a:blip r:embed="rId5">
            <a:extLst>
              <a:ext uri="{28A0092B-C50C-407E-A947-70E740481C1C}">
                <a14:useLocalDpi xmlns:a14="http://schemas.microsoft.com/office/drawing/2010/main" val="0"/>
              </a:ext>
            </a:extLst>
          </a:blip>
          <a:srcRect l="6490" r="6490"/>
          <a:stretch>
            <a:fillRect/>
          </a:stretch>
        </p:blipFill>
        <p:spPr bwMode="auto">
          <a:xfrm>
            <a:off x="3767138" y="574676"/>
            <a:ext cx="3246437" cy="26883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PL 2014 Hd Wallpapers Free Download (HD 1080P)">
            <a:extLst>
              <a:ext uri="{FF2B5EF4-FFF2-40B4-BE49-F238E27FC236}">
                <a16:creationId xmlns:a16="http://schemas.microsoft.com/office/drawing/2014/main" id="{02A35062-A442-44B8-90A5-8EF1417C2230}"/>
              </a:ext>
            </a:extLst>
          </p:cNvPr>
          <p:cNvPicPr>
            <a:picLocks noGrp="1" noChangeAspect="1" noChangeArrowheads="1"/>
          </p:cNvPicPr>
          <p:nvPr>
            <p:ph type="pic" sz="quarter" idx="17"/>
          </p:nvPr>
        </p:nvPicPr>
        <p:blipFill>
          <a:blip r:embed="rId6">
            <a:extLst>
              <a:ext uri="{28A0092B-C50C-407E-A947-70E740481C1C}">
                <a14:useLocalDpi xmlns:a14="http://schemas.microsoft.com/office/drawing/2010/main" val="0"/>
              </a:ext>
            </a:extLst>
          </a:blip>
          <a:srcRect t="11761" b="11761"/>
          <a:stretch>
            <a:fillRect/>
          </a:stretch>
        </p:blipFill>
        <p:spPr bwMode="auto">
          <a:xfrm>
            <a:off x="402336" y="3438144"/>
            <a:ext cx="3246120" cy="26883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PL All Team Wallpapers - Wallpaper Cave">
            <a:extLst>
              <a:ext uri="{FF2B5EF4-FFF2-40B4-BE49-F238E27FC236}">
                <a16:creationId xmlns:a16="http://schemas.microsoft.com/office/drawing/2014/main" id="{79AA77B6-B36B-4892-BF1A-207C76350EA4}"/>
              </a:ext>
            </a:extLst>
          </p:cNvPr>
          <p:cNvPicPr>
            <a:picLocks noGrp="1" noChangeAspect="1" noChangeArrowheads="1"/>
          </p:cNvPicPr>
          <p:nvPr>
            <p:ph type="pic" sz="quarter" idx="21"/>
          </p:nvPr>
        </p:nvPicPr>
        <p:blipFill>
          <a:blip r:embed="rId7">
            <a:extLst>
              <a:ext uri="{28A0092B-C50C-407E-A947-70E740481C1C}">
                <a14:useLocalDpi xmlns:a14="http://schemas.microsoft.com/office/drawing/2010/main" val="0"/>
              </a:ext>
            </a:extLst>
          </a:blip>
          <a:srcRect l="16027" r="1602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75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8" name="Rectangle 9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9" name="Rectangle 9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Rectangle 10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1" name="Rectangle 102">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7255564" y="834888"/>
            <a:ext cx="4314645" cy="1268958"/>
          </a:xfrm>
        </p:spPr>
        <p:txBody>
          <a:bodyPr vert="horz" lIns="91440" tIns="45720" rIns="91440" bIns="45720" rtlCol="0" anchor="b">
            <a:normAutofit/>
          </a:bodyPr>
          <a:lstStyle/>
          <a:p>
            <a:r>
              <a:rPr lang="en-US" sz="3200"/>
              <a:t>Agenda</a:t>
            </a:r>
          </a:p>
        </p:txBody>
      </p:sp>
      <p:pic>
        <p:nvPicPr>
          <p:cNvPr id="12" name="Picture 6" descr="IPL Bio-Bubble: Franchises fret over WAGS, local drivers, security,  hospitality">
            <a:extLst>
              <a:ext uri="{FF2B5EF4-FFF2-40B4-BE49-F238E27FC236}">
                <a16:creationId xmlns:a16="http://schemas.microsoft.com/office/drawing/2014/main" id="{B84A4EB4-5BA1-44E5-ADED-418ACE1210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76" r="22827"/>
          <a:stretch/>
        </p:blipFill>
        <p:spPr bwMode="auto">
          <a:xfrm>
            <a:off x="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noFill/>
          <a:effectLst>
            <a:outerShdw blurRad="50800" dist="38100" algn="l"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162" name="Rectangle 104">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3" name="Rectangle 106">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7255563" y="2557587"/>
            <a:ext cx="4314645" cy="3717317"/>
          </a:xfrm>
        </p:spPr>
        <p:txBody>
          <a:bodyPr vert="horz" lIns="91440" tIns="45720" rIns="91440" bIns="45720" rtlCol="0" anchor="t">
            <a:normAutofit/>
          </a:bodyPr>
          <a:lstStyle/>
          <a:p>
            <a:pPr marL="0">
              <a:buFont typeface="Arial" panose="020B0604020202020204" pitchFamily="34" charset="0"/>
              <a:buChar char="•"/>
            </a:pPr>
            <a:r>
              <a:rPr lang="en-US" dirty="0"/>
              <a:t>Introduction</a:t>
            </a:r>
          </a:p>
          <a:p>
            <a:pPr marL="0">
              <a:buFont typeface="Arial" panose="020B0604020202020204" pitchFamily="34" charset="0"/>
              <a:buChar char="•"/>
            </a:pPr>
            <a:r>
              <a:rPr lang="en-US" dirty="0"/>
              <a:t>Data acquisition, cleaning and analyzing</a:t>
            </a:r>
          </a:p>
          <a:p>
            <a:pPr marL="0">
              <a:buFont typeface="Arial" panose="020B0604020202020204" pitchFamily="34" charset="0"/>
              <a:buChar char="•"/>
            </a:pPr>
            <a:r>
              <a:rPr lang="en-US" dirty="0"/>
              <a:t>Result</a:t>
            </a:r>
          </a:p>
          <a:p>
            <a:pPr marL="0">
              <a:buFont typeface="Arial" panose="020B0604020202020204" pitchFamily="34" charset="0"/>
              <a:buChar char="•"/>
            </a:pPr>
            <a:r>
              <a:rPr lang="en-US" dirty="0"/>
              <a:t>Recommendation</a:t>
            </a:r>
          </a:p>
          <a:p>
            <a:pPr marL="0">
              <a:buFont typeface="Arial" panose="020B0604020202020204" pitchFamily="34" charset="0"/>
              <a:buChar char="•"/>
            </a:pPr>
            <a:r>
              <a:rPr lang="en-US" dirty="0"/>
              <a:t>Conclusion</a:t>
            </a:r>
          </a:p>
          <a:p>
            <a:pPr>
              <a:buFont typeface="Arial" panose="020B0604020202020204" pitchFamily="34" charset="0"/>
              <a:buChar char="•"/>
            </a:pPr>
            <a:endParaRPr lang="en-US" sz="1700" dirty="0"/>
          </a:p>
        </p:txBody>
      </p:sp>
      <p:sp>
        <p:nvSpPr>
          <p:cNvPr id="4" name="Date Placeholder 3">
            <a:extLst>
              <a:ext uri="{FF2B5EF4-FFF2-40B4-BE49-F238E27FC236}">
                <a16:creationId xmlns:a16="http://schemas.microsoft.com/office/drawing/2014/main" id="{B425C423-85DE-48DB-8096-152D738B7D04}"/>
              </a:ext>
            </a:extLst>
          </p:cNvPr>
          <p:cNvSpPr>
            <a:spLocks noGrp="1"/>
          </p:cNvSpPr>
          <p:nvPr>
            <p:ph type="dt" sz="half" idx="10"/>
          </p:nvPr>
        </p:nvSpPr>
        <p:spPr>
          <a:xfrm>
            <a:off x="457200" y="6356350"/>
            <a:ext cx="2743200" cy="365125"/>
          </a:xfrm>
        </p:spPr>
        <p:txBody>
          <a:bodyPr vert="horz" lIns="91440" tIns="45720" rIns="91440" bIns="45720" rtlCol="0" anchor="ctr">
            <a:normAutofit/>
          </a:bodyPr>
          <a:lstStyle/>
          <a:p>
            <a:pPr>
              <a:spcAft>
                <a:spcPts val="600"/>
              </a:spcAft>
            </a:pPr>
            <a:r>
              <a:rPr lang="en-US" dirty="0">
                <a:solidFill>
                  <a:srgbClr val="FFFFFF"/>
                </a:solidFill>
              </a:rPr>
              <a:t>9/28/2020</a:t>
            </a:r>
          </a:p>
        </p:txBody>
      </p:sp>
      <p:sp>
        <p:nvSpPr>
          <p:cNvPr id="5" name="Footer Placeholder 4">
            <a:extLst>
              <a:ext uri="{FF2B5EF4-FFF2-40B4-BE49-F238E27FC236}">
                <a16:creationId xmlns:a16="http://schemas.microsoft.com/office/drawing/2014/main" id="{3714E39E-D8A0-4428-97D8-FE545232279C}"/>
              </a:ext>
            </a:extLst>
          </p:cNvPr>
          <p:cNvSpPr>
            <a:spLocks noGrp="1"/>
          </p:cNvSpPr>
          <p:nvPr>
            <p:ph type="ftr" sz="quarter" idx="11"/>
          </p:nvPr>
        </p:nvSpPr>
        <p:spPr>
          <a:xfrm>
            <a:off x="7255563" y="6356350"/>
            <a:ext cx="3077157" cy="365125"/>
          </a:xfrm>
        </p:spPr>
        <p:txBody>
          <a:bodyPr vert="horz" lIns="91440" tIns="45720" rIns="91440" bIns="45720" rtlCol="0" anchor="ctr">
            <a:normAutofit/>
          </a:bodyPr>
          <a:lstStyle/>
          <a:p>
            <a:pPr algn="l">
              <a:spcAft>
                <a:spcPts val="600"/>
              </a:spcAft>
            </a:pPr>
            <a:r>
              <a:rPr lang="en-US" kern="1200" dirty="0">
                <a:solidFill>
                  <a:schemeClr val="tx1">
                    <a:tint val="75000"/>
                  </a:schemeClr>
                </a:solidFill>
                <a:latin typeface="+mn-lt"/>
                <a:ea typeface="+mn-ea"/>
                <a:cs typeface="+mn-cs"/>
              </a:rPr>
              <a:t>Analyzing IPL Data</a:t>
            </a: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10512543" y="6356350"/>
            <a:ext cx="1039115" cy="365125"/>
          </a:xfrm>
        </p:spPr>
        <p:txBody>
          <a:bodyPr vert="horz" lIns="91440" tIns="45720" rIns="91440" bIns="45720" rtlCol="0" anchor="ctr">
            <a:normAutofit/>
          </a:bodyPr>
          <a:lstStyle/>
          <a:p>
            <a:pPr>
              <a:spcAft>
                <a:spcPts val="600"/>
              </a:spcAft>
            </a:pPr>
            <a:fld id="{A65A5C87-DF58-40C8-B092-1DE63DB4547E}" type="slidenum">
              <a:rPr lang="en-US"/>
              <a:pPr>
                <a:spcAft>
                  <a:spcPts val="600"/>
                </a:spcAft>
              </a:pPr>
              <a:t>2</a:t>
            </a:fld>
            <a:endParaRPr lang="en-US"/>
          </a:p>
        </p:txBody>
      </p:sp>
    </p:spTree>
    <p:extLst>
      <p:ext uri="{BB962C8B-B14F-4D97-AF65-F5344CB8AC3E}">
        <p14:creationId xmlns:p14="http://schemas.microsoft.com/office/powerpoint/2010/main" val="4167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8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3" name="Rectangle 8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4" name="Rectangle 8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5" name="Rectangle 86">
            <a:extLst>
              <a:ext uri="{FF2B5EF4-FFF2-40B4-BE49-F238E27FC236}">
                <a16:creationId xmlns:a16="http://schemas.microsoft.com/office/drawing/2014/main" id="{F4F2FC05-7D27-410F-BDA9-ADF483136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6" name="Rectangle 88">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5457817"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838198" y="978408"/>
            <a:ext cx="4607052" cy="1106424"/>
          </a:xfrm>
        </p:spPr>
        <p:txBody>
          <a:bodyPr vert="horz" lIns="91440" tIns="45720" rIns="91440" bIns="45720" rtlCol="0" anchor="ctr">
            <a:normAutofit/>
          </a:bodyPr>
          <a:lstStyle/>
          <a:p>
            <a:r>
              <a:rPr lang="en-US" sz="2900"/>
              <a:t>Introduction</a:t>
            </a:r>
          </a:p>
        </p:txBody>
      </p:sp>
      <p:sp>
        <p:nvSpPr>
          <p:cNvPr id="2067" name="Rectangle 90">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8" name="Rectangle 92">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4446484"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841246" y="2368296"/>
            <a:ext cx="4607052" cy="3502152"/>
          </a:xfrm>
        </p:spPr>
        <p:txBody>
          <a:bodyPr vert="horz" lIns="91440" tIns="45720" rIns="91440" bIns="45720" rtlCol="0">
            <a:normAutofit/>
          </a:bodyPr>
          <a:lstStyle/>
          <a:p>
            <a:pPr marL="285750" indent="-228600">
              <a:buFont typeface="Arial" panose="020B0604020202020204" pitchFamily="34" charset="0"/>
              <a:buChar char="•"/>
            </a:pPr>
            <a:r>
              <a:rPr lang="en-US" dirty="0"/>
              <a:t>One of the best cricket league around the globe.</a:t>
            </a:r>
          </a:p>
          <a:p>
            <a:pPr marL="285750" indent="-228600">
              <a:buFont typeface="Arial" panose="020B0604020202020204" pitchFamily="34" charset="0"/>
              <a:buChar char="•"/>
            </a:pPr>
            <a:r>
              <a:rPr lang="en-US" dirty="0"/>
              <a:t>Improve player performance and bring out their weakness. </a:t>
            </a:r>
          </a:p>
          <a:p>
            <a:pPr marL="285750" indent="-228600">
              <a:buFont typeface="Arial" panose="020B0604020202020204" pitchFamily="34" charset="0"/>
              <a:buChar char="•"/>
            </a:pPr>
            <a:r>
              <a:rPr lang="en-US" dirty="0"/>
              <a:t>Analysis for auction and put a bid on new player.</a:t>
            </a:r>
          </a:p>
        </p:txBody>
      </p:sp>
      <p:pic>
        <p:nvPicPr>
          <p:cNvPr id="8" name="Picture 6" descr="IPL 2020 Moneyball Auction LIVE: Broadcast and programming details | |  InsideSport">
            <a:extLst>
              <a:ext uri="{FF2B5EF4-FFF2-40B4-BE49-F238E27FC236}">
                <a16:creationId xmlns:a16="http://schemas.microsoft.com/office/drawing/2014/main" id="{66191A78-270F-4F23-9C0B-16395A452A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67" r="3" b="5223"/>
          <a:stretch/>
        </p:blipFill>
        <p:spPr bwMode="auto">
          <a:xfrm>
            <a:off x="6324599" y="10"/>
            <a:ext cx="5457817" cy="333754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IPL 2020 Auction LIVE: Full details of franchisees, funds and needs | |  InsideSport">
            <a:extLst>
              <a:ext uri="{FF2B5EF4-FFF2-40B4-BE49-F238E27FC236}">
                <a16:creationId xmlns:a16="http://schemas.microsoft.com/office/drawing/2014/main" id="{45CDEBFC-623F-4395-B353-9ACDA84D6D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8390"/>
          <a:stretch/>
        </p:blipFill>
        <p:spPr bwMode="auto">
          <a:xfrm>
            <a:off x="6324590" y="3520439"/>
            <a:ext cx="5457817" cy="333756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9755045" y="6356349"/>
            <a:ext cx="1598757" cy="365125"/>
          </a:xfrm>
        </p:spPr>
        <p:txBody>
          <a:bodyPr vert="horz" lIns="91440" tIns="45720" rIns="91440" bIns="45720" rtlCol="0" anchor="ctr">
            <a:normAutofit/>
          </a:bodyPr>
          <a:lstStyle/>
          <a:p>
            <a:pPr>
              <a:spcAft>
                <a:spcPts val="600"/>
              </a:spcAft>
            </a:pPr>
            <a:fld id="{A65A5C87-DF58-40C8-B092-1DE63DB4547E}" type="slidenum">
              <a:rPr lang="en-US">
                <a:solidFill>
                  <a:schemeClr val="bg1"/>
                </a:solidFill>
              </a:rPr>
              <a:pPr>
                <a:spcAft>
                  <a:spcPts val="600"/>
                </a:spcAft>
              </a:pPr>
              <a:t>3</a:t>
            </a:fld>
            <a:endParaRPr lang="en-US">
              <a:solidFill>
                <a:schemeClr val="bg1"/>
              </a:solidFill>
            </a:endParaRPr>
          </a:p>
        </p:txBody>
      </p:sp>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621792" y="1161288"/>
            <a:ext cx="3602736" cy="4526280"/>
          </a:xfrm>
        </p:spPr>
        <p:txBody>
          <a:bodyPr>
            <a:normAutofit/>
          </a:bodyPr>
          <a:lstStyle/>
          <a:p>
            <a:r>
              <a:rPr lang="en-US" dirty="0"/>
              <a:t>Data acquisition, cleaning and analyzing</a:t>
            </a:r>
          </a:p>
        </p:txBody>
      </p:sp>
      <p:sp>
        <p:nvSpPr>
          <p:cNvPr id="21" name="Rectangle 2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7641EF-529E-4DF1-A832-F48C4629B115}"/>
              </a:ext>
            </a:extLst>
          </p:cNvPr>
          <p:cNvSpPr>
            <a:spLocks noGrp="1"/>
          </p:cNvSpPr>
          <p:nvPr>
            <p:ph idx="1"/>
          </p:nvPr>
        </p:nvSpPr>
        <p:spPr>
          <a:xfrm>
            <a:off x="5434149" y="932688"/>
            <a:ext cx="5916603" cy="4992624"/>
          </a:xfrm>
        </p:spPr>
        <p:txBody>
          <a:bodyPr anchor="ctr">
            <a:normAutofit/>
          </a:bodyPr>
          <a:lstStyle/>
          <a:p>
            <a:r>
              <a:rPr lang="en-US" sz="1800" u="sng" dirty="0">
                <a:hlinkClick r:id="rId2"/>
              </a:rPr>
              <a:t>IPL dataset</a:t>
            </a:r>
            <a:r>
              <a:rPr lang="en-US" sz="1800" dirty="0"/>
              <a:t>  captured from Kaggle. This dataset contains IPL cricket match data between 2008 and 2016. </a:t>
            </a:r>
          </a:p>
          <a:p>
            <a:r>
              <a:rPr lang="en-US" sz="1800" u="sng" dirty="0">
                <a:hlinkClick r:id="rId3"/>
              </a:rPr>
              <a:t>deliveries.csv</a:t>
            </a:r>
            <a:r>
              <a:rPr lang="en-US" sz="1800" dirty="0"/>
              <a:t> is the ball-by-ball data of all the IPL matches including data of batting team, batsman, bowler, non-striker, runs scored, etc. </a:t>
            </a:r>
          </a:p>
          <a:p>
            <a:r>
              <a:rPr lang="en-US" sz="1800" u="sng" dirty="0">
                <a:hlinkClick r:id="rId4"/>
              </a:rPr>
              <a:t>matches.csv</a:t>
            </a:r>
            <a:r>
              <a:rPr lang="en-US" sz="1800" dirty="0"/>
              <a:t> contains details related to the match such as location, contesting teams, umpires, results, etc.</a:t>
            </a:r>
          </a:p>
          <a:p>
            <a:r>
              <a:rPr lang="en-US" sz="1800" dirty="0"/>
              <a:t>We will get geo-coordinate of city using geocoder tool.</a:t>
            </a:r>
          </a:p>
        </p:txBody>
      </p:sp>
      <p:sp>
        <p:nvSpPr>
          <p:cNvPr id="7" name="Date Placeholder 3">
            <a:extLst>
              <a:ext uri="{FF2B5EF4-FFF2-40B4-BE49-F238E27FC236}">
                <a16:creationId xmlns:a16="http://schemas.microsoft.com/office/drawing/2014/main" id="{D4486A56-2CA4-425A-89F9-E8324C1268ED}"/>
              </a:ext>
            </a:extLst>
          </p:cNvPr>
          <p:cNvSpPr>
            <a:spLocks noGrp="1"/>
          </p:cNvSpPr>
          <p:nvPr>
            <p:ph type="dt" sz="half" idx="10"/>
          </p:nvPr>
        </p:nvSpPr>
        <p:spPr>
          <a:xfrm>
            <a:off x="621792" y="6356350"/>
            <a:ext cx="2743200" cy="365125"/>
          </a:xfrm>
        </p:spPr>
        <p:txBody>
          <a:bodyPr>
            <a:normAutofit/>
          </a:bodyPr>
          <a:lstStyle/>
          <a:p>
            <a:pPr>
              <a:spcAft>
                <a:spcPts val="600"/>
              </a:spcAft>
            </a:pPr>
            <a:r>
              <a:rPr lang="en-US" dirty="0"/>
              <a:t>9/28/2020</a:t>
            </a:r>
          </a:p>
        </p:txBody>
      </p:sp>
      <p:sp>
        <p:nvSpPr>
          <p:cNvPr id="8" name="Footer Placeholder 4">
            <a:extLst>
              <a:ext uri="{FF2B5EF4-FFF2-40B4-BE49-F238E27FC236}">
                <a16:creationId xmlns:a16="http://schemas.microsoft.com/office/drawing/2014/main" id="{D65C8300-CD8E-4F35-9B79-C5DE7AD9DCDE}"/>
              </a:ext>
            </a:extLst>
          </p:cNvPr>
          <p:cNvSpPr>
            <a:spLocks noGrp="1"/>
          </p:cNvSpPr>
          <p:nvPr>
            <p:ph type="ftr" sz="quarter" idx="11"/>
          </p:nvPr>
        </p:nvSpPr>
        <p:spPr>
          <a:xfrm>
            <a:off x="5434147" y="6356350"/>
            <a:ext cx="4572000" cy="365125"/>
          </a:xfrm>
        </p:spPr>
        <p:txBody>
          <a:bodyPr>
            <a:normAutofit/>
          </a:bodyPr>
          <a:lstStyle/>
          <a:p>
            <a:pPr algn="l">
              <a:spcAft>
                <a:spcPts val="600"/>
              </a:spcAft>
            </a:pPr>
            <a:r>
              <a:rPr lang="en-US" dirty="0"/>
              <a:t>Analyzing IPL Data</a:t>
            </a:r>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a:xfrm>
            <a:off x="10351362" y="6356350"/>
            <a:ext cx="1002437" cy="365125"/>
          </a:xfrm>
        </p:spPr>
        <p:txBody>
          <a:bodyPr>
            <a:normAutofit/>
          </a:bodyPr>
          <a:lstStyle/>
          <a:p>
            <a:pPr>
              <a:spcAft>
                <a:spcPts val="600"/>
              </a:spcAft>
            </a:pPr>
            <a:fld id="{A65A5C87-DF58-40C8-B092-1DE63DB4547E}" type="slidenum">
              <a:rPr lang="en-US" smtClean="0"/>
              <a:pPr>
                <a:spcAft>
                  <a:spcPts val="600"/>
                </a:spcAft>
              </a:pPr>
              <a:t>4</a:t>
            </a:fld>
            <a:endParaRPr lang="en-US"/>
          </a:p>
        </p:txBody>
      </p:sp>
    </p:spTree>
    <p:extLst>
      <p:ext uri="{BB962C8B-B14F-4D97-AF65-F5344CB8AC3E}">
        <p14:creationId xmlns:p14="http://schemas.microsoft.com/office/powerpoint/2010/main" val="83274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Rectangle 4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3" name="Rectangle 5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Rectangle 5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7" name="Rectangle 56">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t>Toss Decision</a:t>
            </a:r>
          </a:p>
        </p:txBody>
      </p:sp>
      <p:sp>
        <p:nvSpPr>
          <p:cNvPr id="59" name="Rectangle 58">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Content Placeholder 11">
            <a:extLst>
              <a:ext uri="{FF2B5EF4-FFF2-40B4-BE49-F238E27FC236}">
                <a16:creationId xmlns:a16="http://schemas.microsoft.com/office/drawing/2014/main" id="{04B809CE-5012-4326-92E5-279695350225}"/>
              </a:ext>
            </a:extLst>
          </p:cNvPr>
          <p:cNvPicPr>
            <a:picLocks/>
          </p:cNvPicPr>
          <p:nvPr/>
        </p:nvPicPr>
        <p:blipFill rotWithShape="1">
          <a:blip r:embed="rId2">
            <a:extLst>
              <a:ext uri="{28A0092B-C50C-407E-A947-70E740481C1C}">
                <a14:useLocalDpi xmlns:a14="http://schemas.microsoft.com/office/drawing/2010/main" val="0"/>
              </a:ext>
            </a:extLst>
          </a:blip>
          <a:srcRect t="50" r="2" b="3"/>
          <a:stretch/>
        </p:blipFill>
        <p:spPr bwMode="auto">
          <a:xfrm>
            <a:off x="908304" y="2478024"/>
            <a:ext cx="6009855" cy="3694176"/>
          </a:xfrm>
          <a:prstGeom prst="rect">
            <a:avLst/>
          </a:prstGeom>
          <a:noFill/>
        </p:spPr>
      </p:pic>
      <p:sp>
        <p:nvSpPr>
          <p:cNvPr id="42" name="Content Placeholder 15">
            <a:extLst>
              <a:ext uri="{FF2B5EF4-FFF2-40B4-BE49-F238E27FC236}">
                <a16:creationId xmlns:a16="http://schemas.microsoft.com/office/drawing/2014/main" id="{578D4B00-10F5-46AF-B3AB-8A045D363EBF}"/>
              </a:ext>
            </a:extLst>
          </p:cNvPr>
          <p:cNvSpPr>
            <a:spLocks noGrp="1"/>
          </p:cNvSpPr>
          <p:nvPr>
            <p:ph idx="1"/>
          </p:nvPr>
        </p:nvSpPr>
        <p:spPr>
          <a:xfrm>
            <a:off x="7411453" y="2478024"/>
            <a:ext cx="3872243" cy="3694176"/>
          </a:xfrm>
        </p:spPr>
        <p:txBody>
          <a:bodyPr vert="horz" lIns="91440" tIns="45720" rIns="91440" bIns="45720" rtlCol="0" anchor="ctr">
            <a:normAutofit/>
          </a:bodyPr>
          <a:lstStyle/>
          <a:p>
            <a:pPr>
              <a:buFont typeface="Arial" panose="020B0604020202020204" pitchFamily="34" charset="0"/>
              <a:buChar char="•"/>
            </a:pPr>
            <a:r>
              <a:rPr lang="en-US"/>
              <a:t>The decision for batting or fielding varies largely across the seasons. In some seasons, the probability that toss winners opt for batting is high, while it is not the case in other seasons. In 2016 though, most toss winners opted for batting.</a:t>
            </a:r>
            <a:endParaRPr lang="en-US" dirty="0"/>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a:xfrm>
            <a:off x="1115568" y="6356350"/>
            <a:ext cx="2743200" cy="365125"/>
          </a:xfrm>
        </p:spPr>
        <p:txBody>
          <a:bodyPr vert="horz" lIns="91440" tIns="45720" rIns="91440" bIns="45720" rtlCol="0" anchor="ctr">
            <a:normAutofit/>
          </a:bodyPr>
          <a:lstStyle/>
          <a:p>
            <a:pPr>
              <a:spcAft>
                <a:spcPts val="600"/>
              </a:spcAft>
            </a:pPr>
            <a:r>
              <a:rPr lang="en-US"/>
              <a:t>9/28/2020</a:t>
            </a:r>
            <a:endParaRPr lang="en-US" dirty="0"/>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Analyzing IPL Data</a:t>
            </a:r>
          </a:p>
          <a:p>
            <a:pPr>
              <a:spcAft>
                <a:spcPts val="600"/>
              </a:spcAft>
            </a:pPr>
            <a:endParaRPr lang="en-US" kern="1200" dirty="0">
              <a:solidFill>
                <a:schemeClr val="tx1">
                  <a:tint val="75000"/>
                </a:schemeClr>
              </a:solidFill>
              <a:latin typeface="+mn-lt"/>
              <a:ea typeface="+mn-ea"/>
              <a:cs typeface="+mn-cs"/>
            </a:endParaRP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8540496"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5</a:t>
            </a:fld>
            <a:endParaRPr lang="en-US"/>
          </a:p>
        </p:txBody>
      </p:sp>
    </p:spTree>
    <p:extLst>
      <p:ext uri="{BB962C8B-B14F-4D97-AF65-F5344CB8AC3E}">
        <p14:creationId xmlns:p14="http://schemas.microsoft.com/office/powerpoint/2010/main" val="426635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4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 name="Rectangle 4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5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3" name="Rectangle 5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5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Rectangle 56">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t>Average runs per match across season</a:t>
            </a:r>
            <a:endParaRPr lang="en-US" sz="4000" dirty="0"/>
          </a:p>
        </p:txBody>
      </p:sp>
      <p:sp>
        <p:nvSpPr>
          <p:cNvPr id="59" name="Rectangle 58">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E5FB5E2C-15D0-40EF-A204-1F5C106C47A9}"/>
              </a:ext>
            </a:extLst>
          </p:cNvPr>
          <p:cNvPicPr/>
          <p:nvPr/>
        </p:nvPicPr>
        <p:blipFill rotWithShape="1">
          <a:blip r:embed="rId2">
            <a:extLst>
              <a:ext uri="{28A0092B-C50C-407E-A947-70E740481C1C}">
                <a14:useLocalDpi xmlns:a14="http://schemas.microsoft.com/office/drawing/2010/main" val="0"/>
              </a:ext>
            </a:extLst>
          </a:blip>
          <a:srcRect r="2" b="6157"/>
          <a:stretch/>
        </p:blipFill>
        <p:spPr bwMode="auto">
          <a:xfrm>
            <a:off x="908304" y="2478024"/>
            <a:ext cx="6009855" cy="3694176"/>
          </a:xfrm>
          <a:prstGeom prst="rect">
            <a:avLst/>
          </a:prstGeom>
          <a:noFill/>
        </p:spPr>
      </p:pic>
      <p:sp>
        <p:nvSpPr>
          <p:cNvPr id="42" name="Content Placeholder 15">
            <a:extLst>
              <a:ext uri="{FF2B5EF4-FFF2-40B4-BE49-F238E27FC236}">
                <a16:creationId xmlns:a16="http://schemas.microsoft.com/office/drawing/2014/main" id="{578D4B00-10F5-46AF-B3AB-8A045D363EBF}"/>
              </a:ext>
            </a:extLst>
          </p:cNvPr>
          <p:cNvSpPr>
            <a:spLocks noGrp="1"/>
          </p:cNvSpPr>
          <p:nvPr>
            <p:ph idx="1"/>
          </p:nvPr>
        </p:nvSpPr>
        <p:spPr>
          <a:xfrm>
            <a:off x="7411453" y="2478024"/>
            <a:ext cx="3872243" cy="3694176"/>
          </a:xfrm>
        </p:spPr>
        <p:txBody>
          <a:bodyPr vert="horz" lIns="91440" tIns="45720" rIns="91440" bIns="45720" rtlCol="0" anchor="ctr">
            <a:normAutofit/>
          </a:bodyPr>
          <a:lstStyle/>
          <a:p>
            <a:pPr marL="285750">
              <a:buFont typeface="Arial" panose="020B0604020202020204" pitchFamily="34" charset="0"/>
              <a:buChar char="•"/>
            </a:pPr>
            <a:r>
              <a:rPr lang="en-US"/>
              <a:t>Graph represent the average runs per match by both teams combined. We can clearly see hiking in runs in 2010 compare to 2009. And it’s highest in 2016.</a:t>
            </a:r>
          </a:p>
          <a:p>
            <a:pPr>
              <a:buFont typeface="Arial" panose="020B0604020202020204" pitchFamily="34" charset="0"/>
              <a:buChar char="•"/>
            </a:pPr>
            <a:r>
              <a:rPr lang="en-US"/>
              <a:t> </a:t>
            </a: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a:xfrm>
            <a:off x="1115568" y="6356350"/>
            <a:ext cx="2743200" cy="365125"/>
          </a:xfrm>
        </p:spPr>
        <p:txBody>
          <a:bodyPr vert="horz" lIns="91440" tIns="45720" rIns="91440" bIns="45720" rtlCol="0" anchor="ctr">
            <a:normAutofit/>
          </a:bodyPr>
          <a:lstStyle/>
          <a:p>
            <a:pPr>
              <a:spcAft>
                <a:spcPts val="600"/>
              </a:spcAft>
            </a:pPr>
            <a:r>
              <a:rPr lang="en-US"/>
              <a:t>9/28/2020</a:t>
            </a:r>
            <a:endParaRPr lang="en-US" dirty="0"/>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Analyzing IPL Data</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8540496"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6</a:t>
            </a:fld>
            <a:endParaRPr lang="en-US"/>
          </a:p>
        </p:txBody>
      </p:sp>
    </p:spTree>
    <p:extLst>
      <p:ext uri="{BB962C8B-B14F-4D97-AF65-F5344CB8AC3E}">
        <p14:creationId xmlns:p14="http://schemas.microsoft.com/office/powerpoint/2010/main" val="295495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4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 name="Rectangle 4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5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3" name="Rectangle 5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5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Rectangle 56">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t>Top batsman</a:t>
            </a:r>
            <a:endParaRPr lang="en-US" sz="4000" dirty="0"/>
          </a:p>
        </p:txBody>
      </p:sp>
      <p:sp>
        <p:nvSpPr>
          <p:cNvPr id="59" name="Rectangle 58">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C49A9D63-6E42-46A3-BDF1-5FDF79FA1EE4}"/>
              </a:ext>
            </a:extLst>
          </p:cNvPr>
          <p:cNvPicPr/>
          <p:nvPr/>
        </p:nvPicPr>
        <p:blipFill rotWithShape="1">
          <a:blip r:embed="rId2">
            <a:extLst>
              <a:ext uri="{28A0092B-C50C-407E-A947-70E740481C1C}">
                <a14:useLocalDpi xmlns:a14="http://schemas.microsoft.com/office/drawing/2010/main" val="0"/>
              </a:ext>
            </a:extLst>
          </a:blip>
          <a:srcRect r="2" b="13730"/>
          <a:stretch/>
        </p:blipFill>
        <p:spPr bwMode="auto">
          <a:xfrm>
            <a:off x="908304" y="2478024"/>
            <a:ext cx="6009855" cy="3694176"/>
          </a:xfrm>
          <a:prstGeom prst="rect">
            <a:avLst/>
          </a:prstGeom>
          <a:noFill/>
        </p:spPr>
      </p:pic>
      <p:sp>
        <p:nvSpPr>
          <p:cNvPr id="42" name="Content Placeholder 15">
            <a:extLst>
              <a:ext uri="{FF2B5EF4-FFF2-40B4-BE49-F238E27FC236}">
                <a16:creationId xmlns:a16="http://schemas.microsoft.com/office/drawing/2014/main" id="{578D4B00-10F5-46AF-B3AB-8A045D363EBF}"/>
              </a:ext>
            </a:extLst>
          </p:cNvPr>
          <p:cNvSpPr>
            <a:spLocks noGrp="1"/>
          </p:cNvSpPr>
          <p:nvPr>
            <p:ph idx="1"/>
          </p:nvPr>
        </p:nvSpPr>
        <p:spPr>
          <a:xfrm>
            <a:off x="7411453" y="2478024"/>
            <a:ext cx="3872243" cy="3694176"/>
          </a:xfrm>
        </p:spPr>
        <p:txBody>
          <a:bodyPr vert="horz" lIns="91440" tIns="45720" rIns="91440" bIns="45720" rtlCol="0" anchor="ctr">
            <a:normAutofit/>
          </a:bodyPr>
          <a:lstStyle/>
          <a:p>
            <a:pPr marL="285750">
              <a:buFont typeface="Arial" panose="020B0604020202020204" pitchFamily="34" charset="0"/>
              <a:buChar char="•"/>
            </a:pPr>
            <a:r>
              <a:rPr lang="en-US"/>
              <a:t>In the top 10 batsman of IPL Suresh Raina is on top followed by Virat Kohli and RG Sharma is on 3</a:t>
            </a:r>
            <a:r>
              <a:rPr lang="en-US" baseline="30000"/>
              <a:t>rd</a:t>
            </a:r>
            <a:r>
              <a:rPr lang="en-US"/>
              <a:t> in the list.</a:t>
            </a:r>
          </a:p>
          <a:p>
            <a:pPr>
              <a:buFont typeface="Arial" panose="020B0604020202020204" pitchFamily="34" charset="0"/>
              <a:buChar char="•"/>
            </a:pPr>
            <a:r>
              <a:rPr lang="en-US"/>
              <a:t> </a:t>
            </a: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a:xfrm>
            <a:off x="1115568" y="6356350"/>
            <a:ext cx="2743200" cy="365125"/>
          </a:xfrm>
        </p:spPr>
        <p:txBody>
          <a:bodyPr vert="horz" lIns="91440" tIns="45720" rIns="91440" bIns="45720" rtlCol="0" anchor="ctr">
            <a:normAutofit/>
          </a:bodyPr>
          <a:lstStyle/>
          <a:p>
            <a:pPr>
              <a:spcAft>
                <a:spcPts val="600"/>
              </a:spcAft>
            </a:pPr>
            <a:r>
              <a:rPr lang="en-US" dirty="0"/>
              <a:t>9/28/2020</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Analyzing IPL Data</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8540496"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7</a:t>
            </a:fld>
            <a:endParaRPr lang="en-US"/>
          </a:p>
        </p:txBody>
      </p:sp>
    </p:spTree>
    <p:extLst>
      <p:ext uri="{BB962C8B-B14F-4D97-AF65-F5344CB8AC3E}">
        <p14:creationId xmlns:p14="http://schemas.microsoft.com/office/powerpoint/2010/main" val="4042016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2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2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Rectangle 2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dirty="0"/>
              <a:t>Top bowler</a:t>
            </a:r>
          </a:p>
        </p:txBody>
      </p:sp>
      <p:sp>
        <p:nvSpPr>
          <p:cNvPr id="41" name="Rectangle 3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Content Placeholder 15">
            <a:extLst>
              <a:ext uri="{FF2B5EF4-FFF2-40B4-BE49-F238E27FC236}">
                <a16:creationId xmlns:a16="http://schemas.microsoft.com/office/drawing/2014/main" id="{578D4B00-10F5-46AF-B3AB-8A045D363EBF}"/>
              </a:ext>
            </a:extLst>
          </p:cNvPr>
          <p:cNvSpPr>
            <a:spLocks noGrp="1"/>
          </p:cNvSpPr>
          <p:nvPr>
            <p:ph idx="1"/>
          </p:nvPr>
        </p:nvSpPr>
        <p:spPr>
          <a:xfrm>
            <a:off x="7411453" y="2478024"/>
            <a:ext cx="3872243" cy="3694176"/>
          </a:xfrm>
        </p:spPr>
        <p:txBody>
          <a:bodyPr vert="horz" lIns="91440" tIns="45720" rIns="91440" bIns="45720" rtlCol="0" anchor="ctr">
            <a:normAutofit/>
          </a:bodyPr>
          <a:lstStyle/>
          <a:p>
            <a:pPr marL="285750" indent="-285750">
              <a:buFont typeface="Arial" panose="020B0604020202020204" pitchFamily="34" charset="0"/>
              <a:buChar char="•"/>
            </a:pPr>
            <a:r>
              <a:rPr lang="en-US" dirty="0"/>
              <a:t>In the top 10 IPL bowler then SL Malinga on first number with 154 wickets. Thanks to his unpredictable bowling action. Remaining bowlers in the graph doesn’t have much wicket margin. </a:t>
            </a: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a:xfrm>
            <a:off x="1115568" y="6356350"/>
            <a:ext cx="2743200" cy="365125"/>
          </a:xfrm>
        </p:spPr>
        <p:txBody>
          <a:bodyPr vert="horz" lIns="91440" tIns="45720" rIns="91440" bIns="45720" rtlCol="0" anchor="ctr">
            <a:normAutofit/>
          </a:bodyPr>
          <a:lstStyle/>
          <a:p>
            <a:pPr>
              <a:spcAft>
                <a:spcPts val="600"/>
              </a:spcAft>
            </a:pPr>
            <a:r>
              <a:rPr lang="en-US" dirty="0"/>
              <a:t>9/28/2020</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l">
              <a:spcAft>
                <a:spcPts val="600"/>
              </a:spcAft>
            </a:pPr>
            <a:r>
              <a:rPr lang="en-US" dirty="0"/>
              <a:t>Analyzing IPL Data</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8540496"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8</a:t>
            </a:fld>
            <a:endParaRPr lang="en-US"/>
          </a:p>
        </p:txBody>
      </p:sp>
      <p:pic>
        <p:nvPicPr>
          <p:cNvPr id="15" name="Picture 14">
            <a:extLst>
              <a:ext uri="{FF2B5EF4-FFF2-40B4-BE49-F238E27FC236}">
                <a16:creationId xmlns:a16="http://schemas.microsoft.com/office/drawing/2014/main" id="{1B9296CE-A753-4F90-A2E0-0675B83BFE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8209" y="2371725"/>
            <a:ext cx="5943600" cy="3800475"/>
          </a:xfrm>
          <a:prstGeom prst="rect">
            <a:avLst/>
          </a:prstGeom>
          <a:noFill/>
          <a:ln>
            <a:noFill/>
          </a:ln>
        </p:spPr>
      </p:pic>
    </p:spTree>
    <p:extLst>
      <p:ext uri="{BB962C8B-B14F-4D97-AF65-F5344CB8AC3E}">
        <p14:creationId xmlns:p14="http://schemas.microsoft.com/office/powerpoint/2010/main" val="200512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6" name="Rectangle 115">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Rectangle 117">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0" name="Rectangle 11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2" name="Rectangle 12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7">
            <a:extLst>
              <a:ext uri="{FF2B5EF4-FFF2-40B4-BE49-F238E27FC236}">
                <a16:creationId xmlns:a16="http://schemas.microsoft.com/office/drawing/2014/main" id="{4609515B-0F3C-492D-A133-36C41E0A0A5A}"/>
              </a:ext>
            </a:extLst>
          </p:cNvPr>
          <p:cNvSpPr>
            <a:spLocks noGrp="1"/>
          </p:cNvSpPr>
          <p:nvPr>
            <p:ph type="title"/>
          </p:nvPr>
        </p:nvSpPr>
        <p:spPr>
          <a:xfrm>
            <a:off x="1051560" y="586822"/>
            <a:ext cx="3538728" cy="1645920"/>
          </a:xfrm>
        </p:spPr>
        <p:txBody>
          <a:bodyPr vert="horz" lIns="91440" tIns="45720" rIns="91440" bIns="45720" rtlCol="0" anchor="ctr">
            <a:normAutofit/>
          </a:bodyPr>
          <a:lstStyle/>
          <a:p>
            <a:r>
              <a:rPr lang="en-US" sz="3200"/>
              <a:t>Score distributions for teams by Innings</a:t>
            </a:r>
            <a:endParaRPr lang="en-US" sz="3200" dirty="0"/>
          </a:p>
        </p:txBody>
      </p:sp>
      <p:sp>
        <p:nvSpPr>
          <p:cNvPr id="124" name="Rectangle 12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E0BEDB56-4E7A-4181-9FEF-7146E24E1096}"/>
              </a:ext>
            </a:extLst>
          </p:cNvPr>
          <p:cNvSpPr>
            <a:spLocks noGrp="1"/>
          </p:cNvSpPr>
          <p:nvPr>
            <p:ph idx="1"/>
          </p:nvPr>
        </p:nvSpPr>
        <p:spPr>
          <a:xfrm>
            <a:off x="5349240" y="586822"/>
            <a:ext cx="6007608" cy="1645920"/>
          </a:xfrm>
        </p:spPr>
        <p:txBody>
          <a:bodyPr vert="horz" lIns="91440" tIns="45720" rIns="91440" bIns="45720" rtlCol="0" anchor="ctr">
            <a:normAutofit/>
          </a:bodyPr>
          <a:lstStyle/>
          <a:p>
            <a:pPr indent="-228600">
              <a:buFont typeface="Arial" panose="020B0604020202020204" pitchFamily="34" charset="0"/>
              <a:buChar char="•"/>
            </a:pPr>
            <a:r>
              <a:rPr lang="en-US" sz="1700"/>
              <a:t>1</a:t>
            </a:r>
            <a:r>
              <a:rPr lang="en-US" sz="1700" baseline="30000"/>
              <a:t>st</a:t>
            </a:r>
            <a:r>
              <a:rPr lang="en-US" sz="1700"/>
              <a:t> boxplot CSK is the best scorer when it comes to batting first and as per 2</a:t>
            </a:r>
            <a:r>
              <a:rPr lang="en-US" sz="1700" baseline="30000"/>
              <a:t>nd</a:t>
            </a:r>
            <a:r>
              <a:rPr lang="en-US" sz="1700"/>
              <a:t> boxplot it shows MI is looking good when comes to 2</a:t>
            </a:r>
            <a:r>
              <a:rPr lang="en-US" sz="1700" baseline="30000"/>
              <a:t>nd</a:t>
            </a:r>
            <a:r>
              <a:rPr lang="en-US" sz="1700"/>
              <a:t> batting.</a:t>
            </a:r>
          </a:p>
          <a:p>
            <a:pPr indent="-228600">
              <a:buFont typeface="Arial" panose="020B0604020202020204" pitchFamily="34" charset="0"/>
              <a:buChar char="•"/>
            </a:pPr>
            <a:r>
              <a:rPr lang="en-US" sz="1700"/>
              <a:t>In 2</a:t>
            </a:r>
            <a:r>
              <a:rPr lang="en-US" sz="1700" baseline="30000"/>
              <a:t>nd</a:t>
            </a:r>
            <a:r>
              <a:rPr lang="en-US" sz="1700"/>
              <a:t> boxplot we see a point near 0 which may seem to be outlier. But it is so because the match was disrupted.</a:t>
            </a:r>
          </a:p>
          <a:p>
            <a:pPr indent="-228600">
              <a:buFont typeface="Arial" panose="020B0604020202020204" pitchFamily="34" charset="0"/>
              <a:buChar char="•"/>
            </a:pPr>
            <a:endParaRPr lang="en-US" sz="1700"/>
          </a:p>
        </p:txBody>
      </p:sp>
      <p:pic>
        <p:nvPicPr>
          <p:cNvPr id="59" name="Picture 58" descr="Chart, box and whisker chart&#10;&#10;Description automatically generated">
            <a:extLst>
              <a:ext uri="{FF2B5EF4-FFF2-40B4-BE49-F238E27FC236}">
                <a16:creationId xmlns:a16="http://schemas.microsoft.com/office/drawing/2014/main" id="{2E772F0F-0ED8-4F07-B0A8-4413F368A80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7783" y="2998174"/>
            <a:ext cx="5481509" cy="2946310"/>
          </a:xfrm>
          <a:prstGeom prst="rect">
            <a:avLst/>
          </a:prstGeom>
          <a:noFill/>
        </p:spPr>
      </p:pic>
      <p:pic>
        <p:nvPicPr>
          <p:cNvPr id="63" name="Picture Placeholder 62" descr="Chart, box and whisker chart&#10;&#10;Description automatically generated">
            <a:extLst>
              <a:ext uri="{FF2B5EF4-FFF2-40B4-BE49-F238E27FC236}">
                <a16:creationId xmlns:a16="http://schemas.microsoft.com/office/drawing/2014/main" id="{13C53AD4-BF60-4036-933B-8F68AB9CA5B9}"/>
              </a:ext>
            </a:extLst>
          </p:cNvPr>
          <p:cNvPicPr>
            <a:picLocks noGrp="1"/>
          </p:cNvPicPr>
          <p:nvPr>
            <p:ph type="pic" sz="quarter" idx="13"/>
          </p:nvPr>
        </p:nvPicPr>
        <p:blipFill>
          <a:blip r:embed="rId3">
            <a:extLst>
              <a:ext uri="{28A0092B-C50C-407E-A947-70E740481C1C}">
                <a14:useLocalDpi xmlns:a14="http://schemas.microsoft.com/office/drawing/2010/main" val="0"/>
              </a:ext>
            </a:extLst>
          </a:blip>
          <a:srcRect l="1602" r="1602"/>
          <a:stretch>
            <a:fillRect/>
          </a:stretch>
        </p:blipFill>
        <p:spPr bwMode="auto">
          <a:xfrm>
            <a:off x="6198781" y="2937869"/>
            <a:ext cx="5523082" cy="3066920"/>
          </a:xfrm>
          <a:prstGeom prst="rect">
            <a:avLst/>
          </a:prstGeom>
          <a:noFill/>
        </p:spPr>
      </p:pic>
      <p:sp>
        <p:nvSpPr>
          <p:cNvPr id="4" name="Date Placeholder 3">
            <a:extLst>
              <a:ext uri="{FF2B5EF4-FFF2-40B4-BE49-F238E27FC236}">
                <a16:creationId xmlns:a16="http://schemas.microsoft.com/office/drawing/2014/main" id="{F33EB1B9-F5EC-439B-9C01-F437DABAF720}"/>
              </a:ext>
            </a:extLst>
          </p:cNvPr>
          <p:cNvSpPr>
            <a:spLocks noGrp="1"/>
          </p:cNvSpPr>
          <p:nvPr>
            <p:ph type="dt" sz="half" idx="4294967295"/>
          </p:nvPr>
        </p:nvSpPr>
        <p:spPr>
          <a:xfrm>
            <a:off x="1051560" y="6356350"/>
            <a:ext cx="2529840" cy="365125"/>
          </a:xfrm>
        </p:spPr>
        <p:txBody>
          <a:bodyPr vert="horz" lIns="91440" tIns="45720" rIns="91440" bIns="45720" rtlCol="0" anchor="ctr">
            <a:normAutofit/>
          </a:bodyPr>
          <a:lstStyle/>
          <a:p>
            <a:pPr>
              <a:spcAft>
                <a:spcPts val="600"/>
              </a:spcAft>
            </a:pPr>
            <a:r>
              <a:rPr lang="en-US" dirty="0"/>
              <a:t>9/28/2020</a:t>
            </a:r>
          </a:p>
        </p:txBody>
      </p:sp>
      <p:sp>
        <p:nvSpPr>
          <p:cNvPr id="5" name="Footer Placeholder 4">
            <a:extLst>
              <a:ext uri="{FF2B5EF4-FFF2-40B4-BE49-F238E27FC236}">
                <a16:creationId xmlns:a16="http://schemas.microsoft.com/office/drawing/2014/main" id="{44492CA4-7011-42C3-820A-6A4C66171C3E}"/>
              </a:ext>
            </a:extLst>
          </p:cNvPr>
          <p:cNvSpPr>
            <a:spLocks noGrp="1"/>
          </p:cNvSpPr>
          <p:nvPr>
            <p:ph type="ftr" sz="quarter" idx="4294967295"/>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Analyzing IPL Data</a:t>
            </a:r>
          </a:p>
        </p:txBody>
      </p:sp>
      <p:sp>
        <p:nvSpPr>
          <p:cNvPr id="6" name="Slide Number Placeholder 5">
            <a:extLst>
              <a:ext uri="{FF2B5EF4-FFF2-40B4-BE49-F238E27FC236}">
                <a16:creationId xmlns:a16="http://schemas.microsoft.com/office/drawing/2014/main" id="{EA59D728-4405-427A-9664-1E3E0CAD3B0D}"/>
              </a:ext>
            </a:extLst>
          </p:cNvPr>
          <p:cNvSpPr>
            <a:spLocks noGrp="1"/>
          </p:cNvSpPr>
          <p:nvPr>
            <p:ph type="sldNum" sz="quarter" idx="12"/>
          </p:nvPr>
        </p:nvSpPr>
        <p:spPr>
          <a:xfrm>
            <a:off x="8610600" y="6356350"/>
            <a:ext cx="2746248" cy="365125"/>
          </a:xfrm>
        </p:spPr>
        <p:txBody>
          <a:bodyPr vert="horz" lIns="91440" tIns="45720" rIns="91440" bIns="45720" rtlCol="0" anchor="ctr">
            <a:normAutofit/>
          </a:bodyPr>
          <a:lstStyle/>
          <a:p>
            <a:pPr>
              <a:spcAft>
                <a:spcPts val="600"/>
              </a:spcAft>
            </a:pPr>
            <a:fld id="{A65A5C87-DF58-40C8-B092-1DE63DB4547E}" type="slidenum">
              <a:rPr lang="en-US"/>
              <a:pPr>
                <a:spcAft>
                  <a:spcPts val="600"/>
                </a:spcAft>
              </a:pPr>
              <a:t>9</a:t>
            </a:fld>
            <a:endParaRPr lang="en-US"/>
          </a:p>
        </p:txBody>
      </p:sp>
    </p:spTree>
    <p:extLst>
      <p:ext uri="{BB962C8B-B14F-4D97-AF65-F5344CB8AC3E}">
        <p14:creationId xmlns:p14="http://schemas.microsoft.com/office/powerpoint/2010/main" val="119724829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27DC71-2909-427C-BDB0-3E47E21015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643</Words>
  <Application>Microsoft Office PowerPoint</Application>
  <PresentationFormat>Widescreen</PresentationFormat>
  <Paragraphs>78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Calibri</vt:lpstr>
      <vt:lpstr>Segoe UI</vt:lpstr>
      <vt:lpstr>AccentBoxVTI</vt:lpstr>
      <vt:lpstr>Analyzing IPL Data</vt:lpstr>
      <vt:lpstr>Agenda</vt:lpstr>
      <vt:lpstr>Introduction</vt:lpstr>
      <vt:lpstr>Data acquisition, cleaning and analyzing</vt:lpstr>
      <vt:lpstr>Toss Decision</vt:lpstr>
      <vt:lpstr>Average runs per match across season</vt:lpstr>
      <vt:lpstr>Top batsman</vt:lpstr>
      <vt:lpstr>Top bowler</vt:lpstr>
      <vt:lpstr>Score distributions for teams by Innings</vt:lpstr>
      <vt:lpstr>Match venue</vt:lpstr>
      <vt:lpstr>Results</vt:lpstr>
      <vt:lpstr>Recommendation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2020-09-28T18:30:32Z</dcterms:created>
  <dcterms:modified xsi:type="dcterms:W3CDTF">2020-09-28T18:30:49Z</dcterms:modified>
</cp:coreProperties>
</file>