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4A0A"/>
    <a:srgbClr val="0F2448"/>
    <a:srgbClr val="315792"/>
    <a:srgbClr val="FFD972"/>
    <a:srgbClr val="0060AC"/>
    <a:srgbClr val="0D630D"/>
    <a:srgbClr val="CFCFCF"/>
    <a:srgbClr val="D0D0D0"/>
    <a:srgbClr val="97D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700" autoAdjust="0"/>
  </p:normalViewPr>
  <p:slideViewPr>
    <p:cSldViewPr>
      <p:cViewPr varScale="1">
        <p:scale>
          <a:sx n="145" d="100"/>
          <a:sy n="145" d="100"/>
        </p:scale>
        <p:origin x="99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0CA9-589D-4652-8206-24F35DB60AC5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3ED28-53FC-451B-9406-C4786EF112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2" y="1597837"/>
            <a:ext cx="7772402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9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2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5" y="205980"/>
            <a:ext cx="6019803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6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91"/>
            <a:ext cx="7772402" cy="1021556"/>
          </a:xfrm>
        </p:spPr>
        <p:txBody>
          <a:bodyPr anchor="t"/>
          <a:lstStyle>
            <a:lvl1pPr algn="l">
              <a:defRPr sz="2025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2" cy="1125140"/>
          </a:xfrm>
        </p:spPr>
        <p:txBody>
          <a:bodyPr anchor="b"/>
          <a:lstStyle>
            <a:lvl1pPr marL="0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1pPr>
            <a:lvl2pPr marL="23042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085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3pPr>
            <a:lvl4pPr marL="69128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92171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11521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38257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61300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8434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5" y="1200154"/>
            <a:ext cx="4038601" cy="3394472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97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8" y="1200154"/>
            <a:ext cx="4038601" cy="3394472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97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429" indent="0">
              <a:buNone/>
              <a:defRPr sz="975" b="1"/>
            </a:lvl2pPr>
            <a:lvl3pPr marL="460858" indent="0">
              <a:buNone/>
              <a:defRPr sz="900" b="1"/>
            </a:lvl3pPr>
            <a:lvl4pPr marL="691286" indent="0">
              <a:buNone/>
              <a:defRPr sz="825" b="1"/>
            </a:lvl4pPr>
            <a:lvl5pPr marL="921716" indent="0">
              <a:buNone/>
              <a:defRPr sz="825" b="1"/>
            </a:lvl5pPr>
            <a:lvl6pPr marL="1152144" indent="0">
              <a:buNone/>
              <a:defRPr sz="825" b="1"/>
            </a:lvl6pPr>
            <a:lvl7pPr marL="1382573" indent="0">
              <a:buNone/>
              <a:defRPr sz="825" b="1"/>
            </a:lvl7pPr>
            <a:lvl8pPr marL="1613002" indent="0">
              <a:buNone/>
              <a:defRPr sz="825" b="1"/>
            </a:lvl8pPr>
            <a:lvl9pPr marL="1843430" indent="0">
              <a:buNone/>
              <a:defRPr sz="82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975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6" cy="47982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429" indent="0">
              <a:buNone/>
              <a:defRPr sz="975" b="1"/>
            </a:lvl2pPr>
            <a:lvl3pPr marL="460858" indent="0">
              <a:buNone/>
              <a:defRPr sz="900" b="1"/>
            </a:lvl3pPr>
            <a:lvl4pPr marL="691286" indent="0">
              <a:buNone/>
              <a:defRPr sz="825" b="1"/>
            </a:lvl4pPr>
            <a:lvl5pPr marL="921716" indent="0">
              <a:buNone/>
              <a:defRPr sz="825" b="1"/>
            </a:lvl5pPr>
            <a:lvl6pPr marL="1152144" indent="0">
              <a:buNone/>
              <a:defRPr sz="825" b="1"/>
            </a:lvl6pPr>
            <a:lvl7pPr marL="1382573" indent="0">
              <a:buNone/>
              <a:defRPr sz="825" b="1"/>
            </a:lvl7pPr>
            <a:lvl8pPr marL="1613002" indent="0">
              <a:buNone/>
              <a:defRPr sz="825" b="1"/>
            </a:lvl8pPr>
            <a:lvl9pPr marL="1843430" indent="0">
              <a:buNone/>
              <a:defRPr sz="82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6" cy="2963466"/>
          </a:xfrm>
        </p:spPr>
        <p:txBody>
          <a:bodyPr/>
          <a:lstStyle>
            <a:lvl1pPr>
              <a:defRPr sz="1200"/>
            </a:lvl1pPr>
            <a:lvl2pPr>
              <a:defRPr sz="975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0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97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4" y="204792"/>
            <a:ext cx="5111750" cy="4389835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675"/>
            </a:lvl1pPr>
            <a:lvl2pPr marL="230429" indent="0">
              <a:buNone/>
              <a:defRPr sz="600"/>
            </a:lvl2pPr>
            <a:lvl3pPr marL="460858" indent="0">
              <a:buNone/>
              <a:defRPr sz="525"/>
            </a:lvl3pPr>
            <a:lvl4pPr marL="691286" indent="0">
              <a:buNone/>
              <a:defRPr sz="450"/>
            </a:lvl4pPr>
            <a:lvl5pPr marL="921716" indent="0">
              <a:buNone/>
              <a:defRPr sz="450"/>
            </a:lvl5pPr>
            <a:lvl6pPr marL="1152144" indent="0">
              <a:buNone/>
              <a:defRPr sz="450"/>
            </a:lvl6pPr>
            <a:lvl7pPr marL="1382573" indent="0">
              <a:buNone/>
              <a:defRPr sz="450"/>
            </a:lvl7pPr>
            <a:lvl8pPr marL="1613002" indent="0">
              <a:buNone/>
              <a:defRPr sz="450"/>
            </a:lvl8pPr>
            <a:lvl9pPr marL="1843430" indent="0">
              <a:buNone/>
              <a:defRPr sz="4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97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1650"/>
            </a:lvl1pPr>
            <a:lvl2pPr marL="230429" indent="0">
              <a:buNone/>
              <a:defRPr sz="1425"/>
            </a:lvl2pPr>
            <a:lvl3pPr marL="460858" indent="0">
              <a:buNone/>
              <a:defRPr sz="1200"/>
            </a:lvl3pPr>
            <a:lvl4pPr marL="691286" indent="0">
              <a:buNone/>
              <a:defRPr sz="975"/>
            </a:lvl4pPr>
            <a:lvl5pPr marL="921716" indent="0">
              <a:buNone/>
              <a:defRPr sz="975"/>
            </a:lvl5pPr>
            <a:lvl6pPr marL="1152144" indent="0">
              <a:buNone/>
              <a:defRPr sz="975"/>
            </a:lvl6pPr>
            <a:lvl7pPr marL="1382573" indent="0">
              <a:buNone/>
              <a:defRPr sz="975"/>
            </a:lvl7pPr>
            <a:lvl8pPr marL="1613002" indent="0">
              <a:buNone/>
              <a:defRPr sz="975"/>
            </a:lvl8pPr>
            <a:lvl9pPr marL="1843430" indent="0">
              <a:buNone/>
              <a:defRPr sz="975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675"/>
            </a:lvl1pPr>
            <a:lvl2pPr marL="230429" indent="0">
              <a:buNone/>
              <a:defRPr sz="600"/>
            </a:lvl2pPr>
            <a:lvl3pPr marL="460858" indent="0">
              <a:buNone/>
              <a:defRPr sz="525"/>
            </a:lvl3pPr>
            <a:lvl4pPr marL="691286" indent="0">
              <a:buNone/>
              <a:defRPr sz="450"/>
            </a:lvl4pPr>
            <a:lvl5pPr marL="921716" indent="0">
              <a:buNone/>
              <a:defRPr sz="450"/>
            </a:lvl5pPr>
            <a:lvl6pPr marL="1152144" indent="0">
              <a:buNone/>
              <a:defRPr sz="450"/>
            </a:lvl6pPr>
            <a:lvl7pPr marL="1382573" indent="0">
              <a:buNone/>
              <a:defRPr sz="450"/>
            </a:lvl7pPr>
            <a:lvl8pPr marL="1613002" indent="0">
              <a:buNone/>
              <a:defRPr sz="450"/>
            </a:lvl8pPr>
            <a:lvl9pPr marL="1843430" indent="0">
              <a:buNone/>
              <a:defRPr sz="4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8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" descr="222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4" y="205978"/>
            <a:ext cx="822960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4" y="1200154"/>
            <a:ext cx="8229601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79"/>
            <a:ext cx="2133601" cy="273844"/>
          </a:xfrm>
          <a:prstGeom prst="rect">
            <a:avLst/>
          </a:prstGeom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898989"/>
                </a:solidFill>
              </a:defRPr>
            </a:lvl1pPr>
          </a:lstStyle>
          <a:p>
            <a:fld id="{B37008E8-C0F8-491F-8DAC-44CDD3E81A09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7" y="4767279"/>
            <a:ext cx="2895599" cy="273844"/>
          </a:xfrm>
          <a:prstGeom prst="rect">
            <a:avLst/>
          </a:prstGeom>
        </p:spPr>
        <p:txBody>
          <a:bodyPr vert="horz" lIns="61448" tIns="30724" rIns="61448" bIns="3072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9" y="4767279"/>
            <a:ext cx="2133601" cy="273844"/>
          </a:xfrm>
          <a:prstGeom prst="rect">
            <a:avLst/>
          </a:prstGeom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898989"/>
                </a:solidFill>
              </a:defRPr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230429" rtl="0" eaLnBrk="1" fontAlgn="base" hangingPunct="1">
        <a:spcBef>
          <a:spcPct val="0"/>
        </a:spcBef>
        <a:spcAft>
          <a:spcPct val="0"/>
        </a:spcAft>
        <a:defRPr kumimoji="1" sz="225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230429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460858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691286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921716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172822" indent="-172822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5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374447" indent="-144018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indent="-115214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indent="-115214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36930" indent="-115214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67358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8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58645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29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58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86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1716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2573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3002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43430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8167" y="1555557"/>
            <a:ext cx="2952328" cy="1000606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SSOv4 </a:t>
            </a:r>
            <a:br>
              <a:rPr lang="en-US" altLang="zh-TW" sz="3600" dirty="0" smtClean="0"/>
            </a:br>
            <a:r>
              <a:rPr lang="zh-TW" altLang="en-US" sz="3600" dirty="0" smtClean="0"/>
              <a:t>架構說明</a:t>
            </a:r>
            <a:endParaRPr lang="zh-TW" altLang="en-US" sz="3600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573931" y="3579862"/>
            <a:ext cx="6400801" cy="792088"/>
          </a:xfrm>
        </p:spPr>
        <p:txBody>
          <a:bodyPr/>
          <a:lstStyle/>
          <a:p>
            <a:r>
              <a:rPr lang="zh-TW" altLang="en-US" dirty="0" smtClean="0"/>
              <a:t>資料技術暨架構發展處</a:t>
            </a:r>
            <a:endParaRPr lang="en-US" altLang="zh-TW" dirty="0" smtClean="0"/>
          </a:p>
          <a:p>
            <a:r>
              <a:rPr lang="zh-TW" altLang="en-US" dirty="0" smtClean="0"/>
              <a:t>新技術架構發展部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40152" y="22837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Rev1.2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3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0"/>
            <a:ext cx="7886700" cy="699542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SSO 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err="1" smtClean="0"/>
              <a:t>GetUserInfo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74749"/>
            <a:ext cx="8280920" cy="43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539552" y="221042"/>
            <a:ext cx="7886700" cy="99417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InxSSOv4</a:t>
            </a:r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600013" y="1851670"/>
            <a:ext cx="7886700" cy="309634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logon.html ?</a:t>
            </a:r>
            <a:r>
              <a:rPr lang="en-US" altLang="zh-TW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=$</a:t>
            </a:r>
            <a:r>
              <a:rPr lang="en-US" altLang="zh-TW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altLang="zh-TW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Purl</a:t>
            </a:r>
            <a:endParaRPr lang="en-US" altLang="zh-TW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zh-TW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檢查 </a:t>
            </a:r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cookie </a:t>
            </a:r>
            <a:r>
              <a:rPr lang="en-US" altLang="zh-TW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SSOTicket4 </a:t>
            </a:r>
            <a:r>
              <a:rPr lang="zh-TW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是否存在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，</a:t>
            </a:r>
            <a:endParaRPr lang="en-US" altLang="zh-TW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zh-TW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若存在：</a:t>
            </a:r>
            <a:r>
              <a:rPr lang="en-US" altLang="zh-TW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Reset Cookie Expire</a:t>
            </a:r>
            <a:r>
              <a:rPr lang="zh-TW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  <a:r>
              <a:rPr lang="zh-TW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TW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zh-TW" sz="1000" dirty="0">
                <a:latin typeface="Segoe UI" panose="020B0502040204020203" pitchFamily="34" charset="0"/>
                <a:cs typeface="Segoe UI" panose="020B0502040204020203" pitchFamily="34" charset="0"/>
              </a:rPr>
              <a:t>Redirect </a:t>
            </a:r>
            <a:r>
              <a:rPr lang="zh-TW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到 </a:t>
            </a:r>
            <a:r>
              <a:rPr lang="en-US" altLang="zh-TW" sz="1000" dirty="0">
                <a:latin typeface="Segoe UI" panose="020B0502040204020203" pitchFamily="34" charset="0"/>
                <a:cs typeface="Segoe UI" panose="020B0502040204020203" pitchFamily="34" charset="0"/>
              </a:rPr>
              <a:t>$</a:t>
            </a:r>
            <a:r>
              <a:rPr lang="en-US" altLang="zh-TW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APurl</a:t>
            </a:r>
            <a:r>
              <a:rPr lang="en-US" altLang="zh-TW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Token=</a:t>
            </a:r>
            <a:r>
              <a:rPr lang="en-US" altLang="zh-TW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xxxx-xxxx-xxxx-xxxx</a:t>
            </a:r>
            <a:endParaRPr lang="en-US" altLang="zh-TW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zh-TW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若</a:t>
            </a:r>
            <a:r>
              <a:rPr lang="zh-TW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不</a:t>
            </a:r>
            <a:r>
              <a:rPr lang="zh-TW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存在：出現 </a:t>
            </a:r>
            <a:r>
              <a:rPr lang="en-US" altLang="zh-TW" sz="1000" dirty="0">
                <a:latin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en-US" altLang="zh-TW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page , </a:t>
            </a:r>
            <a:r>
              <a:rPr lang="zh-TW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最後 </a:t>
            </a:r>
            <a:r>
              <a:rPr lang="en-US" altLang="zh-TW" sz="100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zh-TW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edirect </a:t>
            </a:r>
            <a:r>
              <a:rPr lang="zh-TW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到 </a:t>
            </a:r>
            <a:r>
              <a:rPr lang="en-US" altLang="zh-TW" sz="1000" dirty="0">
                <a:latin typeface="Segoe UI" panose="020B0502040204020203" pitchFamily="34" charset="0"/>
                <a:cs typeface="Segoe UI" panose="020B0502040204020203" pitchFamily="34" charset="0"/>
              </a:rPr>
              <a:t>$</a:t>
            </a:r>
            <a:r>
              <a:rPr lang="en-US" altLang="zh-TW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APurl</a:t>
            </a:r>
            <a:r>
              <a:rPr lang="en-US" altLang="zh-TW" sz="1000" dirty="0">
                <a:latin typeface="Segoe UI" panose="020B0502040204020203" pitchFamily="34" charset="0"/>
                <a:cs typeface="Segoe UI" panose="020B0502040204020203" pitchFamily="34" charset="0"/>
              </a:rPr>
              <a:t>? Token=</a:t>
            </a:r>
            <a:r>
              <a:rPr lang="en-US" altLang="zh-TW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xxxx-xxxx-xxxx-xxxx</a:t>
            </a:r>
            <a:endParaRPr lang="en-US" altLang="zh-TW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2400" dirty="0" err="1" smtClean="0"/>
              <a:t>VerifyToken</a:t>
            </a:r>
            <a:r>
              <a:rPr lang="en-US" altLang="zh-TW" sz="2400" dirty="0" smtClean="0"/>
              <a:t>  post -</a:t>
            </a:r>
            <a:r>
              <a:rPr lang="en-US" altLang="zh-TW" sz="2400" dirty="0" err="1" smtClean="0"/>
              <a:t>json</a:t>
            </a:r>
            <a:r>
              <a:rPr lang="zh-TW" altLang="en-US" sz="2400" dirty="0" smtClean="0"/>
              <a:t>帶入</a:t>
            </a:r>
            <a:r>
              <a:rPr lang="en-US" altLang="zh-TW" sz="2400" dirty="0" smtClean="0"/>
              <a:t>{</a:t>
            </a:r>
            <a:r>
              <a:rPr lang="en-US" altLang="zh-TW" sz="2400" dirty="0" err="1" smtClean="0"/>
              <a:t>token:</a:t>
            </a:r>
            <a:r>
              <a:rPr lang="en-US" altLang="zh-TW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xxxx-xxxx-xxxx-xxxx</a:t>
            </a:r>
            <a:r>
              <a:rPr lang="en-US" altLang="zh-TW" sz="2400" dirty="0" smtClean="0"/>
              <a:t>}</a:t>
            </a:r>
            <a:endParaRPr lang="en-US" altLang="zh-TW" sz="240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傳回類型為 </a:t>
            </a:r>
            <a:r>
              <a:rPr lang="en-US" altLang="zh-TW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ClsUserInfo 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的 </a:t>
            </a:r>
            <a:r>
              <a:rPr lang="en-US" altLang="zh-TW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altLang="zh-TW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string</a:t>
            </a:r>
          </a:p>
          <a:p>
            <a:r>
              <a:rPr lang="en-US" altLang="zh-TW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logout.html?url</a:t>
            </a:r>
            <a: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=$</a:t>
            </a:r>
            <a:r>
              <a:rPr lang="en-US" altLang="zh-TW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APurl</a:t>
            </a:r>
            <a:endParaRPr lang="en-US" altLang="zh-TW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清除 </a:t>
            </a:r>
            <a:r>
              <a:rPr lang="en-US" altLang="zh-TW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SSOTicket4 cookie 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後 </a:t>
            </a:r>
            <a:r>
              <a:rPr lang="en-US" altLang="zh-TW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redirect to </a:t>
            </a:r>
            <a:r>
              <a:rPr lang="en-US" altLang="zh-TW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logon.html?url</a:t>
            </a:r>
            <a:r>
              <a:rPr lang="en-US" altLang="zh-TW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=$</a:t>
            </a:r>
            <a:r>
              <a:rPr lang="en-US" altLang="zh-TW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APurl</a:t>
            </a:r>
            <a:endParaRPr lang="en-US" altLang="zh-TW" sz="27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0012" y="1203598"/>
            <a:ext cx="476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InxSSOv4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7200800" cy="57606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 Collaboration :Web Portal &amp; Client AP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771550"/>
            <a:ext cx="7886700" cy="3861173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必須依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流程實作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取得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身分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系統已提供 </a:t>
            </a:r>
            <a:r>
              <a:rPr lang="en-US" altLang="zh-TW" sz="1600" dirty="0" smtClean="0">
                <a:solidFill>
                  <a:srgbClr val="0070C0"/>
                </a:solidFill>
              </a:rPr>
              <a:t>http://tsamv4athe.cminl.oa/js/inxssov4.js</a:t>
            </a:r>
            <a:r>
              <a:rPr lang="zh-TW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實作 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GetUserInfo</a:t>
            </a:r>
            <a:r>
              <a:rPr lang="en-US" altLang="zh-TW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 </a:t>
            </a:r>
            <a:r>
              <a:rPr lang="zh-TW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供前端 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Javascript</a:t>
            </a:r>
            <a:r>
              <a:rPr lang="en-US" altLang="zh-TW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使用</a:t>
            </a:r>
            <a:endParaRPr lang="en-US" altLang="zh-TW" sz="1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程式啟動後必先執行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取得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身分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若該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已經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將直接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AP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並挾帶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lvl="1"/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該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尚未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將出現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畫面</a:t>
            </a:r>
            <a:endParaRPr lang="en-US" altLang="zh-TW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後 執行 </a:t>
            </a:r>
            <a:r>
              <a:rPr lang="en-US" altLang="zh-TW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將自然回到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畫面 </a:t>
            </a:r>
            <a:endParaRPr lang="en-US" altLang="zh-TW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SSOv4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紀錄目前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的資訊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每次訪問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將會延長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的有效期限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預設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1440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Min)</a:t>
            </a: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以獨立視窗顯示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(_blank)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，該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應自行實作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的功能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886700" cy="7200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InxSSOv4.js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31590"/>
            <a:ext cx="7886700" cy="4437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InxSSOv4.js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包裝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SSOv4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，並簡化成下面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個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InxSSO.getUserInfo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setUserInfo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：取得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呼叫此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須提供一個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，該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將帶入一個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參數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詳見後面範例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已登入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會使用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QueryString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呼叫 </a:t>
            </a:r>
            <a:r>
              <a:rPr lang="en-US" altLang="zh-TW" sz="1200" dirty="0" smtClean="0"/>
              <a:t>VerifyToken API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取得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未登入，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會透過 </a:t>
            </a:r>
            <a:r>
              <a:rPr lang="en-US" altLang="zh-TW" sz="1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logon.html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要求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登入，登入完後返回該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，再透過 </a:t>
            </a:r>
            <a:r>
              <a:rPr lang="en-US" altLang="zh-TW" sz="1200" dirty="0" smtClean="0"/>
              <a:t>VerifyToken API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InxSSO.logout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：呼叫 </a:t>
            </a:r>
            <a:r>
              <a:rPr lang="en-US" altLang="zh-TW" sz="16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API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執行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程序，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後系統將出現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畫面要求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登入。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485" y="123921"/>
            <a:ext cx="2608323" cy="663506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 Sample</a:t>
            </a:r>
            <a:b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zh-TW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Use  </a:t>
            </a:r>
            <a:r>
              <a:rPr lang="en-US" altLang="zh-TW" sz="1600" dirty="0">
                <a:latin typeface="Segoe UI" panose="020B0502040204020203" pitchFamily="34" charset="0"/>
                <a:cs typeface="Segoe UI" panose="020B0502040204020203" pitchFamily="34" charset="0"/>
              </a:rPr>
              <a:t>InxSSO.js</a:t>
            </a:r>
            <a:endParaRPr lang="zh-TW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064969"/>
            <a:ext cx="3888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charset="utf-8" /&gt;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&lt;title&gt;&lt;/title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="https://ajax.googleapis.com/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/libs/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/3.4.1/jquery.min.js"&gt;&lt;/script&gt;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&lt;script src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TW" sz="1000" dirty="0" smtClean="0">
                <a:solidFill>
                  <a:srgbClr val="0070C0"/>
                </a:solidFill>
              </a:rPr>
              <a:t> http://tsamv4athe.cminl.oa/js/inxssov4.js 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id="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divMain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id="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btnGetUser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value="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id="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btnLogout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value="Logout" /&gt;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gMain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(function (window, undefined) {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$(function () {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78835" y="440110"/>
            <a:ext cx="45848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00" dirty="0"/>
          </a:p>
          <a:p>
            <a:endParaRPr lang="zh-TW" altLang="en-US" sz="1000" dirty="0"/>
          </a:p>
          <a:p>
            <a:r>
              <a:rPr lang="en-US" altLang="zh-TW" sz="1000" dirty="0"/>
              <a:t>            function </a:t>
            </a:r>
            <a:r>
              <a:rPr lang="en-US" altLang="zh-TW" sz="1000" dirty="0" err="1"/>
              <a:t>init</a:t>
            </a:r>
            <a:r>
              <a:rPr lang="en-US" altLang="zh-TW" sz="1000" dirty="0"/>
              <a:t>() </a:t>
            </a:r>
            <a:r>
              <a:rPr lang="en-US" altLang="zh-TW" sz="1000" dirty="0" smtClean="0"/>
              <a:t>{</a:t>
            </a:r>
            <a:endParaRPr lang="zh-TW" altLang="en-US" sz="1000" dirty="0"/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btnGetUser</a:t>
            </a:r>
            <a:r>
              <a:rPr lang="en-US" altLang="zh-TW" sz="1000" dirty="0"/>
              <a:t>").click(function () {</a:t>
            </a:r>
          </a:p>
          <a:p>
            <a:r>
              <a:rPr lang="en-US" altLang="zh-TW" sz="1000" dirty="0" smtClean="0"/>
              <a:t>                    </a:t>
            </a:r>
            <a:r>
              <a:rPr lang="en-US" altLang="zh-TW" sz="1000" dirty="0" err="1" smtClean="0"/>
              <a:t>InxSSO.getUserInfo</a:t>
            </a:r>
            <a:r>
              <a:rPr lang="en-US" altLang="zh-TW" sz="1000" dirty="0" smtClean="0"/>
              <a:t>(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setUserInfo</a:t>
            </a:r>
            <a:r>
              <a:rPr lang="en-US" altLang="zh-TW" sz="1000" dirty="0" smtClean="0"/>
              <a:t>);</a:t>
            </a:r>
            <a:endParaRPr lang="en-US" altLang="zh-TW" sz="1000" dirty="0"/>
          </a:p>
          <a:p>
            <a:r>
              <a:rPr lang="zh-TW" altLang="en-US" sz="1000" dirty="0"/>
              <a:t>                </a:t>
            </a:r>
            <a:r>
              <a:rPr lang="en-US" altLang="zh-TW" sz="1000" dirty="0"/>
              <a:t>}); </a:t>
            </a:r>
            <a:r>
              <a:rPr lang="en-US" altLang="zh-TW" sz="1000" dirty="0" smtClean="0"/>
              <a:t>     </a:t>
            </a:r>
            <a:endParaRPr lang="en-US" altLang="zh-TW" sz="1000" dirty="0"/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btnLogout</a:t>
            </a:r>
            <a:r>
              <a:rPr lang="en-US" altLang="zh-TW" sz="1000" dirty="0"/>
              <a:t>").click(function () {</a:t>
            </a:r>
          </a:p>
          <a:p>
            <a:r>
              <a:rPr lang="en-US" altLang="zh-TW" sz="1000" dirty="0"/>
              <a:t>                    </a:t>
            </a:r>
            <a:r>
              <a:rPr lang="en-US" altLang="zh-TW" sz="1000" dirty="0" err="1"/>
              <a:t>InxSSO.logout</a:t>
            </a:r>
            <a:r>
              <a:rPr lang="en-US" altLang="zh-TW" sz="1000" dirty="0"/>
              <a:t>();</a:t>
            </a:r>
          </a:p>
          <a:p>
            <a:r>
              <a:rPr lang="zh-TW" altLang="en-US" sz="1000" dirty="0"/>
              <a:t>                </a:t>
            </a:r>
            <a:r>
              <a:rPr lang="en-US" altLang="zh-TW" sz="1000" dirty="0"/>
              <a:t>});</a:t>
            </a:r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divUserID</a:t>
            </a:r>
            <a:r>
              <a:rPr lang="en-US" altLang="zh-TW" sz="1000" dirty="0"/>
              <a:t>").text("Hello");</a:t>
            </a:r>
          </a:p>
          <a:p>
            <a:r>
              <a:rPr lang="en-US" altLang="zh-TW" sz="1000" dirty="0"/>
              <a:t>                </a:t>
            </a:r>
            <a:r>
              <a:rPr lang="en-US" altLang="zh-TW" sz="1000" dirty="0" err="1"/>
              <a:t>InxSSO.getUserInfo</a:t>
            </a:r>
            <a:r>
              <a:rPr lang="en-US" altLang="zh-TW" sz="1000" dirty="0"/>
              <a:t>(</a:t>
            </a:r>
            <a:r>
              <a:rPr lang="en-US" altLang="zh-TW" sz="1000" dirty="0" err="1"/>
              <a:t>setUserInfo</a:t>
            </a:r>
            <a:r>
              <a:rPr lang="en-US" altLang="zh-TW" sz="1000" dirty="0"/>
              <a:t>);</a:t>
            </a:r>
          </a:p>
          <a:p>
            <a:r>
              <a:rPr lang="zh-TW" altLang="en-US" sz="1000" dirty="0"/>
              <a:t>            </a:t>
            </a:r>
            <a:r>
              <a:rPr lang="en-US" altLang="zh-TW" sz="1000" dirty="0"/>
              <a:t>}</a:t>
            </a:r>
          </a:p>
          <a:p>
            <a:endParaRPr lang="zh-TW" altLang="en-US" sz="1000" dirty="0" smtClean="0"/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/>
              <a:t>function </a:t>
            </a:r>
            <a:r>
              <a:rPr lang="en-US" altLang="zh-TW" sz="1000" b="1" dirty="0" err="1">
                <a:solidFill>
                  <a:srgbClr val="FF0000"/>
                </a:solidFill>
              </a:rPr>
              <a:t>setUserInfo</a:t>
            </a:r>
            <a:r>
              <a:rPr lang="en-US" altLang="zh-TW" sz="1000" b="1" dirty="0">
                <a:solidFill>
                  <a:srgbClr val="FF0000"/>
                </a:solidFill>
              </a:rPr>
              <a:t>(</a:t>
            </a:r>
            <a:r>
              <a:rPr lang="en-US" altLang="zh-TW" sz="1000" b="1" dirty="0" err="1">
                <a:solidFill>
                  <a:srgbClr val="FF0000"/>
                </a:solidFill>
              </a:rPr>
              <a:t>userInfo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                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userInfo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                console.log('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', 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                </a:t>
            </a:r>
            <a:r>
              <a:rPr lang="en-US" altLang="zh-TW" sz="1000" dirty="0" err="1"/>
              <a:t>var</a:t>
            </a:r>
            <a:r>
              <a:rPr lang="en-US" altLang="zh-TW" sz="1000" dirty="0"/>
              <a:t> s = "&lt;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/&gt;&lt;strong&gt;" + </a:t>
            </a:r>
            <a:r>
              <a:rPr lang="en-US" altLang="zh-TW" sz="1000" dirty="0" err="1"/>
              <a:t>JSON.stringify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) + "&lt;/strong&gt;";</a:t>
            </a:r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divMain</a:t>
            </a:r>
            <a:r>
              <a:rPr lang="en-US" altLang="zh-TW" sz="1000" dirty="0"/>
              <a:t>").append(s);</a:t>
            </a:r>
          </a:p>
          <a:p>
            <a:r>
              <a:rPr lang="zh-TW" altLang="en-US" sz="1000" dirty="0"/>
              <a:t>            </a:t>
            </a:r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        })(window);</a:t>
            </a:r>
          </a:p>
          <a:p>
            <a:r>
              <a:rPr lang="en-US" altLang="zh-TW" sz="1000" dirty="0"/>
              <a:t>    &lt;/script&gt;</a:t>
            </a:r>
          </a:p>
          <a:p>
            <a:r>
              <a:rPr lang="en-US" altLang="zh-TW" sz="1000" dirty="0"/>
              <a:t>&lt;/body&gt;</a:t>
            </a:r>
          </a:p>
          <a:p>
            <a:r>
              <a:rPr lang="en-US" altLang="zh-TW" sz="1000" dirty="0"/>
              <a:t>&lt;/html&gt;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SSOUserInfo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28650" y="1260476"/>
            <a:ext cx="7886700" cy="482451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GetUserInfo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將傳回 </a:t>
            </a:r>
            <a:r>
              <a:rPr lang="en-US" altLang="zh-TW" sz="2400" dirty="0" err="1" smtClean="0"/>
              <a:t>UserInfo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，定義如下：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2067694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MemID	:</a:t>
            </a:r>
            <a:r>
              <a:rPr lang="zh-TW" altLang="en-US" sz="1200" dirty="0" smtClean="0">
                <a:cs typeface="Courier New" panose="02070309020205020404" pitchFamily="49" charset="0"/>
              </a:rPr>
              <a:t>為員工工號或 </a:t>
            </a:r>
            <a:r>
              <a:rPr lang="en-US" altLang="zh-TW" sz="1200" dirty="0" err="1">
                <a:cs typeface="Courier New" panose="02070309020205020404" pitchFamily="49" charset="0"/>
              </a:rPr>
              <a:t>EMail</a:t>
            </a:r>
            <a:r>
              <a:rPr lang="en-US" altLang="zh-TW" sz="1200" dirty="0">
                <a:cs typeface="Courier New" panose="02070309020205020404" pitchFamily="49" charset="0"/>
              </a:rPr>
              <a:t>(</a:t>
            </a:r>
            <a:r>
              <a:rPr lang="zh-TW" altLang="en-US" sz="1200" dirty="0">
                <a:cs typeface="Courier New" panose="02070309020205020404" pitchFamily="49" charset="0"/>
              </a:rPr>
              <a:t>外部 </a:t>
            </a:r>
            <a:r>
              <a:rPr lang="en-US" altLang="zh-TW" sz="1200" dirty="0">
                <a:cs typeface="Courier New" panose="02070309020205020404" pitchFamily="49" charset="0"/>
              </a:rPr>
              <a:t>User</a:t>
            </a:r>
            <a:r>
              <a:rPr lang="en-US" altLang="zh-TW" sz="1200" dirty="0" smtClean="0">
                <a:cs typeface="Courier New" panose="02070309020205020404" pitchFamily="49" charset="0"/>
              </a:rPr>
              <a:t>)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MemName 	: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員工姓名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MemType 	: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成員類型*</a:t>
            </a:r>
            <a:endParaRPr lang="en-US" altLang="zh-TW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 AD		:AD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帳號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(DL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及外部廠商為空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SSOToken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:SSO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RemoteIP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:User Login IP</a:t>
            </a:r>
          </a:p>
          <a:p>
            <a:endParaRPr lang="en-US" altLang="zh-TW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1400" b="1" dirty="0" smtClean="0"/>
              <a:t>MemType	:</a:t>
            </a:r>
            <a:r>
              <a:rPr lang="zh-TW" altLang="en-US" sz="1400" b="1" dirty="0" smtClean="0"/>
              <a:t> 成員</a:t>
            </a:r>
            <a:r>
              <a:rPr lang="zh-TW" altLang="en-US" sz="1400" b="1" dirty="0" smtClean="0">
                <a:cs typeface="Courier New" panose="02070309020205020404" pitchFamily="49" charset="0"/>
              </a:rPr>
              <a:t>類型，說明如下：</a:t>
            </a:r>
          </a:p>
          <a:p>
            <a:r>
              <a:rPr lang="en-US" altLang="zh-TW" sz="1400" dirty="0" smtClean="0">
                <a:cs typeface="Courier New" panose="02070309020205020404" pitchFamily="49" charset="0"/>
              </a:rPr>
              <a:t>Employee=</a:t>
            </a:r>
            <a:r>
              <a:rPr lang="zh-TW" altLang="en-US" sz="1400" dirty="0" smtClean="0">
                <a:cs typeface="Courier New" panose="02070309020205020404" pitchFamily="49" charset="0"/>
              </a:rPr>
              <a:t>員工</a:t>
            </a:r>
          </a:p>
          <a:p>
            <a:r>
              <a:rPr lang="en-US" altLang="zh-TW" sz="1400" dirty="0" smtClean="0">
                <a:cs typeface="Courier New" panose="02070309020205020404" pitchFamily="49" charset="0"/>
              </a:rPr>
              <a:t>Outsourcing=</a:t>
            </a:r>
            <a:r>
              <a:rPr lang="zh-TW" altLang="en-US" sz="1400" dirty="0">
                <a:cs typeface="Courier New" panose="02070309020205020404" pitchFamily="49" charset="0"/>
              </a:rPr>
              <a:t>駐場</a:t>
            </a:r>
            <a:r>
              <a:rPr lang="zh-TW" altLang="en-US" sz="1400" dirty="0" smtClean="0">
                <a:cs typeface="Courier New" panose="02070309020205020404" pitchFamily="49" charset="0"/>
              </a:rPr>
              <a:t>人員</a:t>
            </a:r>
            <a:endParaRPr lang="en-US" altLang="zh-TW" sz="1400" dirty="0" smtClean="0">
              <a:cs typeface="Courier New" panose="02070309020205020404" pitchFamily="49" charset="0"/>
            </a:endParaRPr>
          </a:p>
          <a:p>
            <a:r>
              <a:rPr lang="en-US" altLang="zh-TW" sz="1400" dirty="0">
                <a:cs typeface="Courier New" panose="02070309020205020404" pitchFamily="49" charset="0"/>
              </a:rPr>
              <a:t>External=SRM </a:t>
            </a:r>
            <a:r>
              <a:rPr lang="zh-TW" altLang="en-US" sz="1400" dirty="0">
                <a:cs typeface="Courier New" panose="02070309020205020404" pitchFamily="49" charset="0"/>
              </a:rPr>
              <a:t>的外部</a:t>
            </a:r>
            <a:r>
              <a:rPr lang="zh-TW" altLang="en-US" sz="1400" dirty="0" smtClean="0">
                <a:cs typeface="Courier New" panose="02070309020205020404" pitchFamily="49" charset="0"/>
              </a:rPr>
              <a:t>廠商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615758" cy="641722"/>
          </a:xfrm>
        </p:spPr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31590"/>
            <a:ext cx="7886700" cy="32635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1600" dirty="0" smtClean="0"/>
              <a:t>套用 </a:t>
            </a:r>
            <a:r>
              <a:rPr lang="en-US" altLang="zh-TW" sz="1600" dirty="0" smtClean="0"/>
              <a:t>SSOv4</a:t>
            </a:r>
            <a:r>
              <a:rPr lang="zh-TW" altLang="en-US" sz="1600" dirty="0" smtClean="0"/>
              <a:t> 的 </a:t>
            </a:r>
            <a:r>
              <a:rPr lang="en-US" altLang="zh-TW" sz="1600" dirty="0" smtClean="0"/>
              <a:t>AP</a:t>
            </a:r>
            <a:r>
              <a:rPr lang="zh-TW" altLang="en-US" sz="1600" dirty="0" smtClean="0"/>
              <a:t> 後面會挾帶 </a:t>
            </a:r>
            <a:r>
              <a:rPr lang="en-US" altLang="zh-TW" sz="1600" dirty="0" smtClean="0"/>
              <a:t>Token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Query String </a:t>
            </a:r>
            <a:r>
              <a:rPr lang="zh-TW" altLang="en-US" sz="1600" dirty="0" smtClean="0"/>
              <a:t>，避免與目前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Login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 身分不一致及 </a:t>
            </a:r>
            <a:r>
              <a:rPr lang="en-US" altLang="zh-TW" sz="1600" dirty="0" smtClean="0"/>
              <a:t>Token </a:t>
            </a:r>
            <a:r>
              <a:rPr lang="zh-TW" altLang="en-US" sz="1600" dirty="0" smtClean="0"/>
              <a:t>時效性問題，紀錄 </a:t>
            </a:r>
            <a:r>
              <a:rPr lang="en-US" altLang="zh-TW" sz="1600" dirty="0" err="1" smtClean="0"/>
              <a:t>url</a:t>
            </a:r>
            <a:r>
              <a:rPr lang="zh-TW" altLang="en-US" sz="1600" dirty="0" smtClean="0"/>
              <a:t> 時，必須移除這個 </a:t>
            </a:r>
            <a:r>
              <a:rPr lang="en-US" altLang="zh-TW" sz="1600" dirty="0"/>
              <a:t>Token </a:t>
            </a:r>
            <a:endParaRPr lang="en-US" altLang="zh-TW" sz="1600" dirty="0" smtClean="0"/>
          </a:p>
          <a:p>
            <a:pPr>
              <a:spcBef>
                <a:spcPts val="1200"/>
              </a:spcBef>
            </a:pPr>
            <a:r>
              <a:rPr lang="zh-TW" altLang="en-US" sz="1600" dirty="0" smtClean="0"/>
              <a:t>前端 </a:t>
            </a:r>
            <a:r>
              <a:rPr lang="en-US" altLang="zh-TW" sz="1600" dirty="0" smtClean="0"/>
              <a:t>AP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Javascript</a:t>
            </a:r>
            <a:r>
              <a:rPr lang="en-US" altLang="zh-TW" sz="1600" dirty="0" smtClean="0"/>
              <a:t>) 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透過 </a:t>
            </a:r>
            <a:r>
              <a:rPr lang="en-US" altLang="zh-TW" sz="1600" dirty="0" err="1"/>
              <a:t>GetUserInfo</a:t>
            </a:r>
            <a:r>
              <a:rPr lang="en-US" altLang="zh-TW" sz="1600" dirty="0"/>
              <a:t>() </a:t>
            </a:r>
            <a:r>
              <a:rPr lang="zh-TW" altLang="en-US" sz="1600" dirty="0"/>
              <a:t>取得 </a:t>
            </a:r>
            <a:r>
              <a:rPr lang="en-US" altLang="zh-TW" sz="1600" dirty="0"/>
              <a:t>User </a:t>
            </a:r>
            <a:r>
              <a:rPr lang="zh-TW" altLang="en-US" sz="1600" dirty="0" smtClean="0"/>
              <a:t>身分，因為取得的 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身分是明碼，易遭竄改，僅限於顯示之用，不可用於後端 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的身分識別，後端 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若需要 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 身分，請透過 </a:t>
            </a:r>
            <a:r>
              <a:rPr lang="en-US" altLang="zh-TW" sz="1600" dirty="0" smtClean="0"/>
              <a:t>Token</a:t>
            </a:r>
            <a:r>
              <a:rPr lang="zh-TW" altLang="en-US" sz="1600" dirty="0" smtClean="0"/>
              <a:t> 傳遞，由後端自行呼叫 </a:t>
            </a:r>
            <a:r>
              <a:rPr lang="en-US" altLang="zh-TW" sz="1600" dirty="0" err="1" smtClean="0"/>
              <a:t>VerifyToken</a:t>
            </a:r>
            <a:r>
              <a:rPr lang="en-US" altLang="zh-TW" sz="1600" dirty="0" smtClean="0"/>
              <a:t>()</a:t>
            </a:r>
            <a:r>
              <a:rPr lang="zh-TW" altLang="en-US" sz="1600" smtClean="0"/>
              <a:t> 解碼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122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nol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661</Words>
  <Application>Microsoft Office PowerPoint</Application>
  <PresentationFormat>如螢幕大小 (16:9)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Arial Unicode MS</vt:lpstr>
      <vt:lpstr>新細明體</vt:lpstr>
      <vt:lpstr>Arial</vt:lpstr>
      <vt:lpstr>Calibri</vt:lpstr>
      <vt:lpstr>Courier New</vt:lpstr>
      <vt:lpstr>Segoe UI</vt:lpstr>
      <vt:lpstr>Tahoma</vt:lpstr>
      <vt:lpstr>Times New Roman</vt:lpstr>
      <vt:lpstr>Wingdings</vt:lpstr>
      <vt:lpstr>Innolux</vt:lpstr>
      <vt:lpstr>SSOv4  架構說明</vt:lpstr>
      <vt:lpstr>SSO 流程 GetUserInfo</vt:lpstr>
      <vt:lpstr>InxSSOv4</vt:lpstr>
      <vt:lpstr>SSO Collaboration :Web Portal &amp; Client AP</vt:lpstr>
      <vt:lpstr>InxSSOv4.js</vt:lpstr>
      <vt:lpstr>HTML Sample How To Use  InxSSO.js</vt:lpstr>
      <vt:lpstr>SSOUserInfo</vt:lpstr>
      <vt:lpstr>注意事項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steven.hou 侯欣成</dc:creator>
  <cp:lastModifiedBy>mars16.wu 吳永森</cp:lastModifiedBy>
  <cp:revision>308</cp:revision>
  <dcterms:created xsi:type="dcterms:W3CDTF">2019-08-14T01:36:00Z</dcterms:created>
  <dcterms:modified xsi:type="dcterms:W3CDTF">2020-05-25T00:26:41Z</dcterms:modified>
</cp:coreProperties>
</file>