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2" r:id="rId5"/>
    <p:sldId id="261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101"/>
    <a:srgbClr val="DEEBF7"/>
    <a:srgbClr val="49CFDF"/>
    <a:srgbClr val="000000"/>
    <a:srgbClr val="EF7831"/>
    <a:srgbClr val="FF68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832AA5-D430-48A1-922C-7F7357676205}" v="492" dt="2019-11-01T06:39:04.764"/>
    <p1510:client id="{87838451-AB6B-4E02-B687-4C9F9F43CFFA}" v="236" dt="2019-11-01T06:14:15.9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2534-92BF-4434-93DE-B80DFAE5314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/>
          <p:cNvSpPr txBox="1">
            <a:spLocks/>
          </p:cNvSpPr>
          <p:nvPr userDrawn="1"/>
        </p:nvSpPr>
        <p:spPr>
          <a:xfrm>
            <a:off x="81510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01/11/2019</a:t>
            </a: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4015509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HK" dirty="0"/>
              <a:t>Kamila, Bruno, Kaspar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246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640A-5A02-4AA9-8646-EAB37E81D9DC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2534-92BF-4434-93DE-B80DFAE53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48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640A-5A02-4AA9-8646-EAB37E81D9DC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2534-92BF-4434-93DE-B80DFAE53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20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2534-92BF-4434-93DE-B80DFAE5314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81510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01/11/2019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4015509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HK" dirty="0"/>
              <a:t>Kamila, Bruno, Kaspar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566" y="13424"/>
            <a:ext cx="1383434" cy="138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776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1256" y="6347114"/>
            <a:ext cx="27432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01/11/2019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01656" y="6347114"/>
            <a:ext cx="41148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HK"/>
              <a:t>Kamila, Bruno, Kaspar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2534-92BF-4434-93DE-B80DFAE5314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566" y="13424"/>
            <a:ext cx="1383434" cy="138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808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640A-5A02-4AA9-8646-EAB37E81D9DC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2534-92BF-4434-93DE-B80DFAE53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24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640A-5A02-4AA9-8646-EAB37E81D9DC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2534-92BF-4434-93DE-B80DFAE53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22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640A-5A02-4AA9-8646-EAB37E81D9DC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2534-92BF-4434-93DE-B80DFAE53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866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640A-5A02-4AA9-8646-EAB37E81D9DC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2534-92BF-4434-93DE-B80DFAE53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490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640A-5A02-4AA9-8646-EAB37E81D9DC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2534-92BF-4434-93DE-B80DFAE53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186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640A-5A02-4AA9-8646-EAB37E81D9DC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2534-92BF-4434-93DE-B80DFAE53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8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01/11/2019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HK" dirty="0"/>
              <a:t>Kamila, Bruno, Kaspar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F2534-92BF-4434-93DE-B80DFAE53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727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10" Type="http://schemas.openxmlformats.org/officeDocument/2006/relationships/image" Target="../media/image21.png"/><Relationship Id="rId4" Type="http://schemas.openxmlformats.org/officeDocument/2006/relationships/image" Target="../media/image15.jpe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390676B9-4137-4A8A-91CF-A6AD362D1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90" y="2177715"/>
            <a:ext cx="2502570" cy="250257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0CCCEA-910D-4A54-95B2-23021FEE1116}"/>
              </a:ext>
            </a:extLst>
          </p:cNvPr>
          <p:cNvCxnSpPr/>
          <p:nvPr/>
        </p:nvCxnSpPr>
        <p:spPr>
          <a:xfrm>
            <a:off x="2880060" y="1244600"/>
            <a:ext cx="0" cy="4368800"/>
          </a:xfrm>
          <a:prstGeom prst="line">
            <a:avLst/>
          </a:prstGeom>
          <a:ln w="28575">
            <a:solidFill>
              <a:srgbClr val="2EC5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319376D-07E6-4FD6-B5CC-172DD12261D2}"/>
              </a:ext>
            </a:extLst>
          </p:cNvPr>
          <p:cNvSpPr txBox="1"/>
          <p:nvPr/>
        </p:nvSpPr>
        <p:spPr>
          <a:xfrm>
            <a:off x="3225800" y="1244600"/>
            <a:ext cx="5518498" cy="70788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4000" b="1">
                <a:solidFill>
                  <a:srgbClr val="00B0F0"/>
                </a:solidFill>
                <a:latin typeface="Calibri"/>
                <a:cs typeface="Calibri"/>
              </a:rPr>
              <a:t>Data Analytics Bootcamp</a:t>
            </a:r>
            <a:endParaRPr lang="en-DE" sz="4000" b="1">
              <a:solidFill>
                <a:srgbClr val="00B0F0"/>
              </a:solidFill>
              <a:latin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232FAB-3CA9-4D34-AFA4-327D1D1E7CCD}"/>
              </a:ext>
            </a:extLst>
          </p:cNvPr>
          <p:cNvSpPr txBox="1"/>
          <p:nvPr/>
        </p:nvSpPr>
        <p:spPr>
          <a:xfrm>
            <a:off x="3225800" y="2829002"/>
            <a:ext cx="6824042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b="1" dirty="0"/>
              <a:t>Project 1: Data thieves</a:t>
            </a:r>
            <a:endParaRPr lang="en-US" sz="3600" b="1" dirty="0">
              <a:cs typeface="Calibri"/>
            </a:endParaRPr>
          </a:p>
          <a:p>
            <a:r>
              <a:rPr lang="en-US" sz="3600" dirty="0" smtClean="0"/>
              <a:t>‘KBK Travel Search Engine’</a:t>
            </a:r>
            <a:endParaRPr lang="en-DE" sz="3600" dirty="0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B3DF99FD-45E4-41F6-B5A8-121B7214180C}"/>
              </a:ext>
            </a:extLst>
          </p:cNvPr>
          <p:cNvSpPr txBox="1"/>
          <p:nvPr/>
        </p:nvSpPr>
        <p:spPr>
          <a:xfrm>
            <a:off x="3225800" y="4408758"/>
            <a:ext cx="682404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>
                <a:cs typeface="Calibri"/>
              </a:rPr>
              <a:t>Kamila | Bruno | Kaspar </a:t>
            </a:r>
          </a:p>
        </p:txBody>
      </p:sp>
    </p:spTree>
    <p:extLst>
      <p:ext uri="{BB962C8B-B14F-4D97-AF65-F5344CB8AC3E}">
        <p14:creationId xmlns:p14="http://schemas.microsoft.com/office/powerpoint/2010/main" val="366976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6998956D-AA27-442A-9946-D7D7E4440ABA}"/>
              </a:ext>
            </a:extLst>
          </p:cNvPr>
          <p:cNvSpPr txBox="1"/>
          <p:nvPr/>
        </p:nvSpPr>
        <p:spPr>
          <a:xfrm>
            <a:off x="2636285" y="2168120"/>
            <a:ext cx="8363408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DEEBF7"/>
            </a:solidFill>
          </a:ln>
        </p:spPr>
        <p:txBody>
          <a:bodyPr wrap="square" rtlCol="0" anchor="t">
            <a:spAutoFit/>
          </a:bodyPr>
          <a:lstStyle/>
          <a:p>
            <a:r>
              <a:rPr lang="en-US" sz="1400" b="1" dirty="0">
                <a:cs typeface="Calibri"/>
              </a:rPr>
              <a:t>Create a customized search engine for travel that compares destinations based on flights, hotels and weather conditions</a:t>
            </a:r>
          </a:p>
        </p:txBody>
      </p:sp>
      <p:pic>
        <p:nvPicPr>
          <p:cNvPr id="7" name="Imagem 8" descr="Uma imagem contendo relógio, placar&#10;&#10;Descrição gerada com muito alta confiança">
            <a:extLst>
              <a:ext uri="{FF2B5EF4-FFF2-40B4-BE49-F238E27FC236}">
                <a16:creationId xmlns:a16="http://schemas.microsoft.com/office/drawing/2014/main" id="{0B390354-1224-473E-8852-D015A4DE8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461" y="2149049"/>
            <a:ext cx="990369" cy="990369"/>
          </a:xfrm>
          <a:prstGeom prst="rect">
            <a:avLst/>
          </a:prstGeom>
        </p:spPr>
      </p:pic>
      <p:pic>
        <p:nvPicPr>
          <p:cNvPr id="12" name="Imagem 12" descr="Fundo preto com letras brancas&#10;&#10;Descrição gerada com alta confiança">
            <a:extLst>
              <a:ext uri="{FF2B5EF4-FFF2-40B4-BE49-F238E27FC236}">
                <a16:creationId xmlns:a16="http://schemas.microsoft.com/office/drawing/2014/main" id="{29B2AA08-9C45-4EFB-9C1F-E2F4D672A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024" y="692188"/>
            <a:ext cx="1517960" cy="1143000"/>
          </a:xfrm>
          <a:prstGeom prst="rect">
            <a:avLst/>
          </a:prstGeom>
        </p:spPr>
      </p:pic>
      <p:sp>
        <p:nvSpPr>
          <p:cNvPr id="14" name="TextBox 6">
            <a:extLst>
              <a:ext uri="{FF2B5EF4-FFF2-40B4-BE49-F238E27FC236}">
                <a16:creationId xmlns:a16="http://schemas.microsoft.com/office/drawing/2014/main" id="{CA7597DF-796E-4568-A2F8-89166AD800C6}"/>
              </a:ext>
            </a:extLst>
          </p:cNvPr>
          <p:cNvSpPr txBox="1"/>
          <p:nvPr/>
        </p:nvSpPr>
        <p:spPr>
          <a:xfrm>
            <a:off x="2636285" y="687288"/>
            <a:ext cx="8346675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DEEBF7"/>
            </a:solidFill>
          </a:ln>
        </p:spPr>
        <p:txBody>
          <a:bodyPr wrap="square" rtlCol="0" anchor="t">
            <a:spAutoFit/>
          </a:bodyPr>
          <a:lstStyle/>
          <a:p>
            <a:r>
              <a:rPr lang="en-US" sz="1400" b="1" dirty="0" smtClean="0">
                <a:cs typeface="Calibri"/>
              </a:rPr>
              <a:t>The </a:t>
            </a:r>
            <a:r>
              <a:rPr lang="en-US" sz="1400" b="1" dirty="0">
                <a:cs typeface="Calibri"/>
              </a:rPr>
              <a:t>majority of travel search engines in the market were created to attend only one task and are not so good in comparing destinations based on multiples </a:t>
            </a:r>
            <a:r>
              <a:rPr lang="en-US" sz="1400" b="1" dirty="0" smtClean="0">
                <a:cs typeface="Calibri"/>
              </a:rPr>
              <a:t>variables</a:t>
            </a:r>
            <a:endParaRPr lang="en-US" sz="1400" b="1" dirty="0">
              <a:cs typeface="Calibri"/>
            </a:endParaRPr>
          </a:p>
        </p:txBody>
      </p:sp>
      <p:pic>
        <p:nvPicPr>
          <p:cNvPr id="15" name="Imagem 15" descr="Uma imagem contendo placar&#10;&#10;Descrição gerada com muito alta confiança">
            <a:extLst>
              <a:ext uri="{FF2B5EF4-FFF2-40B4-BE49-F238E27FC236}">
                <a16:creationId xmlns:a16="http://schemas.microsoft.com/office/drawing/2014/main" id="{0E006991-2F29-403E-9BD0-B2C788E93F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024" y="3218161"/>
            <a:ext cx="1647825" cy="1876425"/>
          </a:xfrm>
          <a:prstGeom prst="rect">
            <a:avLst/>
          </a:prstGeom>
        </p:spPr>
      </p:pic>
      <p:sp>
        <p:nvSpPr>
          <p:cNvPr id="17" name="TextBox 6">
            <a:extLst>
              <a:ext uri="{FF2B5EF4-FFF2-40B4-BE49-F238E27FC236}">
                <a16:creationId xmlns:a16="http://schemas.microsoft.com/office/drawing/2014/main" id="{9CB71D85-FC9A-4E64-B474-4C9FD7ACB6B5}"/>
              </a:ext>
            </a:extLst>
          </p:cNvPr>
          <p:cNvSpPr txBox="1"/>
          <p:nvPr/>
        </p:nvSpPr>
        <p:spPr>
          <a:xfrm>
            <a:off x="2636285" y="3285965"/>
            <a:ext cx="8363408" cy="2893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DEEBF7"/>
            </a:solidFill>
          </a:ln>
        </p:spPr>
        <p:txBody>
          <a:bodyPr wrap="square" lIns="36000" rIns="36000" rtlCol="0" anchor="t">
            <a:spAutoFit/>
          </a:bodyPr>
          <a:lstStyle/>
          <a:p>
            <a:r>
              <a:rPr lang="en-US" sz="1400" b="1" dirty="0" smtClean="0">
                <a:cs typeface="Calibri"/>
              </a:rPr>
              <a:t>1. A </a:t>
            </a:r>
            <a:r>
              <a:rPr lang="en-US" sz="1400" b="1" dirty="0">
                <a:cs typeface="Calibri"/>
              </a:rPr>
              <a:t>couple </a:t>
            </a:r>
            <a:r>
              <a:rPr lang="en-US" sz="1400" b="1" dirty="0" smtClean="0">
                <a:cs typeface="Calibri"/>
              </a:rPr>
              <a:t>will be finishing their </a:t>
            </a:r>
            <a:r>
              <a:rPr lang="en-US" sz="1400" b="1" dirty="0" err="1">
                <a:cs typeface="Calibri"/>
              </a:rPr>
              <a:t>Ironhack</a:t>
            </a:r>
            <a:r>
              <a:rPr lang="en-US" sz="1400" b="1" dirty="0">
                <a:cs typeface="Calibri"/>
              </a:rPr>
              <a:t> </a:t>
            </a:r>
            <a:r>
              <a:rPr lang="en-US" sz="1400" b="1" dirty="0" err="1">
                <a:cs typeface="Calibri"/>
              </a:rPr>
              <a:t>bootcamp</a:t>
            </a:r>
            <a:r>
              <a:rPr lang="en-US" sz="1400" b="1" dirty="0">
                <a:cs typeface="Calibri"/>
              </a:rPr>
              <a:t> and want to take some time off at the </a:t>
            </a:r>
            <a:r>
              <a:rPr lang="en-US" sz="1400" b="1" dirty="0" smtClean="0">
                <a:cs typeface="Calibri"/>
              </a:rPr>
              <a:t>beach</a:t>
            </a:r>
          </a:p>
          <a:p>
            <a:pPr marL="342900" indent="-342900">
              <a:buAutoNum type="arabicPeriod"/>
            </a:pPr>
            <a:endParaRPr lang="en-US" sz="1400" dirty="0">
              <a:cs typeface="Calibri"/>
            </a:endParaRPr>
          </a:p>
          <a:p>
            <a:r>
              <a:rPr lang="en-US" sz="1400" b="1" dirty="0">
                <a:cs typeface="Calibri"/>
              </a:rPr>
              <a:t>2. The are deciding among the following destinations:</a:t>
            </a:r>
          </a:p>
          <a:p>
            <a:r>
              <a:rPr lang="en-US" sz="1400" b="1" dirty="0" smtClean="0">
                <a:cs typeface="Calibri"/>
              </a:rPr>
              <a:t>	        Buenos Aires                                   Cancun 	                              Rio de Janeiro</a:t>
            </a:r>
          </a:p>
          <a:p>
            <a:endParaRPr lang="en-US" sz="1400" b="1" dirty="0" smtClean="0">
              <a:cs typeface="Calibri"/>
            </a:endParaRPr>
          </a:p>
          <a:p>
            <a:r>
              <a:rPr lang="en-US" sz="1400" b="1" dirty="0" smtClean="0">
                <a:cs typeface="Calibri"/>
              </a:rPr>
              <a:t>3. </a:t>
            </a:r>
            <a:r>
              <a:rPr lang="en-US" sz="1400" b="1" dirty="0">
                <a:cs typeface="Calibri"/>
              </a:rPr>
              <a:t>Dates available to travel: </a:t>
            </a:r>
          </a:p>
          <a:p>
            <a:r>
              <a:rPr lang="en-US" sz="1400" b="1" dirty="0">
                <a:cs typeface="Calibri"/>
              </a:rPr>
              <a:t>	21/12/19 to 27/12/19              18/01/20 to 24/01/20	 22/02/20 to 28/02/20</a:t>
            </a:r>
          </a:p>
          <a:p>
            <a:endParaRPr lang="en-US" sz="1400" b="1" dirty="0" smtClean="0">
              <a:cs typeface="Calibri"/>
            </a:endParaRPr>
          </a:p>
          <a:p>
            <a:r>
              <a:rPr lang="en-US" sz="1400" b="1" dirty="0">
                <a:cs typeface="Calibri"/>
              </a:rPr>
              <a:t>4</a:t>
            </a:r>
            <a:r>
              <a:rPr lang="en-US" sz="1400" b="1" dirty="0" smtClean="0">
                <a:cs typeface="Calibri"/>
              </a:rPr>
              <a:t>. </a:t>
            </a:r>
            <a:r>
              <a:rPr lang="en-US" sz="1400" b="1" dirty="0">
                <a:cs typeface="Calibri"/>
              </a:rPr>
              <a:t>Low budget profile </a:t>
            </a:r>
          </a:p>
          <a:p>
            <a:r>
              <a:rPr lang="en-US" sz="1400" b="1" dirty="0" smtClean="0">
                <a:cs typeface="Calibri"/>
              </a:rPr>
              <a:t>	4.1</a:t>
            </a:r>
            <a:r>
              <a:rPr lang="en-US" sz="1400" b="1" dirty="0">
                <a:cs typeface="Calibri"/>
              </a:rPr>
              <a:t>. Cheapest flight </a:t>
            </a:r>
            <a:r>
              <a:rPr lang="en-US" sz="1400" b="1" dirty="0" smtClean="0">
                <a:cs typeface="Calibri"/>
              </a:rPr>
              <a:t>regardless of the total duration of the flight</a:t>
            </a:r>
            <a:endParaRPr lang="en-US" sz="1400" b="1" dirty="0">
              <a:cs typeface="Calibri"/>
            </a:endParaRPr>
          </a:p>
          <a:p>
            <a:r>
              <a:rPr lang="en-US" sz="1400" b="1" dirty="0">
                <a:cs typeface="Calibri"/>
              </a:rPr>
              <a:t>	</a:t>
            </a:r>
            <a:r>
              <a:rPr lang="en-US" sz="1400" b="1" dirty="0" smtClean="0">
                <a:cs typeface="Calibri"/>
              </a:rPr>
              <a:t>4.2</a:t>
            </a:r>
            <a:r>
              <a:rPr lang="en-US" sz="1400" b="1" dirty="0">
                <a:cs typeface="Calibri"/>
              </a:rPr>
              <a:t>. Cheapest 4 star hotel </a:t>
            </a:r>
            <a:r>
              <a:rPr lang="en-US" sz="1400" b="1" dirty="0" smtClean="0">
                <a:cs typeface="Calibri"/>
              </a:rPr>
              <a:t>room</a:t>
            </a:r>
          </a:p>
          <a:p>
            <a:endParaRPr lang="en-US" sz="1400" b="1" dirty="0">
              <a:cs typeface="Calibri"/>
            </a:endParaRPr>
          </a:p>
          <a:p>
            <a:r>
              <a:rPr lang="en-HK" sz="1400" b="1" dirty="0">
                <a:cs typeface="Calibri"/>
              </a:rPr>
              <a:t>5</a:t>
            </a:r>
            <a:r>
              <a:rPr lang="en-HK" sz="1400" b="1" dirty="0" smtClean="0">
                <a:cs typeface="Calibri"/>
              </a:rPr>
              <a:t>. </a:t>
            </a:r>
            <a:r>
              <a:rPr lang="en-US" sz="1400" b="1" dirty="0" smtClean="0">
                <a:cs typeface="Calibri"/>
              </a:rPr>
              <a:t>They </a:t>
            </a:r>
            <a:r>
              <a:rPr lang="en-US" sz="1400" b="1" dirty="0">
                <a:cs typeface="Calibri"/>
              </a:rPr>
              <a:t>intend to travel for 7 </a:t>
            </a:r>
            <a:r>
              <a:rPr lang="en-US" sz="1400" b="1" dirty="0" smtClean="0">
                <a:cs typeface="Calibri"/>
              </a:rPr>
              <a:t>days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DCAADB71-C011-4BD1-A098-B893CE579F10}"/>
              </a:ext>
            </a:extLst>
          </p:cNvPr>
          <p:cNvSpPr txBox="1"/>
          <p:nvPr/>
        </p:nvSpPr>
        <p:spPr>
          <a:xfrm>
            <a:off x="1174595" y="533400"/>
            <a:ext cx="132142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400" b="1" dirty="0"/>
              <a:t>MOTIVATION</a:t>
            </a:r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7F90E66-268B-4474-A98A-1A178C9F09B8}"/>
              </a:ext>
            </a:extLst>
          </p:cNvPr>
          <p:cNvSpPr txBox="1"/>
          <p:nvPr/>
        </p:nvSpPr>
        <p:spPr>
          <a:xfrm>
            <a:off x="1088637" y="1835188"/>
            <a:ext cx="132142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400" b="1" dirty="0"/>
              <a:t>GOAL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767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6">
            <a:extLst>
              <a:ext uri="{FF2B5EF4-FFF2-40B4-BE49-F238E27FC236}">
                <a16:creationId xmlns:a16="http://schemas.microsoft.com/office/drawing/2014/main" id="{1D6727E3-F2C0-4574-A1E7-755EA20D9487}"/>
              </a:ext>
            </a:extLst>
          </p:cNvPr>
          <p:cNvSpPr txBox="1"/>
          <p:nvPr/>
        </p:nvSpPr>
        <p:spPr>
          <a:xfrm>
            <a:off x="1271312" y="1806575"/>
            <a:ext cx="834781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 anchor="t">
            <a:spAutoFit/>
          </a:bodyPr>
          <a:lstStyle/>
          <a:p>
            <a:pPr algn="ctr"/>
            <a:endParaRPr lang="en-US" sz="2000" b="1" dirty="0">
              <a:cs typeface="Calibri"/>
            </a:endParaRPr>
          </a:p>
          <a:p>
            <a:pPr algn="ctr"/>
            <a:endParaRPr lang="en-US" sz="2000" b="1" dirty="0">
              <a:cs typeface="Calibri"/>
            </a:endParaRPr>
          </a:p>
          <a:p>
            <a:pPr algn="ctr"/>
            <a:endParaRPr lang="en-US" sz="2000" b="1" dirty="0">
              <a:cs typeface="Calibri"/>
            </a:endParaRP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CA7597DF-796E-4568-A2F8-89166AD800C6}"/>
              </a:ext>
            </a:extLst>
          </p:cNvPr>
          <p:cNvSpPr txBox="1"/>
          <p:nvPr/>
        </p:nvSpPr>
        <p:spPr>
          <a:xfrm>
            <a:off x="1271312" y="370390"/>
            <a:ext cx="8368717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4472C4"/>
            </a:solidFill>
          </a:ln>
        </p:spPr>
        <p:txBody>
          <a:bodyPr wrap="square" rtlCol="0" anchor="t">
            <a:spAutoFit/>
          </a:bodyPr>
          <a:lstStyle/>
          <a:p>
            <a:r>
              <a:rPr lang="en-US" sz="2000" b="1" dirty="0">
                <a:cs typeface="Calibri"/>
              </a:rPr>
              <a:t>Project planning &amp; defining </a:t>
            </a:r>
            <a:r>
              <a:rPr lang="en-US" sz="2000" b="1" dirty="0" smtClean="0">
                <a:cs typeface="Calibri"/>
              </a:rPr>
              <a:t>roles/responsibilities</a:t>
            </a:r>
            <a:endParaRPr lang="en-US" sz="2000" b="1" dirty="0">
              <a:cs typeface="Calibri"/>
            </a:endParaRPr>
          </a:p>
        </p:txBody>
      </p:sp>
      <p:pic>
        <p:nvPicPr>
          <p:cNvPr id="3" name="Imagem 3" descr="Desenho com traços pretos em fundo branco&#10;&#10;Descrição gerada com alta confiança">
            <a:extLst>
              <a:ext uri="{FF2B5EF4-FFF2-40B4-BE49-F238E27FC236}">
                <a16:creationId xmlns:a16="http://schemas.microsoft.com/office/drawing/2014/main" id="{8F223055-0148-4145-ABAD-368799E41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6954" y="1928058"/>
            <a:ext cx="510633" cy="703224"/>
          </a:xfrm>
          <a:prstGeom prst="rect">
            <a:avLst/>
          </a:prstGeom>
        </p:spPr>
      </p:pic>
      <p:pic>
        <p:nvPicPr>
          <p:cNvPr id="5" name="Imagem 5" descr="Uma imagem contendo comida, placar, desenho&#10;&#10;Descrição gerada com muito alta confiança">
            <a:extLst>
              <a:ext uri="{FF2B5EF4-FFF2-40B4-BE49-F238E27FC236}">
                <a16:creationId xmlns:a16="http://schemas.microsoft.com/office/drawing/2014/main" id="{DABA6CAD-4864-44CF-ABFB-4352D8E7C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7300" y="1950303"/>
            <a:ext cx="722507" cy="703224"/>
          </a:xfrm>
          <a:prstGeom prst="rect">
            <a:avLst/>
          </a:prstGeom>
        </p:spPr>
      </p:pic>
      <p:pic>
        <p:nvPicPr>
          <p:cNvPr id="8" name="Imagem 8" descr="Uma imagem contendo edifício, placar, desenho&#10;&#10;Descrição gerada com muito alta confiança">
            <a:extLst>
              <a:ext uri="{FF2B5EF4-FFF2-40B4-BE49-F238E27FC236}">
                <a16:creationId xmlns:a16="http://schemas.microsoft.com/office/drawing/2014/main" id="{376FD2B5-275A-4206-8C69-84A4AAE77B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1759" y="2120592"/>
            <a:ext cx="1579757" cy="327335"/>
          </a:xfrm>
          <a:prstGeom prst="rect">
            <a:avLst/>
          </a:prstGeom>
        </p:spPr>
      </p:pic>
      <p:sp>
        <p:nvSpPr>
          <p:cNvPr id="19" name="TextBox 6">
            <a:extLst>
              <a:ext uri="{FF2B5EF4-FFF2-40B4-BE49-F238E27FC236}">
                <a16:creationId xmlns:a16="http://schemas.microsoft.com/office/drawing/2014/main" id="{C8DA937F-AB28-4B8F-850F-0583C2312610}"/>
              </a:ext>
            </a:extLst>
          </p:cNvPr>
          <p:cNvSpPr txBox="1"/>
          <p:nvPr/>
        </p:nvSpPr>
        <p:spPr>
          <a:xfrm>
            <a:off x="156423" y="371507"/>
            <a:ext cx="96686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4472C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>
                <a:cs typeface="Calibri"/>
              </a:rPr>
              <a:t>STEP 1:</a:t>
            </a:r>
            <a:endParaRPr lang="pt-BR">
              <a:cs typeface="Calibri"/>
            </a:endParaRPr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B317C234-0EF4-4B55-8820-AE2C7ECF51AA}"/>
              </a:ext>
            </a:extLst>
          </p:cNvPr>
          <p:cNvSpPr txBox="1"/>
          <p:nvPr/>
        </p:nvSpPr>
        <p:spPr>
          <a:xfrm>
            <a:off x="1271312" y="870569"/>
            <a:ext cx="8368717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4472C4"/>
            </a:solidFill>
          </a:ln>
        </p:spPr>
        <p:txBody>
          <a:bodyPr wrap="square" rtlCol="0" anchor="t">
            <a:spAutoFit/>
          </a:bodyPr>
          <a:lstStyle/>
          <a:p>
            <a:r>
              <a:rPr lang="en-US" sz="2000" b="1" dirty="0">
                <a:cs typeface="Calibri"/>
              </a:rPr>
              <a:t>Choose the best data source and scraping methodology</a:t>
            </a:r>
          </a:p>
        </p:txBody>
      </p:sp>
      <p:sp>
        <p:nvSpPr>
          <p:cNvPr id="22" name="TextBox 6">
            <a:extLst>
              <a:ext uri="{FF2B5EF4-FFF2-40B4-BE49-F238E27FC236}">
                <a16:creationId xmlns:a16="http://schemas.microsoft.com/office/drawing/2014/main" id="{ECD7A15B-DAEA-4253-8454-B9B7F1824C59}"/>
              </a:ext>
            </a:extLst>
          </p:cNvPr>
          <p:cNvSpPr txBox="1"/>
          <p:nvPr/>
        </p:nvSpPr>
        <p:spPr>
          <a:xfrm>
            <a:off x="156423" y="871686"/>
            <a:ext cx="96686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4472C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>
                <a:cs typeface="Calibri"/>
              </a:rPr>
              <a:t>STEP 2:</a:t>
            </a:r>
            <a:endParaRPr lang="pt-BR">
              <a:cs typeface="Calibri"/>
            </a:endParaRPr>
          </a:p>
        </p:txBody>
      </p:sp>
      <p:sp>
        <p:nvSpPr>
          <p:cNvPr id="23" name="TextBox 6">
            <a:extLst>
              <a:ext uri="{FF2B5EF4-FFF2-40B4-BE49-F238E27FC236}">
                <a16:creationId xmlns:a16="http://schemas.microsoft.com/office/drawing/2014/main" id="{F4CD8AAA-B64D-484A-8AFE-2CFA6E5181BF}"/>
              </a:ext>
            </a:extLst>
          </p:cNvPr>
          <p:cNvSpPr txBox="1"/>
          <p:nvPr/>
        </p:nvSpPr>
        <p:spPr>
          <a:xfrm>
            <a:off x="1271312" y="1358900"/>
            <a:ext cx="8328760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sz="2000" b="1" dirty="0">
                <a:cs typeface="Calibri"/>
              </a:rPr>
              <a:t>APIs (Application </a:t>
            </a:r>
            <a:r>
              <a:rPr lang="en-US" sz="2000" b="1" dirty="0">
                <a:cs typeface="Calibri"/>
              </a:rPr>
              <a:t>P</a:t>
            </a:r>
            <a:r>
              <a:rPr lang="en-US" sz="2000" b="1" dirty="0" smtClean="0">
                <a:cs typeface="Calibri"/>
              </a:rPr>
              <a:t>rogramming </a:t>
            </a:r>
            <a:r>
              <a:rPr lang="en-US" sz="2000" b="1" dirty="0">
                <a:cs typeface="Calibri"/>
              </a:rPr>
              <a:t>I</a:t>
            </a:r>
            <a:r>
              <a:rPr lang="en-US" sz="2000" b="1" dirty="0" smtClean="0">
                <a:cs typeface="Calibri"/>
              </a:rPr>
              <a:t>nterface</a:t>
            </a:r>
            <a:r>
              <a:rPr lang="en-US" sz="2000" b="1" dirty="0">
                <a:cs typeface="Calibri"/>
              </a:rPr>
              <a:t>)</a:t>
            </a:r>
            <a:endParaRPr lang="pt-BR" dirty="0">
              <a:cs typeface="Calibri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996B90D-EF9A-48F0-9C82-3327C60B8A6C}"/>
              </a:ext>
            </a:extLst>
          </p:cNvPr>
          <p:cNvSpPr txBox="1"/>
          <p:nvPr/>
        </p:nvSpPr>
        <p:spPr>
          <a:xfrm>
            <a:off x="1131161" y="2036957"/>
            <a:ext cx="1321420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400" b="1" dirty="0">
                <a:cs typeface="Calibri"/>
              </a:rPr>
              <a:t>FLIGHTS</a:t>
            </a:r>
          </a:p>
          <a:p>
            <a:pPr algn="ctr"/>
            <a:r>
              <a:rPr lang="pt-BR" sz="1200" b="1" dirty="0">
                <a:cs typeface="Calibri"/>
              </a:rPr>
              <a:t>(SKYSCANNER)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0A25470-51E5-40D0-9273-4284C8D361EF}"/>
              </a:ext>
            </a:extLst>
          </p:cNvPr>
          <p:cNvSpPr txBox="1"/>
          <p:nvPr/>
        </p:nvSpPr>
        <p:spPr>
          <a:xfrm>
            <a:off x="3404608" y="2036957"/>
            <a:ext cx="1321420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400" b="1" dirty="0">
                <a:cs typeface="Calibri"/>
              </a:rPr>
              <a:t>HOTEL</a:t>
            </a:r>
          </a:p>
          <a:p>
            <a:pPr algn="ctr"/>
            <a:r>
              <a:rPr lang="pt-BR" sz="1200" b="1" dirty="0">
                <a:cs typeface="Calibri"/>
              </a:rPr>
              <a:t>(KAYAK)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30B239D-63AB-475B-BFDF-140ECF323E1F}"/>
              </a:ext>
            </a:extLst>
          </p:cNvPr>
          <p:cNvSpPr txBox="1"/>
          <p:nvPr/>
        </p:nvSpPr>
        <p:spPr>
          <a:xfrm>
            <a:off x="6887004" y="2056295"/>
            <a:ext cx="1321420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400" b="1" dirty="0">
                <a:cs typeface="Calibri"/>
              </a:rPr>
              <a:t>WEATHER</a:t>
            </a:r>
            <a:endParaRPr lang="pt-BR" dirty="0">
              <a:cs typeface="Calibri"/>
            </a:endParaRPr>
          </a:p>
          <a:p>
            <a:pPr algn="ctr"/>
            <a:r>
              <a:rPr lang="pt-BR" sz="1200" b="1" dirty="0">
                <a:cs typeface="Calibri"/>
              </a:rPr>
              <a:t>(DARSKY)</a:t>
            </a:r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1E745AB0-E7BB-4C6B-899C-E4EFDDD89FDE}"/>
              </a:ext>
            </a:extLst>
          </p:cNvPr>
          <p:cNvSpPr txBox="1"/>
          <p:nvPr/>
        </p:nvSpPr>
        <p:spPr>
          <a:xfrm>
            <a:off x="1274565" y="2927039"/>
            <a:ext cx="8368717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4472C4"/>
            </a:solidFill>
          </a:ln>
        </p:spPr>
        <p:txBody>
          <a:bodyPr wrap="square" rtlCol="0" anchor="t">
            <a:spAutoFit/>
          </a:bodyPr>
          <a:lstStyle/>
          <a:p>
            <a:r>
              <a:rPr lang="en-US" sz="2000" b="1" dirty="0">
                <a:cs typeface="Calibri"/>
              </a:rPr>
              <a:t>Code and make it work!</a:t>
            </a:r>
          </a:p>
        </p:txBody>
      </p:sp>
      <p:sp>
        <p:nvSpPr>
          <p:cNvPr id="18" name="TextBox 6">
            <a:extLst>
              <a:ext uri="{FF2B5EF4-FFF2-40B4-BE49-F238E27FC236}">
                <a16:creationId xmlns:a16="http://schemas.microsoft.com/office/drawing/2014/main" id="{A1F34020-5B25-4A9C-B693-A0B142F72470}"/>
              </a:ext>
            </a:extLst>
          </p:cNvPr>
          <p:cNvSpPr txBox="1"/>
          <p:nvPr/>
        </p:nvSpPr>
        <p:spPr>
          <a:xfrm>
            <a:off x="156423" y="2928156"/>
            <a:ext cx="96686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4472C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cs typeface="Calibri"/>
              </a:rPr>
              <a:t>STEP 3:</a:t>
            </a:r>
            <a:endParaRPr lang="pt-BR" dirty="0">
              <a:cs typeface="Calibri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4A1B7FB8-D2E2-4E83-AB61-010B67EB495F}"/>
              </a:ext>
            </a:extLst>
          </p:cNvPr>
          <p:cNvSpPr txBox="1"/>
          <p:nvPr/>
        </p:nvSpPr>
        <p:spPr>
          <a:xfrm>
            <a:off x="1628768" y="3427606"/>
            <a:ext cx="1321420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400" b="1" dirty="0">
                <a:cs typeface="Calibri"/>
              </a:rPr>
              <a:t>FLIGHTS</a:t>
            </a:r>
          </a:p>
          <a:p>
            <a:pPr algn="ctr"/>
            <a:r>
              <a:rPr lang="pt-BR" sz="1200" b="1" dirty="0">
                <a:cs typeface="Calibri"/>
              </a:rPr>
              <a:t>(SKYSCANNER)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1EBA1219-1C2E-4733-8090-EA7FCFC5A2B4}"/>
              </a:ext>
            </a:extLst>
          </p:cNvPr>
          <p:cNvSpPr txBox="1"/>
          <p:nvPr/>
        </p:nvSpPr>
        <p:spPr>
          <a:xfrm>
            <a:off x="4317379" y="3427606"/>
            <a:ext cx="1321420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400" b="1" dirty="0">
                <a:cs typeface="Calibri"/>
              </a:rPr>
              <a:t>HOTEL</a:t>
            </a:r>
          </a:p>
          <a:p>
            <a:pPr algn="ctr"/>
            <a:r>
              <a:rPr lang="pt-BR" sz="1200" b="1" dirty="0">
                <a:cs typeface="Calibri"/>
              </a:rPr>
              <a:t>(KAYAK)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7AC41678-8379-41EF-94D7-0529BB0202B9}"/>
              </a:ext>
            </a:extLst>
          </p:cNvPr>
          <p:cNvSpPr txBox="1"/>
          <p:nvPr/>
        </p:nvSpPr>
        <p:spPr>
          <a:xfrm>
            <a:off x="7318219" y="3427606"/>
            <a:ext cx="1321420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400" b="1" dirty="0">
                <a:cs typeface="Calibri"/>
              </a:rPr>
              <a:t>WEATHER</a:t>
            </a:r>
            <a:endParaRPr lang="pt-BR" dirty="0">
              <a:cs typeface="Calibri"/>
            </a:endParaRPr>
          </a:p>
          <a:p>
            <a:pPr algn="ctr"/>
            <a:r>
              <a:rPr lang="pt-BR" sz="1200" b="1" dirty="0">
                <a:cs typeface="Calibri"/>
              </a:rPr>
              <a:t>(DARSKY)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6A9F3EB-8AC6-4B57-A95D-371DC251A269}"/>
              </a:ext>
            </a:extLst>
          </p:cNvPr>
          <p:cNvSpPr txBox="1"/>
          <p:nvPr/>
        </p:nvSpPr>
        <p:spPr>
          <a:xfrm>
            <a:off x="3835268" y="3915549"/>
            <a:ext cx="222067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200" b="1" dirty="0" smtClean="0">
                <a:cs typeface="Calibri"/>
              </a:rPr>
              <a:t>Collate data from API</a:t>
            </a:r>
            <a:endParaRPr lang="pt-BR" sz="1200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5D431A4D-467E-464D-AA8E-30201D4A06E5}"/>
              </a:ext>
            </a:extLst>
          </p:cNvPr>
          <p:cNvSpPr txBox="1"/>
          <p:nvPr/>
        </p:nvSpPr>
        <p:spPr>
          <a:xfrm>
            <a:off x="7115819" y="3920880"/>
            <a:ext cx="166803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200" b="1" dirty="0">
                <a:cs typeface="Calibri"/>
              </a:rPr>
              <a:t>Read the API documentation</a:t>
            </a:r>
            <a:endParaRPr lang="pt-BR" sz="1200" dirty="0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AB62ACE6-4166-49BD-AE6C-BC9461FBB1EE}"/>
              </a:ext>
            </a:extLst>
          </p:cNvPr>
          <p:cNvSpPr txBox="1"/>
          <p:nvPr/>
        </p:nvSpPr>
        <p:spPr>
          <a:xfrm>
            <a:off x="7246784" y="4585129"/>
            <a:ext cx="132142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200" b="1" dirty="0">
                <a:cs typeface="Calibri"/>
              </a:rPr>
              <a:t>Prototype code</a:t>
            </a:r>
            <a:endParaRPr lang="pt-BR" sz="1200" dirty="0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E40DB5B6-AA1C-455B-8FA9-5E5A7876C9D0}"/>
              </a:ext>
            </a:extLst>
          </p:cNvPr>
          <p:cNvSpPr txBox="1"/>
          <p:nvPr/>
        </p:nvSpPr>
        <p:spPr>
          <a:xfrm>
            <a:off x="3471963" y="4317413"/>
            <a:ext cx="296103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200" b="1" dirty="0" smtClean="0">
                <a:cs typeface="Calibri"/>
              </a:rPr>
              <a:t>Identify the best price quality hotel for each location and departure date</a:t>
            </a:r>
            <a:endParaRPr lang="pt-BR" sz="1200" dirty="0"/>
          </a:p>
        </p:txBody>
      </p:sp>
      <p:cxnSp>
        <p:nvCxnSpPr>
          <p:cNvPr id="20" name="Straight Connector 4">
            <a:extLst>
              <a:ext uri="{FF2B5EF4-FFF2-40B4-BE49-F238E27FC236}">
                <a16:creationId xmlns:a16="http://schemas.microsoft.com/office/drawing/2014/main" id="{B24B263D-E32B-441A-8460-ECB2D681DDF2}"/>
              </a:ext>
            </a:extLst>
          </p:cNvPr>
          <p:cNvCxnSpPr/>
          <p:nvPr/>
        </p:nvCxnSpPr>
        <p:spPr>
          <a:xfrm>
            <a:off x="9585428" y="3492500"/>
            <a:ext cx="0" cy="283527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6">
            <a:extLst>
              <a:ext uri="{FF2B5EF4-FFF2-40B4-BE49-F238E27FC236}">
                <a16:creationId xmlns:a16="http://schemas.microsoft.com/office/drawing/2014/main" id="{B6EE8978-E7CC-4561-875D-460C19E46B79}"/>
              </a:ext>
            </a:extLst>
          </p:cNvPr>
          <p:cNvSpPr txBox="1"/>
          <p:nvPr/>
        </p:nvSpPr>
        <p:spPr>
          <a:xfrm>
            <a:off x="9734858" y="4319084"/>
            <a:ext cx="2348221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b="1" dirty="0">
                <a:cs typeface="Calibri"/>
              </a:rPr>
              <a:t>1 DF for each member</a:t>
            </a:r>
            <a:endParaRPr lang="pt-BR" dirty="0"/>
          </a:p>
          <a:p>
            <a:pPr marL="285750" indent="-285750">
              <a:buFont typeface="Arial"/>
              <a:buChar char="•"/>
            </a:pPr>
            <a:r>
              <a:rPr lang="en-US" sz="1600" b="1" dirty="0">
                <a:cs typeface="Calibri"/>
              </a:rPr>
              <a:t>Those DFs were merged by the end of the project</a:t>
            </a:r>
          </a:p>
        </p:txBody>
      </p:sp>
      <p:pic>
        <p:nvPicPr>
          <p:cNvPr id="52" name="Imagem 52" descr="Uma imagem contendo texto&#10;&#10;Descrição gerada com muito alta confiança">
            <a:extLst>
              <a:ext uri="{FF2B5EF4-FFF2-40B4-BE49-F238E27FC236}">
                <a16:creationId xmlns:a16="http://schemas.microsoft.com/office/drawing/2014/main" id="{5E757789-D0AE-4DA5-AA02-6DCB11B872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4550" y="3633787"/>
            <a:ext cx="571500" cy="590550"/>
          </a:xfrm>
          <a:prstGeom prst="rect">
            <a:avLst/>
          </a:prstGeom>
        </p:spPr>
      </p:pic>
      <p:sp>
        <p:nvSpPr>
          <p:cNvPr id="57" name="CaixaDeTexto 56">
            <a:extLst>
              <a:ext uri="{FF2B5EF4-FFF2-40B4-BE49-F238E27FC236}">
                <a16:creationId xmlns:a16="http://schemas.microsoft.com/office/drawing/2014/main" id="{05D09BBA-B4DE-44AE-B7F3-14EECA0056EC}"/>
              </a:ext>
            </a:extLst>
          </p:cNvPr>
          <p:cNvSpPr txBox="1"/>
          <p:nvPr/>
        </p:nvSpPr>
        <p:spPr>
          <a:xfrm>
            <a:off x="7277579" y="5517906"/>
            <a:ext cx="1342282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200" b="1" dirty="0">
                <a:cs typeface="Calibri"/>
              </a:rPr>
              <a:t>Final function</a:t>
            </a:r>
            <a:endParaRPr lang="pt-BR" sz="1200" dirty="0"/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A40F6A9A-AE36-41DE-9EB2-7FC3117668BA}"/>
              </a:ext>
            </a:extLst>
          </p:cNvPr>
          <p:cNvSpPr txBox="1"/>
          <p:nvPr/>
        </p:nvSpPr>
        <p:spPr>
          <a:xfrm>
            <a:off x="3536950" y="5006303"/>
            <a:ext cx="28063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200" b="1" dirty="0" smtClean="0">
                <a:cs typeface="Calibri"/>
              </a:rPr>
              <a:t>Compile the data into one series </a:t>
            </a:r>
            <a:endParaRPr lang="pt-BR" sz="1200" dirty="0"/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20B019B7-A4AE-4D27-A619-EBFA1E987AEC}"/>
              </a:ext>
            </a:extLst>
          </p:cNvPr>
          <p:cNvSpPr txBox="1"/>
          <p:nvPr/>
        </p:nvSpPr>
        <p:spPr>
          <a:xfrm>
            <a:off x="7185888" y="5020104"/>
            <a:ext cx="149472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200" b="1" dirty="0">
                <a:cs typeface="Calibri"/>
              </a:rPr>
              <a:t>Protoytpe function</a:t>
            </a:r>
            <a:endParaRPr lang="pt-BR" sz="1200" dirty="0"/>
          </a:p>
        </p:txBody>
      </p:sp>
      <p:sp>
        <p:nvSpPr>
          <p:cNvPr id="4" name="Down Arrow 3"/>
          <p:cNvSpPr/>
          <p:nvPr/>
        </p:nvSpPr>
        <p:spPr>
          <a:xfrm>
            <a:off x="4887910" y="4162465"/>
            <a:ext cx="144998" cy="201873"/>
          </a:xfrm>
          <a:prstGeom prst="downArrow">
            <a:avLst/>
          </a:prstGeom>
          <a:solidFill>
            <a:srgbClr val="FF680E"/>
          </a:solidFill>
          <a:ln>
            <a:solidFill>
              <a:srgbClr val="EF78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wn Arrow 42"/>
          <p:cNvSpPr/>
          <p:nvPr/>
        </p:nvSpPr>
        <p:spPr>
          <a:xfrm>
            <a:off x="4903746" y="4757943"/>
            <a:ext cx="144998" cy="201873"/>
          </a:xfrm>
          <a:prstGeom prst="downArrow">
            <a:avLst/>
          </a:prstGeom>
          <a:solidFill>
            <a:srgbClr val="FF680E"/>
          </a:solidFill>
          <a:ln>
            <a:solidFill>
              <a:srgbClr val="EF78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Bent Arrow 47"/>
          <p:cNvSpPr/>
          <p:nvPr/>
        </p:nvSpPr>
        <p:spPr>
          <a:xfrm flipV="1">
            <a:off x="3084212" y="5817227"/>
            <a:ext cx="292472" cy="320767"/>
          </a:xfrm>
          <a:prstGeom prst="bentArrow">
            <a:avLst/>
          </a:prstGeom>
          <a:solidFill>
            <a:srgbClr val="49CFDF"/>
          </a:solidFill>
          <a:ln>
            <a:solidFill>
              <a:srgbClr val="49CF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Bent Arrow 48"/>
          <p:cNvSpPr/>
          <p:nvPr/>
        </p:nvSpPr>
        <p:spPr>
          <a:xfrm flipH="1" flipV="1">
            <a:off x="6649282" y="5812824"/>
            <a:ext cx="292472" cy="320767"/>
          </a:xfrm>
          <a:prstGeom prst="bentArrow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536950" y="5486399"/>
            <a:ext cx="2806389" cy="90133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200" b="1" dirty="0" smtClean="0">
                <a:solidFill>
                  <a:schemeClr val="tx1"/>
                </a:solidFill>
              </a:rPr>
              <a:t>Create a customised executive summary based on the total price and weather condition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1" name="Down Arrow 50"/>
          <p:cNvSpPr/>
          <p:nvPr/>
        </p:nvSpPr>
        <p:spPr>
          <a:xfrm>
            <a:off x="4903746" y="5229224"/>
            <a:ext cx="144998" cy="201873"/>
          </a:xfrm>
          <a:prstGeom prst="downArrow">
            <a:avLst/>
          </a:prstGeom>
          <a:solidFill>
            <a:srgbClr val="FF680E"/>
          </a:solidFill>
          <a:ln>
            <a:solidFill>
              <a:srgbClr val="EF78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aixaDeTexto 34">
            <a:extLst>
              <a:ext uri="{FF2B5EF4-FFF2-40B4-BE49-F238E27FC236}">
                <a16:creationId xmlns:a16="http://schemas.microsoft.com/office/drawing/2014/main" id="{3B8170F3-5EFD-4118-8786-2EA18F0FCF22}"/>
              </a:ext>
            </a:extLst>
          </p:cNvPr>
          <p:cNvSpPr txBox="1"/>
          <p:nvPr/>
        </p:nvSpPr>
        <p:spPr>
          <a:xfrm>
            <a:off x="1359137" y="3854942"/>
            <a:ext cx="186068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0" algn="ctr"/>
            <a:r>
              <a:rPr lang="pt-BR" sz="1200" b="1" dirty="0" smtClean="0"/>
              <a:t>Pandas</a:t>
            </a:r>
          </a:p>
          <a:p>
            <a:pPr lvl="0" algn="ctr"/>
            <a:r>
              <a:rPr lang="pt-BR" sz="1200" dirty="0" err="1" smtClean="0"/>
              <a:t>Extract</a:t>
            </a:r>
            <a:r>
              <a:rPr lang="pt-BR" sz="1200" dirty="0" smtClean="0"/>
              <a:t> </a:t>
            </a:r>
            <a:r>
              <a:rPr lang="pt-BR" sz="1200" dirty="0" err="1" smtClean="0"/>
              <a:t>flight</a:t>
            </a:r>
            <a:r>
              <a:rPr lang="pt-BR" sz="1200" dirty="0" smtClean="0"/>
              <a:t> </a:t>
            </a:r>
            <a:r>
              <a:rPr lang="pt-BR" sz="1200" dirty="0" err="1" smtClean="0"/>
              <a:t>details</a:t>
            </a:r>
            <a:r>
              <a:rPr lang="pt-BR" sz="1200" dirty="0" smtClean="0"/>
              <a:t>, </a:t>
            </a:r>
            <a:r>
              <a:rPr lang="pt-BR" sz="1200" dirty="0" err="1" smtClean="0"/>
              <a:t>prices</a:t>
            </a:r>
            <a:r>
              <a:rPr lang="pt-BR" sz="1200" dirty="0" smtClean="0"/>
              <a:t>, </a:t>
            </a:r>
            <a:r>
              <a:rPr lang="pt-BR" sz="1200" dirty="0" err="1" smtClean="0"/>
              <a:t>providers</a:t>
            </a:r>
            <a:endParaRPr lang="pt-BR" sz="1200" dirty="0" smtClean="0"/>
          </a:p>
          <a:p>
            <a:pPr lvl="0" algn="ctr"/>
            <a:endParaRPr lang="pt-BR" sz="1200" dirty="0"/>
          </a:p>
        </p:txBody>
      </p:sp>
      <p:sp>
        <p:nvSpPr>
          <p:cNvPr id="58" name="CaixaDeTexto 34">
            <a:extLst>
              <a:ext uri="{FF2B5EF4-FFF2-40B4-BE49-F238E27FC236}">
                <a16:creationId xmlns:a16="http://schemas.microsoft.com/office/drawing/2014/main" id="{3B8170F3-5EFD-4118-8786-2EA18F0FCF22}"/>
              </a:ext>
            </a:extLst>
          </p:cNvPr>
          <p:cNvSpPr txBox="1"/>
          <p:nvPr/>
        </p:nvSpPr>
        <p:spPr>
          <a:xfrm>
            <a:off x="1602527" y="4638413"/>
            <a:ext cx="137138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0" algn="ctr"/>
            <a:r>
              <a:rPr lang="pt-BR" sz="1200" b="1" dirty="0" err="1" smtClean="0"/>
              <a:t>Sort</a:t>
            </a:r>
            <a:endParaRPr lang="pt-BR" sz="1200" b="1" dirty="0" smtClean="0"/>
          </a:p>
          <a:p>
            <a:pPr lvl="0" algn="ctr"/>
            <a:r>
              <a:rPr lang="pt-BR" sz="1200" dirty="0" err="1" smtClean="0"/>
              <a:t>Save</a:t>
            </a:r>
            <a:r>
              <a:rPr lang="pt-BR" sz="1200" dirty="0" smtClean="0"/>
              <a:t> </a:t>
            </a:r>
            <a:r>
              <a:rPr lang="pt-BR" sz="1200" dirty="0" err="1" smtClean="0"/>
              <a:t>the</a:t>
            </a:r>
            <a:r>
              <a:rPr lang="pt-BR" sz="1200" dirty="0" smtClean="0"/>
              <a:t> </a:t>
            </a:r>
            <a:r>
              <a:rPr lang="pt-BR" sz="1200" dirty="0" err="1" smtClean="0"/>
              <a:t>cheapest</a:t>
            </a:r>
            <a:r>
              <a:rPr lang="pt-BR" sz="1200" dirty="0" smtClean="0"/>
              <a:t> </a:t>
            </a:r>
            <a:r>
              <a:rPr lang="pt-BR" sz="1200" dirty="0" err="1" smtClean="0"/>
              <a:t>flight</a:t>
            </a:r>
            <a:endParaRPr lang="pt-BR" sz="1200" dirty="0" smtClean="0"/>
          </a:p>
        </p:txBody>
      </p:sp>
      <p:sp>
        <p:nvSpPr>
          <p:cNvPr id="59" name="CaixaDeTexto 34">
            <a:extLst>
              <a:ext uri="{FF2B5EF4-FFF2-40B4-BE49-F238E27FC236}">
                <a16:creationId xmlns:a16="http://schemas.microsoft.com/office/drawing/2014/main" id="{3B8170F3-5EFD-4118-8786-2EA18F0FCF22}"/>
              </a:ext>
            </a:extLst>
          </p:cNvPr>
          <p:cNvSpPr txBox="1"/>
          <p:nvPr/>
        </p:nvSpPr>
        <p:spPr>
          <a:xfrm>
            <a:off x="1602527" y="5471740"/>
            <a:ext cx="132142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0" algn="ctr"/>
            <a:r>
              <a:rPr lang="pt-BR" sz="1200" b="1" dirty="0" smtClean="0"/>
              <a:t>Loop </a:t>
            </a:r>
            <a:r>
              <a:rPr lang="pt-BR" sz="1200" b="1" dirty="0" err="1" smtClean="0"/>
              <a:t>and</a:t>
            </a:r>
            <a:r>
              <a:rPr lang="pt-BR" sz="1200" b="1" dirty="0" smtClean="0"/>
              <a:t> Merge</a:t>
            </a:r>
          </a:p>
          <a:p>
            <a:pPr lvl="0" algn="ctr"/>
            <a:r>
              <a:rPr lang="pt-BR" sz="1200" dirty="0" err="1" smtClean="0"/>
              <a:t>Repeat</a:t>
            </a:r>
            <a:r>
              <a:rPr lang="pt-BR" sz="1200" dirty="0" smtClean="0"/>
              <a:t> for </a:t>
            </a:r>
            <a:r>
              <a:rPr lang="pt-BR" sz="1200" dirty="0" err="1" smtClean="0"/>
              <a:t>all</a:t>
            </a:r>
            <a:r>
              <a:rPr lang="pt-BR" sz="1200" dirty="0" smtClean="0"/>
              <a:t> </a:t>
            </a:r>
            <a:r>
              <a:rPr lang="pt-BR" sz="1200" dirty="0" err="1" smtClean="0"/>
              <a:t>the</a:t>
            </a:r>
            <a:r>
              <a:rPr lang="pt-BR" sz="1200" dirty="0" smtClean="0"/>
              <a:t> query </a:t>
            </a:r>
            <a:r>
              <a:rPr lang="pt-BR" sz="1200" dirty="0" err="1" smtClean="0"/>
              <a:t>options</a:t>
            </a:r>
            <a:endParaRPr lang="pt-BR" sz="1200" dirty="0"/>
          </a:p>
        </p:txBody>
      </p:sp>
      <p:sp>
        <p:nvSpPr>
          <p:cNvPr id="61" name="Down Arrow 60"/>
          <p:cNvSpPr/>
          <p:nvPr/>
        </p:nvSpPr>
        <p:spPr>
          <a:xfrm>
            <a:off x="2215719" y="4465780"/>
            <a:ext cx="144998" cy="201873"/>
          </a:xfrm>
          <a:prstGeom prst="downArrow">
            <a:avLst/>
          </a:prstGeom>
          <a:solidFill>
            <a:srgbClr val="49CFDF"/>
          </a:solidFill>
          <a:ln>
            <a:solidFill>
              <a:srgbClr val="49CF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Down Arrow 65"/>
          <p:cNvSpPr/>
          <p:nvPr/>
        </p:nvSpPr>
        <p:spPr>
          <a:xfrm>
            <a:off x="2215719" y="5292363"/>
            <a:ext cx="144998" cy="201873"/>
          </a:xfrm>
          <a:prstGeom prst="downArrow">
            <a:avLst/>
          </a:prstGeom>
          <a:solidFill>
            <a:srgbClr val="49CFDF"/>
          </a:solidFill>
          <a:ln>
            <a:solidFill>
              <a:srgbClr val="49CF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Down Arrow 66"/>
          <p:cNvSpPr/>
          <p:nvPr/>
        </p:nvSpPr>
        <p:spPr>
          <a:xfrm>
            <a:off x="7891885" y="4361360"/>
            <a:ext cx="144998" cy="201873"/>
          </a:xfrm>
          <a:prstGeom prst="downArrow">
            <a:avLst/>
          </a:prstGeom>
          <a:solidFill>
            <a:srgbClr val="010101"/>
          </a:solidFill>
          <a:ln>
            <a:solidFill>
              <a:srgbClr val="0101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Down Arrow 67"/>
          <p:cNvSpPr/>
          <p:nvPr/>
        </p:nvSpPr>
        <p:spPr>
          <a:xfrm>
            <a:off x="7890503" y="4839517"/>
            <a:ext cx="144998" cy="201873"/>
          </a:xfrm>
          <a:prstGeom prst="downArrow">
            <a:avLst/>
          </a:prstGeom>
          <a:solidFill>
            <a:srgbClr val="010101"/>
          </a:solidFill>
          <a:ln>
            <a:solidFill>
              <a:srgbClr val="0101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Down Arrow 68"/>
          <p:cNvSpPr/>
          <p:nvPr/>
        </p:nvSpPr>
        <p:spPr>
          <a:xfrm>
            <a:off x="7890503" y="5277075"/>
            <a:ext cx="144998" cy="201873"/>
          </a:xfrm>
          <a:prstGeom prst="downArrow">
            <a:avLst/>
          </a:prstGeom>
          <a:solidFill>
            <a:srgbClr val="010101"/>
          </a:solidFill>
          <a:ln>
            <a:solidFill>
              <a:srgbClr val="0101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92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7"/>
          <p:cNvSpPr txBox="1">
            <a:spLocks/>
          </p:cNvSpPr>
          <p:nvPr/>
        </p:nvSpPr>
        <p:spPr>
          <a:xfrm>
            <a:off x="3445164" y="27116"/>
            <a:ext cx="4910261" cy="753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Detailed Report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7889435" y="1690688"/>
            <a:ext cx="4169568" cy="3084512"/>
            <a:chOff x="84860" y="1690688"/>
            <a:chExt cx="4169568" cy="308451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60" y="1690688"/>
              <a:ext cx="4169568" cy="2779712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692727" y="4535055"/>
              <a:ext cx="868218" cy="2401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sz="1000" dirty="0" smtClean="0">
                  <a:solidFill>
                    <a:schemeClr val="tx1"/>
                  </a:solidFill>
                </a:rPr>
                <a:t>Buenos Aires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09426" y="4535055"/>
              <a:ext cx="868218" cy="2401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sz="1000" dirty="0" smtClean="0">
                  <a:solidFill>
                    <a:schemeClr val="tx1"/>
                  </a:solidFill>
                </a:rPr>
                <a:t>Cancun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926125" y="4535055"/>
              <a:ext cx="868218" cy="2401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HK" sz="1000" dirty="0" smtClean="0">
                  <a:solidFill>
                    <a:schemeClr val="tx1"/>
                  </a:solidFill>
                </a:rPr>
                <a:t>Rio de Janeiro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978907" y="1690688"/>
            <a:ext cx="4169568" cy="3084512"/>
            <a:chOff x="3978907" y="1690688"/>
            <a:chExt cx="4169568" cy="3084512"/>
          </a:xfrm>
        </p:grpSpPr>
        <p:pic>
          <p:nvPicPr>
            <p:cNvPr id="7" name="Content Placeholder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8907" y="1690688"/>
              <a:ext cx="4169568" cy="2779712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4539338" y="4535055"/>
              <a:ext cx="868218" cy="2401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sz="1000" dirty="0" smtClean="0">
                  <a:solidFill>
                    <a:schemeClr val="tx1"/>
                  </a:solidFill>
                </a:rPr>
                <a:t>Buenos Aires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656037" y="4535055"/>
              <a:ext cx="868218" cy="2401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sz="1000" dirty="0" smtClean="0">
                  <a:solidFill>
                    <a:schemeClr val="tx1"/>
                  </a:solidFill>
                </a:rPr>
                <a:t>Cancun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772736" y="4535055"/>
              <a:ext cx="868218" cy="2401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HK" sz="1000" dirty="0" smtClean="0">
                  <a:solidFill>
                    <a:schemeClr val="tx1"/>
                  </a:solidFill>
                </a:rPr>
                <a:t>Rio de Janeiro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23578" y="1700138"/>
            <a:ext cx="4169568" cy="3084512"/>
            <a:chOff x="7872954" y="1690688"/>
            <a:chExt cx="4169568" cy="3084512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2954" y="1690688"/>
              <a:ext cx="4169568" cy="2779712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8385950" y="4535055"/>
              <a:ext cx="868218" cy="2401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sz="1000" dirty="0" smtClean="0">
                  <a:solidFill>
                    <a:schemeClr val="tx1"/>
                  </a:solidFill>
                </a:rPr>
                <a:t>Buenos Aires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502649" y="4535055"/>
              <a:ext cx="868218" cy="2401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sz="1000" dirty="0" smtClean="0">
                  <a:solidFill>
                    <a:schemeClr val="tx1"/>
                  </a:solidFill>
                </a:rPr>
                <a:t>Cancun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619348" y="4535055"/>
              <a:ext cx="868218" cy="2401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HK" sz="1000" dirty="0" smtClean="0">
                  <a:solidFill>
                    <a:schemeClr val="tx1"/>
                  </a:solidFill>
                </a:rPr>
                <a:t>Rio de Janeiro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Straight Connector 21"/>
          <p:cNvCxnSpPr/>
          <p:nvPr/>
        </p:nvCxnSpPr>
        <p:spPr>
          <a:xfrm>
            <a:off x="1653309" y="2032000"/>
            <a:ext cx="12931" cy="2115127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737621" y="2032000"/>
            <a:ext cx="18473" cy="2115127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560287" y="2022980"/>
            <a:ext cx="18473" cy="2115127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631668" y="2022979"/>
            <a:ext cx="18473" cy="2115127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9437627" y="2022978"/>
            <a:ext cx="18473" cy="2115127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0525715" y="2022977"/>
            <a:ext cx="18473" cy="2115127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61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445164" y="27116"/>
            <a:ext cx="4910261" cy="753394"/>
          </a:xfrm>
        </p:spPr>
        <p:txBody>
          <a:bodyPr/>
          <a:lstStyle/>
          <a:p>
            <a:r>
              <a:rPr lang="en-GB" dirty="0" smtClean="0"/>
              <a:t>Executive Summary</a:t>
            </a:r>
            <a:endParaRPr lang="en-US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5174055"/>
              </p:ext>
            </p:extLst>
          </p:nvPr>
        </p:nvGraphicFramePr>
        <p:xfrm>
          <a:off x="387929" y="785090"/>
          <a:ext cx="10612579" cy="5480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8749">
                  <a:extLst>
                    <a:ext uri="{9D8B030D-6E8A-4147-A177-3AD203B41FA5}">
                      <a16:colId xmlns:a16="http://schemas.microsoft.com/office/drawing/2014/main" val="2104860632"/>
                    </a:ext>
                  </a:extLst>
                </a:gridCol>
                <a:gridCol w="1227305">
                  <a:extLst>
                    <a:ext uri="{9D8B030D-6E8A-4147-A177-3AD203B41FA5}">
                      <a16:colId xmlns:a16="http://schemas.microsoft.com/office/drawing/2014/main" val="685921975"/>
                    </a:ext>
                  </a:extLst>
                </a:gridCol>
                <a:gridCol w="1227305">
                  <a:extLst>
                    <a:ext uri="{9D8B030D-6E8A-4147-A177-3AD203B41FA5}">
                      <a16:colId xmlns:a16="http://schemas.microsoft.com/office/drawing/2014/main" val="491727162"/>
                    </a:ext>
                  </a:extLst>
                </a:gridCol>
                <a:gridCol w="1227305">
                  <a:extLst>
                    <a:ext uri="{9D8B030D-6E8A-4147-A177-3AD203B41FA5}">
                      <a16:colId xmlns:a16="http://schemas.microsoft.com/office/drawing/2014/main" val="1063733175"/>
                    </a:ext>
                  </a:extLst>
                </a:gridCol>
                <a:gridCol w="1227305">
                  <a:extLst>
                    <a:ext uri="{9D8B030D-6E8A-4147-A177-3AD203B41FA5}">
                      <a16:colId xmlns:a16="http://schemas.microsoft.com/office/drawing/2014/main" val="631747948"/>
                    </a:ext>
                  </a:extLst>
                </a:gridCol>
                <a:gridCol w="1227305">
                  <a:extLst>
                    <a:ext uri="{9D8B030D-6E8A-4147-A177-3AD203B41FA5}">
                      <a16:colId xmlns:a16="http://schemas.microsoft.com/office/drawing/2014/main" val="2913961938"/>
                    </a:ext>
                  </a:extLst>
                </a:gridCol>
                <a:gridCol w="1227305">
                  <a:extLst>
                    <a:ext uri="{9D8B030D-6E8A-4147-A177-3AD203B41FA5}">
                      <a16:colId xmlns:a16="http://schemas.microsoft.com/office/drawing/2014/main" val="1197434634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HK" sz="2200" b="1" dirty="0" smtClean="0"/>
                        <a:t>December</a:t>
                      </a:r>
                      <a:endParaRPr lang="en-US" sz="22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HK" sz="2200" b="1" dirty="0" smtClean="0"/>
                        <a:t>January</a:t>
                      </a:r>
                      <a:endParaRPr lang="en-US" sz="22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HK" sz="2200" b="1" dirty="0" smtClean="0"/>
                        <a:t>February</a:t>
                      </a:r>
                      <a:endParaRPr lang="en-US" sz="22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53126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Total</a:t>
                      </a:r>
                      <a:r>
                        <a:rPr lang="en-HK" baseline="0" dirty="0" smtClean="0"/>
                        <a:t> Price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Weather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Total Price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Weather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Total Price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Weather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1157653"/>
                  </a:ext>
                </a:extLst>
              </a:tr>
              <a:tr h="1466677">
                <a:tc>
                  <a:txBody>
                    <a:bodyPr/>
                    <a:lstStyle/>
                    <a:p>
                      <a:pPr algn="ctr"/>
                      <a:r>
                        <a:rPr lang="en-HK" b="1" dirty="0" smtClean="0">
                          <a:solidFill>
                            <a:schemeClr val="bg1"/>
                          </a:solidFill>
                        </a:rPr>
                        <a:t>Buenos</a:t>
                      </a:r>
                      <a:r>
                        <a:rPr lang="en-HK" b="1" baseline="0" dirty="0" smtClean="0">
                          <a:solidFill>
                            <a:schemeClr val="bg1"/>
                          </a:solidFill>
                        </a:rPr>
                        <a:t> Aires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€3598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€3643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€4143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901158"/>
                  </a:ext>
                </a:extLst>
              </a:tr>
              <a:tr h="1466677">
                <a:tc>
                  <a:txBody>
                    <a:bodyPr/>
                    <a:lstStyle/>
                    <a:p>
                      <a:r>
                        <a:rPr lang="en-HK" b="1" dirty="0" smtClean="0">
                          <a:solidFill>
                            <a:schemeClr val="bg1"/>
                          </a:solidFill>
                        </a:rPr>
                        <a:t>Cancun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€2536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€1307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€2318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307087"/>
                  </a:ext>
                </a:extLst>
              </a:tr>
              <a:tr h="1466677">
                <a:tc>
                  <a:txBody>
                    <a:bodyPr/>
                    <a:lstStyle/>
                    <a:p>
                      <a:r>
                        <a:rPr lang="en-HK" b="1" dirty="0" smtClean="0">
                          <a:solidFill>
                            <a:schemeClr val="bg1"/>
                          </a:solidFill>
                        </a:rPr>
                        <a:t>Rio</a:t>
                      </a:r>
                      <a:r>
                        <a:rPr lang="en-HK" b="1" baseline="0" dirty="0" smtClean="0">
                          <a:solidFill>
                            <a:schemeClr val="bg1"/>
                          </a:solidFill>
                        </a:rPr>
                        <a:t> de Janeiro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€2768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€1837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€1982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606194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39" y="5098702"/>
            <a:ext cx="1588656" cy="10982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521" y="5098701"/>
            <a:ext cx="1441829" cy="1098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39" y="3652694"/>
            <a:ext cx="1588656" cy="10509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522" y="3652694"/>
            <a:ext cx="1441829" cy="10515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17524" y="2174335"/>
            <a:ext cx="1441828" cy="108053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40" y="2174335"/>
            <a:ext cx="1588656" cy="108053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266" y="1870486"/>
            <a:ext cx="732199" cy="73219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70863" y="1860205"/>
            <a:ext cx="749625" cy="7496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266" y="3347898"/>
            <a:ext cx="732199" cy="73219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77543" y="4809153"/>
            <a:ext cx="749625" cy="7496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75412" y="3316982"/>
            <a:ext cx="749625" cy="749625"/>
          </a:xfrm>
          <a:prstGeom prst="rect">
            <a:avLst/>
          </a:prstGeom>
        </p:spPr>
      </p:pic>
      <p:pic>
        <p:nvPicPr>
          <p:cNvPr id="1026" name="Picture 2" descr="Image result for humid weather forecast picture&quot;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9087" y="1874312"/>
            <a:ext cx="616138" cy="616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humid weather forecast picture&quot;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981" y="4861027"/>
            <a:ext cx="616138" cy="616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Image result for humid weather forecast picture&quot;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9088" y="3394463"/>
            <a:ext cx="616138" cy="616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humid weather forecast picture&quot;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8323" y="4861027"/>
            <a:ext cx="616138" cy="616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4898388" y="4144551"/>
            <a:ext cx="6047984" cy="602734"/>
            <a:chOff x="5020051" y="4144551"/>
            <a:chExt cx="6047984" cy="602734"/>
          </a:xfrm>
          <a:noFill/>
        </p:grpSpPr>
        <p:sp>
          <p:nvSpPr>
            <p:cNvPr id="34" name="Rectangle 33"/>
            <p:cNvSpPr/>
            <p:nvPr/>
          </p:nvSpPr>
          <p:spPr>
            <a:xfrm>
              <a:off x="7441003" y="4146168"/>
              <a:ext cx="582300" cy="6011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sz="1400" dirty="0" smtClean="0">
                  <a:solidFill>
                    <a:schemeClr val="tx1"/>
                  </a:solidFill>
                </a:rPr>
                <a:t>Min: 21c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036937" y="4146168"/>
              <a:ext cx="582300" cy="6011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sz="1400" dirty="0" smtClean="0">
                  <a:solidFill>
                    <a:schemeClr val="tx1"/>
                  </a:solidFill>
                </a:rPr>
                <a:t>Max: 27c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020051" y="4146168"/>
              <a:ext cx="582300" cy="6011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sz="1400" dirty="0" smtClean="0">
                  <a:solidFill>
                    <a:schemeClr val="tx1"/>
                  </a:solidFill>
                </a:rPr>
                <a:t>Min: 21c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615985" y="4146168"/>
              <a:ext cx="582300" cy="6011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sz="1400" dirty="0" smtClean="0">
                  <a:solidFill>
                    <a:schemeClr val="tx1"/>
                  </a:solidFill>
                </a:rPr>
                <a:t>Max: 28c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9889801" y="4144551"/>
              <a:ext cx="582300" cy="6011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sz="1400" dirty="0" smtClean="0">
                  <a:solidFill>
                    <a:schemeClr val="tx1"/>
                  </a:solidFill>
                </a:rPr>
                <a:t>Min: 22c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0485735" y="4144551"/>
              <a:ext cx="582300" cy="6011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sz="1400" dirty="0" smtClean="0">
                  <a:solidFill>
                    <a:schemeClr val="tx1"/>
                  </a:solidFill>
                </a:rPr>
                <a:t>Max: 29c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898388" y="5628235"/>
            <a:ext cx="6047984" cy="602734"/>
            <a:chOff x="5020051" y="4144551"/>
            <a:chExt cx="6047984" cy="602734"/>
          </a:xfrm>
          <a:noFill/>
        </p:grpSpPr>
        <p:sp>
          <p:nvSpPr>
            <p:cNvPr id="48" name="Rectangle 47"/>
            <p:cNvSpPr/>
            <p:nvPr/>
          </p:nvSpPr>
          <p:spPr>
            <a:xfrm>
              <a:off x="7441003" y="4146168"/>
              <a:ext cx="582300" cy="6011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sz="1400" dirty="0" smtClean="0">
                  <a:solidFill>
                    <a:schemeClr val="tx1"/>
                  </a:solidFill>
                </a:rPr>
                <a:t>Min: 25c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036937" y="4146168"/>
              <a:ext cx="582300" cy="6011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sz="1400" dirty="0" smtClean="0">
                  <a:solidFill>
                    <a:schemeClr val="tx1"/>
                  </a:solidFill>
                </a:rPr>
                <a:t>Max: 34c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020051" y="4146168"/>
              <a:ext cx="582300" cy="6011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sz="1400" dirty="0" smtClean="0">
                  <a:solidFill>
                    <a:schemeClr val="tx1"/>
                  </a:solidFill>
                </a:rPr>
                <a:t>Min: 24c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615985" y="4146168"/>
              <a:ext cx="582300" cy="6011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sz="1400" dirty="0" smtClean="0">
                  <a:solidFill>
                    <a:schemeClr val="tx1"/>
                  </a:solidFill>
                </a:rPr>
                <a:t>Max: 32c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9889801" y="4144551"/>
              <a:ext cx="582300" cy="6011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sz="1400" dirty="0" smtClean="0">
                  <a:solidFill>
                    <a:schemeClr val="tx1"/>
                  </a:solidFill>
                </a:rPr>
                <a:t>Min: 24c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485735" y="4144551"/>
              <a:ext cx="582300" cy="6011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sz="1400" dirty="0" smtClean="0">
                  <a:solidFill>
                    <a:schemeClr val="tx1"/>
                  </a:solidFill>
                </a:rPr>
                <a:t>Max: 32c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898388" y="2725250"/>
            <a:ext cx="6047984" cy="602734"/>
            <a:chOff x="5020051" y="4144551"/>
            <a:chExt cx="6047984" cy="602734"/>
          </a:xfrm>
          <a:noFill/>
        </p:grpSpPr>
        <p:sp>
          <p:nvSpPr>
            <p:cNvPr id="55" name="Rectangle 54"/>
            <p:cNvSpPr/>
            <p:nvPr/>
          </p:nvSpPr>
          <p:spPr>
            <a:xfrm>
              <a:off x="7441003" y="4146168"/>
              <a:ext cx="582300" cy="6011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sz="1400" dirty="0" smtClean="0">
                  <a:solidFill>
                    <a:schemeClr val="tx1"/>
                  </a:solidFill>
                </a:rPr>
                <a:t>Min: 21c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8036937" y="4146168"/>
              <a:ext cx="582300" cy="6011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sz="1400" dirty="0" smtClean="0">
                  <a:solidFill>
                    <a:schemeClr val="tx1"/>
                  </a:solidFill>
                </a:rPr>
                <a:t>Max: 30c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020051" y="4146168"/>
              <a:ext cx="582300" cy="6011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sz="1400" dirty="0" smtClean="0">
                  <a:solidFill>
                    <a:schemeClr val="tx1"/>
                  </a:solidFill>
                </a:rPr>
                <a:t>Min: 20c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615985" y="4146168"/>
              <a:ext cx="582300" cy="6011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sz="1400" dirty="0" smtClean="0">
                  <a:solidFill>
                    <a:schemeClr val="tx1"/>
                  </a:solidFill>
                </a:rPr>
                <a:t>Max: 29c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9889801" y="4144551"/>
              <a:ext cx="582300" cy="6011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sz="1400" dirty="0" smtClean="0">
                  <a:solidFill>
                    <a:schemeClr val="tx1"/>
                  </a:solidFill>
                </a:rPr>
                <a:t>Min: 20c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0485735" y="4144551"/>
              <a:ext cx="582300" cy="6011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sz="1400" dirty="0" smtClean="0">
                  <a:solidFill>
                    <a:schemeClr val="tx1"/>
                  </a:solidFill>
                </a:rPr>
                <a:t>Max: 28c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444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6">
            <a:extLst>
              <a:ext uri="{FF2B5EF4-FFF2-40B4-BE49-F238E27FC236}">
                <a16:creationId xmlns:a16="http://schemas.microsoft.com/office/drawing/2014/main" id="{1E745AB0-E7BB-4C6B-899C-E4EFDDD89FDE}"/>
              </a:ext>
            </a:extLst>
          </p:cNvPr>
          <p:cNvSpPr txBox="1"/>
          <p:nvPr/>
        </p:nvSpPr>
        <p:spPr>
          <a:xfrm>
            <a:off x="700058" y="1725137"/>
            <a:ext cx="4028960" cy="3785652"/>
          </a:xfrm>
          <a:prstGeom prst="rect">
            <a:avLst/>
          </a:prstGeom>
          <a:solidFill>
            <a:schemeClr val="bg1"/>
          </a:solidFill>
          <a:ln>
            <a:solidFill>
              <a:srgbClr val="4472C4"/>
            </a:solidFill>
          </a:ln>
        </p:spPr>
        <p:txBody>
          <a:bodyPr wrap="square" rtlCol="0" anchor="t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Great brainstorming </a:t>
            </a:r>
            <a:r>
              <a:rPr lang="en-US" sz="2000" dirty="0" smtClean="0"/>
              <a:t>sessions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Task </a:t>
            </a:r>
            <a:r>
              <a:rPr lang="en-US" sz="2000" dirty="0" smtClean="0"/>
              <a:t>division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Communication and </a:t>
            </a:r>
            <a:r>
              <a:rPr lang="en-US" sz="2000" dirty="0" smtClean="0"/>
              <a:t>support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Problem </a:t>
            </a:r>
            <a:r>
              <a:rPr lang="en-US" sz="2000" dirty="0" smtClean="0"/>
              <a:t>solving</a:t>
            </a:r>
            <a:br>
              <a:rPr lang="en-US" sz="2000" dirty="0" smtClean="0"/>
            </a:b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Goals Achievement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HK" sz="2000" dirty="0" smtClean="0"/>
              <a:t>Application of the skills learnt in the last weeks</a:t>
            </a:r>
            <a:endParaRPr lang="en-US" sz="20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0EF3E9A-A55F-4804-9FEC-F5EB3F3007D7}"/>
              </a:ext>
            </a:extLst>
          </p:cNvPr>
          <p:cNvSpPr txBox="1"/>
          <p:nvPr/>
        </p:nvSpPr>
        <p:spPr>
          <a:xfrm>
            <a:off x="1400689" y="1008570"/>
            <a:ext cx="313117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b="1" dirty="0">
                <a:cs typeface="Calibri"/>
              </a:rPr>
              <a:t>ACCOMPLISHMENTS</a:t>
            </a:r>
          </a:p>
        </p:txBody>
      </p:sp>
      <p:pic>
        <p:nvPicPr>
          <p:cNvPr id="10" name="Imagem 10" descr="Uma imagem contendo placar, desenho&#10;&#10;Descrição gerada com muito alta confiança">
            <a:extLst>
              <a:ext uri="{FF2B5EF4-FFF2-40B4-BE49-F238E27FC236}">
                <a16:creationId xmlns:a16="http://schemas.microsoft.com/office/drawing/2014/main" id="{5E4CC077-5C17-44FB-A1C6-C46ED3E68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848" y="860682"/>
            <a:ext cx="697832" cy="697832"/>
          </a:xfrm>
          <a:prstGeom prst="rect">
            <a:avLst/>
          </a:prstGeom>
        </p:spPr>
      </p:pic>
      <p:sp>
        <p:nvSpPr>
          <p:cNvPr id="48" name="TextBox 6">
            <a:extLst>
              <a:ext uri="{FF2B5EF4-FFF2-40B4-BE49-F238E27FC236}">
                <a16:creationId xmlns:a16="http://schemas.microsoft.com/office/drawing/2014/main" id="{30F27EC2-FB84-4AF1-B2DA-86D2AEBD9213}"/>
              </a:ext>
            </a:extLst>
          </p:cNvPr>
          <p:cNvSpPr txBox="1"/>
          <p:nvPr/>
        </p:nvSpPr>
        <p:spPr>
          <a:xfrm>
            <a:off x="5079711" y="1725137"/>
            <a:ext cx="6484216" cy="4093428"/>
          </a:xfrm>
          <a:prstGeom prst="rect">
            <a:avLst/>
          </a:prstGeom>
          <a:solidFill>
            <a:schemeClr val="bg1"/>
          </a:solidFill>
          <a:ln>
            <a:solidFill>
              <a:srgbClr val="4472C4"/>
            </a:solidFill>
          </a:ln>
        </p:spPr>
        <p:txBody>
          <a:bodyPr wrap="square" rtlCol="0" anchor="t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Create a tool that </a:t>
            </a:r>
            <a:r>
              <a:rPr lang="en-US" sz="2000" dirty="0"/>
              <a:t>takes the parameters and </a:t>
            </a:r>
            <a:r>
              <a:rPr lang="en-US" sz="2000" dirty="0" smtClean="0"/>
              <a:t>give </a:t>
            </a:r>
            <a:r>
              <a:rPr lang="en-US" sz="2000" dirty="0"/>
              <a:t>combined and clean </a:t>
            </a:r>
            <a:r>
              <a:rPr lang="en-US" sz="2000" dirty="0" smtClean="0"/>
              <a:t>data frame </a:t>
            </a:r>
            <a:r>
              <a:rPr lang="en-US" sz="2000" dirty="0"/>
              <a:t>as well as descriptive </a:t>
            </a:r>
            <a:r>
              <a:rPr lang="en-US" sz="2000" dirty="0" smtClean="0"/>
              <a:t>plots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Apply this methodology for </a:t>
            </a:r>
            <a:r>
              <a:rPr lang="en-US" sz="2000" dirty="0"/>
              <a:t>all destinations in the </a:t>
            </a:r>
            <a:r>
              <a:rPr lang="en-US" sz="2000" dirty="0" smtClean="0"/>
              <a:t>world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Supplement additional information from different sources (e.g. restaurants</a:t>
            </a:r>
            <a:r>
              <a:rPr lang="en-US" sz="2000" dirty="0"/>
              <a:t>, museums, pubs, </a:t>
            </a:r>
            <a:r>
              <a:rPr lang="en-US" sz="2000" dirty="0" smtClean="0"/>
              <a:t>breweries, sceneries)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Set up a webpage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Create an app for our KBK customers</a:t>
            </a:r>
            <a:endParaRPr lang="en-US" sz="2000" dirty="0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EB5AB204-1124-48A0-9CC1-C23A4525998C}"/>
              </a:ext>
            </a:extLst>
          </p:cNvPr>
          <p:cNvSpPr txBox="1"/>
          <p:nvPr/>
        </p:nvSpPr>
        <p:spPr>
          <a:xfrm>
            <a:off x="6147024" y="1008569"/>
            <a:ext cx="240727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b="1" dirty="0">
                <a:cs typeface="Calibri"/>
              </a:rPr>
              <a:t>NEXT STEPS</a:t>
            </a:r>
            <a:endParaRPr lang="pt-BR" sz="2400" dirty="0"/>
          </a:p>
        </p:txBody>
      </p:sp>
      <p:pic>
        <p:nvPicPr>
          <p:cNvPr id="15" name="Imagem 15" descr="Fundo preto com letras brancas&#10;&#10;Descrição gerada com alta confiança">
            <a:extLst>
              <a:ext uri="{FF2B5EF4-FFF2-40B4-BE49-F238E27FC236}">
                <a16:creationId xmlns:a16="http://schemas.microsoft.com/office/drawing/2014/main" id="{2CCB15A5-88FA-479C-9C3E-32AC02AB5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9711" y="751896"/>
            <a:ext cx="7905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57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HK" sz="4000" dirty="0" smtClean="0"/>
              <a:t>Thank you!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382" y="713509"/>
            <a:ext cx="5033818" cy="503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35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TM02900771[[fn=Slice]]</Template>
  <TotalTime>2293</TotalTime>
  <Words>423</Words>
  <Application>Microsoft Office PowerPoint</Application>
  <PresentationFormat>Widescreen</PresentationFormat>
  <Paragraphs>147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Executive Summary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Kaspar</dc:creator>
  <cp:lastModifiedBy>Kaspar</cp:lastModifiedBy>
  <cp:revision>282</cp:revision>
  <dcterms:created xsi:type="dcterms:W3CDTF">2019-10-31T16:47:27Z</dcterms:created>
  <dcterms:modified xsi:type="dcterms:W3CDTF">2019-11-02T22:58:19Z</dcterms:modified>
</cp:coreProperties>
</file>