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62" r:id="rId2"/>
    <p:sldId id="263" r:id="rId3"/>
    <p:sldId id="264" r:id="rId4"/>
    <p:sldId id="265" r:id="rId5"/>
    <p:sldId id="256" r:id="rId6"/>
    <p:sldId id="257" r:id="rId7"/>
    <p:sldId id="259" r:id="rId8"/>
    <p:sldId id="258" r:id="rId9"/>
    <p:sldId id="261" r:id="rId1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71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DE98FE2-D647-7B82-DD3A-AC1173FFE0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C21946E-E416-1C2B-CAA3-6FE985F290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5CB8146-2732-4A67-3252-5C429498A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F384-6EED-4DFF-9397-7D1A27FA53BF}" type="datetimeFigureOut">
              <a:rPr lang="pl-PL" smtClean="0"/>
              <a:t>18.03.2025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8FC6079-D13D-5BC7-4BFA-4B317ECF3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BEDEE13-9888-BF6B-F2BE-F5E8D5014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2F3A4-3617-490F-AFE3-6585AFED934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07537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08F3989-9C58-3A3D-053F-863E1BD9C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03D0A9ED-F1D9-6F86-7749-7351C607D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88D1BD1-B2C9-1835-5803-A2A8ABEDF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F384-6EED-4DFF-9397-7D1A27FA53BF}" type="datetimeFigureOut">
              <a:rPr lang="pl-PL" smtClean="0"/>
              <a:t>18.03.2025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D300A20-2258-90D7-342F-D17288B75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2CBE03C-1AA5-E66B-0E99-2DE66FA1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2F3A4-3617-490F-AFE3-6585AFED934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9555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161F3456-4688-E742-47E7-4003F0784F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05B1AB6F-C1B0-347A-71AE-07FE72A90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B85BB7B-34E4-0034-7E94-D49ADA08A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F384-6EED-4DFF-9397-7D1A27FA53BF}" type="datetimeFigureOut">
              <a:rPr lang="pl-PL" smtClean="0"/>
              <a:t>18.03.2025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8FC3B1E-C215-B842-6393-8EE605825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C14BD5F-FCEC-89DE-77D7-FD958A10D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2F3A4-3617-490F-AFE3-6585AFED934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160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24A125A-4C7F-4B4F-87BD-C48167941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2784191-BBC2-F83E-59E8-EC00AC211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C64D9E1-055A-8403-0AD0-1B60FD727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F384-6EED-4DFF-9397-7D1A27FA53BF}" type="datetimeFigureOut">
              <a:rPr lang="pl-PL" smtClean="0"/>
              <a:t>18.03.2025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71982B7-2D09-6BEA-4A36-EE058AEA3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A5FF42A-734F-FAC1-0153-4E1162B5F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2F3A4-3617-490F-AFE3-6585AFED934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5680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693B93-768E-84DB-0B87-E957263E8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0111DE8-9D92-7CE1-7F93-2C3DA8659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7485ED5-D101-368B-D50C-F3C4DE84B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F384-6EED-4DFF-9397-7D1A27FA53BF}" type="datetimeFigureOut">
              <a:rPr lang="pl-PL" smtClean="0"/>
              <a:t>18.03.2025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67C415E-CD7D-009A-7389-3127A699E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EB39362-077F-2B0A-4ADA-25BE4D78A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2F3A4-3617-490F-AFE3-6585AFED934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4457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870333F-FFB5-7768-BD2F-40FF05994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4C329D4-5286-912C-9D8B-4F6317B255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EA8ECD7-F7A9-F772-2FBA-C4356CD3C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6FB8E7D-9C67-7A3D-73DF-6695B31CE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F384-6EED-4DFF-9397-7D1A27FA53BF}" type="datetimeFigureOut">
              <a:rPr lang="pl-PL" smtClean="0"/>
              <a:t>18.03.2025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A9F26DA-3C54-9175-E1BD-D131E21BF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207FE3A-44AF-F003-0F9D-D534AA95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2F3A4-3617-490F-AFE3-6585AFED934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74638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770C0A2-7991-D02E-E60D-C3548B121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C43CCBF-7CB0-88BB-0A34-C600F0685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C5ED6F7-65D0-2DE3-1CE2-FAC972CC58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FFD713D8-B8AC-D351-0718-5150ED48B9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567FD66B-3872-E225-4567-B4EF9068B9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7AB491C8-0D70-96A8-D9D8-FBFD32C9A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F384-6EED-4DFF-9397-7D1A27FA53BF}" type="datetimeFigureOut">
              <a:rPr lang="pl-PL" smtClean="0"/>
              <a:t>18.03.2025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683D7511-BEE9-4E2D-A2D0-BD4525CB8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1ECD1E89-80A3-CB29-E1BD-5096E6214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2F3A4-3617-490F-AFE3-6585AFED934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13385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5B00952-8027-DF2A-2CAC-5BAA4C160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C43B24FD-2EA5-F3A7-1CEA-20FBD5C9B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F384-6EED-4DFF-9397-7D1A27FA53BF}" type="datetimeFigureOut">
              <a:rPr lang="pl-PL" smtClean="0"/>
              <a:t>18.03.2025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C034C496-4F75-6A5E-11D6-C24F909E5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866A6998-63F8-1FD2-2F91-C2C98EC95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2F3A4-3617-490F-AFE3-6585AFED934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03057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17B24698-DE3F-4786-04C9-F73F65FD4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F384-6EED-4DFF-9397-7D1A27FA53BF}" type="datetimeFigureOut">
              <a:rPr lang="pl-PL" smtClean="0"/>
              <a:t>18.03.2025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490F0B6D-B97D-B69E-8D07-B119307DF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291B2F85-2CF4-9C6B-48A6-E4C404649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2F3A4-3617-490F-AFE3-6585AFED934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0210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7E3E40E-B135-7FAF-FD3D-9AC206BAC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0130F21-4404-BBCA-293E-C5E4BFE2A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7AEA0589-D326-E458-B8D9-600A5B6F1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49060A2-CB0C-067D-A9BE-319F48B47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F384-6EED-4DFF-9397-7D1A27FA53BF}" type="datetimeFigureOut">
              <a:rPr lang="pl-PL" smtClean="0"/>
              <a:t>18.03.2025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DB4E944-F21F-B405-FE9F-A64F3F0B8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A08672D-E00E-7C9C-DD29-96186AC0D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2F3A4-3617-490F-AFE3-6585AFED934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64189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263F02C-E86F-DA82-4366-E6F887A96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2727C329-EB91-D222-CE49-EF3490A4F0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2E72B4C9-5EF4-8B9B-2424-79B9CD374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A4E53AD-C60C-5616-8920-31980BCAD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F384-6EED-4DFF-9397-7D1A27FA53BF}" type="datetimeFigureOut">
              <a:rPr lang="pl-PL" smtClean="0"/>
              <a:t>18.03.2025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F5EDCCD-5D08-A03C-7F96-A025A974E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9F6E4D6-1EDA-04D3-2D0A-E936DA8E1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2F3A4-3617-490F-AFE3-6585AFED934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6519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8E27F8FA-FEB8-60BC-5C05-AB53BF0D7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2EBAF08-DA36-D18F-F664-A3A22FE84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78EC33B-D389-0976-9F08-CEBCA6C66F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0DF384-6EED-4DFF-9397-7D1A27FA53BF}" type="datetimeFigureOut">
              <a:rPr lang="pl-PL" smtClean="0"/>
              <a:t>18.03.2025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3369AB8-6241-C563-C409-DAEB7927C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1175624-62B7-A74A-008E-A07DCA4501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A2F3A4-3617-490F-AFE3-6585AFED934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5967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660575F-C697-65B2-9424-E029CF11C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234" y="2073715"/>
            <a:ext cx="6935759" cy="29930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MathQuest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BD432D-FAB3-4B5D-BF27-4DA7C75B3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D6B450-4278-45B8-88C7-C061710E3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399233" y="1883640"/>
            <a:ext cx="69357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234A4C-A256-4139-A5F4-27078F0D6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399233" y="5066757"/>
            <a:ext cx="69357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787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D466271-4964-9815-A786-9E3BEB99D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pl-PL" sz="4000" dirty="0">
                <a:solidFill>
                  <a:schemeClr val="bg1"/>
                </a:solidFill>
              </a:rPr>
              <a:t>Założenia gry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5482FF5-F11E-AFD2-6BD3-0FE599EE3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pl-PL" dirty="0"/>
              <a:t>Do 19 poziomów, każdy związany z inną metodą numeryczną.</a:t>
            </a:r>
          </a:p>
          <a:p>
            <a:r>
              <a:rPr lang="pl-PL" dirty="0"/>
              <a:t>Samouczek przed każdym poziomem lub podpowiedzi podczas gry.</a:t>
            </a:r>
          </a:p>
          <a:p>
            <a:r>
              <a:rPr lang="pl-PL" dirty="0"/>
              <a:t>Nagrody po ukończeniu poziomu gracz otrzymuje część potrzebną do ukończenia gry.</a:t>
            </a:r>
          </a:p>
          <a:p>
            <a:r>
              <a:rPr lang="pl-PL" dirty="0"/>
              <a:t>Wynik końcowy mierzony w czasie przejścia gry.</a:t>
            </a:r>
          </a:p>
        </p:txBody>
      </p:sp>
    </p:spTree>
    <p:extLst>
      <p:ext uri="{BB962C8B-B14F-4D97-AF65-F5344CB8AC3E}">
        <p14:creationId xmlns:p14="http://schemas.microsoft.com/office/powerpoint/2010/main" val="3049850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4EBAE42-CA62-479C-C5C9-746130204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pl-PL" sz="4000" dirty="0">
                <a:solidFill>
                  <a:schemeClr val="bg1"/>
                </a:solidFill>
              </a:rPr>
              <a:t>Fabuła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80DEE95-BBDD-18C2-3299-9FD0B383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pl-PL" dirty="0"/>
              <a:t>Gracz wciela się w młodego badacza, który trafia do cyfrowego świata zniszczonego przez błędy obliczeniowe. Aby uratować ten świat, musi użyć metod numerycznych do przywrócenia równowagi. Każdy poziom to nowy problem matematyczny do rozwiązania.</a:t>
            </a:r>
          </a:p>
        </p:txBody>
      </p:sp>
    </p:spTree>
    <p:extLst>
      <p:ext uri="{BB962C8B-B14F-4D97-AF65-F5344CB8AC3E}">
        <p14:creationId xmlns:p14="http://schemas.microsoft.com/office/powerpoint/2010/main" val="1889196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9346EFA-C08C-3E97-593C-76CEBF122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pl-PL" sz="4000" dirty="0">
                <a:solidFill>
                  <a:schemeClr val="bg1"/>
                </a:solidFill>
              </a:rPr>
              <a:t>Mechanika rozgrywki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B870D33-8E89-C078-9FF3-F0F12195B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pl-PL" sz="2400"/>
              <a:t>Gra w 3D, gracz porusza się po mapie/arenie.</a:t>
            </a:r>
          </a:p>
          <a:p>
            <a:r>
              <a:rPr lang="pl-PL" sz="2400"/>
              <a:t>Interaktywne zadania, wymagające manipulacji danymi numerycznymi.</a:t>
            </a:r>
          </a:p>
          <a:p>
            <a:r>
              <a:rPr lang="pl-PL" sz="2400"/>
              <a:t>Podpowiedzi i tutoriale, jeśli gracz utknie.</a:t>
            </a:r>
          </a:p>
          <a:p>
            <a:r>
              <a:rPr lang="pl-PL" sz="2400"/>
              <a:t>Nagrody za każdy poziom – części układanki lub elementy potrzebne do finałowego zadania.</a:t>
            </a:r>
          </a:p>
        </p:txBody>
      </p:sp>
    </p:spTree>
    <p:extLst>
      <p:ext uri="{BB962C8B-B14F-4D97-AF65-F5344CB8AC3E}">
        <p14:creationId xmlns:p14="http://schemas.microsoft.com/office/powerpoint/2010/main" val="3541858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AFF8B62-38AF-DFFB-C2C4-529F7F3814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851" y="637762"/>
            <a:ext cx="9888496" cy="9001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000" b="0" i="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Lista </a:t>
            </a:r>
            <a:r>
              <a:rPr lang="en-US" sz="4000" b="0" i="0" kern="1200" dirty="0" err="1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metod</a:t>
            </a:r>
            <a:r>
              <a:rPr lang="en-US" sz="4000" b="0" i="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4000" b="0" i="0" kern="1200" dirty="0" err="1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numerycznych</a:t>
            </a:r>
            <a:endParaRPr lang="en-US" sz="4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E1F8899-12F0-7811-4B1E-08A1B1FCE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548" y="2056477"/>
            <a:ext cx="9880893" cy="4629458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800" dirty="0"/>
              <a:t>1. </a:t>
            </a:r>
            <a:r>
              <a:rPr lang="en-US" sz="2800" dirty="0" err="1"/>
              <a:t>Numeryczne</a:t>
            </a:r>
            <a:r>
              <a:rPr lang="en-US" sz="2800" dirty="0"/>
              <a:t> </a:t>
            </a:r>
            <a:r>
              <a:rPr lang="en-US" sz="2800" dirty="0" err="1"/>
              <a:t>wyznaczanie</a:t>
            </a:r>
            <a:r>
              <a:rPr lang="en-US" sz="2800" dirty="0"/>
              <a:t> </a:t>
            </a:r>
            <a:r>
              <a:rPr lang="en-US" sz="2800" dirty="0" err="1"/>
              <a:t>pierwiastków</a:t>
            </a:r>
            <a:r>
              <a:rPr lang="en-US" sz="2800" dirty="0"/>
              <a:t> </a:t>
            </a:r>
            <a:r>
              <a:rPr lang="en-US" sz="2800" dirty="0" err="1"/>
              <a:t>równań</a:t>
            </a:r>
            <a:r>
              <a:rPr lang="en-US" sz="2800" dirty="0"/>
              <a:t>: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800" dirty="0" err="1"/>
              <a:t>metoda</a:t>
            </a:r>
            <a:r>
              <a:rPr lang="en-US" sz="2800" dirty="0"/>
              <a:t> </a:t>
            </a:r>
            <a:r>
              <a:rPr lang="en-US" sz="2800" dirty="0" err="1"/>
              <a:t>iteracji</a:t>
            </a:r>
            <a:endParaRPr lang="en-US" sz="2800" dirty="0"/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800" dirty="0" err="1"/>
              <a:t>metoda</a:t>
            </a:r>
            <a:r>
              <a:rPr lang="en-US" sz="2800" dirty="0"/>
              <a:t> </a:t>
            </a:r>
            <a:r>
              <a:rPr lang="en-US" sz="2800" dirty="0" err="1"/>
              <a:t>Halleya</a:t>
            </a:r>
            <a:endParaRPr lang="en-US" sz="2800" dirty="0"/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800" dirty="0" err="1"/>
              <a:t>metoda</a:t>
            </a:r>
            <a:r>
              <a:rPr lang="en-US" sz="2800" dirty="0"/>
              <a:t> </a:t>
            </a:r>
            <a:r>
              <a:rPr lang="en-US" sz="2800" dirty="0" err="1"/>
              <a:t>Newtona</a:t>
            </a:r>
            <a:r>
              <a:rPr lang="en-US" sz="2800" dirty="0"/>
              <a:t> (</a:t>
            </a:r>
            <a:r>
              <a:rPr lang="en-US" sz="2800" dirty="0" err="1"/>
              <a:t>metoda</a:t>
            </a:r>
            <a:r>
              <a:rPr lang="en-US" sz="2800" dirty="0"/>
              <a:t> </a:t>
            </a:r>
            <a:r>
              <a:rPr lang="en-US" sz="2800" dirty="0" err="1"/>
              <a:t>Newtona-Raphsona</a:t>
            </a:r>
            <a:r>
              <a:rPr lang="en-US" sz="2800" dirty="0"/>
              <a:t> / </a:t>
            </a:r>
            <a:r>
              <a:rPr lang="en-US" sz="2800" dirty="0" err="1"/>
              <a:t>metoda</a:t>
            </a:r>
            <a:r>
              <a:rPr lang="en-US" sz="2800" dirty="0"/>
              <a:t> </a:t>
            </a:r>
            <a:r>
              <a:rPr lang="en-US" sz="2800" dirty="0" err="1"/>
              <a:t>stycznych</a:t>
            </a:r>
            <a:r>
              <a:rPr lang="en-US" sz="2800" dirty="0"/>
              <a:t>)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800" dirty="0" err="1"/>
              <a:t>metoda</a:t>
            </a:r>
            <a:r>
              <a:rPr lang="en-US" sz="2800" dirty="0"/>
              <a:t> </a:t>
            </a:r>
            <a:r>
              <a:rPr lang="en-US" sz="2800" dirty="0" err="1"/>
              <a:t>połowienia</a:t>
            </a:r>
            <a:r>
              <a:rPr lang="en-US" sz="2800" dirty="0"/>
              <a:t> (</a:t>
            </a:r>
            <a:r>
              <a:rPr lang="en-US" sz="2800" dirty="0" err="1"/>
              <a:t>metoda</a:t>
            </a:r>
            <a:r>
              <a:rPr lang="en-US" sz="2800" dirty="0"/>
              <a:t> </a:t>
            </a:r>
            <a:r>
              <a:rPr lang="en-US" sz="2800" dirty="0" err="1"/>
              <a:t>bisekcji</a:t>
            </a:r>
            <a:r>
              <a:rPr lang="en-US" sz="2800" dirty="0"/>
              <a:t>)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800" dirty="0" err="1"/>
              <a:t>metoda</a:t>
            </a:r>
            <a:r>
              <a:rPr lang="en-US" sz="2800" dirty="0"/>
              <a:t> </a:t>
            </a:r>
            <a:r>
              <a:rPr lang="en-US" sz="2800" dirty="0" err="1"/>
              <a:t>siecznych</a:t>
            </a:r>
            <a:endParaRPr lang="en-US" sz="2800" dirty="0"/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800" dirty="0" err="1"/>
              <a:t>odwrotna</a:t>
            </a:r>
            <a:r>
              <a:rPr lang="en-US" sz="2800" dirty="0"/>
              <a:t> </a:t>
            </a:r>
            <a:r>
              <a:rPr lang="en-US" sz="2800" dirty="0" err="1"/>
              <a:t>interpolacja</a:t>
            </a:r>
            <a:r>
              <a:rPr lang="en-US" sz="2800" dirty="0"/>
              <a:t> </a:t>
            </a:r>
            <a:r>
              <a:rPr lang="en-US" sz="2800" dirty="0" err="1"/>
              <a:t>kwadratowa</a:t>
            </a:r>
            <a:endParaRPr lang="en-US" sz="2800" dirty="0"/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800" dirty="0" err="1"/>
              <a:t>regula</a:t>
            </a:r>
            <a:r>
              <a:rPr lang="en-US" sz="2800" dirty="0"/>
              <a:t> </a:t>
            </a:r>
            <a:r>
              <a:rPr lang="en-US" sz="2800" dirty="0" err="1"/>
              <a:t>falsi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36044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A55A0B5-7E26-7C26-DBB3-7EAF9088C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l-PL"/>
              <a:t>2. Numeryczne rozwiązywanie równań różniczkowych:</a:t>
            </a:r>
          </a:p>
          <a:p>
            <a:endParaRPr lang="pl-PL"/>
          </a:p>
          <a:p>
            <a:r>
              <a:rPr lang="pl-PL"/>
              <a:t>metoda Eulera</a:t>
            </a:r>
          </a:p>
          <a:p>
            <a:r>
              <a:rPr lang="pl-PL"/>
              <a:t>metoda Eulera-Maruyamy - (dotyczy równań różniczkowych stochastycznych; tam: przykładowy kod w języku Python)</a:t>
            </a:r>
          </a:p>
          <a:p>
            <a:r>
              <a:rPr lang="pl-PL"/>
              <a:t>metoda Rungego-Kutty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13002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22D881-0029-2C93-2A0D-53303C4FD7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AD41F31-7EFD-E95E-3857-6F979BA08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l-PL" dirty="0"/>
              <a:t>3. Numeryczne całkowanie:</a:t>
            </a:r>
          </a:p>
          <a:p>
            <a:endParaRPr lang="pl-PL" dirty="0"/>
          </a:p>
          <a:p>
            <a:r>
              <a:rPr lang="pl-PL" dirty="0"/>
              <a:t>całkowanie numeryczne</a:t>
            </a:r>
          </a:p>
          <a:p>
            <a:r>
              <a:rPr lang="pl-PL" dirty="0"/>
              <a:t>kwadratury Gaussa</a:t>
            </a:r>
          </a:p>
          <a:p>
            <a:r>
              <a:rPr lang="pl-PL" dirty="0"/>
              <a:t>metody Newtona-</a:t>
            </a:r>
            <a:r>
              <a:rPr lang="pl-PL" dirty="0" err="1"/>
              <a:t>Cotesa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42925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71B19-28D3-7670-AF68-B4C853B277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9F0BB63-FFFE-A617-A9BA-8C250C909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l-PL" dirty="0"/>
              <a:t>4. Aproksymacja:</a:t>
            </a:r>
          </a:p>
          <a:p>
            <a:endParaRPr lang="pl-PL" dirty="0"/>
          </a:p>
          <a:p>
            <a:r>
              <a:rPr lang="pl-PL" dirty="0"/>
              <a:t>aproksymacja</a:t>
            </a:r>
          </a:p>
          <a:p>
            <a:r>
              <a:rPr lang="pl-PL" dirty="0"/>
              <a:t>metoda najmniejszych kwadratów</a:t>
            </a:r>
          </a:p>
        </p:txBody>
      </p:sp>
    </p:spTree>
    <p:extLst>
      <p:ext uri="{BB962C8B-B14F-4D97-AF65-F5344CB8AC3E}">
        <p14:creationId xmlns:p14="http://schemas.microsoft.com/office/powerpoint/2010/main" val="1959880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D9AD49-67AF-687B-4C74-80FB4253C8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2F9829F-A25D-1873-5410-F40D4C63A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l-PL" dirty="0"/>
              <a:t>5. Metody optymalizacji:</a:t>
            </a:r>
          </a:p>
          <a:p>
            <a:endParaRPr lang="pl-PL" dirty="0"/>
          </a:p>
          <a:p>
            <a:r>
              <a:rPr lang="pl-PL" dirty="0"/>
              <a:t>metoda Newtona (optymalizacja)</a:t>
            </a:r>
          </a:p>
          <a:p>
            <a:r>
              <a:rPr lang="pl-PL" dirty="0"/>
              <a:t>programowanie liniowe</a:t>
            </a:r>
          </a:p>
          <a:p>
            <a:r>
              <a:rPr lang="pl-PL" dirty="0"/>
              <a:t>przeszukiwanie tabu</a:t>
            </a:r>
          </a:p>
          <a:p>
            <a:r>
              <a:rPr lang="pl-PL" dirty="0"/>
              <a:t>wyszukiwanie binarne</a:t>
            </a:r>
          </a:p>
        </p:txBody>
      </p:sp>
    </p:spTree>
    <p:extLst>
      <p:ext uri="{BB962C8B-B14F-4D97-AF65-F5344CB8AC3E}">
        <p14:creationId xmlns:p14="http://schemas.microsoft.com/office/powerpoint/2010/main" val="1145048335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</TotalTime>
  <Words>226</Words>
  <Application>Microsoft Office PowerPoint</Application>
  <PresentationFormat>Panoramiczny</PresentationFormat>
  <Paragraphs>42</Paragraphs>
  <Slides>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Motyw pakietu Office</vt:lpstr>
      <vt:lpstr>MathQuest</vt:lpstr>
      <vt:lpstr>Założenia gry</vt:lpstr>
      <vt:lpstr>Fabuła</vt:lpstr>
      <vt:lpstr>Mechanika rozgrywki</vt:lpstr>
      <vt:lpstr>Lista metod numerycznych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Kacper Krawczyk</dc:creator>
  <cp:lastModifiedBy>Kacper Krawczyk</cp:lastModifiedBy>
  <cp:revision>4</cp:revision>
  <dcterms:created xsi:type="dcterms:W3CDTF">2025-03-18T19:42:21Z</dcterms:created>
  <dcterms:modified xsi:type="dcterms:W3CDTF">2025-03-18T22:29:49Z</dcterms:modified>
</cp:coreProperties>
</file>