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9" r:id="rId1"/>
  </p:sldMasterIdLst>
  <p:notesMasterIdLst>
    <p:notesMasterId r:id="rId19"/>
  </p:notesMasterIdLst>
  <p:handoutMasterIdLst>
    <p:handoutMasterId r:id="rId20"/>
  </p:handoutMasterIdLst>
  <p:sldIdLst>
    <p:sldId id="303" r:id="rId2"/>
    <p:sldId id="266" r:id="rId3"/>
    <p:sldId id="261" r:id="rId4"/>
    <p:sldId id="305" r:id="rId5"/>
    <p:sldId id="306" r:id="rId6"/>
    <p:sldId id="298" r:id="rId7"/>
    <p:sldId id="301" r:id="rId8"/>
    <p:sldId id="302" r:id="rId9"/>
    <p:sldId id="304" r:id="rId10"/>
    <p:sldId id="267" r:id="rId11"/>
    <p:sldId id="263" r:id="rId12"/>
    <p:sldId id="268" r:id="rId13"/>
    <p:sldId id="270" r:id="rId14"/>
    <p:sldId id="271" r:id="rId15"/>
    <p:sldId id="272" r:id="rId16"/>
    <p:sldId id="273" r:id="rId17"/>
    <p:sldId id="274" r:id="rId18"/>
  </p:sldIdLst>
  <p:sldSz cx="9144000" cy="6858000" type="screen4x3"/>
  <p:notesSz cx="6858000" cy="9144000"/>
  <p:defaultTextStyle>
    <a:defPPr>
      <a:defRPr lang="en-AU"/>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0001BE"/>
    <a:srgbClr val="0000FF"/>
    <a:srgbClr val="0033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73"/>
    <p:restoredTop sz="80098" autoAdjust="0"/>
  </p:normalViewPr>
  <p:slideViewPr>
    <p:cSldViewPr>
      <p:cViewPr varScale="1">
        <p:scale>
          <a:sx n="143" d="100"/>
          <a:sy n="143" d="100"/>
        </p:scale>
        <p:origin x="2248" y="2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2296" y="-88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ea typeface="ＭＳ Ｐゴシック" pitchFamily="34" charset="-128"/>
              </a:defRPr>
            </a:lvl1pPr>
          </a:lstStyle>
          <a:p>
            <a:pPr>
              <a:defRPr/>
            </a:pPr>
            <a:endParaRPr lang="en-US"/>
          </a:p>
        </p:txBody>
      </p:sp>
      <p:sp>
        <p:nvSpPr>
          <p:cNvPr id="65539"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ea typeface="ＭＳ Ｐゴシック" pitchFamily="34" charset="-128"/>
              </a:defRPr>
            </a:lvl1pPr>
          </a:lstStyle>
          <a:p>
            <a:pPr>
              <a:defRPr/>
            </a:pPr>
            <a:endParaRPr lang="en-US"/>
          </a:p>
        </p:txBody>
      </p:sp>
      <p:sp>
        <p:nvSpPr>
          <p:cNvPr id="65540"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a typeface="ＭＳ Ｐゴシック" pitchFamily="34" charset="-128"/>
              </a:defRPr>
            </a:lvl1pPr>
          </a:lstStyle>
          <a:p>
            <a:pPr>
              <a:defRPr/>
            </a:pPr>
            <a:endParaRPr lang="en-US"/>
          </a:p>
        </p:txBody>
      </p:sp>
      <p:sp>
        <p:nvSpPr>
          <p:cNvPr id="65541"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856BFA0C-937A-C84B-8731-133DBFC6FE52}"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ea typeface="ＭＳ Ｐゴシック" pitchFamily="34" charset="-128"/>
              </a:defRPr>
            </a:lvl1pPr>
          </a:lstStyle>
          <a:p>
            <a:pPr>
              <a:defRPr/>
            </a:pPr>
            <a:endParaRPr lang="en-US"/>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ea typeface="ＭＳ Ｐゴシック" pitchFamily="34" charset="-128"/>
              </a:defRPr>
            </a:lvl1pPr>
          </a:lstStyle>
          <a:p>
            <a:pPr>
              <a:defRPr/>
            </a:pPr>
            <a:endParaRPr lang="en-US"/>
          </a:p>
        </p:txBody>
      </p:sp>
      <p:sp>
        <p:nvSpPr>
          <p:cNvPr id="13316"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ea typeface="ＭＳ Ｐゴシック" pitchFamily="34" charset="-128"/>
              </a:defRPr>
            </a:lvl1pPr>
          </a:lstStyle>
          <a:p>
            <a:pPr>
              <a:defRPr/>
            </a:pPr>
            <a:endParaRPr lang="en-US"/>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519B8095-87A9-844A-97E8-B2F61D6B2F62}" type="slidenum">
              <a:rPr lang="en-AU" altLang="en-US"/>
              <a:pPr>
                <a:defRPr/>
              </a:pPr>
              <a:t>‹#›</a:t>
            </a:fld>
            <a:endParaRPr lang="en-AU"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4F7795F6-4F9C-074F-8016-9B887FF7FD93}" type="slidenum">
              <a:rPr lang="en-AU" altLang="en-US"/>
              <a:pPr>
                <a:spcBef>
                  <a:spcPct val="0"/>
                </a:spcBef>
              </a:pPr>
              <a:t>1</a:t>
            </a:fld>
            <a:endParaRPr lang="en-AU" altLang="en-US"/>
          </a:p>
        </p:txBody>
      </p:sp>
      <p:sp>
        <p:nvSpPr>
          <p:cNvPr id="16386" name="Rectangle 2"/>
          <p:cNvSpPr>
            <a:spLocks noGrp="1" noRot="1" noChangeAspect="1" noChangeArrowheads="1" noTextEdit="1"/>
          </p:cNvSpPr>
          <p:nvPr>
            <p:ph type="sldImg"/>
          </p:nvPr>
        </p:nvSpPr>
        <p:spPr>
          <a:ln/>
        </p:spPr>
      </p:sp>
      <p:sp>
        <p:nvSpPr>
          <p:cNvPr id="163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dirty="0"/>
              <a:t>Lecture slides by Lawrie Brown for “Cryptography and Network Security”, by William Stallings, briefly reviewing the text outline from </a:t>
            </a:r>
            <a:r>
              <a:rPr lang="en-US" altLang="en-US" dirty="0" err="1"/>
              <a:t>Ch</a:t>
            </a:r>
            <a:r>
              <a:rPr lang="en-US" altLang="en-US" dirty="0"/>
              <a:t> 0, and then presenting the content from Chapter 1 – “Introduction”.</a:t>
            </a:r>
          </a:p>
          <a:p>
            <a:pPr eaLnBrk="1" hangingPunct="1"/>
            <a:endParaRPr lang="en-US" altLang="en-US" dirty="0"/>
          </a:p>
          <a:p>
            <a:pPr eaLnBrk="1" hangingPunct="1"/>
            <a:r>
              <a:rPr lang="en-US" altLang="en-US" dirty="0"/>
              <a:t>Enhanced and Modified by </a:t>
            </a:r>
            <a:r>
              <a:rPr lang="en-US" altLang="en-US" dirty="0" err="1"/>
              <a:t>Chuan</a:t>
            </a:r>
            <a:r>
              <a:rPr lang="en-US" altLang="en-US" dirty="0"/>
              <a:t> Yue at the Colorado School of Mines.</a:t>
            </a:r>
          </a:p>
          <a:p>
            <a:pPr eaLnBrk="1" hangingPunct="1"/>
            <a:endParaRPr lang="en-AU" altLang="en-US" dirty="0">
              <a:latin typeface="Times New Roman" charset="0"/>
            </a:endParaRPr>
          </a:p>
        </p:txBody>
      </p:sp>
    </p:spTree>
    <p:extLst>
      <p:ext uri="{BB962C8B-B14F-4D97-AF65-F5344CB8AC3E}">
        <p14:creationId xmlns:p14="http://schemas.microsoft.com/office/powerpoint/2010/main" val="1054286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B14518DB-823F-2A44-9F1F-DC50B3682470}" type="slidenum">
              <a:rPr lang="en-AU" altLang="en-US"/>
              <a:pPr>
                <a:spcBef>
                  <a:spcPct val="0"/>
                </a:spcBef>
              </a:pPr>
              <a:t>10</a:t>
            </a:fld>
            <a:endParaRPr lang="en-AU" altLang="en-US"/>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This list is taken from Stallings Table 1.2 which provides details of the 5 Security Service categories and the 14 specific services given in X.800.</a:t>
            </a:r>
          </a:p>
          <a:p>
            <a:pPr eaLnBrk="1" hangingPunct="1"/>
            <a:r>
              <a:rPr lang="en-US" altLang="en-US">
                <a:solidFill>
                  <a:srgbClr val="000000"/>
                </a:solidFill>
              </a:rPr>
              <a:t>This list includes the various "classic" security services which are traditionally discussed.  Note there is a degree of ambiguity as to the meaning of these terms, and overlap in their use. The broad service categories are:</a:t>
            </a:r>
          </a:p>
          <a:p>
            <a:pPr eaLnBrk="1" hangingPunct="1">
              <a:buFontTx/>
              <a:buChar char="•"/>
            </a:pPr>
            <a:r>
              <a:rPr lang="en-US" altLang="en-US" b="1"/>
              <a:t>authentication </a:t>
            </a:r>
            <a:r>
              <a:rPr lang="en-US" altLang="en-US"/>
              <a:t>is concerned with assuring that a communication is authentic. Two specific authentication services are defined in X.800: </a:t>
            </a:r>
            <a:r>
              <a:rPr lang="en-US" altLang="en-US" b="1"/>
              <a:t>Peer entity authentication: </a:t>
            </a:r>
            <a:r>
              <a:rPr lang="en-US" altLang="en-US"/>
              <a:t>provides corroboration of the identity of a peer entity in an association; and </a:t>
            </a:r>
            <a:r>
              <a:rPr lang="en-US" altLang="en-US" b="1"/>
              <a:t>Data origin authentication: </a:t>
            </a:r>
            <a:r>
              <a:rPr lang="en-US" altLang="en-US"/>
              <a:t>provides corroboration of the source of a data unit.</a:t>
            </a:r>
          </a:p>
          <a:p>
            <a:pPr eaLnBrk="1" hangingPunct="1">
              <a:buFontTx/>
              <a:buChar char="•"/>
            </a:pPr>
            <a:r>
              <a:rPr lang="en-US" altLang="en-US" b="1"/>
              <a:t>access control </a:t>
            </a:r>
            <a:r>
              <a:rPr lang="en-US" altLang="en-US"/>
              <a:t>is the ability to limit and control the access to host systems and applications via communications links.</a:t>
            </a:r>
          </a:p>
          <a:p>
            <a:pPr eaLnBrk="1" hangingPunct="1">
              <a:buFontTx/>
              <a:buChar char="•"/>
            </a:pPr>
            <a:r>
              <a:rPr lang="en-US" altLang="en-US" b="1"/>
              <a:t>confidentiality </a:t>
            </a:r>
            <a:r>
              <a:rPr lang="en-US" altLang="en-US"/>
              <a:t>is the protection of transmitted data from passive attacks, and the protection of traffic flow from analysis.</a:t>
            </a:r>
          </a:p>
          <a:p>
            <a:pPr eaLnBrk="1" hangingPunct="1">
              <a:buFontTx/>
              <a:buChar char="•"/>
            </a:pPr>
            <a:r>
              <a:rPr lang="en-US" altLang="en-US" b="1"/>
              <a:t>integrity </a:t>
            </a:r>
            <a:r>
              <a:rPr lang="en-US" altLang="en-US"/>
              <a:t>assures that messages are received as sent, with no duplication, insertion, modification, reordering, replay, or loss.</a:t>
            </a:r>
          </a:p>
          <a:p>
            <a:pPr eaLnBrk="1" hangingPunct="1">
              <a:buFontTx/>
              <a:buChar char="•"/>
            </a:pPr>
            <a:r>
              <a:rPr lang="en-US" altLang="en-US" b="1"/>
              <a:t>availability </a:t>
            </a:r>
            <a:r>
              <a:rPr lang="en-US" altLang="en-US"/>
              <a:t>is the property of a system / resource being accessible and usable upon demand by an authorized system entity, according to performance specifications for the system.</a:t>
            </a:r>
            <a:endParaRPr lang="en-US" altLang="en-US">
              <a:solidFill>
                <a:srgbClr val="0000FF"/>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6C143B9E-1B8B-1443-9F59-60BF131C0D84}" type="slidenum">
              <a:rPr lang="en-AU" altLang="en-US"/>
              <a:pPr>
                <a:spcBef>
                  <a:spcPct val="0"/>
                </a:spcBef>
              </a:pPr>
              <a:t>11</a:t>
            </a:fld>
            <a:endParaRPr lang="en-AU" altLang="en-US"/>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Now introduce “Security Mechanism” which are the specific means of implementing one or more security services. Note these mechanisms span a wide range of technical components, but one aspect seen in many is the use of cryptographic techniques.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DD5FAB2C-1243-034C-B43C-FC08D9F30CAC}" type="slidenum">
              <a:rPr lang="en-AU" altLang="en-US"/>
              <a:pPr>
                <a:spcBef>
                  <a:spcPct val="0"/>
                </a:spcBef>
              </a:pPr>
              <a:t>12</a:t>
            </a:fld>
            <a:endParaRPr lang="en-AU" altLang="en-US"/>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Some examples of mechanisms from X.800. Note that the “</a:t>
            </a:r>
            <a:r>
              <a:rPr lang="en-AU" altLang="en-US"/>
              <a:t>specific security mechanisms” are protocol layer specific, whilst the “pervasive security mechanisms” are not. </a:t>
            </a:r>
            <a:r>
              <a:rPr lang="en-US" altLang="en-US"/>
              <a:t>We will meet some of these mechanisms in much greater detail later.</a:t>
            </a:r>
          </a:p>
          <a:p>
            <a:pPr eaLnBrk="1" hangingPunct="1"/>
            <a:r>
              <a:rPr lang="en-US" altLang="en-US"/>
              <a:t>See Stallings Table 1.3 for details of these mechanisms in X.800, and Table 1.4 for the relationship between services and mechanisms.</a:t>
            </a:r>
            <a:endParaRPr lang="en-AU"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246E1D5D-7A4E-BD4E-B2FD-A3367ACBEE08}" type="slidenum">
              <a:rPr lang="en-AU" altLang="en-US"/>
              <a:pPr>
                <a:spcBef>
                  <a:spcPct val="0"/>
                </a:spcBef>
              </a:pPr>
              <a:t>13</a:t>
            </a:fld>
            <a:endParaRPr lang="en-AU" altLang="en-US"/>
          </a:p>
        </p:txBody>
      </p:sp>
      <p:sp>
        <p:nvSpPr>
          <p:cNvPr id="79874" name="Rectangle 2"/>
          <p:cNvSpPr>
            <a:spLocks noGrp="1" noRot="1" noChangeAspect="1" noChangeArrowheads="1" noTextEdit="1"/>
          </p:cNvSpPr>
          <p:nvPr>
            <p:ph type="sldImg"/>
          </p:nvPr>
        </p:nvSpPr>
        <p:spPr>
          <a:ln/>
        </p:spPr>
      </p:sp>
      <p:sp>
        <p:nvSpPr>
          <p:cNvPr id="798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t>In considering the place of encryption, its useful to use the following two models from Stallings section 1.6.</a:t>
            </a:r>
          </a:p>
          <a:p>
            <a:pPr eaLnBrk="1" hangingPunct="1"/>
            <a:r>
              <a:rPr lang="en-AU" altLang="en-US"/>
              <a:t>The first, illustrated in Figure 1.4, models information being </a:t>
            </a:r>
            <a:r>
              <a:rPr lang="en-US" altLang="en-US"/>
              <a:t>transferred from one party to another </a:t>
            </a:r>
            <a:r>
              <a:rPr lang="en-AU" altLang="en-US"/>
              <a:t>over an insecure communications channel, in the presence of possible opponents.</a:t>
            </a:r>
            <a:r>
              <a:rPr lang="en-US" altLang="en-US"/>
              <a:t> The two parties, who are the principals in this transaction, must cooperate for the exchange to take place</a:t>
            </a:r>
            <a:r>
              <a:rPr lang="en-US" altLang="en-US" i="1"/>
              <a:t>.</a:t>
            </a:r>
          </a:p>
          <a:p>
            <a:pPr eaLnBrk="1" hangingPunct="1"/>
            <a:endParaRPr lang="en-US" altLang="en-US" i="1"/>
          </a:p>
          <a:p>
            <a:pPr eaLnBrk="1" hangingPunct="1"/>
            <a:r>
              <a:rPr lang="en-AU" altLang="en-US"/>
              <a:t>Security aspects come into play when it is necessary or desirable to protect the information transmission from an opponent who may present a threat to confidentiality, integrity, and so on.  All the techniques for providing security have two components:</a:t>
            </a:r>
          </a:p>
          <a:p>
            <a:pPr eaLnBrk="1" hangingPunct="1">
              <a:buFontTx/>
              <a:buChar char="•"/>
            </a:pPr>
            <a:r>
              <a:rPr lang="en-AU" altLang="en-US" i="1"/>
              <a:t>A security-related transformation on the information to be sent.</a:t>
            </a:r>
          </a:p>
          <a:p>
            <a:pPr eaLnBrk="1" hangingPunct="1">
              <a:buFontTx/>
              <a:buChar char="•"/>
            </a:pPr>
            <a:r>
              <a:rPr lang="en-AU" altLang="en-US" i="1"/>
              <a:t>Some secret information shared by the two principals and, it is hoped, unknown to the opponent.</a:t>
            </a:r>
            <a:endParaRPr lang="en-US" altLang="en-US" i="1"/>
          </a:p>
          <a:p>
            <a:pPr eaLnBrk="1" hangingPunct="1"/>
            <a:endParaRPr lang="en-US" altLang="en-US" i="1"/>
          </a:p>
          <a:p>
            <a:pPr eaLnBrk="1" hangingPunct="1"/>
            <a:r>
              <a:rPr lang="en-AU" altLang="en-US"/>
              <a:t>They can use an appropriate </a:t>
            </a:r>
            <a:r>
              <a:rPr lang="en-AU" altLang="en-US" b="1"/>
              <a:t>security transform (encryption algorithm)</a:t>
            </a:r>
            <a:r>
              <a:rPr lang="en-AU" altLang="en-US"/>
              <a:t>, with suitable </a:t>
            </a:r>
            <a:r>
              <a:rPr lang="en-AU" altLang="en-US" b="1"/>
              <a:t>keys</a:t>
            </a:r>
            <a:r>
              <a:rPr lang="en-AU" altLang="en-US"/>
              <a:t>, possibly negotiated using the presence of a </a:t>
            </a:r>
            <a:r>
              <a:rPr lang="en-AU" altLang="en-US" b="1"/>
              <a:t>trusted third party</a:t>
            </a:r>
            <a:r>
              <a:rPr lang="en-AU" altLang="en-US"/>
              <a:t>. </a:t>
            </a:r>
            <a:r>
              <a:rPr lang="en-US" altLang="en-US"/>
              <a:t>Parts One through Four of this book concentrates on the types of security mechanisms and services that fit into the model shown here.</a:t>
            </a:r>
            <a:endParaRPr lang="en-AU"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C2A4C9A9-7B66-7548-8C72-029CF6A1FF73}" type="slidenum">
              <a:rPr lang="en-AU" altLang="en-US"/>
              <a:pPr>
                <a:spcBef>
                  <a:spcPct val="0"/>
                </a:spcBef>
              </a:pPr>
              <a:t>14</a:t>
            </a:fld>
            <a:endParaRPr lang="en-AU" altLang="en-US"/>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This general model shows that there are four basic tasks in designing a particular security service, as listed.</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FF67DA46-CE91-EF45-9D0B-F01A8EB76CDE}" type="slidenum">
              <a:rPr lang="en-AU" altLang="en-US"/>
              <a:pPr>
                <a:spcBef>
                  <a:spcPct val="0"/>
                </a:spcBef>
              </a:pPr>
              <a:t>15</a:t>
            </a:fld>
            <a:endParaRPr lang="en-AU" altLang="en-US"/>
          </a:p>
        </p:txBody>
      </p:sp>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en-US"/>
              <a:t>The second, illustrated in Figure 1.5, model is concerned with controlled access to information or resources on a computer system, in the presence of possible opponents. Here appropriate controls are needed on the access to and within the system, to provide suitable security.</a:t>
            </a:r>
          </a:p>
          <a:p>
            <a:pPr eaLnBrk="1" hangingPunct="1"/>
            <a:r>
              <a:rPr lang="en-US" altLang="en-US"/>
              <a:t>The security mechanisms needed to cope with unwanted access fall into two broad categories (as shown in this figure). The first category might be termed a gatekeeper function. (Chuan: talk about the four authentication factors). It includes password-based login procedures that are designed to deny access to all but authorized users and screening logic that is designed to detect and reject worms, viruses, and other similar attacks. Once either an unwanted user or unwanted software gains access, the second line of defense consists of a variety of internal controls that monitor activity and analyze stored information in an attempt to detect the presence of unwanted intruders. These issues are explored in Part Four.</a:t>
            </a:r>
            <a:endParaRPr lang="en-AU"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1E0C288D-C3BA-2342-8105-E49328D99D77}" type="slidenum">
              <a:rPr lang="en-AU" altLang="en-US"/>
              <a:pPr>
                <a:spcBef>
                  <a:spcPct val="0"/>
                </a:spcBef>
              </a:pPr>
              <a:t>16</a:t>
            </a:fld>
            <a:endParaRPr lang="en-AU" altLang="en-US"/>
          </a:p>
        </p:txBody>
      </p:sp>
      <p:sp>
        <p:nvSpPr>
          <p:cNvPr id="86018" name="Rectangle 2"/>
          <p:cNvSpPr>
            <a:spLocks noGrp="1" noRot="1" noChangeAspect="1" noChangeArrowheads="1" noTextEdit="1"/>
          </p:cNvSpPr>
          <p:nvPr>
            <p:ph type="sldImg"/>
          </p:nvPr>
        </p:nvSpPr>
        <p:spPr>
          <a:ln/>
        </p:spPr>
      </p:sp>
      <p:sp>
        <p:nvSpPr>
          <p:cNvPr id="860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Detail here the tasks needed to use this model.</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9F135142-7282-3D41-A7DF-FA64E07228AF}" type="slidenum">
              <a:rPr lang="en-AU" altLang="en-US"/>
              <a:pPr>
                <a:spcBef>
                  <a:spcPct val="0"/>
                </a:spcBef>
              </a:pPr>
              <a:t>17</a:t>
            </a:fld>
            <a:endParaRPr lang="en-AU" altLang="en-US"/>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85340E5E-5152-3140-AA32-560D4938392B}" type="slidenum">
              <a:rPr lang="en-AU" altLang="en-US"/>
              <a:pPr>
                <a:spcBef>
                  <a:spcPct val="0"/>
                </a:spcBef>
              </a:pPr>
              <a:t>2</a:t>
            </a:fld>
            <a:endParaRPr lang="en-AU" altLang="en-US"/>
          </a:p>
        </p:txBody>
      </p:sp>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To assess effectively the security needs of an organization and to evaluate and choose various security products and policies, the manager responsible for security needs some systematic way of defining the requirements for security and characterizing the approaches to satisfying those requirements. This is difficult enough in a centralized data processing environment; with the use of local and wide area networks the problems are compounded. ITU-T Recommendation X.800, </a:t>
            </a:r>
            <a:r>
              <a:rPr lang="en-US" altLang="en-US" i="1"/>
              <a:t>Security Architecture for OSI </a:t>
            </a:r>
            <a:r>
              <a:rPr lang="en-US" altLang="en-US"/>
              <a:t>(Open Systems Interconnection), defines such a systematic approach. The OSI security architecture is useful to managers as a way of organizing the task of providing security.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4B6193CF-E258-8343-BCDE-9FEBE51A349C}" type="slidenum">
              <a:rPr lang="en-AU" altLang="en-US"/>
              <a:pPr>
                <a:spcBef>
                  <a:spcPct val="0"/>
                </a:spcBef>
              </a:pPr>
              <a:t>3</a:t>
            </a:fld>
            <a:endParaRPr lang="en-AU" altLang="en-US"/>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Enhanced and Modified by Chuan Yue at the Colorado School of Mines.</a:t>
            </a:r>
          </a:p>
          <a:p>
            <a:pPr eaLnBrk="1" hangingPunct="1"/>
            <a:endParaRPr lang="en-US" altLang="en-US" dirty="0"/>
          </a:p>
          <a:p>
            <a:pPr eaLnBrk="1" hangingPunct="1"/>
            <a:endParaRPr lang="en-US" altLang="en-US" dirty="0"/>
          </a:p>
          <a:p>
            <a:pPr eaLnBrk="1" hangingPunct="1"/>
            <a:r>
              <a:rPr lang="en-US" altLang="en-US" dirty="0"/>
              <a:t>The OSI security architecture focuses on security attacks, mechanisms, and services. These can be defined briefly as follows:</a:t>
            </a:r>
          </a:p>
          <a:p>
            <a:pPr eaLnBrk="1" hangingPunct="1"/>
            <a:r>
              <a:rPr lang="en-US" altLang="en-US" dirty="0"/>
              <a:t>• </a:t>
            </a:r>
            <a:r>
              <a:rPr lang="en-US" altLang="en-US" b="1" dirty="0"/>
              <a:t>Security attack</a:t>
            </a:r>
            <a:r>
              <a:rPr lang="en-US" altLang="en-US" dirty="0"/>
              <a:t>: Any action that compromises the security of information owned by an organization. </a:t>
            </a:r>
          </a:p>
          <a:p>
            <a:pPr eaLnBrk="1" hangingPunct="1"/>
            <a:r>
              <a:rPr lang="en-US" altLang="en-US" dirty="0"/>
              <a:t>• </a:t>
            </a:r>
            <a:r>
              <a:rPr lang="en-US" altLang="en-US" b="1" dirty="0"/>
              <a:t>Security mechanism</a:t>
            </a:r>
            <a:r>
              <a:rPr lang="en-US" altLang="en-US" dirty="0"/>
              <a:t>: A process (or a device incorporating such a process) that is designed to detect, prevent, or recover from a security attack. </a:t>
            </a:r>
          </a:p>
          <a:p>
            <a:pPr eaLnBrk="1" hangingPunct="1"/>
            <a:r>
              <a:rPr lang="en-US" altLang="en-US" dirty="0"/>
              <a:t>• </a:t>
            </a:r>
            <a:r>
              <a:rPr lang="en-US" altLang="en-US" b="1" dirty="0"/>
              <a:t>Security service</a:t>
            </a:r>
            <a:r>
              <a:rPr lang="en-US" altLang="en-US" dirty="0"/>
              <a:t>: A processing or communication service that enhances the security of the data processing systems and the information transfers of an organization. The services are intended to counter security attacks, and they make use of one or more security mechanisms to provide the service. </a:t>
            </a:r>
          </a:p>
          <a:p>
            <a:pPr eaLnBrk="1" hangingPunct="1"/>
            <a:r>
              <a:rPr lang="en-US" altLang="en-US" dirty="0"/>
              <a:t>In the literature, the terms </a:t>
            </a:r>
            <a:r>
              <a:rPr lang="en-US" altLang="en-US" i="1" dirty="0"/>
              <a:t>threat and attack </a:t>
            </a:r>
            <a:r>
              <a:rPr lang="en-US" altLang="en-US" dirty="0"/>
              <a:t>are commonly used to mean more or less the same thing. Table 1.1 provides definitions taken from RFC 2828, </a:t>
            </a:r>
            <a:r>
              <a:rPr lang="en-US" altLang="en-US" i="1" dirty="0"/>
              <a:t>Internet Security Glossary.</a:t>
            </a:r>
          </a:p>
          <a:p>
            <a:pPr eaLnBrk="1" hangingPunct="1"/>
            <a:r>
              <a:rPr lang="en-US" altLang="en-US" b="1" dirty="0"/>
              <a:t>Threat - </a:t>
            </a:r>
            <a:r>
              <a:rPr lang="en-US" altLang="en-US" dirty="0"/>
              <a:t>A potential for violation of security, which exists when there is a circumstance, capability, action, or event that could breach security and cause harm. That is, a threat is a possible danger that might exploit a vulnerability.</a:t>
            </a:r>
          </a:p>
          <a:p>
            <a:pPr eaLnBrk="1" hangingPunct="1"/>
            <a:r>
              <a:rPr lang="en-US" altLang="en-US" b="1" dirty="0"/>
              <a:t>Attack - </a:t>
            </a:r>
            <a:r>
              <a:rPr lang="en-US" altLang="en-US" dirty="0"/>
              <a:t>An assault on system security that derives from an intelligent threat; that is, an intelligent act that is a deliberate attempt (especially in the sense of a method or technique) to evade security services and violate the security policy of a system.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9FF8A9E-157B-5943-90DB-AE94E172CF23}" type="slidenum">
              <a:rPr lang="en-AU" altLang="en-US"/>
              <a:pPr eaLnBrk="1" hangingPunct="1">
                <a:spcBef>
                  <a:spcPct val="0"/>
                </a:spcBef>
              </a:pPr>
              <a:t>4</a:t>
            </a:fld>
            <a:endParaRPr lang="en-AU" alt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r>
              <a:rPr lang="en-US" altLang="en-US">
                <a:latin typeface="Times New Roman" charset="0"/>
              </a:rPr>
              <a:t>A </a:t>
            </a:r>
            <a:r>
              <a:rPr lang="en-US" altLang="en-US" b="1">
                <a:latin typeface="Times New Roman" charset="0"/>
              </a:rPr>
              <a:t>countermeasure</a:t>
            </a:r>
            <a:r>
              <a:rPr lang="en-US" altLang="en-US">
                <a:latin typeface="Times New Roman" charset="0"/>
              </a:rPr>
              <a:t> is any means taken to deal with a security attack. Ideally, a countermeasure can be devised to </a:t>
            </a:r>
            <a:r>
              <a:rPr lang="en-US" altLang="en-US" b="1">
                <a:latin typeface="Times New Roman" charset="0"/>
              </a:rPr>
              <a:t>prevent</a:t>
            </a:r>
            <a:r>
              <a:rPr lang="en-US" altLang="en-US">
                <a:latin typeface="Times New Roman" charset="0"/>
              </a:rPr>
              <a:t> a particular type of attack from succeeding. When prevention is not possible, or fails in some instance, the goal is to </a:t>
            </a:r>
            <a:r>
              <a:rPr lang="en-US" altLang="en-US" b="1">
                <a:latin typeface="Times New Roman" charset="0"/>
              </a:rPr>
              <a:t>detect</a:t>
            </a:r>
            <a:r>
              <a:rPr lang="en-US" altLang="en-US">
                <a:latin typeface="Times New Roman" charset="0"/>
              </a:rPr>
              <a:t> the attack, and then </a:t>
            </a:r>
            <a:r>
              <a:rPr lang="en-US" altLang="en-US" b="1">
                <a:latin typeface="Times New Roman" charset="0"/>
              </a:rPr>
              <a:t>recover</a:t>
            </a:r>
            <a:r>
              <a:rPr lang="en-US" altLang="en-US">
                <a:latin typeface="Times New Roman" charset="0"/>
              </a:rPr>
              <a:t> from the effects of the attack. A countermeasure may itself introduce new vulnerabilities. In and case, residual vulnerabilities may remain after the imposition of countermeasures. Such vulnerabilities may be exploited by threat agents representing a residual level of </a:t>
            </a:r>
            <a:r>
              <a:rPr lang="en-US" altLang="en-US" b="1">
                <a:latin typeface="Times New Roman" charset="0"/>
              </a:rPr>
              <a:t>risk</a:t>
            </a:r>
            <a:r>
              <a:rPr lang="en-US" altLang="en-US">
                <a:latin typeface="Times New Roman" charset="0"/>
              </a:rPr>
              <a:t> to the assets. Owners will seek to minimize that risk given other constraints.</a:t>
            </a:r>
          </a:p>
          <a:p>
            <a:pPr eaLnBrk="1" hangingPunct="1"/>
            <a:endParaRPr lang="en-US" altLang="en-US">
              <a:latin typeface="Times New Roman" charset="0"/>
            </a:endParaRPr>
          </a:p>
        </p:txBody>
      </p:sp>
    </p:spTree>
    <p:extLst>
      <p:ext uri="{BB962C8B-B14F-4D97-AF65-F5344CB8AC3E}">
        <p14:creationId xmlns:p14="http://schemas.microsoft.com/office/powerpoint/2010/main" val="131882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69B61AF3-01AE-9445-8FB2-A46D714604F6}" type="slidenum">
              <a:rPr lang="en-AU" altLang="en-US"/>
              <a:pPr eaLnBrk="1" hangingPunct="1">
                <a:spcBef>
                  <a:spcPct val="0"/>
                </a:spcBef>
              </a:pPr>
              <a:t>5</a:t>
            </a:fld>
            <a:endParaRPr lang="en-AU" altLang="en-US"/>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r>
              <a:rPr lang="en-US" altLang="en-US" dirty="0">
                <a:latin typeface="Times New Roman" charset="0"/>
              </a:rPr>
              <a:t>Here we view countermeasures in terms of functional requirements, and we follow the classification defined in FIPS PUB 200 (</a:t>
            </a:r>
            <a:r>
              <a:rPr lang="en-US" altLang="en-US" i="1" dirty="0">
                <a:latin typeface="Times New Roman" charset="0"/>
              </a:rPr>
              <a:t>Minimum Security Requirements for Federal Information and Information Systems</a:t>
            </a:r>
            <a:r>
              <a:rPr lang="en-US" altLang="en-US" dirty="0">
                <a:latin typeface="Times New Roman" charset="0"/>
              </a:rPr>
              <a:t>). This standard enumerates seventeen security-related areas, and are defined in Table 1.4 in the text. The requirements listed in FIP PUB 200 encompass a wide range of countermeasures to security vulnerabilities and threats. Each of the functional areas may involve both computer security technical measures and management measures. Functional areas that are primarily require computer security technical measures include access control; identification and authentication; system and communication protection; and system and information integrity. Functional areas that primarily involve management controls and procedures include awareness and training; audit and accountability; certification, accreditation, and security assessments; contingency planning; maintenance; physical and environmental protection; planning; personnel security; risk assessment; and systems and services acquisition. Functional areas that overlap computer security technical measures and management controls include configuration management; incident response; and media protection.</a:t>
            </a:r>
          </a:p>
        </p:txBody>
      </p:sp>
    </p:spTree>
    <p:extLst>
      <p:ext uri="{BB962C8B-B14F-4D97-AF65-F5344CB8AC3E}">
        <p14:creationId xmlns:p14="http://schemas.microsoft.com/office/powerpoint/2010/main" val="8217832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03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charset="-128"/>
              </a:defRPr>
            </a:lvl1pPr>
            <a:lvl2pPr marL="742950" indent="-285750">
              <a:spcBef>
                <a:spcPct val="30000"/>
              </a:spcBef>
              <a:defRPr sz="1200">
                <a:solidFill>
                  <a:schemeClr val="tx1"/>
                </a:solidFill>
                <a:latin typeface="Arial" charset="0"/>
                <a:ea typeface="ＭＳ Ｐゴシック" charset="-128"/>
              </a:defRPr>
            </a:lvl2pPr>
            <a:lvl3pPr marL="1143000" indent="-228600">
              <a:spcBef>
                <a:spcPct val="30000"/>
              </a:spcBef>
              <a:defRPr sz="1200">
                <a:solidFill>
                  <a:schemeClr val="tx1"/>
                </a:solidFill>
                <a:latin typeface="Arial" charset="0"/>
                <a:ea typeface="ＭＳ Ｐゴシック" charset="-128"/>
              </a:defRPr>
            </a:lvl3pPr>
            <a:lvl4pPr marL="1600200" indent="-228600">
              <a:spcBef>
                <a:spcPct val="30000"/>
              </a:spcBef>
              <a:defRPr sz="1200">
                <a:solidFill>
                  <a:schemeClr val="tx1"/>
                </a:solidFill>
                <a:latin typeface="Arial" charset="0"/>
                <a:ea typeface="ＭＳ Ｐゴシック" charset="-128"/>
              </a:defRPr>
            </a:lvl4pPr>
            <a:lvl5pPr marL="2057400" indent="-228600">
              <a:spcBef>
                <a:spcPct val="30000"/>
              </a:spcBef>
              <a:defRPr sz="1200">
                <a:solidFill>
                  <a:schemeClr val="tx1"/>
                </a:solidFill>
                <a:latin typeface="Arial" charset="0"/>
                <a:ea typeface="ＭＳ Ｐゴシック"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charset="-128"/>
              </a:defRPr>
            </a:lvl9pPr>
          </a:lstStyle>
          <a:p>
            <a:pPr>
              <a:spcBef>
                <a:spcPct val="0"/>
              </a:spcBef>
            </a:pPr>
            <a:fld id="{7FBC254E-2DFF-1647-9573-4014F5FC19B7}" type="slidenum">
              <a:rPr lang="en-AU" altLang="en-US"/>
              <a:pPr>
                <a:spcBef>
                  <a:spcPct val="0"/>
                </a:spcBef>
              </a:pPr>
              <a:t>6</a:t>
            </a:fld>
            <a:endParaRPr lang="en-AU" altLang="en-US"/>
          </a:p>
        </p:txBody>
      </p:sp>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en-US"/>
              <a:t>A useful means of classifying security attacks, used both in X.800 and RFC 2828, is in terms of </a:t>
            </a:r>
            <a:r>
              <a:rPr lang="en-US" altLang="en-US" i="1"/>
              <a:t>passive attacks </a:t>
            </a:r>
            <a:r>
              <a:rPr lang="en-US" altLang="en-US"/>
              <a:t>and </a:t>
            </a:r>
            <a:r>
              <a:rPr lang="en-US" altLang="en-US" i="1"/>
              <a:t>active attacks. </a:t>
            </a:r>
            <a:r>
              <a:rPr lang="en-US" altLang="en-US"/>
              <a:t>A passive attack attempts to learn or make use of information from the system but does not affect system resources.</a:t>
            </a:r>
            <a:endParaRPr lang="en-US" altLang="en-US" b="1"/>
          </a:p>
          <a:p>
            <a:pPr eaLnBrk="1" hangingPunct="1"/>
            <a:r>
              <a:rPr lang="en-US" altLang="en-US" i="1"/>
              <a:t>Passive attacks </a:t>
            </a:r>
            <a:r>
              <a:rPr lang="en-US" altLang="en-US"/>
              <a:t>are in the nature of eavesdropping on, or monitoring of, transmissions. The goal of the opponent is to obtain information that is being transmitted. Two types of passive attacks are</a:t>
            </a:r>
            <a:r>
              <a:rPr lang="en-AU" altLang="en-US"/>
              <a:t>:</a:t>
            </a:r>
          </a:p>
          <a:p>
            <a:pPr eaLnBrk="1" hangingPunct="1"/>
            <a:r>
              <a:rPr lang="en-US" altLang="en-US"/>
              <a:t>+ release of message contents - as shown above in Stallings Figure 1.2a here</a:t>
            </a:r>
          </a:p>
          <a:p>
            <a:pPr eaLnBrk="1" hangingPunct="1"/>
            <a:r>
              <a:rPr lang="en-US" altLang="en-US"/>
              <a:t>+ traffic analysis - monitor traffic flow to determine location and identity of communicating hosts and could observe the frequency and length of messages being exchanged</a:t>
            </a:r>
          </a:p>
          <a:p>
            <a:pPr eaLnBrk="1" hangingPunct="1"/>
            <a:r>
              <a:rPr lang="en-US" altLang="en-US"/>
              <a:t>These attacks are difficult to detect because they do not involve any alteration of the data.</a:t>
            </a:r>
          </a:p>
          <a:p>
            <a:pPr eaLnBrk="1" hangingPunct="1"/>
            <a:endParaRPr lang="en-US" altLang="en-US"/>
          </a:p>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Enhanced and Modified by Chuan Yue at the Colorado School of Mines.</a:t>
            </a:r>
          </a:p>
          <a:p>
            <a:pPr eaLnBrk="1" hangingPunct="1"/>
            <a:endParaRPr lang="en-US" altLang="en-US" dirty="0"/>
          </a:p>
          <a:p>
            <a:pPr eaLnBrk="1" hangingPunct="1"/>
            <a:r>
              <a:rPr lang="en-US" altLang="en-US" dirty="0"/>
              <a:t>A useful means of classifying security attacks, used both in X.800 and RFC 2828, is in terms of </a:t>
            </a:r>
            <a:r>
              <a:rPr lang="en-US" altLang="en-US" i="1" dirty="0"/>
              <a:t>passive attacks </a:t>
            </a:r>
            <a:r>
              <a:rPr lang="en-US" altLang="en-US" dirty="0"/>
              <a:t>and </a:t>
            </a:r>
            <a:r>
              <a:rPr lang="en-US" altLang="en-US" i="1" dirty="0"/>
              <a:t>active attacks. </a:t>
            </a:r>
            <a:r>
              <a:rPr lang="en-US" altLang="en-US" dirty="0"/>
              <a:t>A passive attack attempts to learn or make use of information from the system but does not affect system resources.</a:t>
            </a:r>
            <a:endParaRPr lang="en-US" altLang="en-US" b="1" dirty="0"/>
          </a:p>
          <a:p>
            <a:pPr eaLnBrk="1" hangingPunct="1"/>
            <a:r>
              <a:rPr lang="en-US" altLang="en-US" i="1" dirty="0"/>
              <a:t>Passive attacks </a:t>
            </a:r>
            <a:r>
              <a:rPr lang="en-US" altLang="en-US" dirty="0"/>
              <a:t>are in the nature of eavesdropping on, or monitoring of, transmissions. The goal of the opponent is to obtain information that is being transmitted. Two types of passive attacks are</a:t>
            </a:r>
            <a:r>
              <a:rPr lang="en-AU" altLang="en-US" dirty="0"/>
              <a:t>:</a:t>
            </a:r>
          </a:p>
          <a:p>
            <a:pPr eaLnBrk="1" hangingPunct="1"/>
            <a:r>
              <a:rPr lang="en-US" altLang="en-US" dirty="0"/>
              <a:t>+ release of message contents - as shown above in Stallings Figure 1.2a here</a:t>
            </a:r>
          </a:p>
          <a:p>
            <a:pPr eaLnBrk="1" hangingPunct="1"/>
            <a:r>
              <a:rPr lang="en-US" altLang="en-US" dirty="0"/>
              <a:t>+ traffic analysis - monitor traffic flow to determine location and identity of communicating hosts and could observe the frequency and length of messages being exchanged</a:t>
            </a:r>
          </a:p>
          <a:p>
            <a:pPr eaLnBrk="1" hangingPunct="1"/>
            <a:r>
              <a:rPr lang="en-US" altLang="en-US" dirty="0"/>
              <a:t>These attacks are difficult to detect because they do not involve any alteration of the data.</a:t>
            </a:r>
          </a:p>
        </p:txBody>
      </p:sp>
      <p:sp>
        <p:nvSpPr>
          <p:cNvPr id="4" name="Slide Number Placeholder 3"/>
          <p:cNvSpPr>
            <a:spLocks noGrp="1"/>
          </p:cNvSpPr>
          <p:nvPr>
            <p:ph type="sldNum" sz="quarter" idx="10"/>
          </p:nvPr>
        </p:nvSpPr>
        <p:spPr/>
        <p:txBody>
          <a:bodyPr/>
          <a:lstStyle/>
          <a:p>
            <a:pPr>
              <a:defRPr/>
            </a:pPr>
            <a:fld id="{519B8095-87A9-844A-97E8-B2F61D6B2F62}" type="slidenum">
              <a:rPr lang="en-AU" altLang="en-US" smtClean="0"/>
              <a:pPr>
                <a:defRPr/>
              </a:pPr>
              <a:t>7</a:t>
            </a:fld>
            <a:endParaRPr lang="en-AU" altLang="en-US"/>
          </a:p>
        </p:txBody>
      </p:sp>
    </p:spTree>
    <p:extLst>
      <p:ext uri="{BB962C8B-B14F-4D97-AF65-F5344CB8AC3E}">
        <p14:creationId xmlns:p14="http://schemas.microsoft.com/office/powerpoint/2010/main" val="19208186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en-US" dirty="0"/>
              <a:t>Enhanced and Modified by Chuan Yue at the Colorado School of Mines.</a:t>
            </a:r>
          </a:p>
          <a:p>
            <a:pPr eaLnBrk="1" hangingPunct="1"/>
            <a:endParaRPr lang="en-US" altLang="en-US" dirty="0"/>
          </a:p>
          <a:p>
            <a:pPr eaLnBrk="1" hangingPunct="1"/>
            <a:r>
              <a:rPr lang="en-US" altLang="en-US" dirty="0"/>
              <a:t>Active attacks involve some modification of the data stream or the creation of a false stream and can be subdivided into four categories: masquerade, replay, modification of messages, and denial of service</a:t>
            </a:r>
            <a:r>
              <a:rPr lang="en-AU" altLang="en-US" dirty="0"/>
              <a:t>:</a:t>
            </a:r>
          </a:p>
          <a:p>
            <a:pPr eaLnBrk="1" hangingPunct="1">
              <a:lnSpc>
                <a:spcPct val="90000"/>
              </a:lnSpc>
              <a:buFontTx/>
              <a:buChar char="•"/>
            </a:pPr>
            <a:r>
              <a:rPr lang="en-US" altLang="en-US" dirty="0"/>
              <a:t> masquerade of one entity as some other</a:t>
            </a:r>
            <a:endParaRPr lang="en-AU" altLang="en-US" dirty="0"/>
          </a:p>
          <a:p>
            <a:pPr eaLnBrk="1" hangingPunct="1">
              <a:lnSpc>
                <a:spcPct val="90000"/>
              </a:lnSpc>
              <a:buFontTx/>
              <a:buChar char="•"/>
            </a:pPr>
            <a:r>
              <a:rPr lang="en-US" altLang="en-US" dirty="0"/>
              <a:t> replay previous messages (as shown above in Stallings Figure 1.3b)</a:t>
            </a:r>
          </a:p>
          <a:p>
            <a:pPr eaLnBrk="1" hangingPunct="1">
              <a:lnSpc>
                <a:spcPct val="90000"/>
              </a:lnSpc>
              <a:buFontTx/>
              <a:buChar char="•"/>
            </a:pPr>
            <a:r>
              <a:rPr lang="en-US" altLang="en-US" dirty="0"/>
              <a:t> modify/alter (part of) messages in transit to produce an unauthorized effect</a:t>
            </a:r>
          </a:p>
          <a:p>
            <a:pPr eaLnBrk="1" hangingPunct="1">
              <a:buFontTx/>
              <a:buChar char="•"/>
            </a:pPr>
            <a:r>
              <a:rPr lang="en-US" altLang="en-US" dirty="0"/>
              <a:t> denial of service - prevents or inhibits the normal use or management of communications facilities</a:t>
            </a:r>
          </a:p>
          <a:p>
            <a:pPr eaLnBrk="1" hangingPunct="1">
              <a:lnSpc>
                <a:spcPct val="90000"/>
              </a:lnSpc>
            </a:pPr>
            <a:r>
              <a:rPr lang="en-US" altLang="en-US" dirty="0"/>
              <a:t>Active attacks present the opposite characteristics of passive attacks. Whereas passive attacks are difficult to detect, measures are available to prevent their success. On the other hand, it is quite difficult to prevent active attacks absolutely, because of the wide variety of potential physical, software, and network vulnerabilities. Instead, the goal is to detect active attacks and to recover from any disruption or delays caused by them.</a:t>
            </a:r>
          </a:p>
          <a:p>
            <a:endParaRPr lang="en-US" dirty="0"/>
          </a:p>
        </p:txBody>
      </p:sp>
      <p:sp>
        <p:nvSpPr>
          <p:cNvPr id="4" name="Slide Number Placeholder 3"/>
          <p:cNvSpPr>
            <a:spLocks noGrp="1"/>
          </p:cNvSpPr>
          <p:nvPr>
            <p:ph type="sldNum" sz="quarter" idx="10"/>
          </p:nvPr>
        </p:nvSpPr>
        <p:spPr/>
        <p:txBody>
          <a:bodyPr/>
          <a:lstStyle/>
          <a:p>
            <a:pPr>
              <a:defRPr/>
            </a:pPr>
            <a:fld id="{519B8095-87A9-844A-97E8-B2F61D6B2F62}" type="slidenum">
              <a:rPr lang="en-AU" altLang="en-US" smtClean="0"/>
              <a:pPr>
                <a:defRPr/>
              </a:pPr>
              <a:t>8</a:t>
            </a:fld>
            <a:endParaRPr lang="en-AU" altLang="en-US"/>
          </a:p>
        </p:txBody>
      </p:sp>
    </p:spTree>
    <p:extLst>
      <p:ext uri="{BB962C8B-B14F-4D97-AF65-F5344CB8AC3E}">
        <p14:creationId xmlns:p14="http://schemas.microsoft.com/office/powerpoint/2010/main" val="2134701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031"/>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eaLnBrk="0" hangingPunct="0">
              <a:spcBef>
                <a:spcPct val="30000"/>
              </a:spcBef>
              <a:defRPr sz="1200">
                <a:solidFill>
                  <a:schemeClr val="tx1"/>
                </a:solidFill>
                <a:latin typeface="Arial" charset="0"/>
              </a:defRPr>
            </a:lvl1pPr>
            <a:lvl2pPr marL="742950" indent="-285750" eaLnBrk="0" hangingPunct="0">
              <a:spcBef>
                <a:spcPct val="30000"/>
              </a:spcBef>
              <a:defRPr sz="1200">
                <a:solidFill>
                  <a:schemeClr val="tx1"/>
                </a:solidFill>
                <a:latin typeface="Arial" charset="0"/>
              </a:defRPr>
            </a:lvl2pPr>
            <a:lvl3pPr marL="1143000" indent="-228600" eaLnBrk="0" hangingPunct="0">
              <a:spcBef>
                <a:spcPct val="30000"/>
              </a:spcBef>
              <a:defRPr sz="1200">
                <a:solidFill>
                  <a:schemeClr val="tx1"/>
                </a:solidFill>
                <a:latin typeface="Arial" charset="0"/>
              </a:defRPr>
            </a:lvl3pPr>
            <a:lvl4pPr marL="1600200" indent="-228600" eaLnBrk="0" hangingPunct="0">
              <a:spcBef>
                <a:spcPct val="30000"/>
              </a:spcBef>
              <a:defRPr sz="1200">
                <a:solidFill>
                  <a:schemeClr val="tx1"/>
                </a:solidFill>
                <a:latin typeface="Arial" charset="0"/>
              </a:defRPr>
            </a:lvl4pPr>
            <a:lvl5pPr marL="2057400" indent="-228600" eaLnBrk="0" hangingPunct="0">
              <a:spcBef>
                <a:spcPct val="30000"/>
              </a:spcBef>
              <a:defRPr sz="1200">
                <a:solidFill>
                  <a:schemeClr val="tx1"/>
                </a:solidFill>
                <a:latin typeface="Arial" charset="0"/>
              </a:defRPr>
            </a:lvl5pPr>
            <a:lvl6pPr marL="2514600" indent="-228600" eaLnBrk="0" fontAlgn="base" hangingPunct="0">
              <a:spcBef>
                <a:spcPct val="30000"/>
              </a:spcBef>
              <a:spcAft>
                <a:spcPct val="0"/>
              </a:spcAft>
              <a:defRPr sz="1200">
                <a:solidFill>
                  <a:schemeClr val="tx1"/>
                </a:solidFill>
                <a:latin typeface="Arial" charset="0"/>
              </a:defRPr>
            </a:lvl6pPr>
            <a:lvl7pPr marL="2971800" indent="-228600" eaLnBrk="0" fontAlgn="base" hangingPunct="0">
              <a:spcBef>
                <a:spcPct val="30000"/>
              </a:spcBef>
              <a:spcAft>
                <a:spcPct val="0"/>
              </a:spcAft>
              <a:defRPr sz="1200">
                <a:solidFill>
                  <a:schemeClr val="tx1"/>
                </a:solidFill>
                <a:latin typeface="Arial" charset="0"/>
              </a:defRPr>
            </a:lvl7pPr>
            <a:lvl8pPr marL="3429000" indent="-228600" eaLnBrk="0" fontAlgn="base" hangingPunct="0">
              <a:spcBef>
                <a:spcPct val="30000"/>
              </a:spcBef>
              <a:spcAft>
                <a:spcPct val="0"/>
              </a:spcAft>
              <a:defRPr sz="1200">
                <a:solidFill>
                  <a:schemeClr val="tx1"/>
                </a:solidFill>
                <a:latin typeface="Arial" charset="0"/>
              </a:defRPr>
            </a:lvl8pPr>
            <a:lvl9pPr marL="3886200" indent="-228600" eaLnBrk="0" fontAlgn="base" hangingPunct="0">
              <a:spcBef>
                <a:spcPct val="30000"/>
              </a:spcBef>
              <a:spcAft>
                <a:spcPct val="0"/>
              </a:spcAft>
              <a:defRPr sz="1200">
                <a:solidFill>
                  <a:schemeClr val="tx1"/>
                </a:solidFill>
                <a:latin typeface="Arial" charset="0"/>
              </a:defRPr>
            </a:lvl9pPr>
          </a:lstStyle>
          <a:p>
            <a:pPr eaLnBrk="1" hangingPunct="1">
              <a:spcBef>
                <a:spcPct val="0"/>
              </a:spcBef>
            </a:pPr>
            <a:fld id="{F5A7BE29-0BDC-C24A-A5B8-DD195DF1E3DA}" type="slidenum">
              <a:rPr lang="en-AU" altLang="en-US">
                <a:ea typeface="MS PGothic" charset="-128"/>
              </a:rPr>
              <a:pPr eaLnBrk="1" hangingPunct="1">
                <a:spcBef>
                  <a:spcPct val="0"/>
                </a:spcBef>
              </a:pPr>
              <a:t>9</a:t>
            </a:fld>
            <a:endParaRPr lang="en-AU" altLang="en-US">
              <a:ea typeface="MS PGothic" charset="-128"/>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en-US" dirty="0"/>
              <a:t>Enhanced and Modified by </a:t>
            </a:r>
            <a:r>
              <a:rPr lang="en-US" altLang="en-US" dirty="0" err="1"/>
              <a:t>Chuan</a:t>
            </a:r>
            <a:r>
              <a:rPr lang="en-US" altLang="en-US" dirty="0"/>
              <a:t> Yue at the Colorado School of Mines.</a:t>
            </a:r>
            <a:endParaRPr lang="en-US" altLang="en-US" dirty="0">
              <a:solidFill>
                <a:srgbClr val="000000"/>
              </a:solidFill>
              <a:ea typeface="MS PGothic" charset="-128"/>
              <a:cs typeface="Arial" charset="0"/>
            </a:endParaRPr>
          </a:p>
          <a:p>
            <a:pPr eaLnBrk="1" hangingPunct="1"/>
            <a:endParaRPr lang="en-US" altLang="en-US" dirty="0">
              <a:solidFill>
                <a:srgbClr val="000000"/>
              </a:solidFill>
              <a:ea typeface="MS PGothic" charset="-128"/>
              <a:cs typeface="Arial" charset="0"/>
            </a:endParaRPr>
          </a:p>
          <a:p>
            <a:pPr eaLnBrk="1" hangingPunct="1"/>
            <a:r>
              <a:rPr lang="en-US" altLang="en-US" dirty="0">
                <a:solidFill>
                  <a:srgbClr val="000000"/>
                </a:solidFill>
                <a:ea typeface="MS PGothic" charset="-128"/>
                <a:cs typeface="Arial" charset="0"/>
              </a:rPr>
              <a:t>State here a couple of definitions of “security services” from relevant standards</a:t>
            </a:r>
            <a:r>
              <a:rPr lang="en-US" altLang="en-US" i="1" dirty="0">
                <a:solidFill>
                  <a:srgbClr val="000000"/>
                </a:solidFill>
                <a:ea typeface="MS PGothic" charset="-128"/>
                <a:cs typeface="Arial" charset="0"/>
              </a:rPr>
              <a:t>. </a:t>
            </a:r>
            <a:r>
              <a:rPr lang="en-US" altLang="en-US" dirty="0">
                <a:solidFill>
                  <a:srgbClr val="000000"/>
                </a:solidFill>
                <a:ea typeface="MS PGothic" charset="-128"/>
                <a:cs typeface="Arial" charset="0"/>
              </a:rPr>
              <a:t>X.800 defines a security service as a service provided by a protocol layer of communicating open systems, which ensures adequate security of the systems or of data transfers. Perhaps a clearer definition is found in RFC 2828, which provides the following definition: a processing or communication service that is provided by a system to give a specific kind of protection to system resources; security services implement security policies and are implemented by security mechanisms. </a:t>
            </a:r>
            <a:endParaRPr lang="en-US" altLang="en-US" i="1" dirty="0">
              <a:solidFill>
                <a:srgbClr val="000000"/>
              </a:solidFill>
              <a:ea typeface="MS PGothic" charset="-128"/>
              <a:cs typeface="Arial" charset="0"/>
            </a:endParaRPr>
          </a:p>
          <a:p>
            <a:pPr eaLnBrk="1" hangingPunct="1"/>
            <a:endParaRPr lang="en-US" altLang="en-US" i="1" dirty="0">
              <a:solidFill>
                <a:srgbClr val="000000"/>
              </a:solidFill>
              <a:ea typeface="MS PGothic" charset="-128"/>
              <a:cs typeface="Arial" charset="0"/>
            </a:endParaRPr>
          </a:p>
        </p:txBody>
      </p:sp>
    </p:spTree>
    <p:extLst>
      <p:ext uri="{BB962C8B-B14F-4D97-AF65-F5344CB8AC3E}">
        <p14:creationId xmlns:p14="http://schemas.microsoft.com/office/powerpoint/2010/main" val="55962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2B82172-0120-5A4F-8133-4B06A170A6D7}" type="slidenum">
              <a:rPr lang="en-US" altLang="en-US"/>
              <a:pPr>
                <a:defRPr/>
              </a:pPr>
              <a:t>‹#›</a:t>
            </a:fld>
            <a:endParaRPr lang="en-US" altLang="en-US"/>
          </a:p>
        </p:txBody>
      </p:sp>
    </p:spTree>
    <p:extLst>
      <p:ext uri="{BB962C8B-B14F-4D97-AF65-F5344CB8AC3E}">
        <p14:creationId xmlns:p14="http://schemas.microsoft.com/office/powerpoint/2010/main" val="440871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065E52E-DD5A-0148-976A-B97E6A21B7C6}" type="slidenum">
              <a:rPr lang="en-US" altLang="en-US"/>
              <a:pPr>
                <a:defRPr/>
              </a:pPr>
              <a:t>‹#›</a:t>
            </a:fld>
            <a:endParaRPr lang="en-US" altLang="en-US"/>
          </a:p>
        </p:txBody>
      </p:sp>
    </p:spTree>
    <p:extLst>
      <p:ext uri="{BB962C8B-B14F-4D97-AF65-F5344CB8AC3E}">
        <p14:creationId xmlns:p14="http://schemas.microsoft.com/office/powerpoint/2010/main" val="543660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25E599B-DEB1-ED47-9578-BDA5CF0354FA}" type="slidenum">
              <a:rPr lang="en-US" altLang="en-US"/>
              <a:pPr>
                <a:defRPr/>
              </a:pPr>
              <a:t>‹#›</a:t>
            </a:fld>
            <a:endParaRPr lang="en-US" altLang="en-US"/>
          </a:p>
        </p:txBody>
      </p:sp>
    </p:spTree>
    <p:extLst>
      <p:ext uri="{BB962C8B-B14F-4D97-AF65-F5344CB8AC3E}">
        <p14:creationId xmlns:p14="http://schemas.microsoft.com/office/powerpoint/2010/main" val="1910135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4CA8551-40B3-7742-850C-3A06AEE7031C}" type="slidenum">
              <a:rPr lang="en-US" altLang="en-US"/>
              <a:pPr>
                <a:defRPr/>
              </a:pPr>
              <a:t>‹#›</a:t>
            </a:fld>
            <a:endParaRPr lang="en-US" altLang="en-US"/>
          </a:p>
        </p:txBody>
      </p:sp>
    </p:spTree>
    <p:extLst>
      <p:ext uri="{BB962C8B-B14F-4D97-AF65-F5344CB8AC3E}">
        <p14:creationId xmlns:p14="http://schemas.microsoft.com/office/powerpoint/2010/main" val="902331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93E4129-9A04-EF4F-A210-D8A34AB546BA}" type="slidenum">
              <a:rPr lang="en-US" altLang="en-US"/>
              <a:pPr>
                <a:defRPr/>
              </a:pPr>
              <a:t>‹#›</a:t>
            </a:fld>
            <a:endParaRPr lang="en-US" altLang="en-US"/>
          </a:p>
        </p:txBody>
      </p:sp>
    </p:spTree>
    <p:extLst>
      <p:ext uri="{BB962C8B-B14F-4D97-AF65-F5344CB8AC3E}">
        <p14:creationId xmlns:p14="http://schemas.microsoft.com/office/powerpoint/2010/main" val="2106682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9106189-0AE8-984F-9631-F82983E65294}" type="slidenum">
              <a:rPr lang="en-US" altLang="en-US"/>
              <a:pPr>
                <a:defRPr/>
              </a:pPr>
              <a:t>‹#›</a:t>
            </a:fld>
            <a:endParaRPr lang="en-US" altLang="en-US"/>
          </a:p>
        </p:txBody>
      </p:sp>
    </p:spTree>
    <p:extLst>
      <p:ext uri="{BB962C8B-B14F-4D97-AF65-F5344CB8AC3E}">
        <p14:creationId xmlns:p14="http://schemas.microsoft.com/office/powerpoint/2010/main" val="1447586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E99CCB1-64E6-BE4F-AC3B-2F836C403DEC}" type="slidenum">
              <a:rPr lang="en-US" altLang="en-US"/>
              <a:pPr>
                <a:defRPr/>
              </a:pPr>
              <a:t>‹#›</a:t>
            </a:fld>
            <a:endParaRPr lang="en-US" altLang="en-US"/>
          </a:p>
        </p:txBody>
      </p:sp>
    </p:spTree>
    <p:extLst>
      <p:ext uri="{BB962C8B-B14F-4D97-AF65-F5344CB8AC3E}">
        <p14:creationId xmlns:p14="http://schemas.microsoft.com/office/powerpoint/2010/main" val="749984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2153D098-FE17-1B4D-A111-422A2A473823}" type="slidenum">
              <a:rPr lang="en-US" altLang="en-US"/>
              <a:pPr>
                <a:defRPr/>
              </a:pPr>
              <a:t>‹#›</a:t>
            </a:fld>
            <a:endParaRPr lang="en-US" altLang="en-US"/>
          </a:p>
        </p:txBody>
      </p:sp>
    </p:spTree>
    <p:extLst>
      <p:ext uri="{BB962C8B-B14F-4D97-AF65-F5344CB8AC3E}">
        <p14:creationId xmlns:p14="http://schemas.microsoft.com/office/powerpoint/2010/main" val="1411345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60B703D7-AECB-9F4E-AA99-B74A809F6337}" type="slidenum">
              <a:rPr lang="en-US" altLang="en-US"/>
              <a:pPr>
                <a:defRPr/>
              </a:pPr>
              <a:t>‹#›</a:t>
            </a:fld>
            <a:endParaRPr lang="en-US" altLang="en-US"/>
          </a:p>
        </p:txBody>
      </p:sp>
    </p:spTree>
    <p:extLst>
      <p:ext uri="{BB962C8B-B14F-4D97-AF65-F5344CB8AC3E}">
        <p14:creationId xmlns:p14="http://schemas.microsoft.com/office/powerpoint/2010/main" val="1526332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F65F5F2-281E-324A-A3FD-3FEDDA42E3BF}" type="slidenum">
              <a:rPr lang="en-US" altLang="en-US"/>
              <a:pPr>
                <a:defRPr/>
              </a:pPr>
              <a:t>‹#›</a:t>
            </a:fld>
            <a:endParaRPr lang="en-US" altLang="en-US"/>
          </a:p>
        </p:txBody>
      </p:sp>
    </p:spTree>
    <p:extLst>
      <p:ext uri="{BB962C8B-B14F-4D97-AF65-F5344CB8AC3E}">
        <p14:creationId xmlns:p14="http://schemas.microsoft.com/office/powerpoint/2010/main" val="1375357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3769575-D2D8-CE4D-B8DE-54DE2274191B}" type="slidenum">
              <a:rPr lang="en-US" altLang="en-US"/>
              <a:pPr>
                <a:defRPr/>
              </a:pPr>
              <a:t>‹#›</a:t>
            </a:fld>
            <a:endParaRPr lang="en-US" altLang="en-US"/>
          </a:p>
        </p:txBody>
      </p:sp>
    </p:spTree>
    <p:extLst>
      <p:ext uri="{BB962C8B-B14F-4D97-AF65-F5344CB8AC3E}">
        <p14:creationId xmlns:p14="http://schemas.microsoft.com/office/powerpoint/2010/main" val="116433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ea typeface="ＭＳ Ｐゴシック" pitchFamily="34" charset="-128"/>
              </a:defRPr>
            </a:lvl1pPr>
          </a:lstStyle>
          <a:p>
            <a:pPr>
              <a:defRPr/>
            </a:pP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ea typeface="ＭＳ Ｐゴシック" pitchFamily="34" charset="-128"/>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8339DDD0-408A-0E45-A69C-5E1D715B03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ctrTitle"/>
          </p:nvPr>
        </p:nvSpPr>
        <p:spPr>
          <a:xfrm>
            <a:off x="0" y="981075"/>
            <a:ext cx="9144000" cy="2735263"/>
          </a:xfrm>
        </p:spPr>
        <p:txBody>
          <a:bodyPr/>
          <a:lstStyle/>
          <a:p>
            <a:pPr eaLnBrk="1" hangingPunct="1"/>
            <a:r>
              <a:rPr lang="en-US" altLang="en-US" b="1" dirty="0"/>
              <a:t>CSCI 474/574 Introduction to Cryptography/</a:t>
            </a:r>
            <a:r>
              <a:rPr lang="en-US" b="1" dirty="0"/>
              <a:t>Theory </a:t>
            </a:r>
            <a:r>
              <a:rPr lang="en-US" b="1"/>
              <a:t>of Cryptography</a:t>
            </a:r>
            <a:br>
              <a:rPr lang="en-US" altLang="en-US" b="1" dirty="0"/>
            </a:br>
            <a:br>
              <a:rPr lang="en-US" altLang="en-US" dirty="0">
                <a:ea typeface="ＭＳ Ｐゴシック" charset="-128"/>
              </a:rPr>
            </a:br>
            <a:r>
              <a:rPr lang="en-US" altLang="en-US" dirty="0">
                <a:ea typeface="ＭＳ Ｐゴシック" charset="-128"/>
              </a:rPr>
              <a:t>Chapter 1 Overview</a:t>
            </a:r>
            <a:endParaRPr lang="en-AU" altLang="en-US" dirty="0">
              <a:ea typeface="ＭＳ Ｐゴシック" charset="-128"/>
            </a:endParaRPr>
          </a:p>
        </p:txBody>
      </p:sp>
      <p:sp>
        <p:nvSpPr>
          <p:cNvPr id="2051" name="Rectangle 3"/>
          <p:cNvSpPr>
            <a:spLocks noGrp="1" noChangeArrowheads="1"/>
          </p:cNvSpPr>
          <p:nvPr>
            <p:ph type="subTitle" idx="1"/>
          </p:nvPr>
        </p:nvSpPr>
        <p:spPr>
          <a:xfrm>
            <a:off x="1692275" y="4365625"/>
            <a:ext cx="6119813" cy="1747838"/>
          </a:xfrm>
        </p:spPr>
        <p:txBody>
          <a:bodyPr rtlCol="0">
            <a:normAutofit/>
          </a:bodyPr>
          <a:lstStyle/>
          <a:p>
            <a:pPr eaLnBrk="1" fontAlgn="auto" hangingPunct="1">
              <a:spcAft>
                <a:spcPts val="0"/>
              </a:spcAft>
              <a:defRPr/>
            </a:pPr>
            <a:r>
              <a:rPr lang="en-US" dirty="0">
                <a:solidFill>
                  <a:schemeClr val="tx1"/>
                </a:solidFill>
                <a:ea typeface="ＭＳ Ｐゴシック" pitchFamily="34" charset="-128"/>
              </a:rPr>
              <a:t>1.2 Security Terminology and Architecture</a:t>
            </a:r>
            <a:endParaRPr lang="en-US" dirty="0">
              <a:solidFill>
                <a:schemeClr val="tx1"/>
              </a:solidFill>
              <a:ea typeface="ＭＳ Ｐゴシック" pitchFamily="-107" charset="-128"/>
            </a:endParaRPr>
          </a:p>
        </p:txBody>
      </p:sp>
      <p:sp>
        <p:nvSpPr>
          <p:cNvPr id="1536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219CD651-3677-264C-9FF7-218ABD4E2221}" type="slidenum">
              <a:rPr lang="en-US" altLang="en-US" sz="1200">
                <a:solidFill>
                  <a:srgbClr val="898989"/>
                </a:solidFill>
                <a:latin typeface="Arial" charset="0"/>
              </a:rPr>
              <a:pPr>
                <a:spcBef>
                  <a:spcPct val="0"/>
                </a:spcBef>
                <a:buFontTx/>
                <a:buNone/>
              </a:pPr>
              <a:t>1</a:t>
            </a:fld>
            <a:endParaRPr lang="en-US" altLang="en-US" sz="1200">
              <a:solidFill>
                <a:srgbClr val="898989"/>
              </a:solidFill>
              <a:latin typeface="Arial" charset="0"/>
            </a:endParaRPr>
          </a:p>
        </p:txBody>
      </p:sp>
    </p:spTree>
    <p:extLst>
      <p:ext uri="{BB962C8B-B14F-4D97-AF65-F5344CB8AC3E}">
        <p14:creationId xmlns:p14="http://schemas.microsoft.com/office/powerpoint/2010/main" val="2053633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2"/>
          <p:cNvSpPr>
            <a:spLocks noGrp="1" noChangeArrowheads="1"/>
          </p:cNvSpPr>
          <p:nvPr>
            <p:ph type="title"/>
          </p:nvPr>
        </p:nvSpPr>
        <p:spPr>
          <a:xfrm>
            <a:off x="457200" y="152400"/>
            <a:ext cx="8229600" cy="1139825"/>
          </a:xfrm>
        </p:spPr>
        <p:txBody>
          <a:bodyPr/>
          <a:lstStyle/>
          <a:p>
            <a:pPr eaLnBrk="1" hangingPunct="1"/>
            <a:r>
              <a:rPr lang="en-US" altLang="en-US">
                <a:ea typeface="ＭＳ Ｐゴシック" charset="-128"/>
              </a:rPr>
              <a:t>Security Services (X.800)</a:t>
            </a:r>
            <a:endParaRPr lang="en-AU" altLang="en-US">
              <a:ea typeface="ＭＳ Ｐゴシック" charset="-128"/>
            </a:endParaRPr>
          </a:p>
        </p:txBody>
      </p:sp>
      <p:sp>
        <p:nvSpPr>
          <p:cNvPr id="70658" name="Rectangle 3"/>
          <p:cNvSpPr>
            <a:spLocks noGrp="1" noChangeArrowheads="1"/>
          </p:cNvSpPr>
          <p:nvPr>
            <p:ph idx="1"/>
          </p:nvPr>
        </p:nvSpPr>
        <p:spPr>
          <a:xfrm>
            <a:off x="457200" y="1371600"/>
            <a:ext cx="8507413" cy="5105400"/>
          </a:xfrm>
        </p:spPr>
        <p:txBody>
          <a:bodyPr/>
          <a:lstStyle/>
          <a:p>
            <a:pPr eaLnBrk="1" hangingPunct="1">
              <a:lnSpc>
                <a:spcPct val="80000"/>
              </a:lnSpc>
            </a:pPr>
            <a:r>
              <a:rPr lang="en-US" altLang="en-US" sz="2800" b="1">
                <a:ea typeface="ＭＳ Ｐゴシック" charset="-128"/>
              </a:rPr>
              <a:t>Authentication</a:t>
            </a:r>
            <a:r>
              <a:rPr lang="en-US" altLang="en-US" sz="2800">
                <a:ea typeface="ＭＳ Ｐゴシック" charset="-128"/>
              </a:rPr>
              <a:t> - </a:t>
            </a:r>
            <a:r>
              <a:rPr lang="en-AU" altLang="en-US" sz="2800">
                <a:ea typeface="ＭＳ Ｐゴシック" charset="-128"/>
              </a:rPr>
              <a:t>assurance that communicating entity is the one claimed</a:t>
            </a:r>
          </a:p>
          <a:p>
            <a:pPr lvl="1" eaLnBrk="1" hangingPunct="1">
              <a:lnSpc>
                <a:spcPct val="80000"/>
              </a:lnSpc>
            </a:pPr>
            <a:r>
              <a:rPr lang="en-AU" altLang="en-US" sz="2400">
                <a:ea typeface="ＭＳ Ｐゴシック" charset="-128"/>
              </a:rPr>
              <a:t>have both peer-entity &amp; data origin authentication</a:t>
            </a:r>
          </a:p>
          <a:p>
            <a:pPr eaLnBrk="1" hangingPunct="1">
              <a:lnSpc>
                <a:spcPct val="80000"/>
              </a:lnSpc>
            </a:pPr>
            <a:r>
              <a:rPr lang="en-US" altLang="en-US" sz="2800" b="1">
                <a:ea typeface="ＭＳ Ｐゴシック" charset="-128"/>
              </a:rPr>
              <a:t>Access Control</a:t>
            </a:r>
            <a:r>
              <a:rPr lang="en-US" altLang="en-US" sz="2800">
                <a:ea typeface="ＭＳ Ｐゴシック" charset="-128"/>
              </a:rPr>
              <a:t> - </a:t>
            </a:r>
            <a:r>
              <a:rPr lang="en-AU" altLang="en-US" sz="2800">
                <a:ea typeface="ＭＳ Ｐゴシック" charset="-128"/>
              </a:rPr>
              <a:t>prevention of the unauthorized use of a resource</a:t>
            </a:r>
          </a:p>
          <a:p>
            <a:pPr eaLnBrk="1" hangingPunct="1">
              <a:lnSpc>
                <a:spcPct val="80000"/>
              </a:lnSpc>
            </a:pPr>
            <a:r>
              <a:rPr lang="en-US" altLang="en-US" sz="2800" b="1">
                <a:ea typeface="ＭＳ Ｐゴシック" charset="-128"/>
              </a:rPr>
              <a:t>Data Confidentiality</a:t>
            </a:r>
            <a:r>
              <a:rPr lang="en-US" altLang="en-US" sz="2800">
                <a:ea typeface="ＭＳ Ｐゴシック" charset="-128"/>
              </a:rPr>
              <a:t> –</a:t>
            </a:r>
            <a:r>
              <a:rPr lang="en-AU" altLang="en-US" sz="2800">
                <a:ea typeface="ＭＳ Ｐゴシック" charset="-128"/>
              </a:rPr>
              <a:t>protection of data from unauthorized disclosure</a:t>
            </a:r>
          </a:p>
          <a:p>
            <a:pPr eaLnBrk="1" hangingPunct="1">
              <a:lnSpc>
                <a:spcPct val="80000"/>
              </a:lnSpc>
            </a:pPr>
            <a:r>
              <a:rPr lang="en-US" altLang="en-US" sz="2800" b="1">
                <a:ea typeface="ＭＳ Ｐゴシック" charset="-128"/>
              </a:rPr>
              <a:t>Data Integrity</a:t>
            </a:r>
            <a:r>
              <a:rPr lang="en-US" altLang="en-US" sz="2800">
                <a:ea typeface="ＭＳ Ｐゴシック" charset="-128"/>
              </a:rPr>
              <a:t> - </a:t>
            </a:r>
            <a:r>
              <a:rPr lang="en-AU" altLang="en-US" sz="2800">
                <a:ea typeface="ＭＳ Ｐゴシック" charset="-128"/>
              </a:rPr>
              <a:t>assurance that data received is as sent by an authorized entity, no modification, replay, etc.</a:t>
            </a:r>
          </a:p>
          <a:p>
            <a:pPr eaLnBrk="1" hangingPunct="1">
              <a:lnSpc>
                <a:spcPct val="80000"/>
              </a:lnSpc>
            </a:pPr>
            <a:r>
              <a:rPr lang="en-US" altLang="en-US" sz="2800" b="1">
                <a:ea typeface="ＭＳ Ｐゴシック" charset="-128"/>
              </a:rPr>
              <a:t>Non-Repudiation</a:t>
            </a:r>
            <a:r>
              <a:rPr lang="en-US" altLang="en-US" sz="2800">
                <a:ea typeface="ＭＳ Ｐゴシック" charset="-128"/>
              </a:rPr>
              <a:t> - </a:t>
            </a:r>
            <a:r>
              <a:rPr lang="en-AU" altLang="en-US" sz="2800">
                <a:ea typeface="ＭＳ Ｐゴシック" charset="-128"/>
              </a:rPr>
              <a:t>protection against denial by one of the parties in a communication</a:t>
            </a:r>
          </a:p>
          <a:p>
            <a:pPr eaLnBrk="1" hangingPunct="1">
              <a:lnSpc>
                <a:spcPct val="90000"/>
              </a:lnSpc>
            </a:pPr>
            <a:r>
              <a:rPr lang="en-US" altLang="en-US" sz="2800" b="1">
                <a:ea typeface="ＭＳ Ｐゴシック" charset="-128"/>
              </a:rPr>
              <a:t>Availability</a:t>
            </a:r>
            <a:r>
              <a:rPr lang="en-US" altLang="en-US" sz="2800">
                <a:ea typeface="ＭＳ Ｐゴシック" charset="-128"/>
              </a:rPr>
              <a:t> – resource accessible/usable</a:t>
            </a:r>
            <a:endParaRPr lang="en-AU" altLang="en-US" sz="2800">
              <a:ea typeface="ＭＳ Ｐゴシック" charset="-128"/>
            </a:endParaRPr>
          </a:p>
          <a:p>
            <a:pPr eaLnBrk="1" hangingPunct="1">
              <a:lnSpc>
                <a:spcPct val="80000"/>
              </a:lnSpc>
            </a:pPr>
            <a:endParaRPr lang="en-AU" altLang="en-US" sz="2800">
              <a:ea typeface="ＭＳ Ｐゴシック" charset="-128"/>
            </a:endParaRPr>
          </a:p>
          <a:p>
            <a:pPr eaLnBrk="1" hangingPunct="1">
              <a:lnSpc>
                <a:spcPct val="80000"/>
              </a:lnSpc>
            </a:pPr>
            <a:endParaRPr lang="en-AU" altLang="en-US" sz="2800">
              <a:ea typeface="ＭＳ Ｐゴシック" charset="-128"/>
            </a:endParaRPr>
          </a:p>
          <a:p>
            <a:pPr eaLnBrk="1" hangingPunct="1">
              <a:lnSpc>
                <a:spcPct val="80000"/>
              </a:lnSpc>
            </a:pPr>
            <a:endParaRPr lang="en-AU" altLang="en-US" sz="2800">
              <a:ea typeface="ＭＳ Ｐゴシック" charset="-128"/>
            </a:endParaRPr>
          </a:p>
          <a:p>
            <a:pPr eaLnBrk="1" hangingPunct="1">
              <a:lnSpc>
                <a:spcPct val="80000"/>
              </a:lnSpc>
            </a:pPr>
            <a:endParaRPr lang="en-AU" altLang="en-US" sz="2800">
              <a:ea typeface="ＭＳ Ｐゴシック" charset="-128"/>
            </a:endParaRPr>
          </a:p>
        </p:txBody>
      </p:sp>
      <p:sp>
        <p:nvSpPr>
          <p:cNvPr id="7065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522871C7-DDF6-914E-BD78-28C6BB93A621}" type="slidenum">
              <a:rPr lang="en-US" altLang="en-US" sz="1200">
                <a:solidFill>
                  <a:srgbClr val="898989"/>
                </a:solidFill>
                <a:latin typeface="Arial" charset="0"/>
              </a:rPr>
              <a:pPr>
                <a:spcBef>
                  <a:spcPct val="0"/>
                </a:spcBef>
                <a:buFontTx/>
                <a:buNone/>
              </a:pPr>
              <a:t>10</a:t>
            </a:fld>
            <a:endParaRPr lang="en-US" altLang="en-US" sz="1200">
              <a:solidFill>
                <a:srgbClr val="898989"/>
              </a:solidFill>
              <a:latin typeface="Arial"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2"/>
          <p:cNvSpPr>
            <a:spLocks noGrp="1" noChangeArrowheads="1"/>
          </p:cNvSpPr>
          <p:nvPr>
            <p:ph type="title"/>
          </p:nvPr>
        </p:nvSpPr>
        <p:spPr/>
        <p:txBody>
          <a:bodyPr/>
          <a:lstStyle/>
          <a:p>
            <a:pPr eaLnBrk="1" hangingPunct="1"/>
            <a:r>
              <a:rPr lang="en-US" altLang="en-US" dirty="0">
                <a:ea typeface="ＭＳ Ｐゴシック" charset="-128"/>
              </a:rPr>
              <a:t>Security Mechanisms</a:t>
            </a:r>
            <a:endParaRPr lang="en-AU" altLang="en-US" dirty="0">
              <a:ea typeface="ＭＳ Ｐゴシック" charset="-128"/>
            </a:endParaRPr>
          </a:p>
        </p:txBody>
      </p:sp>
      <p:sp>
        <p:nvSpPr>
          <p:cNvPr id="72706" name="Rectangle 3"/>
          <p:cNvSpPr>
            <a:spLocks noGrp="1" noChangeArrowheads="1"/>
          </p:cNvSpPr>
          <p:nvPr>
            <p:ph idx="1"/>
          </p:nvPr>
        </p:nvSpPr>
        <p:spPr/>
        <p:txBody>
          <a:bodyPr/>
          <a:lstStyle/>
          <a:p>
            <a:pPr eaLnBrk="1" hangingPunct="1">
              <a:lnSpc>
                <a:spcPct val="90000"/>
              </a:lnSpc>
            </a:pPr>
            <a:r>
              <a:rPr lang="en-US" altLang="en-US" dirty="0">
                <a:ea typeface="ＭＳ Ｐゴシック" charset="-128"/>
              </a:rPr>
              <a:t>features designed to prevent, detect, or recover from a security attack</a:t>
            </a:r>
            <a:endParaRPr lang="en-AU" altLang="en-US" dirty="0">
              <a:ea typeface="ＭＳ Ｐゴシック" charset="-128"/>
            </a:endParaRPr>
          </a:p>
          <a:p>
            <a:pPr eaLnBrk="1" hangingPunct="1">
              <a:lnSpc>
                <a:spcPct val="90000"/>
              </a:lnSpc>
            </a:pPr>
            <a:r>
              <a:rPr lang="en-AU" altLang="en-US" dirty="0">
                <a:ea typeface="ＭＳ Ｐゴシック" charset="-128"/>
              </a:rPr>
              <a:t>no single mechanism that will support all services required</a:t>
            </a:r>
          </a:p>
          <a:p>
            <a:pPr eaLnBrk="1" hangingPunct="1">
              <a:lnSpc>
                <a:spcPct val="90000"/>
              </a:lnSpc>
            </a:pPr>
            <a:r>
              <a:rPr lang="en-US" altLang="en-US" dirty="0">
                <a:ea typeface="ＭＳ Ｐゴシック" charset="-128"/>
              </a:rPr>
              <a:t>however </a:t>
            </a:r>
            <a:r>
              <a:rPr lang="en-AU" altLang="en-US" dirty="0">
                <a:ea typeface="ＭＳ Ｐゴシック" charset="-128"/>
              </a:rPr>
              <a:t>one particular element underlies many of the security mechanisms in use:</a:t>
            </a:r>
          </a:p>
          <a:p>
            <a:pPr lvl="1" eaLnBrk="1" hangingPunct="1">
              <a:lnSpc>
                <a:spcPct val="90000"/>
              </a:lnSpc>
            </a:pPr>
            <a:r>
              <a:rPr lang="en-AU" altLang="en-US" dirty="0">
                <a:solidFill>
                  <a:srgbClr val="000099"/>
                </a:solidFill>
                <a:ea typeface="ＭＳ Ｐゴシック" charset="-128"/>
              </a:rPr>
              <a:t>cryptographic techniques</a:t>
            </a:r>
          </a:p>
          <a:p>
            <a:pPr eaLnBrk="1" hangingPunct="1">
              <a:lnSpc>
                <a:spcPct val="90000"/>
              </a:lnSpc>
            </a:pPr>
            <a:r>
              <a:rPr lang="en-US" altLang="en-US" dirty="0">
                <a:ea typeface="ＭＳ Ｐゴシック" charset="-128"/>
              </a:rPr>
              <a:t>hence our focus on this topic</a:t>
            </a:r>
            <a:endParaRPr lang="en-AU" altLang="en-US" dirty="0">
              <a:ea typeface="ＭＳ Ｐゴシック" charset="-128"/>
            </a:endParaRPr>
          </a:p>
          <a:p>
            <a:pPr eaLnBrk="1" hangingPunct="1">
              <a:lnSpc>
                <a:spcPct val="90000"/>
              </a:lnSpc>
            </a:pPr>
            <a:endParaRPr lang="en-AU" altLang="en-US" dirty="0">
              <a:ea typeface="ＭＳ Ｐゴシック" charset="-128"/>
            </a:endParaRPr>
          </a:p>
        </p:txBody>
      </p:sp>
      <p:sp>
        <p:nvSpPr>
          <p:cNvPr id="7270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3D09C307-7386-9B4E-A891-2069679A6AF6}" type="slidenum">
              <a:rPr lang="en-US" altLang="en-US" sz="1200">
                <a:solidFill>
                  <a:srgbClr val="898989"/>
                </a:solidFill>
                <a:latin typeface="Arial" charset="0"/>
              </a:rPr>
              <a:pPr>
                <a:spcBef>
                  <a:spcPct val="0"/>
                </a:spcBef>
                <a:buFontTx/>
                <a:buNone/>
              </a:pPr>
              <a:t>11</a:t>
            </a:fld>
            <a:endParaRPr lang="en-US" altLang="en-US" sz="1200">
              <a:solidFill>
                <a:srgbClr val="898989"/>
              </a:solidFill>
              <a:latin typeface="Arial"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
          <p:cNvSpPr>
            <a:spLocks noGrp="1" noChangeArrowheads="1"/>
          </p:cNvSpPr>
          <p:nvPr>
            <p:ph type="title"/>
          </p:nvPr>
        </p:nvSpPr>
        <p:spPr/>
        <p:txBody>
          <a:bodyPr/>
          <a:lstStyle/>
          <a:p>
            <a:pPr eaLnBrk="1" hangingPunct="1"/>
            <a:r>
              <a:rPr lang="en-US" altLang="en-US">
                <a:ea typeface="ＭＳ Ｐゴシック" charset="-128"/>
              </a:rPr>
              <a:t>Security Mechanisms (X.800)</a:t>
            </a:r>
            <a:endParaRPr lang="en-AU" altLang="en-US">
              <a:ea typeface="ＭＳ Ｐゴシック" charset="-128"/>
            </a:endParaRPr>
          </a:p>
        </p:txBody>
      </p:sp>
      <p:sp>
        <p:nvSpPr>
          <p:cNvPr id="74754" name="Rectangle 3"/>
          <p:cNvSpPr>
            <a:spLocks noGrp="1" noChangeArrowheads="1"/>
          </p:cNvSpPr>
          <p:nvPr>
            <p:ph idx="1"/>
          </p:nvPr>
        </p:nvSpPr>
        <p:spPr>
          <a:xfrm>
            <a:off x="457200" y="1676400"/>
            <a:ext cx="8229600" cy="4876800"/>
          </a:xfrm>
        </p:spPr>
        <p:txBody>
          <a:bodyPr/>
          <a:lstStyle/>
          <a:p>
            <a:pPr eaLnBrk="1" hangingPunct="1">
              <a:lnSpc>
                <a:spcPct val="90000"/>
              </a:lnSpc>
            </a:pPr>
            <a:r>
              <a:rPr lang="en-AU" altLang="en-US" sz="3600" dirty="0">
                <a:ea typeface="ＭＳ Ｐゴシック" charset="-128"/>
              </a:rPr>
              <a:t>specific security mechanisms:</a:t>
            </a:r>
          </a:p>
          <a:p>
            <a:pPr lvl="1" eaLnBrk="1" hangingPunct="1">
              <a:lnSpc>
                <a:spcPct val="90000"/>
              </a:lnSpc>
            </a:pPr>
            <a:r>
              <a:rPr lang="en-US" altLang="en-US" dirty="0" err="1">
                <a:ea typeface="ＭＳ Ｐゴシック" charset="-128"/>
              </a:rPr>
              <a:t>encipherment</a:t>
            </a:r>
            <a:r>
              <a:rPr lang="en-US" altLang="en-US" dirty="0">
                <a:ea typeface="ＭＳ Ｐゴシック" charset="-128"/>
              </a:rPr>
              <a:t>, digital signatures, access controls, data integrity, authentication exchange, traffic padding, routing control, notarization</a:t>
            </a:r>
            <a:endParaRPr lang="en-AU" altLang="en-US" dirty="0">
              <a:ea typeface="ＭＳ Ｐゴシック" charset="-128"/>
            </a:endParaRPr>
          </a:p>
          <a:p>
            <a:pPr eaLnBrk="1" hangingPunct="1">
              <a:lnSpc>
                <a:spcPct val="90000"/>
              </a:lnSpc>
            </a:pPr>
            <a:r>
              <a:rPr lang="en-AU" altLang="en-US" sz="3600" dirty="0">
                <a:ea typeface="ＭＳ Ｐゴシック" charset="-128"/>
              </a:rPr>
              <a:t>pervasive security mechanisms:</a:t>
            </a:r>
          </a:p>
          <a:p>
            <a:pPr lvl="1" eaLnBrk="1" hangingPunct="1">
              <a:lnSpc>
                <a:spcPct val="90000"/>
              </a:lnSpc>
            </a:pPr>
            <a:r>
              <a:rPr lang="en-US" altLang="en-US" dirty="0">
                <a:ea typeface="ＭＳ Ｐゴシック" charset="-128"/>
              </a:rPr>
              <a:t>trusted functionality, security labels, event detection, security audit trails, security recovery</a:t>
            </a:r>
          </a:p>
          <a:p>
            <a:pPr lvl="1" eaLnBrk="1" hangingPunct="1">
              <a:lnSpc>
                <a:spcPct val="90000"/>
              </a:lnSpc>
            </a:pPr>
            <a:r>
              <a:rPr lang="en-US" altLang="en-US" dirty="0">
                <a:ea typeface="ＭＳ Ｐゴシック" charset="-128"/>
              </a:rPr>
              <a:t>not specific to any particular OSI security service or protocol layer</a:t>
            </a:r>
            <a:endParaRPr lang="en-AU" altLang="en-US" dirty="0">
              <a:ea typeface="ＭＳ Ｐゴシック" charset="-128"/>
            </a:endParaRPr>
          </a:p>
          <a:p>
            <a:pPr eaLnBrk="1" hangingPunct="1">
              <a:lnSpc>
                <a:spcPct val="90000"/>
              </a:lnSpc>
              <a:buFont typeface="Wingdings" charset="2"/>
              <a:buNone/>
            </a:pPr>
            <a:endParaRPr lang="en-AU" altLang="en-US" dirty="0">
              <a:ea typeface="ＭＳ Ｐゴシック" charset="-128"/>
            </a:endParaRPr>
          </a:p>
        </p:txBody>
      </p:sp>
      <p:sp>
        <p:nvSpPr>
          <p:cNvPr id="7475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BAD012B9-56CD-1E49-8326-452B7961D862}" type="slidenum">
              <a:rPr lang="en-US" altLang="en-US" sz="1200">
                <a:solidFill>
                  <a:srgbClr val="898989"/>
                </a:solidFill>
                <a:latin typeface="Arial" charset="0"/>
              </a:rPr>
              <a:pPr>
                <a:spcBef>
                  <a:spcPct val="0"/>
                </a:spcBef>
                <a:buFontTx/>
                <a:buNone/>
              </a:pPr>
              <a:t>12</a:t>
            </a:fld>
            <a:endParaRPr lang="en-US" altLang="en-US" sz="1200">
              <a:solidFill>
                <a:srgbClr val="898989"/>
              </a:solidFill>
              <a:latin typeface="Arial"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2"/>
          <p:cNvSpPr>
            <a:spLocks noGrp="1" noChangeArrowheads="1"/>
          </p:cNvSpPr>
          <p:nvPr>
            <p:ph type="title"/>
          </p:nvPr>
        </p:nvSpPr>
        <p:spPr/>
        <p:txBody>
          <a:bodyPr/>
          <a:lstStyle/>
          <a:p>
            <a:pPr eaLnBrk="1" hangingPunct="1"/>
            <a:r>
              <a:rPr lang="en-US" altLang="en-US">
                <a:ea typeface="ＭＳ Ｐゴシック" charset="-128"/>
              </a:rPr>
              <a:t>Model for Network Security</a:t>
            </a:r>
            <a:endParaRPr lang="en-AU" altLang="en-US">
              <a:ea typeface="ＭＳ Ｐゴシック" charset="-128"/>
            </a:endParaRPr>
          </a:p>
        </p:txBody>
      </p:sp>
      <p:sp>
        <p:nvSpPr>
          <p:cNvPr id="7885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48516B02-3549-344E-B413-BCC56D537959}" type="slidenum">
              <a:rPr lang="en-US" altLang="en-US" sz="1200">
                <a:solidFill>
                  <a:srgbClr val="898989"/>
                </a:solidFill>
                <a:latin typeface="Arial" charset="0"/>
              </a:rPr>
              <a:pPr>
                <a:spcBef>
                  <a:spcPct val="0"/>
                </a:spcBef>
                <a:buFontTx/>
                <a:buNone/>
              </a:pPr>
              <a:t>13</a:t>
            </a:fld>
            <a:endParaRPr lang="en-US" altLang="en-US" sz="1200">
              <a:solidFill>
                <a:srgbClr val="898989"/>
              </a:solidFill>
              <a:latin typeface="Arial" charset="0"/>
            </a:endParaRPr>
          </a:p>
        </p:txBody>
      </p:sp>
      <p:pic>
        <p:nvPicPr>
          <p:cNvPr id="5" name="Picture 4"/>
          <p:cNvPicPr>
            <a:picLocks noChangeAspect="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585175" y="1844824"/>
            <a:ext cx="8137410" cy="4339952"/>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p:txBody>
          <a:bodyPr/>
          <a:lstStyle/>
          <a:p>
            <a:pPr eaLnBrk="1" hangingPunct="1"/>
            <a:r>
              <a:rPr lang="en-US" altLang="en-US">
                <a:ea typeface="ＭＳ Ｐゴシック" charset="-128"/>
              </a:rPr>
              <a:t>Model for Network Security</a:t>
            </a:r>
            <a:endParaRPr lang="en-AU" altLang="en-US">
              <a:ea typeface="ＭＳ Ｐゴシック" charset="-128"/>
            </a:endParaRPr>
          </a:p>
        </p:txBody>
      </p:sp>
      <p:sp>
        <p:nvSpPr>
          <p:cNvPr id="80898" name="Rectangle 3"/>
          <p:cNvSpPr>
            <a:spLocks noGrp="1" noChangeArrowheads="1"/>
          </p:cNvSpPr>
          <p:nvPr>
            <p:ph idx="1"/>
          </p:nvPr>
        </p:nvSpPr>
        <p:spPr/>
        <p:txBody>
          <a:bodyPr/>
          <a:lstStyle/>
          <a:p>
            <a:pPr marL="609600" indent="-609600" eaLnBrk="1" hangingPunct="1">
              <a:lnSpc>
                <a:spcPct val="90000"/>
              </a:lnSpc>
            </a:pPr>
            <a:r>
              <a:rPr lang="en-AU" altLang="en-US" dirty="0">
                <a:ea typeface="ＭＳ Ｐゴシック" charset="-128"/>
              </a:rPr>
              <a:t>Using this model requires us to: </a:t>
            </a:r>
          </a:p>
          <a:p>
            <a:pPr marL="990600" lvl="1" indent="-533400" eaLnBrk="1" hangingPunct="1">
              <a:lnSpc>
                <a:spcPct val="90000"/>
              </a:lnSpc>
              <a:buFont typeface="Times" charset="0"/>
              <a:buAutoNum type="arabicPeriod"/>
            </a:pPr>
            <a:r>
              <a:rPr lang="en-AU" altLang="en-US" dirty="0"/>
              <a:t>design a </a:t>
            </a:r>
            <a:r>
              <a:rPr lang="en-AU" altLang="en-US" dirty="0">
                <a:solidFill>
                  <a:srgbClr val="000099"/>
                </a:solidFill>
              </a:rPr>
              <a:t>suitable algorithm</a:t>
            </a:r>
            <a:r>
              <a:rPr lang="en-AU" altLang="en-US" dirty="0"/>
              <a:t> for the security transformation </a:t>
            </a:r>
          </a:p>
          <a:p>
            <a:pPr marL="990600" lvl="1" indent="-533400" eaLnBrk="1" hangingPunct="1">
              <a:lnSpc>
                <a:spcPct val="90000"/>
              </a:lnSpc>
              <a:buFont typeface="Times" charset="0"/>
              <a:buAutoNum type="arabicPeriod"/>
            </a:pPr>
            <a:r>
              <a:rPr lang="en-AU" altLang="en-US" dirty="0"/>
              <a:t>generate the </a:t>
            </a:r>
            <a:r>
              <a:rPr lang="en-AU" altLang="en-US" dirty="0">
                <a:solidFill>
                  <a:srgbClr val="000099"/>
                </a:solidFill>
              </a:rPr>
              <a:t>secret information</a:t>
            </a:r>
            <a:r>
              <a:rPr lang="en-AU" altLang="en-US" dirty="0"/>
              <a:t> (keys) used by the algorithm </a:t>
            </a:r>
          </a:p>
          <a:p>
            <a:pPr marL="990600" lvl="1" indent="-533400" eaLnBrk="1" hangingPunct="1">
              <a:lnSpc>
                <a:spcPct val="90000"/>
              </a:lnSpc>
              <a:buFont typeface="Times" charset="0"/>
              <a:buAutoNum type="arabicPeriod"/>
            </a:pPr>
            <a:r>
              <a:rPr lang="en-AU" altLang="en-US" dirty="0"/>
              <a:t>develop methods to </a:t>
            </a:r>
            <a:r>
              <a:rPr lang="en-AU" altLang="en-US" dirty="0">
                <a:solidFill>
                  <a:srgbClr val="000099"/>
                </a:solidFill>
              </a:rPr>
              <a:t>distribute</a:t>
            </a:r>
            <a:r>
              <a:rPr lang="en-AU" altLang="en-US" dirty="0"/>
              <a:t> and </a:t>
            </a:r>
            <a:r>
              <a:rPr lang="en-AU" altLang="en-US" dirty="0">
                <a:solidFill>
                  <a:srgbClr val="000099"/>
                </a:solidFill>
              </a:rPr>
              <a:t>share</a:t>
            </a:r>
            <a:r>
              <a:rPr lang="en-AU" altLang="en-US" dirty="0"/>
              <a:t> the secret information </a:t>
            </a:r>
          </a:p>
          <a:p>
            <a:pPr marL="990600" lvl="1" indent="-533400" eaLnBrk="1" hangingPunct="1">
              <a:lnSpc>
                <a:spcPct val="90000"/>
              </a:lnSpc>
              <a:buFont typeface="Times" charset="0"/>
              <a:buAutoNum type="arabicPeriod"/>
            </a:pPr>
            <a:r>
              <a:rPr lang="en-AU" altLang="en-US" dirty="0"/>
              <a:t>specify a </a:t>
            </a:r>
            <a:r>
              <a:rPr lang="en-AU" altLang="en-US" dirty="0">
                <a:solidFill>
                  <a:srgbClr val="000099"/>
                </a:solidFill>
              </a:rPr>
              <a:t>protocol</a:t>
            </a:r>
            <a:r>
              <a:rPr lang="en-AU" altLang="en-US" dirty="0"/>
              <a:t> enabling the principals to use the transformation and secret information for a security service </a:t>
            </a:r>
          </a:p>
        </p:txBody>
      </p:sp>
      <p:sp>
        <p:nvSpPr>
          <p:cNvPr id="80899"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2B0FF14E-7F81-104F-B740-7D22B5B0E351}" type="slidenum">
              <a:rPr lang="en-US" altLang="en-US" sz="1200">
                <a:solidFill>
                  <a:srgbClr val="898989"/>
                </a:solidFill>
                <a:latin typeface="Arial" charset="0"/>
              </a:rPr>
              <a:pPr>
                <a:spcBef>
                  <a:spcPct val="0"/>
                </a:spcBef>
                <a:buFontTx/>
                <a:buNone/>
              </a:pPr>
              <a:t>14</a:t>
            </a:fld>
            <a:endParaRPr lang="en-US" altLang="en-US" sz="1200">
              <a:solidFill>
                <a:srgbClr val="898989"/>
              </a:solidFill>
              <a:latin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2"/>
          <p:cNvSpPr>
            <a:spLocks noGrp="1" noChangeArrowheads="1"/>
          </p:cNvSpPr>
          <p:nvPr>
            <p:ph type="title"/>
          </p:nvPr>
        </p:nvSpPr>
        <p:spPr/>
        <p:txBody>
          <a:bodyPr/>
          <a:lstStyle/>
          <a:p>
            <a:pPr eaLnBrk="1" hangingPunct="1"/>
            <a:r>
              <a:rPr lang="en-US" altLang="en-US" sz="4000">
                <a:ea typeface="ＭＳ Ｐゴシック" charset="-128"/>
              </a:rPr>
              <a:t>Model for Network Access Security</a:t>
            </a:r>
            <a:endParaRPr lang="en-AU" altLang="en-US" sz="4000">
              <a:ea typeface="ＭＳ Ｐゴシック" charset="-128"/>
            </a:endParaRPr>
          </a:p>
        </p:txBody>
      </p:sp>
      <p:sp>
        <p:nvSpPr>
          <p:cNvPr id="8294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4A403F2D-FD42-1F42-A54F-11E920A10D01}" type="slidenum">
              <a:rPr lang="en-US" altLang="en-US" sz="1200">
                <a:solidFill>
                  <a:srgbClr val="898989"/>
                </a:solidFill>
                <a:latin typeface="Arial" charset="0"/>
              </a:rPr>
              <a:pPr>
                <a:spcBef>
                  <a:spcPct val="0"/>
                </a:spcBef>
                <a:buFontTx/>
                <a:buNone/>
              </a:pPr>
              <a:t>15</a:t>
            </a:fld>
            <a:endParaRPr lang="en-US" altLang="en-US" sz="1200">
              <a:solidFill>
                <a:srgbClr val="898989"/>
              </a:solidFill>
              <a:latin typeface="Arial" charset="0"/>
            </a:endParaRPr>
          </a:p>
        </p:txBody>
      </p:sp>
      <p:pic>
        <p:nvPicPr>
          <p:cNvPr id="5" name="Picture 4"/>
          <p:cNvPicPr>
            <a:picLocks noChangeAspect="1"/>
          </p:cNvPicPr>
          <p:nvPr/>
        </p:nvPicPr>
        <p:blipFill>
          <a:blip r:embed="rId3">
            <a:alphaModFix amt="70000"/>
            <a:extLst>
              <a:ext uri="{28A0092B-C50C-407E-A947-70E740481C1C}">
                <a14:useLocalDpi xmlns:a14="http://schemas.microsoft.com/office/drawing/2010/main" val="0"/>
              </a:ext>
            </a:extLst>
          </a:blip>
          <a:srcRect l="2013"/>
          <a:stretch>
            <a:fillRect/>
          </a:stretch>
        </p:blipFill>
        <p:spPr bwMode="auto">
          <a:xfrm>
            <a:off x="179388" y="2438400"/>
            <a:ext cx="8761412" cy="29845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2"/>
          <p:cNvSpPr>
            <a:spLocks noGrp="1" noChangeArrowheads="1"/>
          </p:cNvSpPr>
          <p:nvPr>
            <p:ph type="title"/>
          </p:nvPr>
        </p:nvSpPr>
        <p:spPr/>
        <p:txBody>
          <a:bodyPr/>
          <a:lstStyle/>
          <a:p>
            <a:pPr eaLnBrk="1" hangingPunct="1"/>
            <a:r>
              <a:rPr lang="en-US" altLang="en-US" sz="4000">
                <a:ea typeface="ＭＳ Ｐゴシック" charset="-128"/>
              </a:rPr>
              <a:t>Model for Network Access Security</a:t>
            </a:r>
            <a:endParaRPr lang="en-AU" altLang="en-US" sz="4000">
              <a:ea typeface="ＭＳ Ｐゴシック" charset="-128"/>
            </a:endParaRPr>
          </a:p>
        </p:txBody>
      </p:sp>
      <p:sp>
        <p:nvSpPr>
          <p:cNvPr id="84994" name="Rectangle 3"/>
          <p:cNvSpPr>
            <a:spLocks noGrp="1" noChangeArrowheads="1"/>
          </p:cNvSpPr>
          <p:nvPr>
            <p:ph idx="1"/>
          </p:nvPr>
        </p:nvSpPr>
        <p:spPr/>
        <p:txBody>
          <a:bodyPr/>
          <a:lstStyle/>
          <a:p>
            <a:pPr marL="609600" indent="-609600" eaLnBrk="1" hangingPunct="1">
              <a:lnSpc>
                <a:spcPct val="90000"/>
              </a:lnSpc>
            </a:pPr>
            <a:r>
              <a:rPr lang="en-AU" altLang="en-US" dirty="0">
                <a:ea typeface="ＭＳ Ｐゴシック" charset="-128"/>
              </a:rPr>
              <a:t>using this model requires us to: </a:t>
            </a:r>
          </a:p>
          <a:p>
            <a:pPr marL="990600" lvl="1" indent="-533400" eaLnBrk="1" hangingPunct="1">
              <a:lnSpc>
                <a:spcPct val="90000"/>
              </a:lnSpc>
              <a:buFont typeface="Times" charset="0"/>
              <a:buAutoNum type="arabicPeriod"/>
            </a:pPr>
            <a:r>
              <a:rPr lang="en-AU" altLang="en-US" dirty="0"/>
              <a:t>select appropriate </a:t>
            </a:r>
            <a:r>
              <a:rPr lang="en-AU" altLang="en-US" dirty="0">
                <a:solidFill>
                  <a:srgbClr val="000099"/>
                </a:solidFill>
              </a:rPr>
              <a:t>gatekeeper</a:t>
            </a:r>
            <a:r>
              <a:rPr lang="en-AU" altLang="en-US" dirty="0"/>
              <a:t> </a:t>
            </a:r>
            <a:r>
              <a:rPr lang="en-AU" altLang="en-US" dirty="0">
                <a:solidFill>
                  <a:srgbClr val="000099"/>
                </a:solidFill>
              </a:rPr>
              <a:t>functions</a:t>
            </a:r>
            <a:r>
              <a:rPr lang="en-AU" altLang="en-US" dirty="0"/>
              <a:t> to identify users </a:t>
            </a:r>
          </a:p>
          <a:p>
            <a:pPr marL="990600" lvl="1" indent="-533400" eaLnBrk="1" hangingPunct="1">
              <a:lnSpc>
                <a:spcPct val="90000"/>
              </a:lnSpc>
              <a:buFont typeface="Times" charset="0"/>
              <a:buAutoNum type="arabicPeriod"/>
            </a:pPr>
            <a:r>
              <a:rPr lang="en-AU" altLang="en-US" dirty="0"/>
              <a:t>implement </a:t>
            </a:r>
            <a:r>
              <a:rPr lang="en-AU" altLang="en-US" dirty="0">
                <a:solidFill>
                  <a:srgbClr val="000099"/>
                </a:solidFill>
              </a:rPr>
              <a:t>security controls</a:t>
            </a:r>
            <a:r>
              <a:rPr lang="en-AU" altLang="en-US" dirty="0"/>
              <a:t> to ensure only authorised users access designated information or resources </a:t>
            </a:r>
          </a:p>
        </p:txBody>
      </p:sp>
      <p:sp>
        <p:nvSpPr>
          <p:cNvPr id="84995"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F26CA9BF-B2F1-DA45-AA0B-D95CA3ED4C86}" type="slidenum">
              <a:rPr lang="en-US" altLang="en-US" sz="1200">
                <a:solidFill>
                  <a:srgbClr val="898989"/>
                </a:solidFill>
                <a:latin typeface="Arial" charset="0"/>
              </a:rPr>
              <a:pPr>
                <a:spcBef>
                  <a:spcPct val="0"/>
                </a:spcBef>
                <a:buFontTx/>
                <a:buNone/>
              </a:pPr>
              <a:t>16</a:t>
            </a:fld>
            <a:endParaRPr lang="en-US" altLang="en-US" sz="1200">
              <a:solidFill>
                <a:srgbClr val="898989"/>
              </a:solidFill>
              <a:latin typeface="Arial"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2"/>
          <p:cNvSpPr>
            <a:spLocks noGrp="1" noChangeArrowheads="1"/>
          </p:cNvSpPr>
          <p:nvPr>
            <p:ph type="title"/>
          </p:nvPr>
        </p:nvSpPr>
        <p:spPr/>
        <p:txBody>
          <a:bodyPr/>
          <a:lstStyle/>
          <a:p>
            <a:pPr eaLnBrk="1" hangingPunct="1"/>
            <a:r>
              <a:rPr lang="en-US" altLang="en-US">
                <a:ea typeface="ＭＳ Ｐゴシック" charset="-128"/>
              </a:rPr>
              <a:t>Summary</a:t>
            </a:r>
            <a:endParaRPr lang="en-AU" altLang="en-US">
              <a:ea typeface="ＭＳ Ｐゴシック" charset="-128"/>
            </a:endParaRPr>
          </a:p>
        </p:txBody>
      </p:sp>
      <p:sp>
        <p:nvSpPr>
          <p:cNvPr id="87042" name="Rectangle 3"/>
          <p:cNvSpPr>
            <a:spLocks noGrp="1" noChangeArrowheads="1"/>
          </p:cNvSpPr>
          <p:nvPr>
            <p:ph idx="1"/>
          </p:nvPr>
        </p:nvSpPr>
        <p:spPr/>
        <p:txBody>
          <a:bodyPr/>
          <a:lstStyle/>
          <a:p>
            <a:pPr eaLnBrk="1" hangingPunct="1"/>
            <a:r>
              <a:rPr lang="en-US" altLang="en-US" dirty="0">
                <a:ea typeface="ＭＳ Ｐゴシック" charset="-128"/>
              </a:rPr>
              <a:t>X.800 security architecture</a:t>
            </a:r>
          </a:p>
          <a:p>
            <a:pPr eaLnBrk="1" hangingPunct="1"/>
            <a:r>
              <a:rPr lang="en-US" altLang="en-US" dirty="0">
                <a:ea typeface="ＭＳ Ｐゴシック" charset="-128"/>
              </a:rPr>
              <a:t>security attacks, services, mechanisms</a:t>
            </a:r>
          </a:p>
          <a:p>
            <a:pPr eaLnBrk="1" hangingPunct="1"/>
            <a:r>
              <a:rPr lang="en-US" altLang="en-US" dirty="0">
                <a:ea typeface="ＭＳ Ｐゴシック" charset="-128"/>
              </a:rPr>
              <a:t>security functional requirements</a:t>
            </a:r>
          </a:p>
          <a:p>
            <a:pPr eaLnBrk="1" hangingPunct="1"/>
            <a:r>
              <a:rPr lang="en-US" altLang="en-US" dirty="0">
                <a:ea typeface="ＭＳ Ｐゴシック" charset="-128"/>
              </a:rPr>
              <a:t>models for network (access) security</a:t>
            </a:r>
            <a:endParaRPr lang="en-AU" altLang="en-US" dirty="0">
              <a:ea typeface="ＭＳ Ｐゴシック" charset="-128"/>
            </a:endParaRPr>
          </a:p>
        </p:txBody>
      </p:sp>
      <p:sp>
        <p:nvSpPr>
          <p:cNvPr id="8704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7CE266E3-7B66-1147-B610-3867DCC7E8B4}" type="slidenum">
              <a:rPr lang="en-US" altLang="en-US" sz="1200">
                <a:solidFill>
                  <a:srgbClr val="898989"/>
                </a:solidFill>
                <a:latin typeface="Arial" charset="0"/>
              </a:rPr>
              <a:pPr>
                <a:spcBef>
                  <a:spcPct val="0"/>
                </a:spcBef>
                <a:buFontTx/>
                <a:buNone/>
              </a:pPr>
              <a:t>17</a:t>
            </a:fld>
            <a:endParaRPr lang="en-US" altLang="en-US" sz="1200">
              <a:solidFill>
                <a:srgbClr val="898989"/>
              </a:solidFill>
              <a:latin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026"/>
          <p:cNvSpPr>
            <a:spLocks noGrp="1" noChangeArrowheads="1"/>
          </p:cNvSpPr>
          <p:nvPr>
            <p:ph type="title"/>
          </p:nvPr>
        </p:nvSpPr>
        <p:spPr/>
        <p:txBody>
          <a:bodyPr/>
          <a:lstStyle/>
          <a:p>
            <a:pPr eaLnBrk="1" hangingPunct="1"/>
            <a:r>
              <a:rPr lang="en-US" altLang="en-US">
                <a:ea typeface="ＭＳ Ｐゴシック" charset="-128"/>
              </a:rPr>
              <a:t>OSI Security Architecture</a:t>
            </a:r>
            <a:endParaRPr lang="en-AU" altLang="en-US">
              <a:ea typeface="ＭＳ Ｐゴシック" charset="-128"/>
            </a:endParaRPr>
          </a:p>
        </p:txBody>
      </p:sp>
      <p:sp>
        <p:nvSpPr>
          <p:cNvPr id="54274" name="Rectangle 1027"/>
          <p:cNvSpPr>
            <a:spLocks noGrp="1" noChangeArrowheads="1"/>
          </p:cNvSpPr>
          <p:nvPr>
            <p:ph idx="1"/>
          </p:nvPr>
        </p:nvSpPr>
        <p:spPr>
          <a:xfrm>
            <a:off x="457200" y="1676400"/>
            <a:ext cx="8382000" cy="4454525"/>
          </a:xfrm>
        </p:spPr>
        <p:txBody>
          <a:bodyPr/>
          <a:lstStyle/>
          <a:p>
            <a:pPr eaLnBrk="1" hangingPunct="1"/>
            <a:r>
              <a:rPr lang="en-US" altLang="en-US">
                <a:ea typeface="ＭＳ Ｐゴシック" charset="-128"/>
              </a:rPr>
              <a:t>ITU-T X.800 “Security Architecture for OSI”</a:t>
            </a:r>
          </a:p>
          <a:p>
            <a:pPr eaLnBrk="1" hangingPunct="1"/>
            <a:r>
              <a:rPr lang="en-US" altLang="en-US">
                <a:ea typeface="ＭＳ Ｐゴシック" charset="-128"/>
              </a:rPr>
              <a:t>defines a systematic way of defining and providing security requirements</a:t>
            </a:r>
          </a:p>
          <a:p>
            <a:pPr eaLnBrk="1" hangingPunct="1"/>
            <a:r>
              <a:rPr lang="en-US" altLang="en-US">
                <a:ea typeface="ＭＳ Ｐゴシック" charset="-128"/>
              </a:rPr>
              <a:t>for us it provides a useful, if abstract, overview of concepts we will study</a:t>
            </a:r>
            <a:endParaRPr lang="en-AU" altLang="en-US">
              <a:ea typeface="ＭＳ Ｐゴシック" charset="-128"/>
            </a:endParaRPr>
          </a:p>
        </p:txBody>
      </p:sp>
      <p:sp>
        <p:nvSpPr>
          <p:cNvPr id="54276"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C1C0F9BE-2512-7444-A826-58379FD9E36B}" type="slidenum">
              <a:rPr lang="en-US" altLang="en-US" sz="1200">
                <a:solidFill>
                  <a:srgbClr val="898989"/>
                </a:solidFill>
                <a:latin typeface="Arial" charset="0"/>
              </a:rPr>
              <a:pPr>
                <a:spcBef>
                  <a:spcPct val="0"/>
                </a:spcBef>
                <a:buFontTx/>
                <a:buNone/>
              </a:pPr>
              <a:t>2</a:t>
            </a:fld>
            <a:endParaRPr lang="en-US" altLang="en-US" sz="1200">
              <a:solidFill>
                <a:srgbClr val="898989"/>
              </a:solidFill>
              <a:latin typeface="Arial" charset="0"/>
            </a:endParaRPr>
          </a:p>
        </p:txBody>
      </p:sp>
      <p:pic>
        <p:nvPicPr>
          <p:cNvPr id="6" name="Picture 1030"/>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2743200" y="4648200"/>
            <a:ext cx="3446463" cy="1927225"/>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p:txBody>
          <a:bodyPr/>
          <a:lstStyle/>
          <a:p>
            <a:pPr eaLnBrk="1" hangingPunct="1"/>
            <a:r>
              <a:rPr lang="en-AU" altLang="en-US">
                <a:ea typeface="ＭＳ Ｐゴシック" charset="-128"/>
              </a:rPr>
              <a:t>Aspects of Security</a:t>
            </a:r>
          </a:p>
        </p:txBody>
      </p:sp>
      <p:sp>
        <p:nvSpPr>
          <p:cNvPr id="56322" name="Rectangle 3"/>
          <p:cNvSpPr>
            <a:spLocks noGrp="1" noChangeArrowheads="1"/>
          </p:cNvSpPr>
          <p:nvPr>
            <p:ph idx="1"/>
          </p:nvPr>
        </p:nvSpPr>
        <p:spPr>
          <a:xfrm>
            <a:off x="457200" y="1600200"/>
            <a:ext cx="8686800" cy="4525963"/>
          </a:xfrm>
        </p:spPr>
        <p:txBody>
          <a:bodyPr/>
          <a:lstStyle/>
          <a:p>
            <a:pPr eaLnBrk="1" hangingPunct="1"/>
            <a:r>
              <a:rPr lang="en-US" altLang="en-US" dirty="0">
                <a:ea typeface="ＭＳ Ｐゴシック" charset="-128"/>
              </a:rPr>
              <a:t>consider 3 aspects of information security:</a:t>
            </a:r>
          </a:p>
          <a:p>
            <a:pPr lvl="1" eaLnBrk="1" hangingPunct="1"/>
            <a:r>
              <a:rPr lang="en-US" altLang="en-US" sz="2400" b="1" dirty="0">
                <a:ea typeface="ＭＳ Ｐゴシック" charset="-128"/>
              </a:rPr>
              <a:t>security attack</a:t>
            </a:r>
          </a:p>
          <a:p>
            <a:pPr lvl="1" eaLnBrk="1" hangingPunct="1"/>
            <a:r>
              <a:rPr lang="en-US" altLang="en-US" sz="2400" b="1" dirty="0">
                <a:ea typeface="ＭＳ Ｐゴシック" charset="-128"/>
              </a:rPr>
              <a:t>security mechanism</a:t>
            </a:r>
          </a:p>
          <a:p>
            <a:pPr lvl="1" eaLnBrk="1" hangingPunct="1"/>
            <a:r>
              <a:rPr lang="en-US" altLang="en-US" sz="2400" b="1" dirty="0">
                <a:ea typeface="ＭＳ Ｐゴシック" charset="-128"/>
              </a:rPr>
              <a:t>security service</a:t>
            </a:r>
          </a:p>
          <a:p>
            <a:pPr eaLnBrk="1" hangingPunct="1"/>
            <a:r>
              <a:rPr lang="en-AU" altLang="en-US" dirty="0">
                <a:ea typeface="ＭＳ Ｐゴシック" charset="-128"/>
              </a:rPr>
              <a:t>terms</a:t>
            </a:r>
          </a:p>
          <a:p>
            <a:pPr lvl="1" eaLnBrk="1" hangingPunct="1"/>
            <a:r>
              <a:rPr lang="en-AU" altLang="en-US" sz="2400" i="1" dirty="0">
                <a:solidFill>
                  <a:srgbClr val="000099"/>
                </a:solidFill>
                <a:ea typeface="ＭＳ Ｐゴシック" charset="-128"/>
              </a:rPr>
              <a:t>threat</a:t>
            </a:r>
            <a:r>
              <a:rPr lang="en-AU" altLang="en-US" sz="2400" i="1" dirty="0">
                <a:ea typeface="ＭＳ Ｐゴシック" charset="-128"/>
              </a:rPr>
              <a:t> </a:t>
            </a:r>
            <a:r>
              <a:rPr lang="en-US" altLang="en-US" sz="2400" dirty="0">
                <a:ea typeface="ＭＳ Ｐゴシック" charset="-128"/>
              </a:rPr>
              <a:t>–</a:t>
            </a:r>
            <a:r>
              <a:rPr lang="en-AU" altLang="en-US" sz="2400" dirty="0">
                <a:ea typeface="ＭＳ Ｐゴシック" charset="-128"/>
              </a:rPr>
              <a:t> a </a:t>
            </a:r>
            <a:r>
              <a:rPr lang="en-US" altLang="en-US" sz="2400" dirty="0">
                <a:ea typeface="ＭＳ Ｐゴシック" charset="-128"/>
              </a:rPr>
              <a:t>potential for violation of security</a:t>
            </a:r>
          </a:p>
          <a:p>
            <a:pPr lvl="1" eaLnBrk="1" hangingPunct="1"/>
            <a:r>
              <a:rPr lang="en-US" altLang="en-US" sz="2400" dirty="0">
                <a:solidFill>
                  <a:srgbClr val="000099"/>
                </a:solidFill>
                <a:ea typeface="ＭＳ Ｐゴシック" charset="-128"/>
              </a:rPr>
              <a:t>vulnerability</a:t>
            </a:r>
            <a:r>
              <a:rPr lang="en-US" altLang="en-US" sz="2400" dirty="0">
                <a:ea typeface="ＭＳ Ｐゴシック" charset="-128"/>
              </a:rPr>
              <a:t> – a weakness</a:t>
            </a:r>
          </a:p>
          <a:p>
            <a:pPr lvl="1" eaLnBrk="1" hangingPunct="1"/>
            <a:r>
              <a:rPr lang="en-US" altLang="en-US" sz="2400" dirty="0">
                <a:ea typeface="ＭＳ Ｐゴシック" charset="-128"/>
              </a:rPr>
              <a:t>risk - </a:t>
            </a:r>
            <a:r>
              <a:rPr lang="en-US" sz="2400" dirty="0"/>
              <a:t>“</a:t>
            </a:r>
            <a:r>
              <a:rPr lang="de-DE" sz="2400" dirty="0" err="1"/>
              <a:t>Where</a:t>
            </a:r>
            <a:r>
              <a:rPr lang="de-DE" sz="2400" dirty="0"/>
              <a:t> a </a:t>
            </a:r>
            <a:r>
              <a:rPr lang="de-DE" sz="2400" dirty="0" err="1">
                <a:solidFill>
                  <a:srgbClr val="000099"/>
                </a:solidFill>
              </a:rPr>
              <a:t>threat</a:t>
            </a:r>
            <a:r>
              <a:rPr lang="de-DE" sz="2400" dirty="0">
                <a:solidFill>
                  <a:srgbClr val="000099"/>
                </a:solidFill>
              </a:rPr>
              <a:t> </a:t>
            </a:r>
            <a:r>
              <a:rPr lang="de-DE" sz="2400" dirty="0" err="1"/>
              <a:t>intersects</a:t>
            </a:r>
            <a:r>
              <a:rPr lang="de-DE" sz="2400" dirty="0"/>
              <a:t> </a:t>
            </a:r>
            <a:r>
              <a:rPr lang="de-DE" sz="2400" dirty="0" err="1"/>
              <a:t>with</a:t>
            </a:r>
            <a:r>
              <a:rPr lang="de-DE" sz="2400" dirty="0"/>
              <a:t> a </a:t>
            </a:r>
            <a:r>
              <a:rPr lang="de-DE" sz="2400" dirty="0" err="1">
                <a:solidFill>
                  <a:srgbClr val="000099"/>
                </a:solidFill>
              </a:rPr>
              <a:t>vulnerability</a:t>
            </a:r>
            <a:r>
              <a:rPr lang="de-DE" sz="2400" dirty="0"/>
              <a:t>, </a:t>
            </a:r>
            <a:r>
              <a:rPr lang="de-DE" sz="2400" dirty="0" err="1">
                <a:solidFill>
                  <a:srgbClr val="000099"/>
                </a:solidFill>
              </a:rPr>
              <a:t>risk</a:t>
            </a:r>
            <a:r>
              <a:rPr lang="de-DE" sz="2400" dirty="0"/>
              <a:t> </a:t>
            </a:r>
            <a:r>
              <a:rPr lang="de-DE" sz="2400" dirty="0" err="1"/>
              <a:t>is</a:t>
            </a:r>
            <a:r>
              <a:rPr lang="de-DE" sz="2400" dirty="0"/>
              <a:t> </a:t>
            </a:r>
            <a:r>
              <a:rPr lang="de-DE" sz="2400" dirty="0" err="1"/>
              <a:t>present</a:t>
            </a:r>
            <a:r>
              <a:rPr lang="en-US" sz="2400" dirty="0"/>
              <a:t>”</a:t>
            </a:r>
            <a:r>
              <a:rPr lang="de-DE" sz="2400" dirty="0"/>
              <a:t> – </a:t>
            </a:r>
            <a:r>
              <a:rPr lang="de-DE" sz="1400" dirty="0"/>
              <a:t>NIST Special </a:t>
            </a:r>
            <a:r>
              <a:rPr lang="de-DE" sz="1400" dirty="0" err="1"/>
              <a:t>Publication</a:t>
            </a:r>
            <a:r>
              <a:rPr lang="de-DE" sz="1400" dirty="0"/>
              <a:t> 800-100: </a:t>
            </a:r>
            <a:r>
              <a:rPr lang="en-US" sz="1400" dirty="0"/>
              <a:t>Information Security Handbook: A Guide for Managers</a:t>
            </a:r>
            <a:r>
              <a:rPr lang="en-US" altLang="en-US" sz="1400" dirty="0">
                <a:ea typeface="ＭＳ Ｐゴシック" charset="-128"/>
              </a:rPr>
              <a:t> </a:t>
            </a:r>
            <a:endParaRPr lang="en-AU" altLang="en-US" sz="1400" dirty="0">
              <a:ea typeface="ＭＳ Ｐゴシック" charset="-128"/>
            </a:endParaRPr>
          </a:p>
          <a:p>
            <a:pPr lvl="1" eaLnBrk="1" hangingPunct="1"/>
            <a:r>
              <a:rPr lang="en-AU" altLang="en-US" sz="2400" i="1" dirty="0">
                <a:ea typeface="ＭＳ Ｐゴシック" charset="-128"/>
              </a:rPr>
              <a:t>attack </a:t>
            </a:r>
            <a:r>
              <a:rPr lang="en-US" altLang="en-US" sz="2400" dirty="0">
                <a:ea typeface="ＭＳ Ｐゴシック" charset="-128"/>
              </a:rPr>
              <a:t>–</a:t>
            </a:r>
            <a:r>
              <a:rPr lang="en-AU" altLang="en-US" sz="2400" dirty="0">
                <a:ea typeface="ＭＳ Ｐゴシック" charset="-128"/>
              </a:rPr>
              <a:t> an </a:t>
            </a:r>
            <a:r>
              <a:rPr lang="en-US" altLang="en-US" sz="2400" dirty="0">
                <a:ea typeface="ＭＳ Ｐゴシック" charset="-128"/>
              </a:rPr>
              <a:t>assault on system security, a deliberate attempt to evade security services</a:t>
            </a:r>
            <a:endParaRPr lang="en-AU" altLang="en-US" sz="2400" dirty="0">
              <a:ea typeface="ＭＳ Ｐゴシック" charset="-128"/>
            </a:endParaRPr>
          </a:p>
          <a:p>
            <a:pPr lvl="1" eaLnBrk="1" hangingPunct="1"/>
            <a:endParaRPr lang="en-AU" altLang="en-US" dirty="0">
              <a:ea typeface="ＭＳ Ｐゴシック" charset="-128"/>
            </a:endParaRPr>
          </a:p>
        </p:txBody>
      </p:sp>
      <p:sp>
        <p:nvSpPr>
          <p:cNvPr id="56323"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AA7B3D6B-24D7-8B47-B3CE-440A99D9AF0A}" type="slidenum">
              <a:rPr lang="en-US" altLang="en-US" sz="1200">
                <a:solidFill>
                  <a:srgbClr val="898989"/>
                </a:solidFill>
                <a:latin typeface="Arial" charset="0"/>
              </a:rPr>
              <a:pPr>
                <a:spcBef>
                  <a:spcPct val="0"/>
                </a:spcBef>
                <a:buFontTx/>
                <a:buNone/>
              </a:pPr>
              <a:t>3</a:t>
            </a:fld>
            <a:endParaRPr lang="en-US" altLang="en-US" sz="1200">
              <a:solidFill>
                <a:srgbClr val="898989"/>
              </a:solidFill>
              <a:latin typeface="Arial"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altLang="en-US"/>
              <a:t>Countermeasures</a:t>
            </a:r>
          </a:p>
        </p:txBody>
      </p:sp>
      <p:sp>
        <p:nvSpPr>
          <p:cNvPr id="17411" name="Rectangle 3"/>
          <p:cNvSpPr>
            <a:spLocks noGrp="1" noChangeArrowheads="1"/>
          </p:cNvSpPr>
          <p:nvPr>
            <p:ph idx="1"/>
          </p:nvPr>
        </p:nvSpPr>
        <p:spPr/>
        <p:txBody>
          <a:bodyPr/>
          <a:lstStyle/>
          <a:p>
            <a:pPr eaLnBrk="1" hangingPunct="1"/>
            <a:r>
              <a:rPr lang="en-US" altLang="en-US" dirty="0"/>
              <a:t>means used to deal with security attacks</a:t>
            </a:r>
          </a:p>
          <a:p>
            <a:pPr lvl="1" eaLnBrk="1" hangingPunct="1"/>
            <a:r>
              <a:rPr lang="en-US" altLang="en-US" dirty="0">
                <a:solidFill>
                  <a:srgbClr val="000099"/>
                </a:solidFill>
              </a:rPr>
              <a:t>prevent</a:t>
            </a:r>
          </a:p>
          <a:p>
            <a:pPr lvl="1" eaLnBrk="1" hangingPunct="1"/>
            <a:r>
              <a:rPr lang="en-US" altLang="en-US" dirty="0">
                <a:solidFill>
                  <a:srgbClr val="000099"/>
                </a:solidFill>
              </a:rPr>
              <a:t>detect</a:t>
            </a:r>
          </a:p>
          <a:p>
            <a:pPr lvl="1" eaLnBrk="1" hangingPunct="1"/>
            <a:r>
              <a:rPr lang="en-US" altLang="en-US" dirty="0">
                <a:solidFill>
                  <a:srgbClr val="000099"/>
                </a:solidFill>
              </a:rPr>
              <a:t>recover</a:t>
            </a:r>
          </a:p>
          <a:p>
            <a:pPr eaLnBrk="1" hangingPunct="1"/>
            <a:r>
              <a:rPr lang="en-US" altLang="en-US" dirty="0"/>
              <a:t>may result in new vulnerabilities</a:t>
            </a:r>
          </a:p>
          <a:p>
            <a:pPr eaLnBrk="1" hangingPunct="1"/>
            <a:r>
              <a:rPr lang="en-US" altLang="en-US" dirty="0"/>
              <a:t>will have residual vulnerability</a:t>
            </a:r>
          </a:p>
          <a:p>
            <a:pPr eaLnBrk="1" hangingPunct="1"/>
            <a:r>
              <a:rPr lang="en-US" altLang="en-US" dirty="0"/>
              <a:t>goal is to minimize risk given constraints</a:t>
            </a:r>
          </a:p>
        </p:txBody>
      </p:sp>
      <p:sp>
        <p:nvSpPr>
          <p:cNvPr id="17412"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707007C9-345A-0043-A0E0-FF6AE3FFA570}" type="slidenum">
              <a:rPr lang="en-US" altLang="en-US" sz="1200">
                <a:solidFill>
                  <a:srgbClr val="898989"/>
                </a:solidFill>
                <a:latin typeface="Arial" charset="0"/>
              </a:rPr>
              <a:pPr eaLnBrk="1" hangingPunct="1">
                <a:spcBef>
                  <a:spcPct val="0"/>
                </a:spcBef>
                <a:buFontTx/>
                <a:buNone/>
              </a:pPr>
              <a:t>4</a:t>
            </a:fld>
            <a:endParaRPr lang="en-US" altLang="en-US" sz="1200">
              <a:solidFill>
                <a:srgbClr val="898989"/>
              </a:solidFill>
              <a:latin typeface="Arial" charset="0"/>
            </a:endParaRPr>
          </a:p>
        </p:txBody>
      </p:sp>
    </p:spTree>
    <p:extLst>
      <p:ext uri="{BB962C8B-B14F-4D97-AF65-F5344CB8AC3E}">
        <p14:creationId xmlns:p14="http://schemas.microsoft.com/office/powerpoint/2010/main" val="17038630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28600" y="277813"/>
            <a:ext cx="8686800" cy="1139825"/>
          </a:xfrm>
        </p:spPr>
        <p:txBody>
          <a:bodyPr/>
          <a:lstStyle/>
          <a:p>
            <a:pPr eaLnBrk="1" hangingPunct="1"/>
            <a:r>
              <a:rPr lang="en-US" altLang="en-US" dirty="0"/>
              <a:t>Security Functional Requirements</a:t>
            </a:r>
            <a:endParaRPr lang="en-US" altLang="en-US" dirty="0">
              <a:latin typeface="Times" charset="0"/>
            </a:endParaRPr>
          </a:p>
        </p:txBody>
      </p:sp>
      <p:sp>
        <p:nvSpPr>
          <p:cNvPr id="18435" name="Rectangle 3"/>
          <p:cNvSpPr>
            <a:spLocks noGrp="1" noChangeArrowheads="1"/>
          </p:cNvSpPr>
          <p:nvPr>
            <p:ph idx="1"/>
          </p:nvPr>
        </p:nvSpPr>
        <p:spPr>
          <a:xfrm>
            <a:off x="228600" y="1676400"/>
            <a:ext cx="8686800" cy="4724400"/>
          </a:xfrm>
        </p:spPr>
        <p:txBody>
          <a:bodyPr/>
          <a:lstStyle/>
          <a:p>
            <a:pPr eaLnBrk="1" hangingPunct="1">
              <a:lnSpc>
                <a:spcPct val="90000"/>
              </a:lnSpc>
            </a:pPr>
            <a:r>
              <a:rPr lang="en-US" altLang="en-US" sz="2800" dirty="0">
                <a:solidFill>
                  <a:srgbClr val="0E0A99"/>
                </a:solidFill>
              </a:rPr>
              <a:t>technical measures:</a:t>
            </a:r>
          </a:p>
          <a:p>
            <a:pPr lvl="1" eaLnBrk="1" hangingPunct="1">
              <a:lnSpc>
                <a:spcPct val="90000"/>
              </a:lnSpc>
            </a:pPr>
            <a:r>
              <a:rPr lang="en-US" altLang="en-US" sz="2400" dirty="0"/>
              <a:t>access control; identification &amp; authentication; system &amp; communication protection; system &amp; information integrity</a:t>
            </a:r>
          </a:p>
          <a:p>
            <a:pPr eaLnBrk="1" hangingPunct="1">
              <a:lnSpc>
                <a:spcPct val="90000"/>
              </a:lnSpc>
            </a:pPr>
            <a:r>
              <a:rPr lang="en-US" altLang="en-US" sz="2800" dirty="0">
                <a:solidFill>
                  <a:srgbClr val="0E0A99"/>
                </a:solidFill>
              </a:rPr>
              <a:t>management controls and procedures </a:t>
            </a:r>
          </a:p>
          <a:p>
            <a:pPr lvl="1" eaLnBrk="1" hangingPunct="1">
              <a:lnSpc>
                <a:spcPct val="90000"/>
              </a:lnSpc>
            </a:pPr>
            <a:r>
              <a:rPr lang="en-US" altLang="en-US" sz="2400" dirty="0"/>
              <a:t>awareness &amp; training; audit &amp; accountability; certification, accreditation, &amp; security assessments; contingency planning; maintenance; physical &amp; environmental protection; planning; personnel security; risk assessment; systems &amp; services acquisition</a:t>
            </a:r>
          </a:p>
          <a:p>
            <a:pPr eaLnBrk="1" hangingPunct="1">
              <a:lnSpc>
                <a:spcPct val="90000"/>
              </a:lnSpc>
            </a:pPr>
            <a:r>
              <a:rPr lang="en-US" altLang="en-US" sz="2800" dirty="0">
                <a:solidFill>
                  <a:srgbClr val="0E0A99"/>
                </a:solidFill>
              </a:rPr>
              <a:t>overlapping technical and management:</a:t>
            </a:r>
          </a:p>
          <a:p>
            <a:pPr lvl="1" eaLnBrk="1" hangingPunct="1">
              <a:lnSpc>
                <a:spcPct val="90000"/>
              </a:lnSpc>
            </a:pPr>
            <a:r>
              <a:rPr lang="en-US" altLang="en-US" sz="2400" dirty="0"/>
              <a:t>configuration management; incident response; media protection</a:t>
            </a:r>
          </a:p>
        </p:txBody>
      </p:sp>
      <p:sp>
        <p:nvSpPr>
          <p:cNvPr id="18436" name="Rectangle 4"/>
          <p:cNvSpPr>
            <a:spLocks noChangeArrowheads="1"/>
          </p:cNvSpPr>
          <p:nvPr/>
        </p:nvSpPr>
        <p:spPr bwMode="auto">
          <a:xfrm>
            <a:off x="331788" y="37973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endParaRPr lang="en-US" altLang="en-US" sz="1800">
              <a:latin typeface="Arial" charset="0"/>
            </a:endParaRPr>
          </a:p>
        </p:txBody>
      </p:sp>
      <p:sp>
        <p:nvSpPr>
          <p:cNvPr id="18437"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D34D2041-BFE9-BB40-9998-4271C3D8F523}" type="slidenum">
              <a:rPr lang="en-US" altLang="en-US" sz="1200">
                <a:solidFill>
                  <a:srgbClr val="898989"/>
                </a:solidFill>
                <a:latin typeface="Arial" charset="0"/>
              </a:rPr>
              <a:pPr eaLnBrk="1" hangingPunct="1">
                <a:spcBef>
                  <a:spcPct val="0"/>
                </a:spcBef>
                <a:buFontTx/>
                <a:buNone/>
              </a:pPr>
              <a:t>5</a:t>
            </a:fld>
            <a:endParaRPr lang="en-US" altLang="en-US" sz="1200">
              <a:solidFill>
                <a:srgbClr val="898989"/>
              </a:solidFill>
              <a:latin typeface="Arial" charset="0"/>
            </a:endParaRPr>
          </a:p>
        </p:txBody>
      </p:sp>
    </p:spTree>
    <p:extLst>
      <p:ext uri="{BB962C8B-B14F-4D97-AF65-F5344CB8AC3E}">
        <p14:creationId xmlns:p14="http://schemas.microsoft.com/office/powerpoint/2010/main" val="341331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pPr eaLnBrk="1" hangingPunct="1"/>
            <a:r>
              <a:rPr lang="en-AU" altLang="en-US">
                <a:ea typeface="ＭＳ Ｐゴシック" charset="-128"/>
              </a:rPr>
              <a:t>Security Attack</a:t>
            </a:r>
          </a:p>
        </p:txBody>
      </p:sp>
      <p:sp>
        <p:nvSpPr>
          <p:cNvPr id="58370" name="Rectangle 3"/>
          <p:cNvSpPr>
            <a:spLocks noGrp="1" noChangeArrowheads="1"/>
          </p:cNvSpPr>
          <p:nvPr>
            <p:ph idx="1"/>
          </p:nvPr>
        </p:nvSpPr>
        <p:spPr/>
        <p:txBody>
          <a:bodyPr/>
          <a:lstStyle/>
          <a:p>
            <a:pPr eaLnBrk="1" hangingPunct="1"/>
            <a:r>
              <a:rPr lang="en-US" altLang="en-US" dirty="0">
                <a:ea typeface="ＭＳ Ｐゴシック" charset="-128"/>
              </a:rPr>
              <a:t>Passive Attacks</a:t>
            </a:r>
          </a:p>
          <a:p>
            <a:pPr lvl="1" eaLnBrk="1" hangingPunct="1"/>
            <a:r>
              <a:rPr lang="en-US" altLang="en-US" dirty="0">
                <a:ea typeface="ＭＳ Ｐゴシック" charset="-128"/>
              </a:rPr>
              <a:t>A passive attack attempts to learn or make use of information from the system but </a:t>
            </a:r>
            <a:r>
              <a:rPr lang="en-US" altLang="en-US" dirty="0">
                <a:solidFill>
                  <a:srgbClr val="000099"/>
                </a:solidFill>
                <a:ea typeface="ＭＳ Ｐゴシック" charset="-128"/>
              </a:rPr>
              <a:t>does not affect</a:t>
            </a:r>
            <a:r>
              <a:rPr lang="en-US" altLang="en-US" dirty="0">
                <a:ea typeface="ＭＳ Ｐゴシック" charset="-128"/>
              </a:rPr>
              <a:t> system resources.</a:t>
            </a:r>
          </a:p>
          <a:p>
            <a:pPr lvl="1" eaLnBrk="1" hangingPunct="1"/>
            <a:endParaRPr lang="en-US" altLang="en-US" dirty="0">
              <a:ea typeface="ＭＳ Ｐゴシック" charset="-128"/>
            </a:endParaRPr>
          </a:p>
          <a:p>
            <a:pPr eaLnBrk="1" hangingPunct="1"/>
            <a:r>
              <a:rPr lang="en-AU" altLang="en-US" dirty="0">
                <a:ea typeface="ＭＳ Ｐゴシック" charset="-128"/>
              </a:rPr>
              <a:t>Active Attacks</a:t>
            </a:r>
          </a:p>
          <a:p>
            <a:pPr lvl="1" eaLnBrk="1" hangingPunct="1"/>
            <a:r>
              <a:rPr lang="en-US" altLang="en-US" i="1" dirty="0">
                <a:ea typeface="ＭＳ Ｐゴシック" charset="-128"/>
              </a:rPr>
              <a:t>An active attack attempts to </a:t>
            </a:r>
            <a:r>
              <a:rPr lang="en-US" altLang="en-US" i="1" dirty="0">
                <a:solidFill>
                  <a:srgbClr val="000099"/>
                </a:solidFill>
                <a:ea typeface="ＭＳ Ｐゴシック" charset="-128"/>
              </a:rPr>
              <a:t>alter</a:t>
            </a:r>
            <a:r>
              <a:rPr lang="en-US" altLang="en-US" i="1" dirty="0">
                <a:ea typeface="ＭＳ Ｐゴシック" charset="-128"/>
              </a:rPr>
              <a:t> system resources or affect their operation.</a:t>
            </a:r>
            <a:endParaRPr lang="en-AU" altLang="en-US" dirty="0">
              <a:ea typeface="ＭＳ Ｐゴシック" charset="-128"/>
            </a:endParaRPr>
          </a:p>
          <a:p>
            <a:pPr lvl="1" eaLnBrk="1" hangingPunct="1"/>
            <a:endParaRPr lang="en-AU" altLang="en-US" dirty="0">
              <a:ea typeface="ＭＳ Ｐゴシック" charset="-128"/>
            </a:endParaRPr>
          </a:p>
        </p:txBody>
      </p:sp>
      <p:sp>
        <p:nvSpPr>
          <p:cNvPr id="58371"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DFD0BAA8-353E-D047-8994-0CAAFF39EFC1}" type="slidenum">
              <a:rPr lang="en-US" altLang="en-US" sz="1200">
                <a:solidFill>
                  <a:srgbClr val="898989"/>
                </a:solidFill>
                <a:latin typeface="Arial" charset="0"/>
              </a:rPr>
              <a:pPr>
                <a:spcBef>
                  <a:spcPct val="0"/>
                </a:spcBef>
                <a:buFontTx/>
                <a:buNone/>
              </a:pPr>
              <a:t>6</a:t>
            </a:fld>
            <a:endParaRPr lang="en-US" altLang="en-US" sz="1200">
              <a:solidFill>
                <a:srgbClr val="898989"/>
              </a:solidFill>
              <a:latin typeface="Arial"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8CC49BF9-5305-2F4B-8D58-CEA5D59E58BE}" type="slidenum">
              <a:rPr lang="en-US" altLang="en-US" sz="1200">
                <a:solidFill>
                  <a:srgbClr val="898989"/>
                </a:solidFill>
                <a:latin typeface="Arial" charset="0"/>
              </a:rPr>
              <a:pPr>
                <a:spcBef>
                  <a:spcPct val="0"/>
                </a:spcBef>
                <a:buFontTx/>
                <a:buNone/>
              </a:pPr>
              <a:t>7</a:t>
            </a:fld>
            <a:endParaRPr lang="en-US" altLang="en-US" sz="1200">
              <a:solidFill>
                <a:srgbClr val="898989"/>
              </a:solidFill>
              <a:latin typeface="Arial" charset="0"/>
            </a:endParaRPr>
          </a:p>
        </p:txBody>
      </p:sp>
      <p:sp>
        <p:nvSpPr>
          <p:cNvPr id="6" name="Rectangle 2"/>
          <p:cNvSpPr>
            <a:spLocks noGrp="1" noChangeArrowheads="1"/>
          </p:cNvSpPr>
          <p:nvPr>
            <p:ph type="title"/>
          </p:nvPr>
        </p:nvSpPr>
        <p:spPr>
          <a:xfrm>
            <a:off x="457200" y="188640"/>
            <a:ext cx="8229600" cy="1143000"/>
          </a:xfrm>
        </p:spPr>
        <p:txBody>
          <a:bodyPr/>
          <a:lstStyle/>
          <a:p>
            <a:pPr eaLnBrk="1" hangingPunct="1"/>
            <a:r>
              <a:rPr lang="en-US" altLang="en-US" dirty="0">
                <a:ea typeface="ＭＳ Ｐゴシック" charset="-128"/>
                <a:cs typeface="Arial" charset="0"/>
              </a:rPr>
              <a:t>Two types of Passive Attacks</a:t>
            </a:r>
            <a:endParaRPr lang="en-AU" altLang="en-US" dirty="0">
              <a:ea typeface="ＭＳ Ｐゴシック" charset="-128"/>
            </a:endParaRPr>
          </a:p>
        </p:txBody>
      </p:sp>
      <p:sp>
        <p:nvSpPr>
          <p:cNvPr id="4" name="TextBox 3"/>
          <p:cNvSpPr txBox="1"/>
          <p:nvPr/>
        </p:nvSpPr>
        <p:spPr>
          <a:xfrm>
            <a:off x="5436096" y="2511233"/>
            <a:ext cx="3456385" cy="2031325"/>
          </a:xfrm>
          <a:prstGeom prst="rect">
            <a:avLst/>
          </a:prstGeom>
          <a:noFill/>
        </p:spPr>
        <p:txBody>
          <a:bodyPr wrap="square" rtlCol="0">
            <a:spAutoFit/>
          </a:bodyPr>
          <a:lstStyle/>
          <a:p>
            <a:pPr marL="285750" indent="-285750" eaLnBrk="1" hangingPunct="1">
              <a:lnSpc>
                <a:spcPct val="90000"/>
              </a:lnSpc>
              <a:buFont typeface="Arial" charset="0"/>
              <a:buChar char="•"/>
            </a:pPr>
            <a:r>
              <a:rPr lang="en-US" altLang="en-US" sz="2000" dirty="0">
                <a:cs typeface="Arial" charset="0"/>
              </a:rPr>
              <a:t>Passive attacks are </a:t>
            </a:r>
            <a:r>
              <a:rPr lang="en-US" altLang="en-US" sz="2000" dirty="0">
                <a:solidFill>
                  <a:srgbClr val="000099"/>
                </a:solidFill>
                <a:cs typeface="Arial" charset="0"/>
              </a:rPr>
              <a:t>difficult to detect</a:t>
            </a:r>
            <a:r>
              <a:rPr lang="en-US" altLang="en-US" sz="2000" dirty="0">
                <a:cs typeface="Arial" charset="0"/>
              </a:rPr>
              <a:t> because they do not involve any alteration of the data.</a:t>
            </a:r>
          </a:p>
          <a:p>
            <a:pPr marL="285750" indent="-285750" eaLnBrk="1" hangingPunct="1">
              <a:lnSpc>
                <a:spcPct val="90000"/>
              </a:lnSpc>
              <a:buFont typeface="Arial" charset="0"/>
              <a:buChar char="•"/>
            </a:pPr>
            <a:endParaRPr lang="en-US" altLang="en-US" sz="2000" dirty="0">
              <a:cs typeface="Arial" charset="0"/>
            </a:endParaRPr>
          </a:p>
          <a:p>
            <a:pPr marL="285750" indent="-285750" eaLnBrk="1" hangingPunct="1">
              <a:lnSpc>
                <a:spcPct val="90000"/>
              </a:lnSpc>
              <a:buFont typeface="Arial" charset="0"/>
              <a:buChar char="•"/>
            </a:pPr>
            <a:r>
              <a:rPr lang="en-US" altLang="en-US" sz="2000" dirty="0">
                <a:cs typeface="Arial" charset="0"/>
              </a:rPr>
              <a:t>Our main goal is to </a:t>
            </a:r>
            <a:r>
              <a:rPr lang="en-US" altLang="en-US" sz="2000" dirty="0">
                <a:solidFill>
                  <a:srgbClr val="000099"/>
                </a:solidFill>
                <a:cs typeface="Arial" charset="0"/>
              </a:rPr>
              <a:t>prevent</a:t>
            </a:r>
            <a:r>
              <a:rPr lang="en-US" altLang="en-US" sz="2000" dirty="0">
                <a:cs typeface="Arial" charset="0"/>
              </a:rPr>
              <a:t> their success.</a:t>
            </a:r>
          </a:p>
        </p:txBody>
      </p:sp>
      <p:pic>
        <p:nvPicPr>
          <p:cNvPr id="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1484784"/>
            <a:ext cx="4896544" cy="46654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charset="0"/>
              <a:buChar char="•"/>
              <a:defRPr sz="3200">
                <a:solidFill>
                  <a:schemeClr val="tx1"/>
                </a:solidFill>
                <a:latin typeface="Calibri" charset="0"/>
              </a:defRPr>
            </a:lvl1pPr>
            <a:lvl2pPr marL="742950" indent="-285750">
              <a:spcBef>
                <a:spcPct val="20000"/>
              </a:spcBef>
              <a:buFont typeface="Arial" charset="0"/>
              <a:buChar char="–"/>
              <a:defRPr sz="2800">
                <a:solidFill>
                  <a:schemeClr val="tx1"/>
                </a:solidFill>
                <a:latin typeface="Calibri" charset="0"/>
              </a:defRPr>
            </a:lvl2pPr>
            <a:lvl3pPr marL="1143000" indent="-228600">
              <a:spcBef>
                <a:spcPct val="20000"/>
              </a:spcBef>
              <a:buFont typeface="Arial" charset="0"/>
              <a:buChar char="•"/>
              <a:defRPr sz="2400">
                <a:solidFill>
                  <a:schemeClr val="tx1"/>
                </a:solidFill>
                <a:latin typeface="Calibri" charset="0"/>
              </a:defRPr>
            </a:lvl3pPr>
            <a:lvl4pPr marL="1600200" indent="-228600">
              <a:spcBef>
                <a:spcPct val="20000"/>
              </a:spcBef>
              <a:buFont typeface="Arial" charset="0"/>
              <a:buChar char="–"/>
              <a:defRPr sz="2000">
                <a:solidFill>
                  <a:schemeClr val="tx1"/>
                </a:solidFill>
                <a:latin typeface="Calibri" charset="0"/>
              </a:defRPr>
            </a:lvl4pPr>
            <a:lvl5pPr marL="2057400" indent="-22860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a:spcBef>
                <a:spcPct val="0"/>
              </a:spcBef>
              <a:buFontTx/>
              <a:buNone/>
            </a:pPr>
            <a:fld id="{87BE6E66-912D-2341-A1BC-E561354E2327}" type="slidenum">
              <a:rPr lang="en-US" altLang="en-US" sz="1200">
                <a:solidFill>
                  <a:srgbClr val="898989"/>
                </a:solidFill>
                <a:latin typeface="Arial" charset="0"/>
              </a:rPr>
              <a:pPr>
                <a:spcBef>
                  <a:spcPct val="0"/>
                </a:spcBef>
                <a:buFontTx/>
                <a:buNone/>
              </a:pPr>
              <a:t>8</a:t>
            </a:fld>
            <a:endParaRPr lang="en-US" altLang="en-US" sz="1200">
              <a:solidFill>
                <a:srgbClr val="898989"/>
              </a:solidFill>
              <a:latin typeface="Arial" charset="0"/>
            </a:endParaRPr>
          </a:p>
        </p:txBody>
      </p:sp>
      <p:sp>
        <p:nvSpPr>
          <p:cNvPr id="5" name="Rectangle 2"/>
          <p:cNvSpPr>
            <a:spLocks noGrp="1" noChangeArrowheads="1"/>
          </p:cNvSpPr>
          <p:nvPr>
            <p:ph type="title"/>
          </p:nvPr>
        </p:nvSpPr>
        <p:spPr>
          <a:xfrm>
            <a:off x="457200" y="188640"/>
            <a:ext cx="8229600" cy="1143000"/>
          </a:xfrm>
        </p:spPr>
        <p:txBody>
          <a:bodyPr/>
          <a:lstStyle/>
          <a:p>
            <a:pPr eaLnBrk="1" hangingPunct="1"/>
            <a:r>
              <a:rPr lang="en-US" altLang="en-US" dirty="0">
                <a:ea typeface="ＭＳ Ｐゴシック" charset="-128"/>
                <a:cs typeface="Arial" charset="0"/>
              </a:rPr>
              <a:t>Four types of Active Attacks</a:t>
            </a:r>
            <a:endParaRPr lang="en-AU" altLang="en-US" dirty="0">
              <a:ea typeface="ＭＳ Ｐゴシック" charset="-128"/>
            </a:endParaRPr>
          </a:p>
        </p:txBody>
      </p:sp>
      <p:sp>
        <p:nvSpPr>
          <p:cNvPr id="2" name="TextBox 1"/>
          <p:cNvSpPr txBox="1"/>
          <p:nvPr/>
        </p:nvSpPr>
        <p:spPr>
          <a:xfrm>
            <a:off x="457200" y="5491472"/>
            <a:ext cx="8363272" cy="1200329"/>
          </a:xfrm>
          <a:prstGeom prst="rect">
            <a:avLst/>
          </a:prstGeom>
          <a:noFill/>
        </p:spPr>
        <p:txBody>
          <a:bodyPr wrap="square" rtlCol="0">
            <a:spAutoFit/>
          </a:bodyPr>
          <a:lstStyle/>
          <a:p>
            <a:pPr marL="285750" indent="-285750" eaLnBrk="1" hangingPunct="1">
              <a:lnSpc>
                <a:spcPct val="90000"/>
              </a:lnSpc>
              <a:buFont typeface="Arial" charset="0"/>
              <a:buChar char="•"/>
            </a:pPr>
            <a:r>
              <a:rPr lang="en-US" altLang="en-US" sz="2000" dirty="0">
                <a:cs typeface="Arial" charset="0"/>
              </a:rPr>
              <a:t>Active attacks are </a:t>
            </a:r>
            <a:r>
              <a:rPr lang="en-US" altLang="en-US" sz="2000" dirty="0">
                <a:solidFill>
                  <a:srgbClr val="000099"/>
                </a:solidFill>
                <a:cs typeface="Arial" charset="0"/>
              </a:rPr>
              <a:t>difficult to prevent</a:t>
            </a:r>
            <a:r>
              <a:rPr lang="en-US" altLang="en-US" sz="2000" dirty="0">
                <a:cs typeface="Arial" charset="0"/>
              </a:rPr>
              <a:t> because of the wide variety of potential physical, software, and network vulnerabilities. </a:t>
            </a:r>
          </a:p>
          <a:p>
            <a:pPr marL="285750" indent="-285750" eaLnBrk="1" hangingPunct="1">
              <a:lnSpc>
                <a:spcPct val="90000"/>
              </a:lnSpc>
              <a:buFont typeface="Arial" charset="0"/>
              <a:buChar char="•"/>
            </a:pPr>
            <a:r>
              <a:rPr lang="en-US" altLang="en-US" sz="2000" dirty="0">
                <a:cs typeface="Arial" charset="0"/>
              </a:rPr>
              <a:t>Our main goal is to </a:t>
            </a:r>
            <a:r>
              <a:rPr lang="en-US" altLang="en-US" sz="2000" dirty="0">
                <a:solidFill>
                  <a:srgbClr val="000099"/>
                </a:solidFill>
                <a:cs typeface="Arial" charset="0"/>
              </a:rPr>
              <a:t>detect</a:t>
            </a:r>
            <a:r>
              <a:rPr lang="en-US" altLang="en-US" sz="2000" dirty="0">
                <a:cs typeface="Arial" charset="0"/>
              </a:rPr>
              <a:t> them and to </a:t>
            </a:r>
            <a:r>
              <a:rPr lang="en-US" altLang="en-US" sz="2000" dirty="0">
                <a:solidFill>
                  <a:srgbClr val="000099"/>
                </a:solidFill>
                <a:cs typeface="Arial" charset="0"/>
              </a:rPr>
              <a:t>recover</a:t>
            </a:r>
            <a:r>
              <a:rPr lang="en-US" altLang="en-US" sz="2000" dirty="0">
                <a:cs typeface="Arial" charset="0"/>
              </a:rPr>
              <a:t> from any disruption or delays caused by them.</a:t>
            </a:r>
          </a:p>
        </p:txBody>
      </p:sp>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1196752"/>
            <a:ext cx="3119717" cy="41321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8"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64088" y="1196752"/>
            <a:ext cx="3096344" cy="4061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026"/>
          <p:cNvSpPr>
            <a:spLocks noGrp="1" noChangeArrowheads="1"/>
          </p:cNvSpPr>
          <p:nvPr>
            <p:ph type="title"/>
          </p:nvPr>
        </p:nvSpPr>
        <p:spPr/>
        <p:txBody>
          <a:bodyPr/>
          <a:lstStyle/>
          <a:p>
            <a:pPr eaLnBrk="1" hangingPunct="1"/>
            <a:r>
              <a:rPr lang="en-US" altLang="en-US">
                <a:ea typeface="MS PGothic" charset="-128"/>
              </a:rPr>
              <a:t>Security Services</a:t>
            </a:r>
            <a:endParaRPr lang="en-AU" altLang="en-US">
              <a:ea typeface="MS PGothic" charset="-128"/>
            </a:endParaRPr>
          </a:p>
        </p:txBody>
      </p:sp>
      <p:sp>
        <p:nvSpPr>
          <p:cNvPr id="24579" name="Rectangle 1027"/>
          <p:cNvSpPr>
            <a:spLocks noGrp="1" noChangeArrowheads="1"/>
          </p:cNvSpPr>
          <p:nvPr>
            <p:ph idx="1"/>
          </p:nvPr>
        </p:nvSpPr>
        <p:spPr>
          <a:xfrm>
            <a:off x="251520" y="1676400"/>
            <a:ext cx="8784976" cy="4800600"/>
          </a:xfrm>
        </p:spPr>
        <p:txBody>
          <a:bodyPr/>
          <a:lstStyle/>
          <a:p>
            <a:pPr eaLnBrk="1" hangingPunct="1">
              <a:lnSpc>
                <a:spcPct val="90000"/>
              </a:lnSpc>
            </a:pPr>
            <a:r>
              <a:rPr lang="en-AU" altLang="en-US" sz="2800" dirty="0">
                <a:ea typeface="MS PGothic" charset="-128"/>
              </a:rPr>
              <a:t>X.800: “a service provided by a protocol layer of communicating open systems, which ensures </a:t>
            </a:r>
            <a:r>
              <a:rPr lang="en-AU" altLang="en-US" sz="2800" dirty="0">
                <a:solidFill>
                  <a:srgbClr val="000099"/>
                </a:solidFill>
                <a:ea typeface="MS PGothic" charset="-128"/>
              </a:rPr>
              <a:t>adequate </a:t>
            </a:r>
            <a:r>
              <a:rPr lang="en-AU" altLang="en-US" sz="2800" dirty="0">
                <a:ea typeface="MS PGothic" charset="-128"/>
              </a:rPr>
              <a:t>security of the systems or of data transfers”</a:t>
            </a:r>
          </a:p>
          <a:p>
            <a:pPr eaLnBrk="1" hangingPunct="1">
              <a:lnSpc>
                <a:spcPct val="90000"/>
              </a:lnSpc>
            </a:pPr>
            <a:r>
              <a:rPr lang="en-AU" altLang="en-US" sz="2800" dirty="0">
                <a:ea typeface="MS PGothic" charset="-128"/>
              </a:rPr>
              <a:t>RFC 2828: “a </a:t>
            </a:r>
            <a:r>
              <a:rPr lang="en-AU" altLang="en-US" sz="2800" dirty="0">
                <a:solidFill>
                  <a:srgbClr val="000099"/>
                </a:solidFill>
                <a:ea typeface="MS PGothic" charset="-128"/>
              </a:rPr>
              <a:t>processing </a:t>
            </a:r>
            <a:r>
              <a:rPr lang="en-AU" altLang="en-US" sz="2800" dirty="0">
                <a:ea typeface="MS PGothic" charset="-128"/>
              </a:rPr>
              <a:t>or </a:t>
            </a:r>
            <a:r>
              <a:rPr lang="en-AU" altLang="en-US" sz="2800" dirty="0">
                <a:solidFill>
                  <a:srgbClr val="000099"/>
                </a:solidFill>
                <a:ea typeface="MS PGothic" charset="-128"/>
              </a:rPr>
              <a:t>communication </a:t>
            </a:r>
            <a:r>
              <a:rPr lang="en-AU" altLang="en-US" sz="2800" dirty="0">
                <a:ea typeface="MS PGothic" charset="-128"/>
              </a:rPr>
              <a:t>service provided by a system to give a specific kind of protection to system resources”</a:t>
            </a:r>
          </a:p>
          <a:p>
            <a:pPr eaLnBrk="1" hangingPunct="1"/>
            <a:r>
              <a:rPr lang="en-US" altLang="en-US" sz="2800" dirty="0">
                <a:solidFill>
                  <a:srgbClr val="0E0A99"/>
                </a:solidFill>
                <a:ea typeface="MS PGothic" charset="-128"/>
              </a:rPr>
              <a:t>uses one or more security mechanisms </a:t>
            </a:r>
          </a:p>
          <a:p>
            <a:pPr eaLnBrk="1" hangingPunct="1"/>
            <a:r>
              <a:rPr lang="en-US" altLang="en-US" sz="2800" dirty="0">
                <a:ea typeface="MS PGothic" charset="-128"/>
              </a:rPr>
              <a:t>often replicates functions normally associated with physical documents</a:t>
            </a:r>
          </a:p>
          <a:p>
            <a:pPr lvl="1" eaLnBrk="1" hangingPunct="1"/>
            <a:r>
              <a:rPr lang="en-US" altLang="en-US" sz="2200" dirty="0">
                <a:ea typeface="MS PGothic" charset="-128"/>
              </a:rPr>
              <a:t>for example, have signatures, dates; need protection from disclosure, tampering, or destruction; be notarized or witnessed; be recorded or licensed</a:t>
            </a:r>
            <a:endParaRPr lang="en-AU" altLang="en-US" sz="2200" dirty="0">
              <a:ea typeface="MS PGothic" charset="-128"/>
            </a:endParaRPr>
          </a:p>
        </p:txBody>
      </p:sp>
      <p:sp>
        <p:nvSpPr>
          <p:cNvPr id="24580" name="Slide Number Placeholder 1"/>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charset="0"/>
              <a:buChar char="•"/>
              <a:defRPr sz="3200">
                <a:solidFill>
                  <a:schemeClr val="tx1"/>
                </a:solidFill>
                <a:latin typeface="Calibri" charset="0"/>
              </a:defRPr>
            </a:lvl1pPr>
            <a:lvl2pPr marL="742950" indent="-285750" eaLnBrk="0" hangingPunct="0">
              <a:spcBef>
                <a:spcPct val="20000"/>
              </a:spcBef>
              <a:buFont typeface="Arial" charset="0"/>
              <a:buChar char="–"/>
              <a:defRPr sz="2800">
                <a:solidFill>
                  <a:schemeClr val="tx1"/>
                </a:solidFill>
                <a:latin typeface="Calibri" charset="0"/>
              </a:defRPr>
            </a:lvl2pPr>
            <a:lvl3pPr marL="1143000" indent="-228600" eaLnBrk="0" hangingPunct="0">
              <a:spcBef>
                <a:spcPct val="20000"/>
              </a:spcBef>
              <a:buFont typeface="Arial" charset="0"/>
              <a:buChar char="•"/>
              <a:defRPr sz="2400">
                <a:solidFill>
                  <a:schemeClr val="tx1"/>
                </a:solidFill>
                <a:latin typeface="Calibri" charset="0"/>
              </a:defRPr>
            </a:lvl3pPr>
            <a:lvl4pPr marL="1600200" indent="-228600" eaLnBrk="0" hangingPunct="0">
              <a:spcBef>
                <a:spcPct val="20000"/>
              </a:spcBef>
              <a:buFont typeface="Arial" charset="0"/>
              <a:buChar char="–"/>
              <a:defRPr sz="2000">
                <a:solidFill>
                  <a:schemeClr val="tx1"/>
                </a:solidFill>
                <a:latin typeface="Calibri" charset="0"/>
              </a:defRPr>
            </a:lvl4pPr>
            <a:lvl5pPr marL="2057400" indent="-228600" eaLnBrk="0" hangingPunct="0">
              <a:spcBef>
                <a:spcPct val="20000"/>
              </a:spcBef>
              <a:buFont typeface="Arial" charset="0"/>
              <a:buChar char="»"/>
              <a:defRPr sz="2000">
                <a:solidFill>
                  <a:schemeClr val="tx1"/>
                </a:solidFill>
                <a:latin typeface="Calibri"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charset="0"/>
              </a:defRPr>
            </a:lvl9pPr>
          </a:lstStyle>
          <a:p>
            <a:pPr eaLnBrk="1" hangingPunct="1">
              <a:spcBef>
                <a:spcPct val="0"/>
              </a:spcBef>
              <a:buFontTx/>
              <a:buNone/>
            </a:pPr>
            <a:fld id="{C5369EDA-9838-4E44-957E-60444750E530}" type="slidenum">
              <a:rPr lang="en-US" altLang="en-US" sz="1200">
                <a:solidFill>
                  <a:srgbClr val="898989"/>
                </a:solidFill>
                <a:latin typeface="Arial" charset="0"/>
              </a:rPr>
              <a:pPr eaLnBrk="1" hangingPunct="1">
                <a:spcBef>
                  <a:spcPct val="0"/>
                </a:spcBef>
                <a:buFontTx/>
                <a:buNone/>
              </a:pPr>
              <a:t>9</a:t>
            </a:fld>
            <a:endParaRPr lang="en-US" altLang="en-US" sz="1200">
              <a:solidFill>
                <a:srgbClr val="898989"/>
              </a:solidFill>
              <a:latin typeface="Arial" charset="0"/>
            </a:endParaRPr>
          </a:p>
        </p:txBody>
      </p:sp>
    </p:spTree>
    <p:extLst>
      <p:ext uri="{BB962C8B-B14F-4D97-AF65-F5344CB8AC3E}">
        <p14:creationId xmlns:p14="http://schemas.microsoft.com/office/powerpoint/2010/main" val="6446189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2666</TotalTime>
  <Words>2823</Words>
  <Application>Microsoft Macintosh PowerPoint</Application>
  <PresentationFormat>On-screen Show (4:3)</PresentationFormat>
  <Paragraphs>184</Paragraphs>
  <Slides>17</Slides>
  <Notes>17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ＭＳ Ｐゴシック</vt:lpstr>
      <vt:lpstr>ＭＳ Ｐゴシック</vt:lpstr>
      <vt:lpstr>Arial</vt:lpstr>
      <vt:lpstr>Calibri</vt:lpstr>
      <vt:lpstr>Times</vt:lpstr>
      <vt:lpstr>Times New Roman</vt:lpstr>
      <vt:lpstr>Wingdings</vt:lpstr>
      <vt:lpstr>Office Theme</vt:lpstr>
      <vt:lpstr>CSCI 474/574 Introduction to Cryptography/Theory of Cryptography  Chapter 1 Overview</vt:lpstr>
      <vt:lpstr>OSI Security Architecture</vt:lpstr>
      <vt:lpstr>Aspects of Security</vt:lpstr>
      <vt:lpstr>Countermeasures</vt:lpstr>
      <vt:lpstr>Security Functional Requirements</vt:lpstr>
      <vt:lpstr>Security Attack</vt:lpstr>
      <vt:lpstr>Two types of Passive Attacks</vt:lpstr>
      <vt:lpstr>Four types of Active Attacks</vt:lpstr>
      <vt:lpstr>Security Services</vt:lpstr>
      <vt:lpstr>Security Services (X.800)</vt:lpstr>
      <vt:lpstr>Security Mechanisms</vt:lpstr>
      <vt:lpstr>Security Mechanisms (X.800)</vt:lpstr>
      <vt:lpstr>Model for Network Security</vt:lpstr>
      <vt:lpstr>Model for Network Security</vt:lpstr>
      <vt:lpstr>Model for Network Access Security</vt:lpstr>
      <vt:lpstr>Model for Network Access Security</vt:lpstr>
      <vt:lpstr>Summary</vt:lpstr>
    </vt:vector>
  </TitlesOfParts>
  <Manager/>
  <Company>School of Eng &amp; IT, UNSW@ADFA</Company>
  <LinksUpToDate>false</LinksUpToDate>
  <SharedDoc>false</SharedDoc>
  <HyperlinkBase/>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dc:subject>
  <dc:creator>Dr Lawrie Brown</dc:creator>
  <cp:keywords/>
  <dc:description/>
  <cp:lastModifiedBy>Chuan Yue</cp:lastModifiedBy>
  <cp:revision>159</cp:revision>
  <cp:lastPrinted>2005-09-02T04:15:44Z</cp:lastPrinted>
  <dcterms:created xsi:type="dcterms:W3CDTF">2009-08-04T00:04:18Z</dcterms:created>
  <dcterms:modified xsi:type="dcterms:W3CDTF">2021-01-09T00:28:49Z</dcterms:modified>
  <cp:category/>
</cp:coreProperties>
</file>