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19"/>
  </p:notesMasterIdLst>
  <p:handoutMasterIdLst>
    <p:handoutMasterId r:id="rId20"/>
  </p:handoutMasterIdLst>
  <p:sldIdLst>
    <p:sldId id="337" r:id="rId2"/>
    <p:sldId id="276" r:id="rId3"/>
    <p:sldId id="326" r:id="rId4"/>
    <p:sldId id="275" r:id="rId5"/>
    <p:sldId id="329" r:id="rId6"/>
    <p:sldId id="331" r:id="rId7"/>
    <p:sldId id="333" r:id="rId8"/>
    <p:sldId id="332" r:id="rId9"/>
    <p:sldId id="335" r:id="rId10"/>
    <p:sldId id="334" r:id="rId11"/>
    <p:sldId id="330" r:id="rId12"/>
    <p:sldId id="278" r:id="rId13"/>
    <p:sldId id="279" r:id="rId14"/>
    <p:sldId id="280" r:id="rId15"/>
    <p:sldId id="281" r:id="rId16"/>
    <p:sldId id="282" r:id="rId17"/>
    <p:sldId id="274" r:id="rId18"/>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clrMru>
    <a:srgbClr val="0432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498"/>
    <p:restoredTop sz="86122" autoAdjust="0"/>
  </p:normalViewPr>
  <p:slideViewPr>
    <p:cSldViewPr>
      <p:cViewPr varScale="1">
        <p:scale>
          <a:sx n="109" d="100"/>
          <a:sy n="109" d="100"/>
        </p:scale>
        <p:origin x="264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6" d="100"/>
          <a:sy n="126" d="100"/>
        </p:scale>
        <p:origin x="-20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15155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a:defRPr/>
            </a:pPr>
            <a:endParaRPr lang="en-US"/>
          </a:p>
        </p:txBody>
      </p:sp>
      <p:sp>
        <p:nvSpPr>
          <p:cNvPr id="15155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15155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1C1A7749-C5E8-1948-A2F3-19A86DCE78D4}"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a:defRPr/>
            </a:pPr>
            <a:endParaRPr lang="en-US"/>
          </a:p>
        </p:txBody>
      </p:sp>
      <p:sp>
        <p:nvSpPr>
          <p:cNvPr id="205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DB358CD8-2C31-6C43-95D4-F5A6B6FE5814}"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44F13F5-9455-FD4A-B67D-EB20317C1711}" type="slidenum">
              <a:rPr lang="en-AU" altLang="en-US"/>
              <a:pPr>
                <a:spcBef>
                  <a:spcPct val="0"/>
                </a:spcBef>
              </a:pPr>
              <a:t>1</a:t>
            </a:fld>
            <a:endParaRPr lang="en-AU" altLang="en-US"/>
          </a:p>
        </p:txBody>
      </p:sp>
      <p:sp>
        <p:nvSpPr>
          <p:cNvPr id="5123" name="Rectangle 2"/>
          <p:cNvSpPr>
            <a:spLocks noGrp="1" noRot="1" noChangeAspect="1" noChangeArrowheads="1" noTextEdit="1"/>
          </p:cNvSpPr>
          <p:nvPr>
            <p:ph type="sldImg"/>
          </p:nvPr>
        </p:nvSpPr>
        <p:spPr>
          <a:solidFill>
            <a:srgbClr val="FFFFFF"/>
          </a:solidFill>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Lecture slides by Lawrie Brown for “Cryptography and Network Security”, by William Stallings, Chapter 3 – “Block Ciphers and the Data Encryption Standard”.</a:t>
            </a:r>
            <a:endParaRPr lang="en-AU"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t>Enhanced and Modified by </a:t>
            </a:r>
            <a:r>
              <a:rPr lang="en-US" altLang="en-US" dirty="0" err="1"/>
              <a:t>Chuan</a:t>
            </a:r>
            <a:r>
              <a:rPr lang="en-US" altLang="en-US" dirty="0"/>
              <a:t> Yue at the Colorado School of Mines.</a:t>
            </a:r>
          </a:p>
          <a:p>
            <a:pPr eaLnBrk="1" hangingPunct="1"/>
            <a:endParaRPr lang="en-US" altLang="en-US" dirty="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DF936A5-842B-6E4A-BB64-75AE38908796}" type="slidenum">
              <a:rPr lang="en-AU" altLang="en-US"/>
              <a:pPr>
                <a:spcBef>
                  <a:spcPct val="0"/>
                </a:spcBef>
              </a:pPr>
              <a:t>10</a:t>
            </a:fld>
            <a:endParaRPr lang="en-AU" alt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ltLang="en-US">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76BAE3B-CB5F-D34A-AE51-03C35F0D56E0}" type="slidenum">
              <a:rPr lang="en-AU" altLang="en-US"/>
              <a:pPr>
                <a:spcBef>
                  <a:spcPct val="0"/>
                </a:spcBef>
              </a:pPr>
              <a:t>11</a:t>
            </a:fld>
            <a:endParaRPr lang="en-AU"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en-US">
              <a:ea typeface="ＭＳ Ｐゴシック" charset="-128"/>
            </a:endParaRPr>
          </a:p>
          <a:p>
            <a:pPr eaLnBrk="1" hangingPunct="1"/>
            <a:endParaRPr lang="en-AU" altLang="en-US">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C60D6A9-4D44-B345-9B72-7B11177F638C}" type="slidenum">
              <a:rPr lang="en-AU" altLang="en-US"/>
              <a:pPr>
                <a:spcBef>
                  <a:spcPct val="0"/>
                </a:spcBef>
              </a:pPr>
              <a:t>12</a:t>
            </a:fld>
            <a:endParaRPr lang="en-AU"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Feistel proposed that we can approximate the ideal block cipher by utilizing the concept of a product cipher, which is the execution of two or more simple ciphers in sequence in such a way that the final result or product is cryptographically stronger than any of the component ciphers. In particular, Feistel proposed the use of a cipher that alternates substitutions and permutations, as a practical application of a proposal by Claude Shannon.</a:t>
            </a:r>
            <a:r>
              <a:rPr lang="en-AU" altLang="en-US">
                <a:ea typeface="ＭＳ Ｐゴシック" charset="-128"/>
              </a:rPr>
              <a:t> Claude Shannon’s 1949 paper has the key ideas that led to the development of modern block ciphers. Critically, it was the technique of layering groups of S-boxes separated by a larger P-box to form the S-P network, a complex form of a product cipher. He also introduced the ideas of </a:t>
            </a:r>
            <a:r>
              <a:rPr lang="en-AU" altLang="en-US" i="1">
                <a:ea typeface="ＭＳ Ｐゴシック" charset="-128"/>
              </a:rPr>
              <a:t>confusion</a:t>
            </a:r>
            <a:r>
              <a:rPr lang="en-AU" altLang="en-US">
                <a:ea typeface="ＭＳ Ｐゴシック" charset="-128"/>
              </a:rPr>
              <a:t> and </a:t>
            </a:r>
            <a:r>
              <a:rPr lang="en-AU" altLang="en-US" i="1">
                <a:ea typeface="ＭＳ Ｐゴシック" charset="-128"/>
              </a:rPr>
              <a:t>diffusion</a:t>
            </a:r>
            <a:r>
              <a:rPr lang="en-AU" altLang="en-US">
                <a:ea typeface="ＭＳ Ｐゴシック" charset="-128"/>
              </a:rPr>
              <a:t>, notionally provided by S-boxes and P-boxes (in conjunction with S-boxes).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0810278F-B8B7-D94A-A36F-934CD64A4764}" type="slidenum">
              <a:rPr lang="en-AU" altLang="en-US"/>
              <a:pPr>
                <a:spcBef>
                  <a:spcPct val="0"/>
                </a:spcBef>
              </a:pPr>
              <a:t>13</a:t>
            </a:fld>
            <a:endParaRPr lang="en-AU"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charset="-128"/>
              </a:rPr>
              <a:t>The terms diffusion and confusion were introduced by Claude Shannon to capture the two basic building blocks for any cryptographic system. </a:t>
            </a:r>
            <a:r>
              <a:rPr lang="en-US" altLang="en-US">
                <a:ea typeface="ＭＳ Ｐゴシック" charset="-128"/>
              </a:rPr>
              <a:t>Shannon's concern was to thwart cryptanalysis based on statistical analysis. </a:t>
            </a:r>
            <a:r>
              <a:rPr lang="en-AU" altLang="en-US">
                <a:ea typeface="ＭＳ Ｐゴシック" charset="-128"/>
              </a:rPr>
              <a:t>Every block cipher involves a transformation of a block of plaintext into a block of ciphertext, where the transformation depends on the key. The mechanism of diffusion seeks to make the statistical relationship between the plaintext and ciphertext as complex as possible in order to thwart attempts to deduce the key. Confusion</a:t>
            </a:r>
            <a:r>
              <a:rPr lang="en-AU" altLang="en-US" b="1">
                <a:ea typeface="ＭＳ Ｐゴシック" charset="-128"/>
              </a:rPr>
              <a:t> </a:t>
            </a:r>
            <a:r>
              <a:rPr lang="en-AU" altLang="en-US">
                <a:ea typeface="ＭＳ Ｐゴシック" charset="-128"/>
              </a:rPr>
              <a:t>seeks to make the relationship between the statistics of the ciphertext and the value of the encryption key as complex as possible, again to thwart attempts to discover the key.</a:t>
            </a:r>
            <a:endParaRPr lang="en-US" altLang="en-US">
              <a:ea typeface="ＭＳ Ｐゴシック" charset="-128"/>
            </a:endParaRPr>
          </a:p>
          <a:p>
            <a:pPr eaLnBrk="1" hangingPunct="1"/>
            <a:r>
              <a:rPr lang="en-AU" altLang="en-US">
                <a:ea typeface="ＭＳ Ｐゴシック" charset="-128"/>
              </a:rPr>
              <a:t>So successful are diffusion and confusion in capturing the essence of the desired attributes of a block cipher that they have become the cornerstone of modern block cipher design.</a:t>
            </a:r>
          </a:p>
          <a:p>
            <a:pPr eaLnBrk="1" hangingPunct="1"/>
            <a:endParaRPr lang="en-AU" altLang="en-US">
              <a:ea typeface="ＭＳ Ｐゴシック" charset="-128"/>
            </a:endParaRPr>
          </a:p>
          <a:p>
            <a:pPr eaLnBrk="1" hangingPunct="1"/>
            <a:endParaRPr lang="en-AU" altLang="en-US">
              <a:ea typeface="ＭＳ Ｐゴシック" charset="-128"/>
            </a:endParaRPr>
          </a:p>
          <a:p>
            <a:pPr eaLnBrk="1" hangingPunct="1"/>
            <a:endParaRPr lang="en-AU" altLang="en-US">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0978C5CD-80A6-0C41-A007-2C47BFDD82DA}" type="slidenum">
              <a:rPr lang="en-AU" altLang="en-US"/>
              <a:pPr>
                <a:spcBef>
                  <a:spcPct val="0"/>
                </a:spcBef>
              </a:pPr>
              <a:t>14</a:t>
            </a:fld>
            <a:endParaRPr lang="en-AU"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Horst Feistel, working at IBM Thomas J Watson Research Labs devised a suitable invertible cipher structure in early 70's.</a:t>
            </a:r>
          </a:p>
          <a:p>
            <a:pPr eaLnBrk="1" hangingPunct="1"/>
            <a:r>
              <a:rPr lang="en-AU" altLang="en-US">
                <a:ea typeface="ＭＳ Ｐゴシック" charset="-128"/>
              </a:rPr>
              <a:t>One of Feistel's main contributions was the invention of a suitable structure which adapted Shannon's S-P network in an easily inverted structure. It partitions input block into two halves which are </a:t>
            </a:r>
            <a:r>
              <a:rPr lang="en-US" altLang="en-US">
                <a:ea typeface="ＭＳ Ｐゴシック" charset="-128"/>
              </a:rPr>
              <a:t>processed through multiple rounds which perform a substitution on left data half</a:t>
            </a:r>
            <a:r>
              <a:rPr lang="en-AU" altLang="en-US">
                <a:ea typeface="ＭＳ Ｐゴシック" charset="-128"/>
              </a:rPr>
              <a:t>, based on round function of right half &amp; subkey, and then have permutation swapping halves. Essentially the same h/w or s/w is used for both encryption and decryption, with just a slight change in how the keys are used. One layer of S-boxes and the following P-box are used to form the round function.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0AC167F6-C631-8E49-BA64-789D295149CF}" type="slidenum">
              <a:rPr lang="en-AU" altLang="en-US"/>
              <a:pPr>
                <a:spcBef>
                  <a:spcPct val="0"/>
                </a:spcBef>
              </a:pPr>
              <a:t>15</a:t>
            </a:fld>
            <a:endParaRPr lang="en-AU" altLang="en-US"/>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Stallings Figure 3.3 illustrates the classical feistel cipher structure, with data split in 2 halves, processed through a number of rounds which perform a substitution on left half using output of round function on right half &amp; key, and a permutation which swaps halves, as listed previously. The LHS side of this figure shows the flow during encryption, the RHS in decryption. </a:t>
            </a:r>
          </a:p>
          <a:p>
            <a:pPr eaLnBrk="1" hangingPunct="1"/>
            <a:r>
              <a:rPr lang="en-US" altLang="en-US">
                <a:ea typeface="ＭＳ Ｐゴシック" charset="-128"/>
              </a:rPr>
              <a:t>The inputs to the encryption algorithm are a plaintext block of length 2w bits and a key K. The plaintext block is divided into two halves, L</a:t>
            </a:r>
            <a:r>
              <a:rPr lang="en-US" altLang="en-US" baseline="-25000">
                <a:ea typeface="ＭＳ Ｐゴシック" charset="-128"/>
              </a:rPr>
              <a:t>0</a:t>
            </a:r>
            <a:r>
              <a:rPr lang="en-US" altLang="en-US">
                <a:ea typeface="ＭＳ Ｐゴシック" charset="-128"/>
              </a:rPr>
              <a:t> and R</a:t>
            </a:r>
            <a:r>
              <a:rPr lang="en-US" altLang="en-US" baseline="-25000">
                <a:ea typeface="ＭＳ Ｐゴシック" charset="-128"/>
              </a:rPr>
              <a:t>0</a:t>
            </a:r>
            <a:r>
              <a:rPr lang="en-US" altLang="en-US">
                <a:ea typeface="ＭＳ Ｐゴシック" charset="-128"/>
              </a:rPr>
              <a:t>. The two halves of the data pass through n rounds of processing and then combine to produce the ciphertext block. Each round i has as inputs L</a:t>
            </a:r>
            <a:r>
              <a:rPr lang="en-US" altLang="en-US" baseline="-25000">
                <a:ea typeface="ＭＳ Ｐゴシック" charset="-128"/>
              </a:rPr>
              <a:t>i–1 </a:t>
            </a:r>
            <a:r>
              <a:rPr lang="en-US" altLang="en-US">
                <a:ea typeface="ＭＳ Ｐゴシック" charset="-128"/>
              </a:rPr>
              <a:t>and R</a:t>
            </a:r>
            <a:r>
              <a:rPr lang="en-US" altLang="en-US" baseline="-25000">
                <a:ea typeface="ＭＳ Ｐゴシック" charset="-128"/>
              </a:rPr>
              <a:t>i–1</a:t>
            </a:r>
            <a:r>
              <a:rPr lang="en-US" altLang="en-US">
                <a:ea typeface="ＭＳ Ｐゴシック" charset="-128"/>
              </a:rPr>
              <a:t>, derived from the previous round, as well as a subkey K</a:t>
            </a:r>
            <a:r>
              <a:rPr lang="en-US" altLang="en-US" baseline="-25000">
                <a:ea typeface="ＭＳ Ｐゴシック" charset="-128"/>
              </a:rPr>
              <a:t>i</a:t>
            </a:r>
            <a:r>
              <a:rPr lang="en-US" altLang="en-US">
                <a:ea typeface="ＭＳ Ｐゴシック" charset="-128"/>
              </a:rPr>
              <a:t>, derived from the overall K. In general, the subkeys K  are different from K and from each other.</a:t>
            </a:r>
          </a:p>
          <a:p>
            <a:pPr eaLnBrk="1" hangingPunct="1"/>
            <a:r>
              <a:rPr lang="en-AU" altLang="en-US">
                <a:ea typeface="ＭＳ Ｐゴシック" charset="-128"/>
              </a:rPr>
              <a:t>The process of decryption with a Feistel cipher is essentially the same as the encryption process. The rule is as follows: Use the ciphertext as input to the algorithm, but use the subkeys </a:t>
            </a:r>
            <a:r>
              <a:rPr lang="en-AU" altLang="en-US" i="1">
                <a:ea typeface="ＭＳ Ｐゴシック" charset="-128"/>
              </a:rPr>
              <a:t>K</a:t>
            </a:r>
            <a:r>
              <a:rPr lang="en-AU" altLang="en-US" baseline="-25000">
                <a:ea typeface="ＭＳ Ｐゴシック" charset="-128"/>
              </a:rPr>
              <a:t>i </a:t>
            </a:r>
            <a:r>
              <a:rPr lang="en-AU" altLang="en-US">
                <a:ea typeface="ＭＳ Ｐゴシック" charset="-128"/>
              </a:rPr>
              <a:t>in reverse order. That is, use </a:t>
            </a:r>
            <a:r>
              <a:rPr lang="en-AU" altLang="en-US" i="1">
                <a:ea typeface="ＭＳ Ｐゴシック" charset="-128"/>
              </a:rPr>
              <a:t>K</a:t>
            </a:r>
            <a:r>
              <a:rPr lang="en-AU" altLang="en-US" i="1" baseline="-25000">
                <a:ea typeface="ＭＳ Ｐゴシック" charset="-128"/>
              </a:rPr>
              <a:t>n</a:t>
            </a:r>
            <a:r>
              <a:rPr lang="en-AU" altLang="en-US" baseline="-25000">
                <a:ea typeface="ＭＳ Ｐゴシック" charset="-128"/>
              </a:rPr>
              <a:t> </a:t>
            </a:r>
            <a:r>
              <a:rPr lang="en-AU" altLang="en-US">
                <a:ea typeface="ＭＳ Ｐゴシック" charset="-128"/>
              </a:rPr>
              <a:t>in the first round, </a:t>
            </a:r>
            <a:r>
              <a:rPr lang="en-AU" altLang="en-US" i="1">
                <a:ea typeface="ＭＳ Ｐゴシック" charset="-128"/>
              </a:rPr>
              <a:t>K</a:t>
            </a:r>
            <a:r>
              <a:rPr lang="en-AU" altLang="en-US" i="1" baseline="-25000">
                <a:ea typeface="ＭＳ Ｐゴシック" charset="-128"/>
              </a:rPr>
              <a:t>n</a:t>
            </a:r>
            <a:r>
              <a:rPr lang="en-AU" altLang="en-US" baseline="-25000">
                <a:ea typeface="ＭＳ Ｐゴシック" charset="-128"/>
              </a:rPr>
              <a:t>–1 </a:t>
            </a:r>
            <a:r>
              <a:rPr lang="en-AU" altLang="en-US">
                <a:ea typeface="ＭＳ Ｐゴシック" charset="-128"/>
              </a:rPr>
              <a:t>in the second round, and so on until </a:t>
            </a:r>
            <a:r>
              <a:rPr lang="en-AU" altLang="en-US" i="1">
                <a:ea typeface="ＭＳ Ｐゴシック" charset="-128"/>
              </a:rPr>
              <a:t>K</a:t>
            </a:r>
            <a:r>
              <a:rPr lang="en-AU" altLang="en-US" baseline="-25000">
                <a:ea typeface="ＭＳ Ｐゴシック" charset="-128"/>
              </a:rPr>
              <a:t>1</a:t>
            </a:r>
            <a:r>
              <a:rPr lang="en-AU" altLang="en-US">
                <a:ea typeface="ＭＳ Ｐゴシック" charset="-128"/>
              </a:rPr>
              <a:t> is used in the last round. This is a nice feature because it means we need not implement two different algorithms, one for encryption and one for decryption.</a:t>
            </a:r>
            <a:r>
              <a:rPr lang="en-US" altLang="en-US">
                <a:ea typeface="ＭＳ Ｐゴシック" charset="-128"/>
              </a:rPr>
              <a:t> See discussion in text for why using the same algorithm with a reversed key order produces the correct result, noting that at every round, the intermediate value of the decryption process is equal to the corresponding value of the encryption process with the two halves of the value swapped.</a:t>
            </a:r>
            <a:endParaRPr lang="en-AU" altLang="en-US">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3D9A7AE-976A-FC4A-9361-F30806EFE918}" type="slidenum">
              <a:rPr lang="en-AU" altLang="en-US"/>
              <a:pPr>
                <a:spcBef>
                  <a:spcPct val="0"/>
                </a:spcBef>
              </a:pPr>
              <a:t>16</a:t>
            </a:fld>
            <a:endParaRPr lang="en-AU" alt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pPr>
            <a:r>
              <a:rPr lang="en-US" altLang="en-US" dirty="0">
                <a:ea typeface="ＭＳ Ｐゴシック" charset="-128"/>
              </a:rPr>
              <a:t>The exact realization of a </a:t>
            </a:r>
            <a:r>
              <a:rPr lang="en-US" altLang="en-US" dirty="0" err="1">
                <a:ea typeface="ＭＳ Ｐゴシック" charset="-128"/>
              </a:rPr>
              <a:t>Feistel</a:t>
            </a:r>
            <a:r>
              <a:rPr lang="en-US" altLang="en-US" dirty="0">
                <a:ea typeface="ＭＳ Ｐゴシック" charset="-128"/>
              </a:rPr>
              <a:t> network depends on the choice of the following parameters and design features:</a:t>
            </a:r>
            <a:endParaRPr lang="en-AU" altLang="en-US" dirty="0">
              <a:ea typeface="ＭＳ Ｐゴシック" charset="-128"/>
            </a:endParaRPr>
          </a:p>
          <a:p>
            <a:pPr eaLnBrk="1" hangingPunct="1">
              <a:lnSpc>
                <a:spcPct val="80000"/>
              </a:lnSpc>
              <a:buFontTx/>
              <a:buChar char="•"/>
            </a:pPr>
            <a:r>
              <a:rPr lang="en-AU" altLang="en-US" dirty="0">
                <a:ea typeface="ＭＳ Ｐゴシック" charset="-128"/>
              </a:rPr>
              <a:t> block size  - increasing size improves security, but slows cipher </a:t>
            </a:r>
          </a:p>
          <a:p>
            <a:pPr eaLnBrk="1" hangingPunct="1">
              <a:lnSpc>
                <a:spcPct val="80000"/>
              </a:lnSpc>
              <a:buFontTx/>
              <a:buChar char="•"/>
            </a:pPr>
            <a:r>
              <a:rPr lang="en-AU" altLang="en-US" dirty="0">
                <a:ea typeface="ＭＳ Ｐゴシック" charset="-128"/>
              </a:rPr>
              <a:t> key size - increasing size improves security, makes exhaustive key searching harder, but may slow cipher </a:t>
            </a:r>
          </a:p>
          <a:p>
            <a:pPr eaLnBrk="1" hangingPunct="1">
              <a:lnSpc>
                <a:spcPct val="80000"/>
              </a:lnSpc>
              <a:buFontTx/>
              <a:buChar char="•"/>
            </a:pPr>
            <a:r>
              <a:rPr lang="en-AU" altLang="en-US" dirty="0">
                <a:ea typeface="ＭＳ Ｐゴシック" charset="-128"/>
              </a:rPr>
              <a:t> number of rounds - increasing number improves security, but slows cipher </a:t>
            </a:r>
          </a:p>
          <a:p>
            <a:pPr eaLnBrk="1" hangingPunct="1">
              <a:lnSpc>
                <a:spcPct val="80000"/>
              </a:lnSpc>
              <a:buFontTx/>
              <a:buChar char="•"/>
            </a:pPr>
            <a:r>
              <a:rPr lang="en-AU" altLang="en-US" dirty="0">
                <a:ea typeface="ＭＳ Ｐゴシック" charset="-128"/>
              </a:rPr>
              <a:t> </a:t>
            </a:r>
            <a:r>
              <a:rPr lang="en-AU" altLang="en-US" dirty="0" err="1">
                <a:ea typeface="ＭＳ Ｐゴシック" charset="-128"/>
              </a:rPr>
              <a:t>subkey</a:t>
            </a:r>
            <a:r>
              <a:rPr lang="en-AU" altLang="en-US" dirty="0">
                <a:ea typeface="ＭＳ Ｐゴシック" charset="-128"/>
              </a:rPr>
              <a:t> generation algorithm - greater complexity can make analysis harder, but slows cipher </a:t>
            </a:r>
          </a:p>
          <a:p>
            <a:pPr eaLnBrk="1" hangingPunct="1">
              <a:lnSpc>
                <a:spcPct val="80000"/>
              </a:lnSpc>
              <a:buFontTx/>
              <a:buChar char="•"/>
            </a:pPr>
            <a:r>
              <a:rPr lang="en-AU" altLang="en-US" dirty="0">
                <a:ea typeface="ＭＳ Ｐゴシック" charset="-128"/>
              </a:rPr>
              <a:t> round function - greater complexity can make analysis harder, but slows cipher </a:t>
            </a:r>
          </a:p>
          <a:p>
            <a:pPr eaLnBrk="1" hangingPunct="1">
              <a:lnSpc>
                <a:spcPct val="80000"/>
              </a:lnSpc>
              <a:buFontTx/>
              <a:buChar char="•"/>
            </a:pPr>
            <a:r>
              <a:rPr lang="en-US" altLang="en-US" dirty="0">
                <a:ea typeface="ＭＳ Ｐゴシック" charset="-128"/>
              </a:rPr>
              <a:t> fast software </a:t>
            </a:r>
            <a:r>
              <a:rPr lang="en-US" altLang="en-US" dirty="0" err="1">
                <a:ea typeface="ＭＳ Ｐゴシック" charset="-128"/>
              </a:rPr>
              <a:t>en</a:t>
            </a:r>
            <a:r>
              <a:rPr lang="en-US" altLang="en-US" dirty="0">
                <a:ea typeface="ＭＳ Ｐゴシック" charset="-128"/>
              </a:rPr>
              <a:t>/decryption - more recent concern for practical use </a:t>
            </a:r>
          </a:p>
          <a:p>
            <a:pPr eaLnBrk="1" hangingPunct="1">
              <a:lnSpc>
                <a:spcPct val="80000"/>
              </a:lnSpc>
              <a:buFontTx/>
              <a:buChar char="•"/>
            </a:pPr>
            <a:r>
              <a:rPr lang="en-US" altLang="en-US" dirty="0">
                <a:ea typeface="ＭＳ Ｐゴシック" charset="-128"/>
              </a:rPr>
              <a:t> ease of analysis - for easier validation &amp; testing of strength</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AC806E7-622E-9D43-90D7-210E8D045019}" type="slidenum">
              <a:rPr lang="en-AU" altLang="en-US"/>
              <a:pPr>
                <a:spcBef>
                  <a:spcPct val="0"/>
                </a:spcBef>
              </a:pPr>
              <a:t>17</a:t>
            </a:fld>
            <a:endParaRPr lang="en-AU"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CE464260-8A97-6045-AD4D-2689961C1157}" type="slidenum">
              <a:rPr lang="en-AU" altLang="en-US"/>
              <a:pPr>
                <a:spcBef>
                  <a:spcPct val="0"/>
                </a:spcBef>
              </a:pPr>
              <a:t>2</a:t>
            </a:fld>
            <a:endParaRPr lang="en-AU" altLang="en-US"/>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The objective of this chapter is to illustrate the principles of modern symmetric ciphers. For this purpose, we focus on the most widely used symmetric cipher: the Data Encryption Standard (DES). Although numerous symmetric ciphers have been developed since the introduction of DES, and although it is destined to be replaced by the Advanced Encryption Standard (AES), DES remains the most important such algorithm. Further, a detailed study of DES provides an understanding of the principles used in other symmetric ciphers. This chapter begins with a discussion of the general principles of symmetric block ciphers. Next, we cover full DES. Following this look at a specific algorithm, we return to a more general discussion of block cipher design.</a:t>
            </a:r>
            <a:endParaRPr lang="en-AU" altLang="en-US" dirty="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AU" altLang="en-US" dirty="0">
              <a:ea typeface="ＭＳ Ｐゴシック" charset="-128"/>
            </a:endParaRPr>
          </a:p>
          <a:p>
            <a:pPr marL="0" marR="0" indent="0" algn="l" defTabSz="914400" rtl="0" eaLnBrk="1" fontAlgn="base" latinLnBrk="0" hangingPunct="1">
              <a:lnSpc>
                <a:spcPct val="100000"/>
              </a:lnSpc>
              <a:spcBef>
                <a:spcPct val="30000"/>
              </a:spcBef>
              <a:spcAft>
                <a:spcPct val="0"/>
              </a:spcAft>
              <a:buClrTx/>
              <a:buSzTx/>
              <a:buFontTx/>
              <a:buNone/>
              <a:tabLst/>
              <a:defRPr/>
            </a:pPr>
            <a:endParaRPr lang="en-AU" altLang="en-US" dirty="0">
              <a:ea typeface="ＭＳ Ｐゴシック" charset="-128"/>
            </a:endParaRPr>
          </a:p>
          <a:p>
            <a:pPr marL="0" marR="0" indent="0" algn="l" defTabSz="914400" rtl="0" eaLnBrk="1" fontAlgn="base" latinLnBrk="0" hangingPunct="1">
              <a:lnSpc>
                <a:spcPct val="100000"/>
              </a:lnSpc>
              <a:spcBef>
                <a:spcPct val="30000"/>
              </a:spcBef>
              <a:spcAft>
                <a:spcPct val="0"/>
              </a:spcAft>
              <a:buClrTx/>
              <a:buSzTx/>
              <a:buFontTx/>
              <a:buNone/>
              <a:tabLst/>
              <a:defRPr/>
            </a:pPr>
            <a:r>
              <a:rPr lang="en-AU" altLang="en-US" dirty="0">
                <a:ea typeface="ＭＳ Ｐゴシック" charset="-128"/>
              </a:rPr>
              <a:t>Block ciphers work a on block / word at a time, which is some number of bits. All of these bits have to be available before the block can be processed. Stream ciphers work on a bit or byte of the message at a time, hence process it as a “stream”. Block ciphers are currently better analysed, and seem to have a broader range of applications, hence focus on them.</a:t>
            </a:r>
            <a:endParaRPr lang="en-US"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ea typeface="ＭＳ Ｐゴシック" charset="-128"/>
              </a:rPr>
              <a:t>A block cipher is one in which a block of plaintext is treated as a whole and used to produce a </a:t>
            </a:r>
            <a:r>
              <a:rPr lang="en-US" altLang="en-US" dirty="0" err="1">
                <a:ea typeface="ＭＳ Ｐゴシック" charset="-128"/>
              </a:rPr>
              <a:t>ciphertext</a:t>
            </a:r>
            <a:r>
              <a:rPr lang="en-US" altLang="en-US" dirty="0">
                <a:ea typeface="ＭＳ Ｐゴシック" charset="-128"/>
              </a:rPr>
              <a:t> block of equal length. Typically, a block size of 64 or 128 bits is used. As with a stream cipher, the two users share a symmetric encryption key (Figure 3.1b). A stream cipher is one that encrypts a digital data stream one bit or one byte at a time. In the ideal case, a one-time pad version of the </a:t>
            </a:r>
            <a:r>
              <a:rPr lang="en-US" altLang="en-US" dirty="0" err="1">
                <a:ea typeface="ＭＳ Ｐゴシック" charset="-128"/>
              </a:rPr>
              <a:t>Vernam</a:t>
            </a:r>
            <a:r>
              <a:rPr lang="en-US" altLang="en-US" dirty="0">
                <a:ea typeface="ＭＳ Ｐゴシック" charset="-128"/>
              </a:rPr>
              <a:t> cipher would be used (Figure 2.7), in which the keystream (k ) is as long as the plaintext bit stream (p). </a:t>
            </a: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F0D9C0D2-8033-AC4E-BE6B-4B1C73032410}" type="slidenum">
              <a:rPr lang="en-AU" altLang="en-US"/>
              <a:pPr>
                <a:spcBef>
                  <a:spcPct val="0"/>
                </a:spcBef>
              </a:pPr>
              <a:t>3</a:t>
            </a:fld>
            <a:endParaRPr lang="en-AU"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BE87A4E3-FE12-F94C-89A4-6C28A1F00CD0}" type="slidenum">
              <a:rPr lang="en-AU" altLang="en-US"/>
              <a:pPr>
                <a:spcBef>
                  <a:spcPct val="0"/>
                </a:spcBef>
              </a:pPr>
              <a:t>4</a:t>
            </a:fld>
            <a:endParaRPr lang="en-AU" alt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Most symmetric block encryption algorithms in current use are based on a structure referred to as a Feistel block cipher.</a:t>
            </a:r>
            <a:endParaRPr lang="en-AU" altLang="en-US">
              <a:ea typeface="ＭＳ Ｐゴシック" charset="-128"/>
            </a:endParaRPr>
          </a:p>
          <a:p>
            <a:pPr eaLnBrk="1" hangingPunct="1"/>
            <a:endParaRPr lang="en-AU" altLang="en-US">
              <a:ea typeface="ＭＳ Ｐゴシック" charset="-128"/>
            </a:endParaRPr>
          </a:p>
          <a:p>
            <a:pPr eaLnBrk="1" hangingPunct="1"/>
            <a:endParaRPr lang="en-AU" altLang="en-US">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FE765AC7-BAD9-5C4D-AF27-43BC803C90F9}" type="slidenum">
              <a:rPr lang="en-AU" altLang="en-US"/>
              <a:pPr>
                <a:spcBef>
                  <a:spcPct val="0"/>
                </a:spcBef>
              </a:pPr>
              <a:t>5</a:t>
            </a:fld>
            <a:endParaRPr lang="en-AU"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AU" altLang="en-US" dirty="0">
                <a:ea typeface="ＭＳ Ｐゴシック" charset="-128"/>
              </a:rPr>
              <a:t>Added</a:t>
            </a:r>
            <a:r>
              <a:rPr lang="en-AU" altLang="en-US" baseline="0" dirty="0">
                <a:ea typeface="ＭＳ Ｐゴシック" charset="-128"/>
              </a:rPr>
              <a:t> </a:t>
            </a:r>
            <a:r>
              <a:rPr lang="en-US" altLang="en-US" dirty="0"/>
              <a:t>by </a:t>
            </a:r>
            <a:r>
              <a:rPr lang="en-US" altLang="en-US" dirty="0" err="1"/>
              <a:t>Chuan</a:t>
            </a:r>
            <a:r>
              <a:rPr lang="en-US" altLang="en-US" dirty="0"/>
              <a:t> Yue at the Colorado School of Mines.</a:t>
            </a:r>
          </a:p>
          <a:p>
            <a:pPr eaLnBrk="1" hangingPunct="1"/>
            <a:endParaRPr lang="en-AU" altLang="en-US" dirty="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068BDC66-AE0D-264F-A618-6DDFC9FDE4DC}" type="slidenum">
              <a:rPr lang="en-AU" altLang="en-US"/>
              <a:pPr>
                <a:spcBef>
                  <a:spcPct val="0"/>
                </a:spcBef>
              </a:pPr>
              <a:t>6</a:t>
            </a:fld>
            <a:endParaRPr lang="en-AU" altLang="en-US"/>
          </a:p>
        </p:txBody>
      </p:sp>
      <p:sp>
        <p:nvSpPr>
          <p:cNvPr id="17411" name="Rectangle 2"/>
          <p:cNvSpPr>
            <a:spLocks noGrp="1" noRot="1" noChangeAspect="1" noChangeArrowheads="1" noTextEdit="1"/>
          </p:cNvSpPr>
          <p:nvPr>
            <p:ph type="sldImg"/>
          </p:nvPr>
        </p:nvSpPr>
        <p:spPr>
          <a:solidFill>
            <a:srgbClr val="FFFFFF"/>
          </a:solidFill>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ea typeface="ＭＳ Ｐゴシック" charset="-128"/>
              </a:rPr>
              <a:t>Feistel refers to an </a:t>
            </a:r>
            <a:r>
              <a:rPr lang="en-AU" altLang="en-US" i="1">
                <a:ea typeface="ＭＳ Ｐゴシック" charset="-128"/>
              </a:rPr>
              <a:t>n</a:t>
            </a:r>
            <a:r>
              <a:rPr lang="en-AU" altLang="en-US">
                <a:ea typeface="ＭＳ Ｐゴシック" charset="-128"/>
              </a:rPr>
              <a:t>-bit general substitution as an ideal block cipher, because it allows for the maximum number of possible encryption mappings from the plaintext to ciphertext block. </a:t>
            </a:r>
            <a:r>
              <a:rPr lang="en-US" altLang="en-US">
                <a:ea typeface="ＭＳ Ｐゴシック" charset="-128"/>
              </a:rPr>
              <a:t>A 4-bit input produces one of 16 possible input states, which is mapped by the substitution cipher into a unique one of 16 possible output states, each of which is represented by 4 ciphertext bits. The encryption and decryption mappings can be defined by a tabulation, as shown in </a:t>
            </a:r>
            <a:r>
              <a:rPr lang="en-AU" altLang="en-US">
                <a:ea typeface="ＭＳ Ｐゴシック" charset="-128"/>
              </a:rPr>
              <a:t>Stallings Figure 3.2. It illustrates a tiny 4-bit substitution to show that each possible input can be arbitrarily mapped to any output - which is why its complexity grows so rapidly.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057CF751-33C2-FB49-9470-65C4927B7181}" type="slidenum">
              <a:rPr lang="en-AU" altLang="en-US"/>
              <a:pPr>
                <a:spcBef>
                  <a:spcPct val="0"/>
                </a:spcBef>
              </a:pPr>
              <a:t>7</a:t>
            </a:fld>
            <a:endParaRPr lang="en-AU" altLang="en-US"/>
          </a:p>
        </p:txBody>
      </p:sp>
      <p:sp>
        <p:nvSpPr>
          <p:cNvPr id="19459" name="Rectangle 2"/>
          <p:cNvSpPr>
            <a:spLocks noGrp="1" noRot="1" noChangeAspect="1" noChangeArrowheads="1" noTextEdit="1"/>
          </p:cNvSpPr>
          <p:nvPr>
            <p:ph type="sldImg"/>
          </p:nvPr>
        </p:nvSpPr>
        <p:spPr>
          <a:solidFill>
            <a:srgbClr val="FFFFFF"/>
          </a:solidFill>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t>Added by </a:t>
            </a:r>
            <a:r>
              <a:rPr lang="en-US" altLang="en-US" dirty="0" err="1"/>
              <a:t>Chuan</a:t>
            </a:r>
            <a:r>
              <a:rPr lang="en-US" altLang="en-US" dirty="0"/>
              <a:t> Yue at the Colorado School of Mines.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E48ECD6-F046-7F44-B721-2400D5B1A2B2}" type="slidenum">
              <a:rPr lang="en-AU" altLang="en-US"/>
              <a:pPr>
                <a:spcBef>
                  <a:spcPct val="0"/>
                </a:spcBef>
              </a:pPr>
              <a:t>8</a:t>
            </a:fld>
            <a:endParaRPr lang="en-AU"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altLang="en-US" dirty="0"/>
              <a:t>Added by </a:t>
            </a:r>
            <a:r>
              <a:rPr lang="en-US" altLang="en-US" dirty="0" err="1"/>
              <a:t>Chuan</a:t>
            </a:r>
            <a:r>
              <a:rPr lang="en-US" altLang="en-US" dirty="0"/>
              <a:t> Yue at the Colorado School of Mines.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07413CAA-3761-0C48-9B29-6DA359677732}" type="slidenum">
              <a:rPr lang="en-AU" altLang="en-US"/>
              <a:pPr>
                <a:spcBef>
                  <a:spcPct val="0"/>
                </a:spcBef>
              </a:pPr>
              <a:t>9</a:t>
            </a:fld>
            <a:endParaRPr lang="en-AU" altLang="en-US"/>
          </a:p>
        </p:txBody>
      </p:sp>
      <p:sp>
        <p:nvSpPr>
          <p:cNvPr id="23555" name="Rectangle 2"/>
          <p:cNvSpPr>
            <a:spLocks noGrp="1" noRot="1" noChangeAspect="1" noChangeArrowheads="1" noTextEdit="1"/>
          </p:cNvSpPr>
          <p:nvPr>
            <p:ph type="sldImg"/>
          </p:nvPr>
        </p:nvSpPr>
        <p:spPr>
          <a:solidFill>
            <a:srgbClr val="FFFFFF"/>
          </a:solidFill>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where the </a:t>
            </a:r>
            <a:r>
              <a:rPr lang="en-US" altLang="en-US" dirty="0" err="1">
                <a:ea typeface="ＭＳ Ｐゴシック" charset="-128"/>
              </a:rPr>
              <a:t>x_i</a:t>
            </a:r>
            <a:r>
              <a:rPr lang="en-US" altLang="en-US" dirty="0">
                <a:ea typeface="ＭＳ Ｐゴシック" charset="-128"/>
              </a:rPr>
              <a:t> are the four binary digits of the plaintext block, the </a:t>
            </a:r>
            <a:r>
              <a:rPr lang="en-US" altLang="en-US" dirty="0" err="1">
                <a:ea typeface="ＭＳ Ｐゴシック" charset="-128"/>
              </a:rPr>
              <a:t>y_iare</a:t>
            </a:r>
            <a:r>
              <a:rPr lang="en-US" altLang="en-US" dirty="0">
                <a:ea typeface="ＭＳ Ｐゴシック" charset="-128"/>
              </a:rPr>
              <a:t> the four binary digits of the </a:t>
            </a:r>
            <a:r>
              <a:rPr lang="en-US" altLang="en-US" dirty="0" err="1">
                <a:ea typeface="ＭＳ Ｐゴシック" charset="-128"/>
              </a:rPr>
              <a:t>ciphertext</a:t>
            </a:r>
            <a:r>
              <a:rPr lang="en-US" altLang="en-US" dirty="0">
                <a:ea typeface="ＭＳ Ｐゴシック" charset="-128"/>
              </a:rPr>
              <a:t> block, the </a:t>
            </a:r>
            <a:r>
              <a:rPr lang="en-US" altLang="en-US" dirty="0" err="1">
                <a:ea typeface="ＭＳ Ｐゴシック" charset="-128"/>
              </a:rPr>
              <a:t>k_ij</a:t>
            </a:r>
            <a:r>
              <a:rPr lang="en-US" altLang="en-US" dirty="0">
                <a:ea typeface="ＭＳ Ｐゴシック" charset="-128"/>
              </a:rPr>
              <a:t> are the binary coefficients, and arithmetic is mod 2. The key size is just , in this case 16 bits.</a:t>
            </a:r>
            <a:endParaRPr lang="en-AU" altLang="en-US" dirty="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E203D7-CC66-0E48-BA4D-9ADC4A3C8126}" type="slidenum">
              <a:rPr lang="en-US" altLang="en-US"/>
              <a:pPr>
                <a:defRPr/>
              </a:pPr>
              <a:t>‹#›</a:t>
            </a:fld>
            <a:endParaRPr lang="en-US" altLang="en-US"/>
          </a:p>
        </p:txBody>
      </p:sp>
    </p:spTree>
    <p:extLst>
      <p:ext uri="{BB962C8B-B14F-4D97-AF65-F5344CB8AC3E}">
        <p14:creationId xmlns:p14="http://schemas.microsoft.com/office/powerpoint/2010/main" val="9795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8F6BC0F-5A43-B04E-B625-157A22B6DBC1}" type="slidenum">
              <a:rPr lang="en-US" altLang="en-US"/>
              <a:pPr>
                <a:defRPr/>
              </a:pPr>
              <a:t>‹#›</a:t>
            </a:fld>
            <a:endParaRPr lang="en-US" altLang="en-US"/>
          </a:p>
        </p:txBody>
      </p:sp>
    </p:spTree>
    <p:extLst>
      <p:ext uri="{BB962C8B-B14F-4D97-AF65-F5344CB8AC3E}">
        <p14:creationId xmlns:p14="http://schemas.microsoft.com/office/powerpoint/2010/main" val="159342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BF729A-26EE-FB4F-84C0-AD1F6F04CF33}" type="slidenum">
              <a:rPr lang="en-US" altLang="en-US"/>
              <a:pPr>
                <a:defRPr/>
              </a:pPr>
              <a:t>‹#›</a:t>
            </a:fld>
            <a:endParaRPr lang="en-US" altLang="en-US"/>
          </a:p>
        </p:txBody>
      </p:sp>
    </p:spTree>
    <p:extLst>
      <p:ext uri="{BB962C8B-B14F-4D97-AF65-F5344CB8AC3E}">
        <p14:creationId xmlns:p14="http://schemas.microsoft.com/office/powerpoint/2010/main" val="151109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6AC2B6-6142-514A-8A6F-DABBF4AEF42E}" type="slidenum">
              <a:rPr lang="en-US" altLang="en-US"/>
              <a:pPr>
                <a:defRPr/>
              </a:pPr>
              <a:t>‹#›</a:t>
            </a:fld>
            <a:endParaRPr lang="en-US" altLang="en-US"/>
          </a:p>
        </p:txBody>
      </p:sp>
    </p:spTree>
    <p:extLst>
      <p:ext uri="{BB962C8B-B14F-4D97-AF65-F5344CB8AC3E}">
        <p14:creationId xmlns:p14="http://schemas.microsoft.com/office/powerpoint/2010/main" val="128487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16B9D4-8085-B447-83FF-79A5371AE1CB}" type="slidenum">
              <a:rPr lang="en-US" altLang="en-US"/>
              <a:pPr>
                <a:defRPr/>
              </a:pPr>
              <a:t>‹#›</a:t>
            </a:fld>
            <a:endParaRPr lang="en-US" altLang="en-US"/>
          </a:p>
        </p:txBody>
      </p:sp>
    </p:spTree>
    <p:extLst>
      <p:ext uri="{BB962C8B-B14F-4D97-AF65-F5344CB8AC3E}">
        <p14:creationId xmlns:p14="http://schemas.microsoft.com/office/powerpoint/2010/main" val="193042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0920D63-393D-E74E-8ED7-F17322689BE0}" type="slidenum">
              <a:rPr lang="en-US" altLang="en-US"/>
              <a:pPr>
                <a:defRPr/>
              </a:pPr>
              <a:t>‹#›</a:t>
            </a:fld>
            <a:endParaRPr lang="en-US" altLang="en-US"/>
          </a:p>
        </p:txBody>
      </p:sp>
    </p:spTree>
    <p:extLst>
      <p:ext uri="{BB962C8B-B14F-4D97-AF65-F5344CB8AC3E}">
        <p14:creationId xmlns:p14="http://schemas.microsoft.com/office/powerpoint/2010/main" val="45163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0D71C69-C4ED-1243-9B76-F4442B5656BB}" type="slidenum">
              <a:rPr lang="en-US" altLang="en-US"/>
              <a:pPr>
                <a:defRPr/>
              </a:pPr>
              <a:t>‹#›</a:t>
            </a:fld>
            <a:endParaRPr lang="en-US" altLang="en-US"/>
          </a:p>
        </p:txBody>
      </p:sp>
    </p:spTree>
    <p:extLst>
      <p:ext uri="{BB962C8B-B14F-4D97-AF65-F5344CB8AC3E}">
        <p14:creationId xmlns:p14="http://schemas.microsoft.com/office/powerpoint/2010/main" val="137952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F1814E6-6714-3146-9792-E7F0862BDF39}" type="slidenum">
              <a:rPr lang="en-US" altLang="en-US"/>
              <a:pPr>
                <a:defRPr/>
              </a:pPr>
              <a:t>‹#›</a:t>
            </a:fld>
            <a:endParaRPr lang="en-US" altLang="en-US"/>
          </a:p>
        </p:txBody>
      </p:sp>
    </p:spTree>
    <p:extLst>
      <p:ext uri="{BB962C8B-B14F-4D97-AF65-F5344CB8AC3E}">
        <p14:creationId xmlns:p14="http://schemas.microsoft.com/office/powerpoint/2010/main" val="152582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1FBB9CA-D528-9343-81B1-E13B541B489E}" type="slidenum">
              <a:rPr lang="en-US" altLang="en-US"/>
              <a:pPr>
                <a:defRPr/>
              </a:pPr>
              <a:t>‹#›</a:t>
            </a:fld>
            <a:endParaRPr lang="en-US" altLang="en-US"/>
          </a:p>
        </p:txBody>
      </p:sp>
    </p:spTree>
    <p:extLst>
      <p:ext uri="{BB962C8B-B14F-4D97-AF65-F5344CB8AC3E}">
        <p14:creationId xmlns:p14="http://schemas.microsoft.com/office/powerpoint/2010/main" val="149557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5D57A5-6F3F-634E-B983-5EF290CD54B1}" type="slidenum">
              <a:rPr lang="en-US" altLang="en-US"/>
              <a:pPr>
                <a:defRPr/>
              </a:pPr>
              <a:t>‹#›</a:t>
            </a:fld>
            <a:endParaRPr lang="en-US" altLang="en-US"/>
          </a:p>
        </p:txBody>
      </p:sp>
    </p:spTree>
    <p:extLst>
      <p:ext uri="{BB962C8B-B14F-4D97-AF65-F5344CB8AC3E}">
        <p14:creationId xmlns:p14="http://schemas.microsoft.com/office/powerpoint/2010/main" val="193544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DDCFEE1-6829-444E-AEEB-FA8F8E4317D7}" type="slidenum">
              <a:rPr lang="en-US" altLang="en-US"/>
              <a:pPr>
                <a:defRPr/>
              </a:pPr>
              <a:t>‹#›</a:t>
            </a:fld>
            <a:endParaRPr lang="en-US" altLang="en-US"/>
          </a:p>
        </p:txBody>
      </p:sp>
    </p:spTree>
    <p:extLst>
      <p:ext uri="{BB962C8B-B14F-4D97-AF65-F5344CB8AC3E}">
        <p14:creationId xmlns:p14="http://schemas.microsoft.com/office/powerpoint/2010/main" val="108897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ea typeface="ＭＳ Ｐゴシック" charset="-128"/>
              </a:defRPr>
            </a:lvl1pPr>
          </a:lstStyle>
          <a:p>
            <a:pPr>
              <a:defRPr/>
            </a:pPr>
            <a:fld id="{D666F889-FDE4-E24C-806C-337DF7A1BD4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0308A50-37F3-A74F-8776-8511258B69CF}" type="slidenum">
              <a:rPr lang="en-US" altLang="en-US" sz="1200">
                <a:solidFill>
                  <a:srgbClr val="898989"/>
                </a:solidFill>
                <a:latin typeface="Arial" charset="0"/>
              </a:rPr>
              <a:pPr>
                <a:spcBef>
                  <a:spcPct val="0"/>
                </a:spcBef>
                <a:buFontTx/>
                <a:buNone/>
              </a:pPr>
              <a:t>1</a:t>
            </a:fld>
            <a:endParaRPr lang="en-US" altLang="en-US" sz="1200">
              <a:solidFill>
                <a:srgbClr val="898989"/>
              </a:solidFill>
              <a:latin typeface="Arial" charset="0"/>
            </a:endParaRPr>
          </a:p>
        </p:txBody>
      </p:sp>
      <p:sp>
        <p:nvSpPr>
          <p:cNvPr id="4100" name="Rectangle 2"/>
          <p:cNvSpPr>
            <a:spLocks noGrp="1" noChangeArrowheads="1"/>
          </p:cNvSpPr>
          <p:nvPr>
            <p:ph type="ctrTitle"/>
          </p:nvPr>
        </p:nvSpPr>
        <p:spPr>
          <a:xfrm>
            <a:off x="0" y="981075"/>
            <a:ext cx="9144000" cy="2735263"/>
          </a:xfrm>
        </p:spPr>
        <p:txBody>
          <a:bodyPr/>
          <a:lstStyle/>
          <a:p>
            <a:pPr eaLnBrk="1" hangingPunct="1"/>
            <a:r>
              <a:rPr lang="en-US" altLang="en-US" b="1" dirty="0"/>
              <a:t>CSCI 474/574 Introduction to Cryptography/</a:t>
            </a:r>
            <a:r>
              <a:rPr lang="en-US" b="1" dirty="0"/>
              <a:t>Theory </a:t>
            </a:r>
            <a:r>
              <a:rPr lang="en-US" b="1"/>
              <a:t>of Cryptography</a:t>
            </a:r>
            <a:br>
              <a:rPr lang="en-US" altLang="en-US" b="1" dirty="0"/>
            </a:br>
            <a:br>
              <a:rPr lang="en-US" altLang="en-US" dirty="0">
                <a:ea typeface="ＭＳ Ｐゴシック" charset="-128"/>
              </a:rPr>
            </a:br>
            <a:r>
              <a:rPr lang="en-US" altLang="en-US" dirty="0">
                <a:ea typeface="ＭＳ Ｐゴシック" charset="-128"/>
              </a:rPr>
              <a:t>Chapter 3 Block Ciphers and the Data Encryption Standard</a:t>
            </a:r>
            <a:endParaRPr lang="en-AU" altLang="en-US" dirty="0">
              <a:ea typeface="ＭＳ Ｐゴシック" charset="-128"/>
            </a:endParaRPr>
          </a:p>
        </p:txBody>
      </p:sp>
      <p:sp>
        <p:nvSpPr>
          <p:cNvPr id="7" name="Rectangle 3"/>
          <p:cNvSpPr>
            <a:spLocks noGrp="1" noChangeArrowheads="1"/>
          </p:cNvSpPr>
          <p:nvPr>
            <p:ph type="subTitle" idx="1"/>
          </p:nvPr>
        </p:nvSpPr>
        <p:spPr>
          <a:xfrm>
            <a:off x="2195736" y="4797152"/>
            <a:ext cx="5040560" cy="1316311"/>
          </a:xfrm>
        </p:spPr>
        <p:txBody>
          <a:bodyPr rtlCol="0">
            <a:normAutofit/>
          </a:bodyPr>
          <a:lstStyle/>
          <a:p>
            <a:pPr eaLnBrk="1" fontAlgn="auto" hangingPunct="1">
              <a:spcAft>
                <a:spcPts val="0"/>
              </a:spcAft>
              <a:defRPr/>
            </a:pPr>
            <a:r>
              <a:rPr lang="en-US" dirty="0">
                <a:solidFill>
                  <a:schemeClr val="tx1"/>
                </a:solidFill>
                <a:ea typeface="ＭＳ Ｐゴシック" pitchFamily="34" charset="-128"/>
              </a:rPr>
              <a:t>3.1 Ideal Block Cipher and </a:t>
            </a:r>
            <a:r>
              <a:rPr lang="en-US" dirty="0" err="1">
                <a:solidFill>
                  <a:schemeClr val="tx1"/>
                </a:solidFill>
                <a:ea typeface="ＭＳ Ｐゴシック" pitchFamily="34" charset="-128"/>
              </a:rPr>
              <a:t>Feistel</a:t>
            </a:r>
            <a:r>
              <a:rPr lang="en-US" dirty="0">
                <a:solidFill>
                  <a:schemeClr val="tx1"/>
                </a:solidFill>
                <a:ea typeface="ＭＳ Ｐゴシック" pitchFamily="34" charset="-128"/>
              </a:rPr>
              <a:t> Cipher Structure</a:t>
            </a:r>
            <a:endParaRPr kumimoji="1"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sz="3600">
                <a:ea typeface="ＭＳ Ｐゴシック" charset="-128"/>
              </a:rPr>
              <a:t>Feistel’s Observation</a:t>
            </a:r>
            <a:endParaRPr lang="en-AU" altLang="en-US" sz="3600">
              <a:ea typeface="ＭＳ Ｐゴシック" charset="-128"/>
            </a:endParaRPr>
          </a:p>
        </p:txBody>
      </p:sp>
      <p:sp>
        <p:nvSpPr>
          <p:cNvPr id="24579" name="Rectangle 3"/>
          <p:cNvSpPr>
            <a:spLocks noGrp="1" noChangeArrowheads="1"/>
          </p:cNvSpPr>
          <p:nvPr>
            <p:ph idx="1"/>
          </p:nvPr>
        </p:nvSpPr>
        <p:spPr>
          <a:xfrm>
            <a:off x="457200" y="1600200"/>
            <a:ext cx="8578850" cy="4525963"/>
          </a:xfrm>
        </p:spPr>
        <p:txBody>
          <a:bodyPr/>
          <a:lstStyle/>
          <a:p>
            <a:pPr lvl="1" eaLnBrk="1" hangingPunct="1">
              <a:lnSpc>
                <a:spcPct val="90000"/>
              </a:lnSpc>
            </a:pPr>
            <a:endParaRPr lang="en-US" altLang="en-US" sz="2400" dirty="0">
              <a:ea typeface="ＭＳ Ｐゴシック" charset="-128"/>
            </a:endParaRPr>
          </a:p>
          <a:p>
            <a:pPr lvl="1" eaLnBrk="1" hangingPunct="1">
              <a:lnSpc>
                <a:spcPct val="90000"/>
              </a:lnSpc>
            </a:pPr>
            <a:endParaRPr lang="en-US" altLang="en-US" sz="2400" dirty="0">
              <a:ea typeface="ＭＳ Ｐゴシック" charset="-128"/>
            </a:endParaRPr>
          </a:p>
          <a:p>
            <a:pPr lvl="1" eaLnBrk="1" hangingPunct="1">
              <a:lnSpc>
                <a:spcPct val="90000"/>
              </a:lnSpc>
            </a:pPr>
            <a:endParaRPr lang="en-US" altLang="en-US" sz="2400" dirty="0">
              <a:ea typeface="ＭＳ Ｐゴシック" charset="-128"/>
            </a:endParaRPr>
          </a:p>
          <a:p>
            <a:pPr marL="0" indent="0" algn="just" eaLnBrk="1" hangingPunct="1">
              <a:lnSpc>
                <a:spcPct val="90000"/>
              </a:lnSpc>
              <a:buFont typeface="Arial" charset="0"/>
              <a:buNone/>
            </a:pPr>
            <a:r>
              <a:rPr lang="en-US" altLang="en-US" sz="2800" dirty="0">
                <a:ea typeface="ＭＳ Ｐゴシック" charset="-128"/>
              </a:rPr>
              <a:t>What is needed is </a:t>
            </a:r>
            <a:r>
              <a:rPr lang="en-US" altLang="en-US" sz="2800" dirty="0">
                <a:solidFill>
                  <a:srgbClr val="0432FF"/>
                </a:solidFill>
                <a:ea typeface="ＭＳ Ｐゴシック" charset="-128"/>
              </a:rPr>
              <a:t>an approximation to the ideal block cipher system for large n, built up out of components that are easily realizable.</a:t>
            </a:r>
          </a:p>
        </p:txBody>
      </p:sp>
      <p:sp>
        <p:nvSpPr>
          <p:cNvPr id="2458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3E6C89C-0D81-654B-8226-125194998C73}" type="slidenum">
              <a:rPr lang="en-US" altLang="en-US" sz="1200">
                <a:solidFill>
                  <a:srgbClr val="898989"/>
                </a:solidFill>
                <a:latin typeface="Arial" charset="0"/>
              </a:rPr>
              <a:pPr>
                <a:spcBef>
                  <a:spcPct val="0"/>
                </a:spcBef>
                <a:buFontTx/>
                <a:buNone/>
              </a:pPr>
              <a:t>10</a:t>
            </a:fld>
            <a:endParaRPr lang="en-US" altLang="en-US" sz="1200">
              <a:solidFill>
                <a:srgbClr val="898989"/>
              </a:solid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ea typeface="ＭＳ Ｐゴシック" charset="-128"/>
              </a:rPr>
              <a:t>The Feistel Cipher</a:t>
            </a:r>
            <a:endParaRPr lang="en-AU" altLang="en-US">
              <a:ea typeface="ＭＳ Ｐゴシック" charset="-128"/>
            </a:endParaRPr>
          </a:p>
        </p:txBody>
      </p:sp>
      <p:sp>
        <p:nvSpPr>
          <p:cNvPr id="26627" name="Rectangle 3"/>
          <p:cNvSpPr>
            <a:spLocks noGrp="1" noChangeArrowheads="1"/>
          </p:cNvSpPr>
          <p:nvPr>
            <p:ph idx="1"/>
          </p:nvPr>
        </p:nvSpPr>
        <p:spPr>
          <a:xfrm>
            <a:off x="323528" y="1600200"/>
            <a:ext cx="8578850" cy="4756150"/>
          </a:xfrm>
        </p:spPr>
        <p:txBody>
          <a:bodyPr/>
          <a:lstStyle/>
          <a:p>
            <a:pPr eaLnBrk="1" hangingPunct="1">
              <a:lnSpc>
                <a:spcPct val="90000"/>
              </a:lnSpc>
            </a:pPr>
            <a:r>
              <a:rPr lang="en-AU" altLang="en-US" sz="2800" dirty="0">
                <a:ea typeface="ＭＳ Ｐゴシック" charset="-128"/>
              </a:rPr>
              <a:t>approximate the ideal block cipher using a </a:t>
            </a:r>
            <a:r>
              <a:rPr lang="en-AU" altLang="en-US" sz="2800" dirty="0">
                <a:solidFill>
                  <a:srgbClr val="0432FF"/>
                </a:solidFill>
                <a:ea typeface="ＭＳ Ｐゴシック" charset="-128"/>
              </a:rPr>
              <a:t>product cipher</a:t>
            </a:r>
          </a:p>
          <a:p>
            <a:pPr lvl="1" eaLnBrk="1" hangingPunct="1">
              <a:lnSpc>
                <a:spcPct val="90000"/>
              </a:lnSpc>
            </a:pPr>
            <a:r>
              <a:rPr lang="en-US" altLang="en-US" sz="2400" dirty="0">
                <a:ea typeface="ＭＳ Ｐゴシック" charset="-128"/>
              </a:rPr>
              <a:t>the execution of two or more simple ciphers in sequence</a:t>
            </a:r>
          </a:p>
          <a:p>
            <a:pPr lvl="1" eaLnBrk="1" hangingPunct="1">
              <a:lnSpc>
                <a:spcPct val="90000"/>
              </a:lnSpc>
            </a:pPr>
            <a:r>
              <a:rPr lang="en-US" altLang="en-US" sz="2400" dirty="0">
                <a:ea typeface="ＭＳ Ｐゴシック" charset="-128"/>
              </a:rPr>
              <a:t>the final result or product is cryptographically stronger than any of the component ciphers.</a:t>
            </a:r>
          </a:p>
          <a:p>
            <a:pPr eaLnBrk="1" hangingPunct="1">
              <a:lnSpc>
                <a:spcPct val="90000"/>
              </a:lnSpc>
            </a:pPr>
            <a:endParaRPr lang="en-US" altLang="en-US" sz="2400" dirty="0">
              <a:ea typeface="ＭＳ Ｐゴシック" charset="-128"/>
            </a:endParaRPr>
          </a:p>
          <a:p>
            <a:pPr eaLnBrk="1" hangingPunct="1">
              <a:lnSpc>
                <a:spcPct val="90000"/>
              </a:lnSpc>
            </a:pPr>
            <a:r>
              <a:rPr lang="en-US" altLang="en-US" sz="2800" dirty="0">
                <a:ea typeface="ＭＳ Ｐゴシック" charset="-128"/>
              </a:rPr>
              <a:t>The essence of the approach</a:t>
            </a:r>
          </a:p>
          <a:p>
            <a:pPr lvl="1" eaLnBrk="1" hangingPunct="1">
              <a:lnSpc>
                <a:spcPct val="90000"/>
              </a:lnSpc>
            </a:pPr>
            <a:r>
              <a:rPr lang="en-US" altLang="en-US" sz="2400" dirty="0">
                <a:ea typeface="ＭＳ Ｐゴシック" charset="-128"/>
              </a:rPr>
              <a:t>Key length </a:t>
            </a:r>
            <a:r>
              <a:rPr lang="en-US" altLang="en-US" sz="2400" dirty="0">
                <a:solidFill>
                  <a:srgbClr val="0432FF"/>
                </a:solidFill>
                <a:ea typeface="ＭＳ Ｐゴシック" charset="-128"/>
              </a:rPr>
              <a:t>k bits</a:t>
            </a:r>
            <a:r>
              <a:rPr lang="en-US" altLang="en-US" sz="2400" dirty="0">
                <a:ea typeface="ＭＳ Ｐゴシック" charset="-128"/>
              </a:rPr>
              <a:t>, block length n bits, </a:t>
            </a:r>
            <a:r>
              <a:rPr lang="en-AU" altLang="en-US" sz="2400" dirty="0">
                <a:solidFill>
                  <a:srgbClr val="0432FF"/>
                </a:solidFill>
                <a:ea typeface="ＭＳ Ｐゴシック" charset="-128"/>
              </a:rPr>
              <a:t>2</a:t>
            </a:r>
            <a:r>
              <a:rPr lang="en-AU" altLang="en-US" sz="2400" baseline="30000" dirty="0">
                <a:solidFill>
                  <a:srgbClr val="0432FF"/>
                </a:solidFill>
                <a:ea typeface="ＭＳ Ｐゴシック" charset="-128"/>
              </a:rPr>
              <a:t>k</a:t>
            </a:r>
            <a:r>
              <a:rPr lang="en-AU" altLang="en-US" sz="2400" baseline="30000" dirty="0">
                <a:ea typeface="ＭＳ Ｐゴシック" charset="-128"/>
              </a:rPr>
              <a:t>  </a:t>
            </a:r>
            <a:r>
              <a:rPr lang="en-AU" altLang="en-US" sz="2400" dirty="0">
                <a:ea typeface="ＭＳ Ｐゴシック" charset="-128"/>
              </a:rPr>
              <a:t>instead of 2</a:t>
            </a:r>
            <a:r>
              <a:rPr lang="en-AU" altLang="en-US" sz="2400" baseline="30000" dirty="0">
                <a:ea typeface="ＭＳ Ｐゴシック" charset="-128"/>
              </a:rPr>
              <a:t>n</a:t>
            </a:r>
            <a:r>
              <a:rPr lang="en-AU" altLang="en-US" sz="2400" dirty="0">
                <a:ea typeface="ＭＳ Ｐゴシック" charset="-128"/>
              </a:rPr>
              <a:t>! transformations, k is large for thwarting brute force attacks</a:t>
            </a:r>
          </a:p>
          <a:p>
            <a:pPr lvl="1" eaLnBrk="1" hangingPunct="1">
              <a:lnSpc>
                <a:spcPct val="90000"/>
              </a:lnSpc>
            </a:pPr>
            <a:r>
              <a:rPr lang="en-AU" altLang="en-US" sz="2400" dirty="0">
                <a:solidFill>
                  <a:srgbClr val="0432FF"/>
                </a:solidFill>
                <a:ea typeface="ＭＳ Ｐゴシック" charset="-128"/>
              </a:rPr>
              <a:t>Alternate substitutions and permutations </a:t>
            </a:r>
            <a:r>
              <a:rPr lang="en-AU" altLang="en-US" sz="2400" dirty="0">
                <a:ea typeface="ＭＳ Ｐゴシック" charset="-128"/>
              </a:rPr>
              <a:t>(transpositions) to defend against cryptanalytic attacks</a:t>
            </a:r>
          </a:p>
          <a:p>
            <a:pPr lvl="1" eaLnBrk="1" hangingPunct="1">
              <a:lnSpc>
                <a:spcPct val="90000"/>
              </a:lnSpc>
            </a:pPr>
            <a:r>
              <a:rPr lang="en-US" altLang="en-US" sz="2400" dirty="0">
                <a:ea typeface="ＭＳ Ｐゴシック" charset="-128"/>
              </a:rPr>
              <a:t>A practical application of the </a:t>
            </a:r>
            <a:r>
              <a:rPr lang="en-AU" altLang="en-US" sz="2400" dirty="0"/>
              <a:t>Claude </a:t>
            </a:r>
            <a:r>
              <a:rPr lang="en-US" altLang="en-US" sz="2400" dirty="0">
                <a:ea typeface="ＭＳ Ｐゴシック" charset="-128"/>
              </a:rPr>
              <a:t>Shannon’s proposal</a:t>
            </a:r>
            <a:r>
              <a:rPr lang="en-AU" altLang="en-US" sz="2400" dirty="0">
                <a:ea typeface="ＭＳ Ｐゴシック" charset="-128"/>
              </a:rPr>
              <a:t>.</a:t>
            </a:r>
          </a:p>
          <a:p>
            <a:pPr lvl="1" eaLnBrk="1" hangingPunct="1">
              <a:lnSpc>
                <a:spcPct val="90000"/>
              </a:lnSpc>
              <a:buFont typeface="Arial" charset="0"/>
              <a:buNone/>
            </a:pPr>
            <a:endParaRPr lang="en-AU" altLang="en-US" sz="2400" dirty="0">
              <a:ea typeface="ＭＳ Ｐゴシック" charset="-128"/>
            </a:endParaRPr>
          </a:p>
          <a:p>
            <a:pPr lvl="1" eaLnBrk="1" hangingPunct="1">
              <a:lnSpc>
                <a:spcPct val="90000"/>
              </a:lnSpc>
            </a:pPr>
            <a:endParaRPr lang="en-AU" altLang="en-US" sz="2400" dirty="0">
              <a:ea typeface="ＭＳ Ｐゴシック" charset="-128"/>
            </a:endParaRPr>
          </a:p>
          <a:p>
            <a:pPr eaLnBrk="1" hangingPunct="1">
              <a:lnSpc>
                <a:spcPct val="90000"/>
              </a:lnSpc>
            </a:pPr>
            <a:endParaRPr lang="en-US" altLang="en-US" sz="2800" dirty="0">
              <a:ea typeface="ＭＳ Ｐゴシック" charset="-128"/>
            </a:endParaRPr>
          </a:p>
          <a:p>
            <a:pPr eaLnBrk="1" hangingPunct="1">
              <a:lnSpc>
                <a:spcPct val="90000"/>
              </a:lnSpc>
            </a:pPr>
            <a:endParaRPr lang="en-AU" altLang="en-US" sz="2800" dirty="0">
              <a:ea typeface="ＭＳ Ｐゴシック" charset="-128"/>
            </a:endParaRPr>
          </a:p>
        </p:txBody>
      </p:sp>
      <p:sp>
        <p:nvSpPr>
          <p:cNvPr id="2662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13F0EE4-EA88-8348-954B-C4FFF37F4867}" type="slidenum">
              <a:rPr lang="en-US" altLang="en-US" sz="1200">
                <a:solidFill>
                  <a:srgbClr val="898989"/>
                </a:solidFill>
                <a:latin typeface="Arial" charset="0"/>
              </a:rPr>
              <a:pPr>
                <a:spcBef>
                  <a:spcPct val="0"/>
                </a:spcBef>
                <a:buFontTx/>
                <a:buNone/>
              </a:pPr>
              <a:t>11</a:t>
            </a:fld>
            <a:endParaRPr lang="en-US" altLang="en-US" sz="1200">
              <a:solidFill>
                <a:srgbClr val="898989"/>
              </a:solid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277813"/>
            <a:ext cx="8686800" cy="1139825"/>
          </a:xfrm>
        </p:spPr>
        <p:txBody>
          <a:bodyPr rtlCol="0">
            <a:normAutofit fontScale="90000"/>
          </a:bodyPr>
          <a:lstStyle/>
          <a:p>
            <a:pPr eaLnBrk="1" fontAlgn="auto" hangingPunct="1">
              <a:spcAft>
                <a:spcPts val="0"/>
              </a:spcAft>
              <a:defRPr/>
            </a:pPr>
            <a:r>
              <a:rPr lang="en-AU" sz="4000" dirty="0"/>
              <a:t>Claude Shannon and Substitution-Permutation Ciphers</a:t>
            </a:r>
          </a:p>
        </p:txBody>
      </p:sp>
      <p:sp>
        <p:nvSpPr>
          <p:cNvPr id="30723" name="Rectangle 3"/>
          <p:cNvSpPr>
            <a:spLocks noGrp="1" noChangeArrowheads="1"/>
          </p:cNvSpPr>
          <p:nvPr>
            <p:ph idx="1"/>
          </p:nvPr>
        </p:nvSpPr>
        <p:spPr/>
        <p:txBody>
          <a:bodyPr/>
          <a:lstStyle/>
          <a:p>
            <a:pPr eaLnBrk="1" hangingPunct="1"/>
            <a:r>
              <a:rPr lang="en-AU" altLang="en-US" sz="2800" dirty="0"/>
              <a:t>Claude Shannon introduced idea of </a:t>
            </a:r>
            <a:r>
              <a:rPr lang="en-AU" altLang="en-US" sz="2800" dirty="0">
                <a:solidFill>
                  <a:srgbClr val="0432FF"/>
                </a:solidFill>
              </a:rPr>
              <a:t>substitution-permutation (S-P) networks</a:t>
            </a:r>
            <a:r>
              <a:rPr lang="en-AU" altLang="en-US" sz="2800" dirty="0"/>
              <a:t> in a 1949 paper </a:t>
            </a:r>
            <a:r>
              <a:rPr lang="en-AU" altLang="en-US" sz="2400" dirty="0"/>
              <a:t>(Communication Theory of Secrecy Systems)</a:t>
            </a:r>
          </a:p>
          <a:p>
            <a:pPr lvl="1" eaLnBrk="1" hangingPunct="1"/>
            <a:r>
              <a:rPr lang="en-AU" altLang="en-US" sz="2400" dirty="0"/>
              <a:t>form basis of modern block ciphers </a:t>
            </a:r>
          </a:p>
          <a:p>
            <a:pPr eaLnBrk="1" hangingPunct="1"/>
            <a:r>
              <a:rPr lang="en-AU" altLang="en-US" sz="2800" dirty="0"/>
              <a:t>S-P nets are based on the two primitive cryptographic operations: </a:t>
            </a:r>
          </a:p>
          <a:p>
            <a:pPr lvl="1" eaLnBrk="1" hangingPunct="1"/>
            <a:r>
              <a:rPr lang="en-AU" altLang="en-US" sz="2400" i="1" dirty="0">
                <a:solidFill>
                  <a:srgbClr val="0432FF"/>
                </a:solidFill>
                <a:ea typeface="ＭＳ Ｐゴシック" charset="-128"/>
              </a:rPr>
              <a:t>substitution</a:t>
            </a:r>
            <a:r>
              <a:rPr lang="en-AU" altLang="en-US" sz="2400" dirty="0">
                <a:solidFill>
                  <a:srgbClr val="0432FF"/>
                </a:solidFill>
                <a:ea typeface="ＭＳ Ｐゴシック" charset="-128"/>
              </a:rPr>
              <a:t> </a:t>
            </a:r>
            <a:r>
              <a:rPr lang="en-AU" altLang="en-US" sz="2400" dirty="0">
                <a:ea typeface="ＭＳ Ｐゴシック" charset="-128"/>
              </a:rPr>
              <a:t>(S-box)</a:t>
            </a:r>
          </a:p>
          <a:p>
            <a:pPr lvl="1" eaLnBrk="1" hangingPunct="1"/>
            <a:r>
              <a:rPr lang="en-AU" altLang="en-US" sz="2400" i="1" dirty="0">
                <a:solidFill>
                  <a:srgbClr val="0432FF"/>
                </a:solidFill>
                <a:ea typeface="ＭＳ Ｐゴシック" charset="-128"/>
              </a:rPr>
              <a:t>permutation</a:t>
            </a:r>
            <a:r>
              <a:rPr lang="en-AU" altLang="en-US" sz="2400" i="1" dirty="0">
                <a:ea typeface="ＭＳ Ｐゴシック" charset="-128"/>
              </a:rPr>
              <a:t> </a:t>
            </a:r>
            <a:r>
              <a:rPr lang="en-AU" altLang="en-US" sz="2400" dirty="0">
                <a:ea typeface="ＭＳ Ｐゴシック" charset="-128"/>
              </a:rPr>
              <a:t>(P-box)</a:t>
            </a:r>
          </a:p>
          <a:p>
            <a:pPr eaLnBrk="1" hangingPunct="1"/>
            <a:r>
              <a:rPr lang="en-AU" altLang="en-US" sz="2800" dirty="0"/>
              <a:t>provide </a:t>
            </a:r>
            <a:r>
              <a:rPr lang="en-AU" altLang="en-US" sz="2800" i="1" dirty="0">
                <a:solidFill>
                  <a:srgbClr val="0432FF"/>
                </a:solidFill>
              </a:rPr>
              <a:t>confusion</a:t>
            </a:r>
            <a:r>
              <a:rPr lang="en-AU" altLang="en-US" sz="2800" dirty="0">
                <a:solidFill>
                  <a:srgbClr val="0432FF"/>
                </a:solidFill>
              </a:rPr>
              <a:t> </a:t>
            </a:r>
            <a:r>
              <a:rPr lang="en-AU" altLang="en-US" sz="2800" dirty="0"/>
              <a:t>&amp; </a:t>
            </a:r>
            <a:r>
              <a:rPr lang="en-AU" altLang="en-US" sz="2800" i="1" dirty="0">
                <a:solidFill>
                  <a:srgbClr val="0432FF"/>
                </a:solidFill>
              </a:rPr>
              <a:t>diffusion</a:t>
            </a:r>
            <a:r>
              <a:rPr lang="en-AU" altLang="en-US" sz="2800" dirty="0">
                <a:solidFill>
                  <a:srgbClr val="0432FF"/>
                </a:solidFill>
              </a:rPr>
              <a:t> </a:t>
            </a:r>
            <a:r>
              <a:rPr lang="en-AU" altLang="en-US" sz="2800" dirty="0"/>
              <a:t>of message &amp; key</a:t>
            </a:r>
          </a:p>
          <a:p>
            <a:pPr eaLnBrk="1" hangingPunct="1"/>
            <a:r>
              <a:rPr lang="en-AU" altLang="en-US" sz="2800" dirty="0"/>
              <a:t>Thwart cryptanalysis based on statistical analysis</a:t>
            </a:r>
          </a:p>
        </p:txBody>
      </p:sp>
      <p:sp>
        <p:nvSpPr>
          <p:cNvPr id="3072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6AB5859-1883-174C-A5DE-6EFCBB02D3E6}" type="slidenum">
              <a:rPr lang="en-US" altLang="en-US" sz="1200">
                <a:solidFill>
                  <a:srgbClr val="898989"/>
                </a:solidFill>
                <a:latin typeface="Arial" charset="0"/>
              </a:rPr>
              <a:pPr>
                <a:spcBef>
                  <a:spcPct val="0"/>
                </a:spcBef>
                <a:buFontTx/>
                <a:buNone/>
              </a:pPr>
              <a:t>12</a:t>
            </a:fld>
            <a:endParaRPr lang="en-US" altLang="en-US" sz="1200">
              <a:solidFill>
                <a:srgbClr val="898989"/>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sz="4000" dirty="0">
                <a:ea typeface="ＭＳ Ｐゴシック" charset="-128"/>
              </a:rPr>
              <a:t>Confusion and Diffusion</a:t>
            </a:r>
            <a:br>
              <a:rPr lang="en-US" altLang="en-US" dirty="0">
                <a:ea typeface="ＭＳ Ｐゴシック" charset="-128"/>
              </a:rPr>
            </a:br>
            <a:r>
              <a:rPr lang="en-US" altLang="en-US" sz="3200" dirty="0">
                <a:ea typeface="ＭＳ Ｐゴシック" charset="-128"/>
              </a:rPr>
              <a:t>(cornerstone of modern block cipher design)</a:t>
            </a:r>
            <a:endParaRPr lang="en-AU" altLang="en-US" sz="3200" dirty="0">
              <a:ea typeface="ＭＳ Ｐゴシック" charset="-128"/>
            </a:endParaRPr>
          </a:p>
        </p:txBody>
      </p:sp>
      <p:sp>
        <p:nvSpPr>
          <p:cNvPr id="32771" name="Rectangle 3"/>
          <p:cNvSpPr>
            <a:spLocks noGrp="1" noChangeArrowheads="1"/>
          </p:cNvSpPr>
          <p:nvPr>
            <p:ph idx="1"/>
          </p:nvPr>
        </p:nvSpPr>
        <p:spPr>
          <a:xfrm>
            <a:off x="179512" y="1844825"/>
            <a:ext cx="8856984" cy="4248000"/>
          </a:xfrm>
        </p:spPr>
        <p:txBody>
          <a:bodyPr/>
          <a:lstStyle/>
          <a:p>
            <a:pPr eaLnBrk="1" hangingPunct="1">
              <a:lnSpc>
                <a:spcPct val="90000"/>
              </a:lnSpc>
            </a:pPr>
            <a:r>
              <a:rPr lang="en-US" altLang="en-US" sz="2800" dirty="0">
                <a:ea typeface="ＭＳ Ｐゴシック" charset="-128"/>
              </a:rPr>
              <a:t>cipher aims to completely obscure statistical properties of original message (e.g., one-time pad)</a:t>
            </a:r>
          </a:p>
          <a:p>
            <a:pPr eaLnBrk="1" hangingPunct="1">
              <a:lnSpc>
                <a:spcPct val="90000"/>
              </a:lnSpc>
            </a:pPr>
            <a:r>
              <a:rPr lang="en-US" altLang="en-US" sz="2800" dirty="0">
                <a:ea typeface="ＭＳ Ｐゴシック" charset="-128"/>
              </a:rPr>
              <a:t>more practically, combining S &amp; P elements to obtain:</a:t>
            </a:r>
          </a:p>
          <a:p>
            <a:pPr lvl="1" eaLnBrk="1" hangingPunct="1">
              <a:lnSpc>
                <a:spcPct val="90000"/>
              </a:lnSpc>
            </a:pPr>
            <a:r>
              <a:rPr lang="en-AU" altLang="en-US" sz="2400" b="1" dirty="0">
                <a:solidFill>
                  <a:srgbClr val="0432FF"/>
                </a:solidFill>
                <a:ea typeface="ＭＳ Ｐゴシック" charset="-128"/>
              </a:rPr>
              <a:t>diffusion</a:t>
            </a:r>
            <a:r>
              <a:rPr lang="en-AU" altLang="en-US" sz="2400" dirty="0">
                <a:solidFill>
                  <a:srgbClr val="0432FF"/>
                </a:solidFill>
                <a:ea typeface="ＭＳ Ｐゴシック" charset="-128"/>
              </a:rPr>
              <a:t> </a:t>
            </a:r>
            <a:r>
              <a:rPr lang="en-AU" altLang="en-US" sz="2400" dirty="0">
                <a:ea typeface="ＭＳ Ｐゴシック" charset="-128"/>
              </a:rPr>
              <a:t>– make the statistical relationship between the </a:t>
            </a:r>
            <a:r>
              <a:rPr lang="en-AU" altLang="en-US" sz="2400" dirty="0">
                <a:solidFill>
                  <a:srgbClr val="0432FF"/>
                </a:solidFill>
                <a:ea typeface="ＭＳ Ｐゴシック" charset="-128"/>
              </a:rPr>
              <a:t>plaintext</a:t>
            </a:r>
            <a:r>
              <a:rPr lang="en-AU" altLang="en-US" sz="2400" dirty="0">
                <a:ea typeface="ＭＳ Ｐゴシック" charset="-128"/>
              </a:rPr>
              <a:t> and </a:t>
            </a:r>
            <a:r>
              <a:rPr lang="en-AU" altLang="en-US" sz="2400" dirty="0" err="1">
                <a:solidFill>
                  <a:srgbClr val="0432FF"/>
                </a:solidFill>
                <a:ea typeface="ＭＳ Ｐゴシック" charset="-128"/>
              </a:rPr>
              <a:t>ciphertext</a:t>
            </a:r>
            <a:r>
              <a:rPr lang="en-AU" altLang="en-US" sz="2400" dirty="0">
                <a:solidFill>
                  <a:srgbClr val="0432FF"/>
                </a:solidFill>
                <a:ea typeface="ＭＳ Ｐゴシック" charset="-128"/>
              </a:rPr>
              <a:t> </a:t>
            </a:r>
            <a:r>
              <a:rPr lang="en-AU" altLang="en-US" sz="2400" dirty="0">
                <a:ea typeface="ＭＳ Ｐゴシック" charset="-128"/>
              </a:rPr>
              <a:t>as complex as possible </a:t>
            </a:r>
          </a:p>
          <a:p>
            <a:pPr lvl="2" eaLnBrk="1" hangingPunct="1">
              <a:lnSpc>
                <a:spcPct val="90000"/>
              </a:lnSpc>
            </a:pPr>
            <a:r>
              <a:rPr lang="en-AU" altLang="en-US" sz="2000" dirty="0">
                <a:ea typeface="ＭＳ Ｐゴシック" charset="-128"/>
              </a:rPr>
              <a:t>achieved by </a:t>
            </a:r>
            <a:r>
              <a:rPr lang="en-AU" altLang="en-US" sz="2000" dirty="0">
                <a:solidFill>
                  <a:srgbClr val="0432FF"/>
                </a:solidFill>
                <a:ea typeface="ＭＳ Ｐゴシック" charset="-128"/>
              </a:rPr>
              <a:t>repeated permutation followed by a function</a:t>
            </a:r>
          </a:p>
          <a:p>
            <a:pPr lvl="2" eaLnBrk="1" hangingPunct="1">
              <a:lnSpc>
                <a:spcPct val="90000"/>
              </a:lnSpc>
            </a:pPr>
            <a:r>
              <a:rPr lang="en-AU" altLang="en-US" sz="2000" dirty="0">
                <a:ea typeface="ＭＳ Ｐゴシック" charset="-128"/>
              </a:rPr>
              <a:t>having each </a:t>
            </a:r>
            <a:r>
              <a:rPr lang="en-AU" altLang="en-US" sz="2000" dirty="0" err="1">
                <a:ea typeface="ＭＳ Ｐゴシック" charset="-128"/>
              </a:rPr>
              <a:t>ciphertext</a:t>
            </a:r>
            <a:r>
              <a:rPr lang="en-AU" altLang="en-US" sz="2000" dirty="0">
                <a:ea typeface="ＭＳ Ｐゴシック" charset="-128"/>
              </a:rPr>
              <a:t> digit be affected by many plaintext digits</a:t>
            </a:r>
          </a:p>
          <a:p>
            <a:pPr lvl="1" eaLnBrk="1" hangingPunct="1">
              <a:lnSpc>
                <a:spcPct val="90000"/>
              </a:lnSpc>
            </a:pPr>
            <a:r>
              <a:rPr lang="en-AU" altLang="en-US" sz="2400" b="1" dirty="0">
                <a:solidFill>
                  <a:srgbClr val="0432FF"/>
                </a:solidFill>
                <a:ea typeface="ＭＳ Ｐゴシック" charset="-128"/>
              </a:rPr>
              <a:t>confusion</a:t>
            </a:r>
            <a:r>
              <a:rPr lang="en-AU" altLang="en-US" sz="2400" dirty="0">
                <a:solidFill>
                  <a:srgbClr val="0432FF"/>
                </a:solidFill>
                <a:ea typeface="ＭＳ Ｐゴシック" charset="-128"/>
              </a:rPr>
              <a:t> </a:t>
            </a:r>
            <a:r>
              <a:rPr lang="en-AU" altLang="en-US" sz="2400" dirty="0">
                <a:ea typeface="ＭＳ Ｐゴシック" charset="-128"/>
              </a:rPr>
              <a:t>– make the statistical relationship between </a:t>
            </a:r>
            <a:r>
              <a:rPr lang="en-AU" altLang="en-US" sz="2400" dirty="0" err="1">
                <a:solidFill>
                  <a:srgbClr val="0432FF"/>
                </a:solidFill>
                <a:ea typeface="ＭＳ Ｐゴシック" charset="-128"/>
              </a:rPr>
              <a:t>ciphertext</a:t>
            </a:r>
            <a:r>
              <a:rPr lang="en-AU" altLang="en-US" sz="2400" dirty="0">
                <a:solidFill>
                  <a:srgbClr val="0432FF"/>
                </a:solidFill>
                <a:ea typeface="ＭＳ Ｐゴシック" charset="-128"/>
              </a:rPr>
              <a:t> </a:t>
            </a:r>
            <a:r>
              <a:rPr lang="en-AU" altLang="en-US" sz="2400" dirty="0">
                <a:ea typeface="ＭＳ Ｐゴシック" charset="-128"/>
              </a:rPr>
              <a:t>and </a:t>
            </a:r>
            <a:r>
              <a:rPr lang="en-AU" altLang="en-US" sz="2400" dirty="0">
                <a:solidFill>
                  <a:srgbClr val="0432FF"/>
                </a:solidFill>
                <a:ea typeface="ＭＳ Ｐゴシック" charset="-128"/>
              </a:rPr>
              <a:t>key</a:t>
            </a:r>
            <a:r>
              <a:rPr lang="en-AU" altLang="en-US" sz="2400" dirty="0">
                <a:ea typeface="ＭＳ Ｐゴシック" charset="-128"/>
              </a:rPr>
              <a:t> as complex as possible</a:t>
            </a:r>
          </a:p>
          <a:p>
            <a:pPr lvl="2" eaLnBrk="1" hangingPunct="1">
              <a:lnSpc>
                <a:spcPct val="90000"/>
              </a:lnSpc>
            </a:pPr>
            <a:r>
              <a:rPr lang="en-AU" altLang="en-US" sz="2000" i="1" dirty="0">
                <a:ea typeface="ＭＳ Ｐゴシック" charset="-128"/>
              </a:rPr>
              <a:t>achieved by </a:t>
            </a:r>
            <a:r>
              <a:rPr lang="en-AU" altLang="en-US" sz="2000" i="1" dirty="0">
                <a:solidFill>
                  <a:srgbClr val="0432FF"/>
                </a:solidFill>
                <a:ea typeface="ＭＳ Ｐゴシック" charset="-128"/>
              </a:rPr>
              <a:t>complex substitution</a:t>
            </a:r>
          </a:p>
        </p:txBody>
      </p:sp>
      <p:sp>
        <p:nvSpPr>
          <p:cNvPr id="3277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EF4D43F-0839-E146-B4EA-B515A01C1720}" type="slidenum">
              <a:rPr lang="en-US" altLang="en-US" sz="1200">
                <a:solidFill>
                  <a:srgbClr val="898989"/>
                </a:solidFill>
                <a:latin typeface="Arial" charset="0"/>
              </a:rPr>
              <a:pPr>
                <a:spcBef>
                  <a:spcPct val="0"/>
                </a:spcBef>
                <a:buFontTx/>
                <a:buNone/>
              </a:pPr>
              <a:t>13</a:t>
            </a:fld>
            <a:endParaRPr lang="en-US" altLang="en-US" sz="1200">
              <a:solidFill>
                <a:srgbClr val="898989"/>
              </a:solidFill>
              <a:latin typeface="Arial"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AU" altLang="en-US" dirty="0" err="1"/>
              <a:t>Feistel</a:t>
            </a:r>
            <a:r>
              <a:rPr lang="en-AU" altLang="en-US" dirty="0"/>
              <a:t> Cipher Structure</a:t>
            </a:r>
          </a:p>
        </p:txBody>
      </p:sp>
      <p:sp>
        <p:nvSpPr>
          <p:cNvPr id="34819" name="Rectangle 3"/>
          <p:cNvSpPr>
            <a:spLocks noGrp="1" noChangeArrowheads="1"/>
          </p:cNvSpPr>
          <p:nvPr>
            <p:ph idx="1"/>
          </p:nvPr>
        </p:nvSpPr>
        <p:spPr/>
        <p:txBody>
          <a:bodyPr/>
          <a:lstStyle/>
          <a:p>
            <a:pPr eaLnBrk="1" hangingPunct="1"/>
            <a:r>
              <a:rPr lang="en-AU" altLang="en-US" dirty="0">
                <a:ea typeface="ＭＳ Ｐゴシック" charset="-128"/>
              </a:rPr>
              <a:t>Horst </a:t>
            </a:r>
            <a:r>
              <a:rPr lang="en-AU" altLang="en-US" dirty="0" err="1">
                <a:ea typeface="ＭＳ Ｐゴシック" charset="-128"/>
              </a:rPr>
              <a:t>Feistel</a:t>
            </a:r>
            <a:r>
              <a:rPr lang="en-AU" altLang="en-US" dirty="0">
                <a:ea typeface="ＭＳ Ｐゴシック" charset="-128"/>
              </a:rPr>
              <a:t> devised the </a:t>
            </a:r>
            <a:r>
              <a:rPr lang="en-AU" altLang="en-US" b="1" dirty="0" err="1">
                <a:ea typeface="ＭＳ Ｐゴシック" charset="-128"/>
              </a:rPr>
              <a:t>Feistel</a:t>
            </a:r>
            <a:r>
              <a:rPr lang="en-AU" altLang="en-US" b="1" dirty="0">
                <a:ea typeface="ＭＳ Ｐゴシック" charset="-128"/>
              </a:rPr>
              <a:t> cipher</a:t>
            </a:r>
            <a:endParaRPr lang="en-AU" altLang="en-US" dirty="0">
              <a:ea typeface="ＭＳ Ｐゴシック" charset="-128"/>
            </a:endParaRPr>
          </a:p>
          <a:p>
            <a:pPr lvl="1" eaLnBrk="1" hangingPunct="1"/>
            <a:r>
              <a:rPr lang="en-US" altLang="en-US" dirty="0">
                <a:ea typeface="ＭＳ Ｐゴシック" charset="-128"/>
              </a:rPr>
              <a:t>based on concept of invertible product cipher</a:t>
            </a:r>
            <a:endParaRPr lang="en-AU" altLang="en-US" dirty="0">
              <a:ea typeface="ＭＳ Ｐゴシック" charset="-128"/>
            </a:endParaRPr>
          </a:p>
          <a:p>
            <a:pPr eaLnBrk="1" hangingPunct="1"/>
            <a:r>
              <a:rPr lang="en-AU" altLang="en-US" dirty="0">
                <a:ea typeface="ＭＳ Ｐゴシック" charset="-128"/>
              </a:rPr>
              <a:t>partition input block into two halves</a:t>
            </a:r>
          </a:p>
          <a:p>
            <a:pPr lvl="1" eaLnBrk="1" hangingPunct="1"/>
            <a:r>
              <a:rPr lang="en-US" altLang="en-US" dirty="0">
                <a:ea typeface="ＭＳ Ｐゴシック" charset="-128"/>
              </a:rPr>
              <a:t>process through </a:t>
            </a:r>
            <a:r>
              <a:rPr lang="en-US" altLang="en-US" dirty="0">
                <a:solidFill>
                  <a:srgbClr val="0432FF"/>
                </a:solidFill>
                <a:ea typeface="ＭＳ Ｐゴシック" charset="-128"/>
              </a:rPr>
              <a:t>multiple rounds</a:t>
            </a:r>
            <a:r>
              <a:rPr lang="en-US" altLang="en-US" dirty="0">
                <a:solidFill>
                  <a:srgbClr val="003399"/>
                </a:solidFill>
                <a:ea typeface="ＭＳ Ｐゴシック" charset="-128"/>
              </a:rPr>
              <a:t> </a:t>
            </a:r>
            <a:r>
              <a:rPr lang="en-US" altLang="en-US" dirty="0">
                <a:ea typeface="ＭＳ Ｐゴシック" charset="-128"/>
              </a:rPr>
              <a:t>which</a:t>
            </a:r>
          </a:p>
          <a:p>
            <a:pPr lvl="1" eaLnBrk="1" hangingPunct="1"/>
            <a:r>
              <a:rPr lang="en-US" altLang="en-US" dirty="0">
                <a:ea typeface="ＭＳ Ｐゴシック" charset="-128"/>
              </a:rPr>
              <a:t>perform a </a:t>
            </a:r>
            <a:r>
              <a:rPr lang="en-US" altLang="en-US" dirty="0">
                <a:solidFill>
                  <a:srgbClr val="0432FF"/>
                </a:solidFill>
                <a:ea typeface="ＭＳ Ｐゴシック" charset="-128"/>
              </a:rPr>
              <a:t>substitution </a:t>
            </a:r>
            <a:r>
              <a:rPr lang="en-US" altLang="en-US" dirty="0">
                <a:ea typeface="ＭＳ Ｐゴシック" charset="-128"/>
              </a:rPr>
              <a:t>on left half data</a:t>
            </a:r>
            <a:r>
              <a:rPr lang="en-AU" altLang="en-US" dirty="0">
                <a:ea typeface="ＭＳ Ｐゴシック" charset="-128"/>
              </a:rPr>
              <a:t> based on round function of right half &amp; </a:t>
            </a:r>
            <a:r>
              <a:rPr lang="en-AU" altLang="en-US" dirty="0" err="1">
                <a:ea typeface="ＭＳ Ｐゴシック" charset="-128"/>
              </a:rPr>
              <a:t>subkey</a:t>
            </a:r>
            <a:endParaRPr lang="en-AU" altLang="en-US" dirty="0">
              <a:ea typeface="ＭＳ Ｐゴシック" charset="-128"/>
            </a:endParaRPr>
          </a:p>
          <a:p>
            <a:pPr lvl="1" eaLnBrk="1" hangingPunct="1"/>
            <a:r>
              <a:rPr lang="en-AU" altLang="en-US" dirty="0">
                <a:ea typeface="ＭＳ Ｐゴシック" charset="-128"/>
              </a:rPr>
              <a:t>then have </a:t>
            </a:r>
            <a:r>
              <a:rPr lang="en-AU" altLang="en-US" dirty="0">
                <a:solidFill>
                  <a:srgbClr val="0432FF"/>
                </a:solidFill>
                <a:ea typeface="ＭＳ Ｐゴシック" charset="-128"/>
              </a:rPr>
              <a:t>permutation</a:t>
            </a:r>
            <a:r>
              <a:rPr lang="en-AU" altLang="en-US" dirty="0">
                <a:solidFill>
                  <a:srgbClr val="003399"/>
                </a:solidFill>
                <a:ea typeface="ＭＳ Ｐゴシック" charset="-128"/>
              </a:rPr>
              <a:t> </a:t>
            </a:r>
            <a:r>
              <a:rPr lang="en-AU" altLang="en-US" dirty="0">
                <a:ea typeface="ＭＳ Ｐゴシック" charset="-128"/>
              </a:rPr>
              <a:t>swapping halves</a:t>
            </a:r>
          </a:p>
          <a:p>
            <a:pPr eaLnBrk="1" hangingPunct="1"/>
            <a:r>
              <a:rPr lang="en-AU" altLang="en-US" dirty="0">
                <a:ea typeface="ＭＳ Ｐゴシック" charset="-128"/>
              </a:rPr>
              <a:t>implement Shannon’s S-P net concept</a:t>
            </a:r>
          </a:p>
        </p:txBody>
      </p:sp>
      <p:sp>
        <p:nvSpPr>
          <p:cNvPr id="3482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DF5B2F6-D7A1-304B-9517-977F04945B0D}" type="slidenum">
              <a:rPr lang="en-US" altLang="en-US" sz="1200">
                <a:solidFill>
                  <a:srgbClr val="898989"/>
                </a:solidFill>
                <a:latin typeface="Arial" charset="0"/>
              </a:rPr>
              <a:pPr>
                <a:spcBef>
                  <a:spcPct val="0"/>
                </a:spcBef>
                <a:buFontTx/>
                <a:buNone/>
              </a:pPr>
              <a:t>14</a:t>
            </a:fld>
            <a:endParaRPr lang="en-US" altLang="en-US" sz="1200">
              <a:solidFill>
                <a:srgbClr val="898989"/>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533400" y="0"/>
            <a:ext cx="8229600" cy="1292225"/>
          </a:xfrm>
        </p:spPr>
        <p:txBody>
          <a:bodyPr/>
          <a:lstStyle/>
          <a:p>
            <a:pPr eaLnBrk="1" hangingPunct="1"/>
            <a:r>
              <a:rPr lang="en-AU" altLang="en-US"/>
              <a:t>Feistel Cipher Structure</a:t>
            </a:r>
          </a:p>
        </p:txBody>
      </p:sp>
      <p:pic>
        <p:nvPicPr>
          <p:cNvPr id="36867" name="Picture 5"/>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682625" y="990600"/>
            <a:ext cx="4176713" cy="57531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CCF8873-34E6-D04E-B6BD-D64F29CD4F2A}" type="slidenum">
              <a:rPr lang="en-US" altLang="en-US" sz="1200">
                <a:solidFill>
                  <a:srgbClr val="898989"/>
                </a:solidFill>
                <a:latin typeface="Arial" charset="0"/>
              </a:rPr>
              <a:pPr>
                <a:spcBef>
                  <a:spcPct val="0"/>
                </a:spcBef>
                <a:buFontTx/>
                <a:buNone/>
              </a:pPr>
              <a:t>15</a:t>
            </a:fld>
            <a:endParaRPr lang="en-US" altLang="en-US" sz="1200">
              <a:solidFill>
                <a:srgbClr val="898989"/>
              </a:solidFill>
              <a:latin typeface="Arial" charset="0"/>
            </a:endParaRPr>
          </a:p>
        </p:txBody>
      </p:sp>
      <p:sp>
        <p:nvSpPr>
          <p:cNvPr id="3" name="TextBox 2"/>
          <p:cNvSpPr txBox="1">
            <a:spLocks noChangeArrowheads="1"/>
          </p:cNvSpPr>
          <p:nvPr/>
        </p:nvSpPr>
        <p:spPr bwMode="auto">
          <a:xfrm>
            <a:off x="5076825" y="1292225"/>
            <a:ext cx="38877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zh-TW" sz="2400" dirty="0">
                <a:solidFill>
                  <a:srgbClr val="0432FF"/>
                </a:solidFill>
                <a:latin typeface="Arial" charset="0"/>
              </a:rPr>
              <a:t>The </a:t>
            </a:r>
            <a:r>
              <a:rPr lang="en-US" altLang="zh-TW" sz="2400" dirty="0" err="1">
                <a:solidFill>
                  <a:srgbClr val="0432FF"/>
                </a:solidFill>
                <a:latin typeface="Arial" charset="0"/>
              </a:rPr>
              <a:t>ith</a:t>
            </a:r>
            <a:r>
              <a:rPr lang="en-US" altLang="zh-TW" sz="2400" dirty="0">
                <a:solidFill>
                  <a:srgbClr val="0432FF"/>
                </a:solidFill>
                <a:latin typeface="Arial" charset="0"/>
              </a:rPr>
              <a:t> round of encryption:</a:t>
            </a:r>
          </a:p>
          <a:p>
            <a:pPr eaLnBrk="1" hangingPunct="1">
              <a:spcBef>
                <a:spcPct val="0"/>
              </a:spcBef>
              <a:buFontTx/>
              <a:buNone/>
            </a:pPr>
            <a:r>
              <a:rPr lang="en-US" altLang="zh-TW" sz="2400" dirty="0" err="1">
                <a:solidFill>
                  <a:srgbClr val="0432FF"/>
                </a:solidFill>
                <a:latin typeface="Arial" charset="0"/>
              </a:rPr>
              <a:t>LE</a:t>
            </a:r>
            <a:r>
              <a:rPr lang="en-US" altLang="zh-TW" sz="2400" baseline="-25000" dirty="0" err="1">
                <a:solidFill>
                  <a:srgbClr val="0432FF"/>
                </a:solidFill>
                <a:latin typeface="Arial" charset="0"/>
              </a:rPr>
              <a:t>i</a:t>
            </a:r>
            <a:r>
              <a:rPr lang="en-US" altLang="zh-TW" sz="2400" dirty="0">
                <a:solidFill>
                  <a:srgbClr val="0432FF"/>
                </a:solidFill>
                <a:latin typeface="Arial" charset="0"/>
              </a:rPr>
              <a:t>=RE</a:t>
            </a:r>
            <a:r>
              <a:rPr lang="en-US" altLang="zh-TW" sz="2400" baseline="-25000" dirty="0">
                <a:solidFill>
                  <a:srgbClr val="0432FF"/>
                </a:solidFill>
                <a:latin typeface="Arial" charset="0"/>
              </a:rPr>
              <a:t>i-1</a:t>
            </a:r>
            <a:r>
              <a:rPr lang="en-AU" altLang="zh-TW" sz="2400" dirty="0">
                <a:solidFill>
                  <a:srgbClr val="0432FF"/>
                </a:solidFill>
                <a:latin typeface="Arial" charset="0"/>
              </a:rPr>
              <a:t>;</a:t>
            </a:r>
          </a:p>
          <a:p>
            <a:pPr eaLnBrk="1" hangingPunct="1">
              <a:spcBef>
                <a:spcPct val="0"/>
              </a:spcBef>
              <a:buFontTx/>
              <a:buNone/>
            </a:pPr>
            <a:r>
              <a:rPr lang="en-US" altLang="zh-TW" sz="2400" dirty="0" err="1">
                <a:solidFill>
                  <a:srgbClr val="0432FF"/>
                </a:solidFill>
                <a:latin typeface="Arial" charset="0"/>
              </a:rPr>
              <a:t>RE</a:t>
            </a:r>
            <a:r>
              <a:rPr lang="en-US" altLang="zh-TW" sz="2400" baseline="-25000" dirty="0" err="1">
                <a:solidFill>
                  <a:srgbClr val="0432FF"/>
                </a:solidFill>
                <a:latin typeface="Arial" charset="0"/>
              </a:rPr>
              <a:t>i</a:t>
            </a:r>
            <a:r>
              <a:rPr lang="en-US" altLang="zh-TW" sz="2400" dirty="0">
                <a:solidFill>
                  <a:srgbClr val="0432FF"/>
                </a:solidFill>
                <a:latin typeface="Arial" charset="0"/>
              </a:rPr>
              <a:t>=LE</a:t>
            </a:r>
            <a:r>
              <a:rPr lang="en-US" altLang="zh-TW" sz="2400" baseline="-25000" dirty="0">
                <a:solidFill>
                  <a:srgbClr val="0432FF"/>
                </a:solidFill>
                <a:latin typeface="Arial" charset="0"/>
              </a:rPr>
              <a:t>i-1</a:t>
            </a:r>
            <a:r>
              <a:rPr lang="en-AU" altLang="en-US" sz="2400" dirty="0">
                <a:solidFill>
                  <a:srgbClr val="0432FF"/>
                </a:solidFill>
                <a:latin typeface="Arial" charset="0"/>
              </a:rPr>
              <a:t> </a:t>
            </a:r>
            <a:r>
              <a:rPr lang="en-AU" altLang="en-US" sz="2400" dirty="0">
                <a:solidFill>
                  <a:srgbClr val="0432FF"/>
                </a:solidFill>
                <a:latin typeface="Arial" charset="0"/>
                <a:sym typeface="Symbol" charset="2"/>
              </a:rPr>
              <a:t></a:t>
            </a:r>
            <a:r>
              <a:rPr lang="en-AU" altLang="en-US" sz="2400" dirty="0">
                <a:solidFill>
                  <a:srgbClr val="0432FF"/>
                </a:solidFill>
                <a:latin typeface="Arial" charset="0"/>
              </a:rPr>
              <a:t> </a:t>
            </a:r>
            <a:r>
              <a:rPr lang="en-US" altLang="zh-TW" sz="2400" dirty="0">
                <a:solidFill>
                  <a:srgbClr val="0432FF"/>
                </a:solidFill>
                <a:latin typeface="Arial" charset="0"/>
                <a:sym typeface="Wingdings 2" charset="2"/>
              </a:rPr>
              <a:t> F(RE</a:t>
            </a:r>
            <a:r>
              <a:rPr lang="en-US" altLang="zh-TW" sz="2400" baseline="-25000" dirty="0">
                <a:solidFill>
                  <a:srgbClr val="0432FF"/>
                </a:solidFill>
                <a:latin typeface="Arial" charset="0"/>
              </a:rPr>
              <a:t>i-1, </a:t>
            </a:r>
            <a:r>
              <a:rPr lang="en-US" altLang="zh-TW" sz="2400" dirty="0">
                <a:solidFill>
                  <a:srgbClr val="0432FF"/>
                </a:solidFill>
                <a:latin typeface="Arial" charset="0"/>
                <a:sym typeface="Wingdings 2" charset="2"/>
              </a:rPr>
              <a:t>K</a:t>
            </a:r>
            <a:r>
              <a:rPr lang="en-US" altLang="zh-TW" sz="2400" baseline="-25000" dirty="0">
                <a:solidFill>
                  <a:srgbClr val="0432FF"/>
                </a:solidFill>
                <a:latin typeface="Arial" charset="0"/>
                <a:sym typeface="Wingdings 2" charset="2"/>
              </a:rPr>
              <a:t>i</a:t>
            </a:r>
            <a:r>
              <a:rPr lang="en-US" altLang="zh-TW" sz="2400" baseline="-25000" dirty="0">
                <a:solidFill>
                  <a:srgbClr val="0432FF"/>
                </a:solidFill>
                <a:latin typeface="Arial" charset="0"/>
              </a:rPr>
              <a:t> </a:t>
            </a:r>
            <a:r>
              <a:rPr lang="en-US" altLang="zh-TW" sz="2400" dirty="0">
                <a:solidFill>
                  <a:srgbClr val="0432FF"/>
                </a:solidFill>
                <a:latin typeface="Arial" charset="0"/>
                <a:sym typeface="Wingdings 2" charset="2"/>
              </a:rPr>
              <a:t>);</a:t>
            </a:r>
            <a:endParaRPr lang="en-US" altLang="en-US" sz="2400" dirty="0">
              <a:solidFill>
                <a:srgbClr val="0432FF"/>
              </a:solidFill>
              <a:latin typeface="Arial" charset="0"/>
            </a:endParaRPr>
          </a:p>
        </p:txBody>
      </p:sp>
      <p:sp>
        <p:nvSpPr>
          <p:cNvPr id="4" name="TextBox 3"/>
          <p:cNvSpPr txBox="1">
            <a:spLocks noChangeArrowheads="1"/>
          </p:cNvSpPr>
          <p:nvPr/>
        </p:nvSpPr>
        <p:spPr bwMode="auto">
          <a:xfrm>
            <a:off x="5076825" y="2682875"/>
            <a:ext cx="3887788"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At every round, the intermediate value of the decryption process is equal to the corresponding value of the encryption process with the two halves of the value swapped. Verify </a:t>
            </a:r>
            <a:r>
              <a:rPr lang="en-US" altLang="zh-TW" sz="2000" dirty="0">
                <a:solidFill>
                  <a:srgbClr val="0432FF"/>
                </a:solidFill>
                <a:latin typeface="Arial" charset="0"/>
              </a:rPr>
              <a:t>LD</a:t>
            </a:r>
            <a:r>
              <a:rPr lang="en-US" altLang="zh-TW" sz="2000" baseline="-25000" dirty="0">
                <a:solidFill>
                  <a:srgbClr val="0432FF"/>
                </a:solidFill>
                <a:latin typeface="Arial" charset="0"/>
              </a:rPr>
              <a:t>1</a:t>
            </a:r>
            <a:r>
              <a:rPr lang="en-US" altLang="zh-TW" sz="2000" dirty="0">
                <a:solidFill>
                  <a:srgbClr val="0432FF"/>
                </a:solidFill>
                <a:latin typeface="Arial" charset="0"/>
              </a:rPr>
              <a:t>||RD</a:t>
            </a:r>
            <a:r>
              <a:rPr lang="en-US" altLang="zh-TW" sz="2000" baseline="-25000" dirty="0">
                <a:solidFill>
                  <a:srgbClr val="0432FF"/>
                </a:solidFill>
                <a:latin typeface="Arial" charset="0"/>
              </a:rPr>
              <a:t>1 , </a:t>
            </a:r>
            <a:r>
              <a:rPr lang="en-US" altLang="zh-TW" sz="2000" dirty="0">
                <a:solidFill>
                  <a:srgbClr val="0432FF"/>
                </a:solidFill>
                <a:latin typeface="Arial" charset="0"/>
              </a:rPr>
              <a:t>i.e., </a:t>
            </a:r>
            <a:endParaRPr lang="en-US" altLang="en-US" sz="2000" dirty="0">
              <a:solidFill>
                <a:srgbClr val="0432FF"/>
              </a:solidFill>
              <a:latin typeface="Arial" charset="0"/>
            </a:endParaRPr>
          </a:p>
          <a:p>
            <a:pPr eaLnBrk="1" hangingPunct="1">
              <a:spcBef>
                <a:spcPct val="0"/>
              </a:spcBef>
              <a:buNone/>
            </a:pPr>
            <a:r>
              <a:rPr lang="en-US" altLang="en-US" sz="2000" dirty="0">
                <a:solidFill>
                  <a:srgbClr val="0432FF"/>
                </a:solidFill>
                <a:latin typeface="Arial" charset="0"/>
              </a:rPr>
              <a:t>LD</a:t>
            </a:r>
            <a:r>
              <a:rPr lang="en-US" altLang="en-US" sz="2000" baseline="-25000" dirty="0">
                <a:solidFill>
                  <a:srgbClr val="0432FF"/>
                </a:solidFill>
                <a:latin typeface="Arial" charset="0"/>
              </a:rPr>
              <a:t>1</a:t>
            </a:r>
            <a:r>
              <a:rPr lang="en-US" altLang="en-US" sz="2000" dirty="0">
                <a:solidFill>
                  <a:srgbClr val="0432FF"/>
                </a:solidFill>
                <a:latin typeface="Arial" charset="0"/>
              </a:rPr>
              <a:t>=RE</a:t>
            </a:r>
            <a:r>
              <a:rPr lang="en-US" altLang="en-US" sz="2000" baseline="-25000" dirty="0">
                <a:solidFill>
                  <a:srgbClr val="0432FF"/>
                </a:solidFill>
                <a:latin typeface="Arial" charset="0"/>
              </a:rPr>
              <a:t>15</a:t>
            </a:r>
          </a:p>
          <a:p>
            <a:pPr eaLnBrk="1" hangingPunct="1">
              <a:spcBef>
                <a:spcPct val="0"/>
              </a:spcBef>
              <a:buFontTx/>
              <a:buNone/>
            </a:pPr>
            <a:r>
              <a:rPr lang="en-US" altLang="en-US" sz="2000" dirty="0">
                <a:solidFill>
                  <a:srgbClr val="0432FF"/>
                </a:solidFill>
                <a:latin typeface="Arial" charset="0"/>
              </a:rPr>
              <a:t>RD</a:t>
            </a:r>
            <a:r>
              <a:rPr lang="en-US" altLang="en-US" sz="2000" baseline="-25000" dirty="0">
                <a:solidFill>
                  <a:srgbClr val="0432FF"/>
                </a:solidFill>
                <a:latin typeface="Arial" charset="0"/>
              </a:rPr>
              <a:t>1</a:t>
            </a:r>
            <a:r>
              <a:rPr lang="en-US" altLang="en-US" sz="2000" dirty="0">
                <a:solidFill>
                  <a:srgbClr val="0432FF"/>
                </a:solidFill>
                <a:latin typeface="Arial" charset="0"/>
              </a:rPr>
              <a:t>=LE</a:t>
            </a:r>
            <a:r>
              <a:rPr lang="en-US" altLang="en-US" sz="2000" baseline="-25000" dirty="0">
                <a:solidFill>
                  <a:srgbClr val="0432FF"/>
                </a:solidFill>
                <a:latin typeface="Arial" charset="0"/>
              </a:rPr>
              <a:t>15</a:t>
            </a:r>
          </a:p>
          <a:p>
            <a:pPr eaLnBrk="1" hangingPunct="1">
              <a:spcBef>
                <a:spcPct val="0"/>
              </a:spcBef>
              <a:buFontTx/>
              <a:buNone/>
            </a:pPr>
            <a:endParaRPr lang="en-US" altLang="en-US" sz="2000" dirty="0">
              <a:solidFill>
                <a:srgbClr val="0432FF"/>
              </a:solidFill>
              <a:latin typeface="Arial" charset="0"/>
            </a:endParaRPr>
          </a:p>
          <a:p>
            <a:pPr eaLnBrk="1" hangingPunct="1">
              <a:spcBef>
                <a:spcPct val="0"/>
              </a:spcBef>
              <a:buFontTx/>
              <a:buNone/>
            </a:pPr>
            <a:endParaRPr lang="en-US" altLang="en-US" sz="2000" dirty="0">
              <a:solidFill>
                <a:srgbClr val="0432FF"/>
              </a:solidFill>
              <a:latin typeface="Arial" charset="0"/>
            </a:endParaRPr>
          </a:p>
        </p:txBody>
      </p:sp>
      <p:sp>
        <p:nvSpPr>
          <p:cNvPr id="8" name="TextBox 7"/>
          <p:cNvSpPr txBox="1">
            <a:spLocks noChangeArrowheads="1"/>
          </p:cNvSpPr>
          <p:nvPr/>
        </p:nvSpPr>
        <p:spPr bwMode="auto">
          <a:xfrm>
            <a:off x="5066291" y="5165725"/>
            <a:ext cx="38877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The round function F does not need to be reversible.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28600" y="277813"/>
            <a:ext cx="8686800" cy="1139825"/>
          </a:xfrm>
        </p:spPr>
        <p:txBody>
          <a:bodyPr/>
          <a:lstStyle/>
          <a:p>
            <a:pPr eaLnBrk="1" hangingPunct="1"/>
            <a:r>
              <a:rPr lang="en-AU" altLang="en-US"/>
              <a:t>Feistel Cipher Design Elements</a:t>
            </a:r>
          </a:p>
        </p:txBody>
      </p:sp>
      <p:sp>
        <p:nvSpPr>
          <p:cNvPr id="38915" name="Rectangle 3"/>
          <p:cNvSpPr>
            <a:spLocks noGrp="1" noChangeArrowheads="1"/>
          </p:cNvSpPr>
          <p:nvPr>
            <p:ph idx="1"/>
          </p:nvPr>
        </p:nvSpPr>
        <p:spPr/>
        <p:txBody>
          <a:bodyPr/>
          <a:lstStyle/>
          <a:p>
            <a:pPr eaLnBrk="1" hangingPunct="1">
              <a:lnSpc>
                <a:spcPct val="80000"/>
              </a:lnSpc>
            </a:pPr>
            <a:r>
              <a:rPr lang="en-AU" altLang="en-US" dirty="0"/>
              <a:t>block size </a:t>
            </a:r>
          </a:p>
          <a:p>
            <a:pPr eaLnBrk="1" hangingPunct="1">
              <a:lnSpc>
                <a:spcPct val="80000"/>
              </a:lnSpc>
            </a:pPr>
            <a:r>
              <a:rPr lang="en-AU" altLang="en-US" dirty="0"/>
              <a:t>key size </a:t>
            </a:r>
          </a:p>
          <a:p>
            <a:pPr eaLnBrk="1" hangingPunct="1">
              <a:lnSpc>
                <a:spcPct val="80000"/>
              </a:lnSpc>
            </a:pPr>
            <a:r>
              <a:rPr lang="en-AU" altLang="en-US" dirty="0"/>
              <a:t>number of rounds </a:t>
            </a:r>
          </a:p>
          <a:p>
            <a:pPr eaLnBrk="1" hangingPunct="1">
              <a:lnSpc>
                <a:spcPct val="80000"/>
              </a:lnSpc>
            </a:pPr>
            <a:r>
              <a:rPr lang="en-AU" altLang="en-US" dirty="0"/>
              <a:t>subkey generation algorithm</a:t>
            </a:r>
          </a:p>
          <a:p>
            <a:pPr eaLnBrk="1" hangingPunct="1">
              <a:lnSpc>
                <a:spcPct val="80000"/>
              </a:lnSpc>
            </a:pPr>
            <a:r>
              <a:rPr lang="en-AU" altLang="en-US" dirty="0"/>
              <a:t>round function </a:t>
            </a:r>
          </a:p>
          <a:p>
            <a:pPr eaLnBrk="1" hangingPunct="1">
              <a:lnSpc>
                <a:spcPct val="80000"/>
              </a:lnSpc>
            </a:pPr>
            <a:r>
              <a:rPr lang="en-US" altLang="en-US" dirty="0"/>
              <a:t>fast software </a:t>
            </a:r>
            <a:r>
              <a:rPr lang="en-US" altLang="en-US" dirty="0" err="1"/>
              <a:t>en</a:t>
            </a:r>
            <a:r>
              <a:rPr lang="en-US" altLang="en-US" dirty="0"/>
              <a:t>/decryption</a:t>
            </a:r>
          </a:p>
          <a:p>
            <a:pPr eaLnBrk="1" hangingPunct="1">
              <a:lnSpc>
                <a:spcPct val="80000"/>
              </a:lnSpc>
            </a:pPr>
            <a:r>
              <a:rPr lang="en-US" altLang="en-US" dirty="0"/>
              <a:t>ease of analysis</a:t>
            </a:r>
          </a:p>
        </p:txBody>
      </p:sp>
      <p:sp>
        <p:nvSpPr>
          <p:cNvPr id="3891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C332183-2FBA-4C49-983E-D97CABD7A020}" type="slidenum">
              <a:rPr lang="en-US" altLang="en-US" sz="1200">
                <a:solidFill>
                  <a:srgbClr val="898989"/>
                </a:solidFill>
                <a:latin typeface="Arial" charset="0"/>
              </a:rPr>
              <a:pPr>
                <a:spcBef>
                  <a:spcPct val="0"/>
                </a:spcBef>
                <a:buFontTx/>
                <a:buNone/>
              </a:pPr>
              <a:t>16</a:t>
            </a:fld>
            <a:endParaRPr lang="en-US" altLang="en-US" sz="1200">
              <a:solidFill>
                <a:srgbClr val="898989"/>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dirty="0">
                <a:ea typeface="ＭＳ Ｐゴシック" charset="-128"/>
              </a:rPr>
              <a:t>Summary</a:t>
            </a:r>
            <a:endParaRPr lang="en-AU" altLang="en-US" dirty="0">
              <a:ea typeface="ＭＳ Ｐゴシック" charset="-128"/>
            </a:endParaRPr>
          </a:p>
        </p:txBody>
      </p:sp>
      <p:sp>
        <p:nvSpPr>
          <p:cNvPr id="90115" name="Rectangle 3"/>
          <p:cNvSpPr>
            <a:spLocks noGrp="1" noChangeArrowheads="1"/>
          </p:cNvSpPr>
          <p:nvPr>
            <p:ph idx="1"/>
          </p:nvPr>
        </p:nvSpPr>
        <p:spPr>
          <a:xfrm>
            <a:off x="457200" y="1676400"/>
            <a:ext cx="8229600" cy="4876800"/>
          </a:xfrm>
        </p:spPr>
        <p:txBody>
          <a:bodyPr/>
          <a:lstStyle/>
          <a:p>
            <a:pPr eaLnBrk="1" hangingPunct="1"/>
            <a:r>
              <a:rPr lang="en-US" altLang="en-US" dirty="0">
                <a:ea typeface="ＭＳ Ｐゴシック" charset="-128"/>
              </a:rPr>
              <a:t>block vs stream ciphers</a:t>
            </a:r>
          </a:p>
          <a:p>
            <a:pPr eaLnBrk="1" hangingPunct="1"/>
            <a:r>
              <a:rPr lang="en-US" altLang="en-US" dirty="0">
                <a:ea typeface="ＭＳ Ｐゴシック" charset="-128"/>
              </a:rPr>
              <a:t>ideal block cipher</a:t>
            </a:r>
          </a:p>
          <a:p>
            <a:pPr eaLnBrk="1" hangingPunct="1"/>
            <a:r>
              <a:rPr lang="en-AU" altLang="en-US" dirty="0">
                <a:ea typeface="ＭＳ Ｐゴシック" charset="-128"/>
              </a:rPr>
              <a:t>substitution-permutation (S-P) networks</a:t>
            </a:r>
          </a:p>
          <a:p>
            <a:pPr lvl="1" eaLnBrk="1" hangingPunct="1"/>
            <a:r>
              <a:rPr lang="en-US" altLang="en-US" dirty="0">
                <a:ea typeface="ＭＳ Ｐゴシック" charset="-128"/>
              </a:rPr>
              <a:t>confusion and diffusion</a:t>
            </a:r>
          </a:p>
          <a:p>
            <a:pPr eaLnBrk="1" hangingPunct="1"/>
            <a:r>
              <a:rPr lang="en-US" altLang="en-US" dirty="0" err="1">
                <a:ea typeface="ＭＳ Ｐゴシック" charset="-128"/>
              </a:rPr>
              <a:t>Feistel</a:t>
            </a:r>
            <a:r>
              <a:rPr lang="en-US" altLang="en-US" dirty="0">
                <a:ea typeface="ＭＳ Ｐゴシック" charset="-128"/>
              </a:rPr>
              <a:t> cipher design &amp; structure</a:t>
            </a:r>
          </a:p>
        </p:txBody>
      </p:sp>
      <p:sp>
        <p:nvSpPr>
          <p:cNvPr id="9011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CF04A59-326A-EE41-9CBE-C1A79153C177}" type="slidenum">
              <a:rPr lang="en-US" altLang="en-US" sz="1200">
                <a:solidFill>
                  <a:srgbClr val="898989"/>
                </a:solidFill>
                <a:latin typeface="Arial" charset="0"/>
              </a:rPr>
              <a:pPr>
                <a:spcBef>
                  <a:spcPct val="0"/>
                </a:spcBef>
                <a:buFontTx/>
                <a:buNone/>
              </a:pPr>
              <a:t>17</a:t>
            </a:fld>
            <a:endParaRPr lang="en-US" altLang="en-US" sz="1200">
              <a:solidFill>
                <a:srgbClr val="898989"/>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AU" altLang="en-US"/>
              <a:t>Modern Block Ciphers</a:t>
            </a:r>
          </a:p>
        </p:txBody>
      </p:sp>
      <p:sp>
        <p:nvSpPr>
          <p:cNvPr id="6147" name="Rectangle 3"/>
          <p:cNvSpPr>
            <a:spLocks noGrp="1" noChangeArrowheads="1"/>
          </p:cNvSpPr>
          <p:nvPr>
            <p:ph idx="1"/>
          </p:nvPr>
        </p:nvSpPr>
        <p:spPr/>
        <p:txBody>
          <a:bodyPr/>
          <a:lstStyle/>
          <a:p>
            <a:pPr eaLnBrk="1" hangingPunct="1"/>
            <a:r>
              <a:rPr lang="en-AU" altLang="en-US" dirty="0"/>
              <a:t>now look at </a:t>
            </a:r>
            <a:r>
              <a:rPr lang="en-AU" altLang="en-US" dirty="0">
                <a:solidFill>
                  <a:srgbClr val="0432FF"/>
                </a:solidFill>
              </a:rPr>
              <a:t>modern symmetric block ciphers</a:t>
            </a:r>
          </a:p>
          <a:p>
            <a:pPr eaLnBrk="1" hangingPunct="1"/>
            <a:r>
              <a:rPr lang="en-AU" altLang="en-US" dirty="0"/>
              <a:t>one of the most widely used types of cryptographic algorithms </a:t>
            </a:r>
          </a:p>
          <a:p>
            <a:pPr eaLnBrk="1" hangingPunct="1"/>
            <a:r>
              <a:rPr lang="en-AU" altLang="en-US" dirty="0"/>
              <a:t>provide confidentiality/authentication services</a:t>
            </a:r>
          </a:p>
          <a:p>
            <a:pPr eaLnBrk="1" hangingPunct="1"/>
            <a:r>
              <a:rPr lang="en-AU" altLang="en-US" dirty="0"/>
              <a:t>focus on </a:t>
            </a:r>
            <a:r>
              <a:rPr lang="en-AU" altLang="en-US" dirty="0">
                <a:solidFill>
                  <a:srgbClr val="0432FF"/>
                </a:solidFill>
              </a:rPr>
              <a:t>DES</a:t>
            </a:r>
            <a:r>
              <a:rPr lang="en-AU" altLang="en-US" dirty="0"/>
              <a:t> (Data Encryption Standard)</a:t>
            </a:r>
          </a:p>
          <a:p>
            <a:pPr eaLnBrk="1" hangingPunct="1"/>
            <a:r>
              <a:rPr lang="en-AU" altLang="en-US" dirty="0"/>
              <a:t>more about </a:t>
            </a:r>
            <a:r>
              <a:rPr lang="en-AU" altLang="en-US" dirty="0">
                <a:solidFill>
                  <a:srgbClr val="0432FF"/>
                </a:solidFill>
              </a:rPr>
              <a:t>block cipher design principles</a:t>
            </a:r>
          </a:p>
        </p:txBody>
      </p:sp>
      <p:sp>
        <p:nvSpPr>
          <p:cNvPr id="614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D168BD8-E9C2-6E42-BC90-5EBC759790F3}" type="slidenum">
              <a:rPr lang="en-US" altLang="en-US" sz="1200">
                <a:solidFill>
                  <a:srgbClr val="898989"/>
                </a:solidFill>
                <a:latin typeface="Arial" charset="0"/>
              </a:rPr>
              <a:pPr>
                <a:spcBef>
                  <a:spcPct val="0"/>
                </a:spcBef>
                <a:buFontTx/>
                <a:buNone/>
              </a:pPr>
              <a:t>2</a:t>
            </a:fld>
            <a:endParaRPr lang="en-US" altLang="en-US" sz="1200">
              <a:solidFill>
                <a:srgbClr val="898989"/>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0"/>
            <a:ext cx="8229600" cy="1139825"/>
          </a:xfrm>
        </p:spPr>
        <p:txBody>
          <a:bodyPr/>
          <a:lstStyle/>
          <a:p>
            <a:pPr eaLnBrk="1" hangingPunct="1"/>
            <a:r>
              <a:rPr lang="en-US" altLang="en-US" dirty="0"/>
              <a:t>Block vs. Stream Ciphers</a:t>
            </a:r>
          </a:p>
        </p:txBody>
      </p:sp>
      <p:pic>
        <p:nvPicPr>
          <p:cNvPr id="10243" name="Picture 3"/>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483768" y="1556792"/>
            <a:ext cx="5516563" cy="515833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ounded Rectangular Callout 1"/>
          <p:cNvSpPr/>
          <p:nvPr/>
        </p:nvSpPr>
        <p:spPr>
          <a:xfrm>
            <a:off x="753121" y="1944142"/>
            <a:ext cx="1428750" cy="576263"/>
          </a:xfrm>
          <a:prstGeom prst="wedgeRoundRectCallout">
            <a:avLst>
              <a:gd name="adj1" fmla="val 69262"/>
              <a:gd name="adj2" fmla="val -11431"/>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b="1" dirty="0" err="1">
                <a:solidFill>
                  <a:schemeClr val="tx1"/>
                </a:solidFill>
              </a:rPr>
              <a:t>keystream</a:t>
            </a:r>
            <a:endParaRPr lang="en-US" sz="2000" b="1" dirty="0">
              <a:solidFill>
                <a:schemeClr val="tx1"/>
              </a:solidFill>
            </a:endParaRPr>
          </a:p>
        </p:txBody>
      </p:sp>
      <p:sp>
        <p:nvSpPr>
          <p:cNvPr id="5" name="Rounded Rectangular Callout 4"/>
          <p:cNvSpPr/>
          <p:nvPr/>
        </p:nvSpPr>
        <p:spPr>
          <a:xfrm>
            <a:off x="7632951" y="1944141"/>
            <a:ext cx="1428750" cy="576263"/>
          </a:xfrm>
          <a:prstGeom prst="wedgeRoundRectCallout">
            <a:avLst>
              <a:gd name="adj1" fmla="val -85881"/>
              <a:gd name="adj2" fmla="val -7082"/>
              <a:gd name="adj3" fmla="val 16667"/>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000" b="1">
                <a:solidFill>
                  <a:schemeClr val="tx1"/>
                </a:solidFill>
                <a:ea typeface="ＭＳ Ｐゴシック" pitchFamily="34" charset="-128"/>
              </a:rPr>
              <a:t>keystream</a:t>
            </a:r>
            <a:endParaRPr lang="en-US" b="1">
              <a:solidFill>
                <a:schemeClr val="tx1"/>
              </a:solidFill>
              <a:ea typeface="ＭＳ Ｐゴシック" pitchFamily="34" charset="-128"/>
            </a:endParaRPr>
          </a:p>
        </p:txBody>
      </p:sp>
      <p:sp>
        <p:nvSpPr>
          <p:cNvPr id="10246"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7D06B88-89CF-404E-98C4-14C7B5E59393}" type="slidenum">
              <a:rPr lang="en-US" altLang="en-US" sz="1200">
                <a:solidFill>
                  <a:srgbClr val="898989"/>
                </a:solidFill>
                <a:latin typeface="Arial" charset="0"/>
              </a:rPr>
              <a:pPr>
                <a:spcBef>
                  <a:spcPct val="0"/>
                </a:spcBef>
                <a:buFontTx/>
                <a:buNone/>
              </a:pPr>
              <a:t>3</a:t>
            </a:fld>
            <a:endParaRPr lang="en-US" altLang="en-US" sz="1200">
              <a:solidFill>
                <a:srgbClr val="898989"/>
              </a:solidFill>
              <a:latin typeface="Arial" charset="0"/>
            </a:endParaRPr>
          </a:p>
        </p:txBody>
      </p:sp>
      <p:sp>
        <p:nvSpPr>
          <p:cNvPr id="10247" name="TextBox 5"/>
          <p:cNvSpPr txBox="1">
            <a:spLocks noChangeArrowheads="1"/>
          </p:cNvSpPr>
          <p:nvPr/>
        </p:nvSpPr>
        <p:spPr bwMode="auto">
          <a:xfrm>
            <a:off x="3779912" y="1089194"/>
            <a:ext cx="26146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One-time pad version of </a:t>
            </a:r>
            <a:r>
              <a:rPr lang="en-US" altLang="en-US" sz="2000" dirty="0" err="1">
                <a:solidFill>
                  <a:srgbClr val="0432FF"/>
                </a:solidFill>
                <a:latin typeface="Arial" charset="0"/>
              </a:rPr>
              <a:t>Vernam</a:t>
            </a:r>
            <a:r>
              <a:rPr lang="en-US" altLang="en-US" sz="2000" dirty="0">
                <a:solidFill>
                  <a:srgbClr val="0432FF"/>
                </a:solidFill>
                <a:latin typeface="Arial" charset="0"/>
              </a:rPr>
              <a:t> cipher</a:t>
            </a:r>
          </a:p>
        </p:txBody>
      </p:sp>
      <p:sp>
        <p:nvSpPr>
          <p:cNvPr id="3" name="Rectangle 2"/>
          <p:cNvSpPr/>
          <p:nvPr/>
        </p:nvSpPr>
        <p:spPr>
          <a:xfrm>
            <a:off x="24313" y="4725144"/>
            <a:ext cx="3131840" cy="923330"/>
          </a:xfrm>
          <a:prstGeom prst="rect">
            <a:avLst/>
          </a:prstGeom>
        </p:spPr>
        <p:txBody>
          <a:bodyPr wrap="square">
            <a:spAutoFit/>
          </a:bodyPr>
          <a:lstStyle/>
          <a:p>
            <a:pPr eaLnBrk="1" hangingPunct="1"/>
            <a:r>
              <a:rPr lang="en-AU" altLang="en-US" dirty="0"/>
              <a:t>block ciphers process messages in blocks, each of which is then </a:t>
            </a:r>
            <a:r>
              <a:rPr lang="en-AU" altLang="en-US" dirty="0" err="1"/>
              <a:t>en</a:t>
            </a:r>
            <a:r>
              <a:rPr lang="en-AU" altLang="en-US" dirty="0"/>
              <a:t>/decrypted </a:t>
            </a:r>
          </a:p>
        </p:txBody>
      </p:sp>
      <p:sp>
        <p:nvSpPr>
          <p:cNvPr id="4" name="Rectangle 3"/>
          <p:cNvSpPr/>
          <p:nvPr/>
        </p:nvSpPr>
        <p:spPr>
          <a:xfrm>
            <a:off x="24313" y="3021472"/>
            <a:ext cx="2914625" cy="923330"/>
          </a:xfrm>
          <a:prstGeom prst="rect">
            <a:avLst/>
          </a:prstGeom>
        </p:spPr>
        <p:txBody>
          <a:bodyPr wrap="square">
            <a:spAutoFit/>
          </a:bodyPr>
          <a:lstStyle/>
          <a:p>
            <a:pPr eaLnBrk="1" hangingPunct="1"/>
            <a:r>
              <a:rPr lang="en-US" altLang="en-US" dirty="0"/>
              <a:t>stream ciphers </a:t>
            </a:r>
            <a:r>
              <a:rPr lang="en-AU" altLang="en-US" dirty="0"/>
              <a:t>process messages a bit or byte at a time when </a:t>
            </a:r>
            <a:r>
              <a:rPr lang="en-AU" altLang="en-US" dirty="0" err="1"/>
              <a:t>en</a:t>
            </a:r>
            <a:r>
              <a:rPr lang="en-AU" altLang="en-US" dirty="0"/>
              <a:t>/decrypting</a:t>
            </a:r>
          </a:p>
        </p:txBody>
      </p:sp>
      <p:sp>
        <p:nvSpPr>
          <p:cNvPr id="6" name="Rectangle 5"/>
          <p:cNvSpPr/>
          <p:nvPr/>
        </p:nvSpPr>
        <p:spPr>
          <a:xfrm>
            <a:off x="6005821" y="4670539"/>
            <a:ext cx="2525195" cy="1477328"/>
          </a:xfrm>
          <a:prstGeom prst="rect">
            <a:avLst/>
          </a:prstGeom>
        </p:spPr>
        <p:txBody>
          <a:bodyPr wrap="square">
            <a:spAutoFit/>
          </a:bodyPr>
          <a:lstStyle/>
          <a:p>
            <a:r>
              <a:rPr lang="en-US" dirty="0">
                <a:solidFill>
                  <a:srgbClr val="0432FF"/>
                </a:solidFill>
              </a:rPr>
              <a:t>many current ciphers are block ciphers</a:t>
            </a:r>
          </a:p>
          <a:p>
            <a:pPr marL="285750" indent="-285750">
              <a:buFont typeface="Arial" charset="0"/>
              <a:buChar char="•"/>
            </a:pPr>
            <a:r>
              <a:rPr lang="en-US" dirty="0"/>
              <a:t>better analyzed</a:t>
            </a:r>
          </a:p>
          <a:p>
            <a:pPr marL="285750" indent="-285750">
              <a:buFont typeface="Arial" charset="0"/>
              <a:buChar char="•"/>
            </a:pPr>
            <a:r>
              <a:rPr lang="en-US" dirty="0"/>
              <a:t>broader range of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79388" y="274638"/>
            <a:ext cx="8785225" cy="1143000"/>
          </a:xfrm>
        </p:spPr>
        <p:txBody>
          <a:bodyPr/>
          <a:lstStyle/>
          <a:p>
            <a:pPr eaLnBrk="1" hangingPunct="1"/>
            <a:r>
              <a:rPr lang="en-US" altLang="en-US" sz="3600">
                <a:ea typeface="ＭＳ Ｐゴシック" charset="-128"/>
              </a:rPr>
              <a:t>Block Cipher and the Feistel Cipher Structure</a:t>
            </a:r>
            <a:endParaRPr lang="en-AU" altLang="en-US" sz="3600">
              <a:ea typeface="ＭＳ Ｐゴシック" charset="-128"/>
            </a:endParaRPr>
          </a:p>
        </p:txBody>
      </p:sp>
      <p:sp>
        <p:nvSpPr>
          <p:cNvPr id="12291" name="Rectangle 3"/>
          <p:cNvSpPr>
            <a:spLocks noGrp="1" noChangeArrowheads="1"/>
          </p:cNvSpPr>
          <p:nvPr>
            <p:ph idx="1"/>
          </p:nvPr>
        </p:nvSpPr>
        <p:spPr/>
        <p:txBody>
          <a:bodyPr/>
          <a:lstStyle/>
          <a:p>
            <a:pPr eaLnBrk="1" hangingPunct="1">
              <a:lnSpc>
                <a:spcPct val="90000"/>
              </a:lnSpc>
            </a:pPr>
            <a:r>
              <a:rPr lang="en-US" altLang="en-US" sz="2800" dirty="0">
                <a:ea typeface="ＭＳ Ｐゴシック" charset="-128"/>
              </a:rPr>
              <a:t>most symmetric block ciphers are based on a </a:t>
            </a:r>
            <a:r>
              <a:rPr lang="en-US" altLang="en-US" sz="2800" dirty="0" err="1">
                <a:solidFill>
                  <a:srgbClr val="0432FF"/>
                </a:solidFill>
                <a:ea typeface="ＭＳ Ｐゴシック" charset="-128"/>
              </a:rPr>
              <a:t>Feistel</a:t>
            </a:r>
            <a:r>
              <a:rPr lang="en-US" altLang="en-US" sz="2800" dirty="0">
                <a:solidFill>
                  <a:srgbClr val="0432FF"/>
                </a:solidFill>
                <a:ea typeface="ＭＳ Ｐゴシック" charset="-128"/>
              </a:rPr>
              <a:t> Cipher Structure</a:t>
            </a:r>
          </a:p>
          <a:p>
            <a:pPr eaLnBrk="1" hangingPunct="1">
              <a:lnSpc>
                <a:spcPct val="90000"/>
              </a:lnSpc>
            </a:pPr>
            <a:endParaRPr lang="en-US" altLang="en-US" sz="2800" b="1" dirty="0">
              <a:ea typeface="ＭＳ Ｐゴシック" charset="-128"/>
            </a:endParaRPr>
          </a:p>
          <a:p>
            <a:pPr eaLnBrk="1" hangingPunct="1">
              <a:lnSpc>
                <a:spcPct val="90000"/>
              </a:lnSpc>
            </a:pPr>
            <a:r>
              <a:rPr lang="en-US" altLang="en-US" sz="2800" b="1" dirty="0">
                <a:ea typeface="ＭＳ Ｐゴシック" charset="-128"/>
              </a:rPr>
              <a:t>Horst </a:t>
            </a:r>
            <a:r>
              <a:rPr lang="en-US" altLang="en-US" sz="2800" b="1" dirty="0" err="1">
                <a:ea typeface="ＭＳ Ｐゴシック" charset="-128"/>
              </a:rPr>
              <a:t>Feistel</a:t>
            </a:r>
            <a:r>
              <a:rPr lang="en-US" altLang="en-US" sz="2800" b="1" dirty="0">
                <a:ea typeface="ＭＳ Ｐゴシック" charset="-128"/>
              </a:rPr>
              <a:t>  </a:t>
            </a:r>
            <a:r>
              <a:rPr lang="en-US" altLang="en-US" sz="2800" dirty="0">
                <a:ea typeface="ＭＳ Ｐゴシック" charset="-128"/>
              </a:rPr>
              <a:t>was a cryptographer who worked on the design of ciphers at IBM, initiating research that would culminate in the development of the Data Encryption Standard (</a:t>
            </a:r>
            <a:r>
              <a:rPr lang="en-US" altLang="en-US" sz="2800" dirty="0">
                <a:solidFill>
                  <a:srgbClr val="0432FF"/>
                </a:solidFill>
                <a:ea typeface="ＭＳ Ｐゴシック" charset="-128"/>
              </a:rPr>
              <a:t>DES</a:t>
            </a:r>
            <a:r>
              <a:rPr lang="en-US" altLang="en-US" sz="2800" dirty="0">
                <a:ea typeface="ＭＳ Ｐゴシック" charset="-128"/>
              </a:rPr>
              <a:t>) in the 1970s.</a:t>
            </a:r>
          </a:p>
          <a:p>
            <a:pPr eaLnBrk="1" hangingPunct="1">
              <a:lnSpc>
                <a:spcPct val="90000"/>
              </a:lnSpc>
            </a:pPr>
            <a:endParaRPr lang="en-US" altLang="en-US" sz="2800" dirty="0">
              <a:ea typeface="ＭＳ Ｐゴシック" charset="-128"/>
            </a:endParaRPr>
          </a:p>
          <a:p>
            <a:pPr eaLnBrk="1" hangingPunct="1">
              <a:lnSpc>
                <a:spcPct val="90000"/>
              </a:lnSpc>
            </a:pPr>
            <a:endParaRPr lang="en-US" altLang="en-US" sz="2800" dirty="0">
              <a:ea typeface="ＭＳ Ｐゴシック" charset="-128"/>
            </a:endParaRPr>
          </a:p>
          <a:p>
            <a:pPr eaLnBrk="1" hangingPunct="1">
              <a:lnSpc>
                <a:spcPct val="90000"/>
              </a:lnSpc>
            </a:pPr>
            <a:endParaRPr lang="en-AU" altLang="en-US" sz="2800" dirty="0">
              <a:ea typeface="ＭＳ Ｐゴシック" charset="-128"/>
            </a:endParaRPr>
          </a:p>
        </p:txBody>
      </p:sp>
      <p:sp>
        <p:nvSpPr>
          <p:cNvPr id="122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C9B3056-9A04-FF45-A9BD-9537F54F4F3E}" type="slidenum">
              <a:rPr lang="en-US" altLang="en-US" sz="1200">
                <a:solidFill>
                  <a:srgbClr val="898989"/>
                </a:solidFill>
                <a:latin typeface="Arial" charset="0"/>
              </a:rPr>
              <a:pPr>
                <a:spcBef>
                  <a:spcPct val="0"/>
                </a:spcBef>
                <a:buFontTx/>
                <a:buNone/>
              </a:pPr>
              <a:t>4</a:t>
            </a:fld>
            <a:endParaRPr lang="en-US" altLang="en-US" sz="1200">
              <a:solidFill>
                <a:srgbClr val="898989"/>
              </a:solidFill>
              <a:latin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3600">
                <a:ea typeface="ＭＳ Ｐゴシック" charset="-128"/>
              </a:rPr>
              <a:t>Motivation for the Feistel Cipher Structure</a:t>
            </a:r>
            <a:endParaRPr lang="en-AU" altLang="en-US" sz="3600">
              <a:ea typeface="ＭＳ Ｐゴシック" charset="-128"/>
            </a:endParaRPr>
          </a:p>
        </p:txBody>
      </p:sp>
      <p:sp>
        <p:nvSpPr>
          <p:cNvPr id="14339" name="Rectangle 3"/>
          <p:cNvSpPr>
            <a:spLocks noGrp="1" noChangeArrowheads="1"/>
          </p:cNvSpPr>
          <p:nvPr>
            <p:ph idx="1"/>
          </p:nvPr>
        </p:nvSpPr>
        <p:spPr>
          <a:xfrm>
            <a:off x="457200" y="1600200"/>
            <a:ext cx="8218488" cy="4525963"/>
          </a:xfrm>
        </p:spPr>
        <p:txBody>
          <a:bodyPr/>
          <a:lstStyle/>
          <a:p>
            <a:pPr eaLnBrk="1" hangingPunct="1">
              <a:lnSpc>
                <a:spcPct val="90000"/>
              </a:lnSpc>
            </a:pPr>
            <a:r>
              <a:rPr lang="en-US" altLang="en-US" sz="2800" dirty="0">
                <a:ea typeface="ＭＳ Ｐゴシック" charset="-128"/>
              </a:rPr>
              <a:t>block cipher: </a:t>
            </a:r>
          </a:p>
          <a:p>
            <a:pPr lvl="1" eaLnBrk="1" hangingPunct="1">
              <a:lnSpc>
                <a:spcPct val="90000"/>
              </a:lnSpc>
            </a:pPr>
            <a:r>
              <a:rPr lang="en-US" altLang="en-US" sz="2400" dirty="0">
                <a:ea typeface="ＭＳ Ｐゴシック" charset="-128"/>
              </a:rPr>
              <a:t>n bits plaintext </a:t>
            </a:r>
            <a:r>
              <a:rPr lang="en-US" altLang="en-US" sz="2400" dirty="0">
                <a:ea typeface="ＭＳ Ｐゴシック" charset="-128"/>
                <a:sym typeface="Wingdings" charset="2"/>
              </a:rPr>
              <a:t> n bits </a:t>
            </a:r>
            <a:r>
              <a:rPr lang="en-US" altLang="en-US" sz="2400" dirty="0" err="1">
                <a:ea typeface="ＭＳ Ｐゴシック" charset="-128"/>
                <a:sym typeface="Wingdings" charset="2"/>
              </a:rPr>
              <a:t>ciphertext</a:t>
            </a:r>
            <a:endParaRPr lang="en-US" altLang="en-US" sz="2400" dirty="0">
              <a:ea typeface="ＭＳ Ｐゴシック" charset="-128"/>
              <a:sym typeface="Wingdings" charset="2"/>
            </a:endParaRPr>
          </a:p>
          <a:p>
            <a:pPr lvl="1" eaLnBrk="1" hangingPunct="1">
              <a:lnSpc>
                <a:spcPct val="90000"/>
              </a:lnSpc>
            </a:pPr>
            <a:r>
              <a:rPr lang="en-AU" altLang="en-US" sz="2400" dirty="0">
                <a:solidFill>
                  <a:srgbClr val="0432FF"/>
                </a:solidFill>
                <a:ea typeface="ＭＳ Ｐゴシック" charset="-128"/>
              </a:rPr>
              <a:t>2</a:t>
            </a:r>
            <a:r>
              <a:rPr lang="en-AU" altLang="en-US" sz="2400" baseline="30000" dirty="0">
                <a:solidFill>
                  <a:srgbClr val="0432FF"/>
                </a:solidFill>
                <a:ea typeface="ＭＳ Ｐゴシック" charset="-128"/>
              </a:rPr>
              <a:t>n</a:t>
            </a:r>
            <a:r>
              <a:rPr lang="en-AU" altLang="en-US" sz="2400" dirty="0">
                <a:ea typeface="ＭＳ Ｐゴシック" charset="-128"/>
              </a:rPr>
              <a:t> possible plaintext blocks</a:t>
            </a:r>
          </a:p>
          <a:p>
            <a:pPr lvl="1" eaLnBrk="1" hangingPunct="1">
              <a:lnSpc>
                <a:spcPct val="90000"/>
              </a:lnSpc>
            </a:pPr>
            <a:endParaRPr lang="en-AU" altLang="en-US" sz="1000" dirty="0">
              <a:ea typeface="ＭＳ Ｐゴシック" charset="-128"/>
            </a:endParaRPr>
          </a:p>
          <a:p>
            <a:pPr eaLnBrk="1" hangingPunct="1">
              <a:lnSpc>
                <a:spcPct val="90000"/>
              </a:lnSpc>
            </a:pPr>
            <a:r>
              <a:rPr lang="en-AU" altLang="en-US" sz="2800" dirty="0">
                <a:ea typeface="ＭＳ Ｐゴシック" charset="-128"/>
              </a:rPr>
              <a:t>Reversible (</a:t>
            </a:r>
            <a:r>
              <a:rPr lang="en-AU" altLang="en-US" sz="2800" dirty="0" err="1">
                <a:ea typeface="ＭＳ Ｐゴシック" charset="-128"/>
              </a:rPr>
              <a:t>nonsingular</a:t>
            </a:r>
            <a:r>
              <a:rPr lang="en-AU" altLang="en-US" sz="2800" dirty="0">
                <a:ea typeface="ＭＳ Ｐゴシック" charset="-128"/>
              </a:rPr>
              <a:t>) transformation</a:t>
            </a:r>
          </a:p>
          <a:p>
            <a:pPr lvl="1" eaLnBrk="1" hangingPunct="1">
              <a:lnSpc>
                <a:spcPct val="90000"/>
              </a:lnSpc>
            </a:pPr>
            <a:r>
              <a:rPr lang="en-US" altLang="en-US" sz="2400" dirty="0">
                <a:ea typeface="ＭＳ Ｐゴシック" charset="-128"/>
              </a:rPr>
              <a:t>each unique plaintext block  </a:t>
            </a:r>
            <a:r>
              <a:rPr lang="en-US" altLang="en-US" sz="2400" dirty="0">
                <a:ea typeface="ＭＳ Ｐゴシック" charset="-128"/>
                <a:sym typeface="Wingdings" charset="2"/>
              </a:rPr>
              <a:t> a unique </a:t>
            </a:r>
            <a:r>
              <a:rPr lang="en-US" altLang="en-US" sz="2400" dirty="0" err="1">
                <a:ea typeface="ＭＳ Ｐゴシック" charset="-128"/>
                <a:sym typeface="Wingdings" charset="2"/>
              </a:rPr>
              <a:t>ciphertext</a:t>
            </a:r>
            <a:r>
              <a:rPr lang="en-US" altLang="en-US" sz="2400" dirty="0">
                <a:ea typeface="ＭＳ Ｐゴシック" charset="-128"/>
                <a:sym typeface="Wingdings" charset="2"/>
              </a:rPr>
              <a:t> block</a:t>
            </a:r>
          </a:p>
          <a:p>
            <a:pPr lvl="1" eaLnBrk="1" hangingPunct="1">
              <a:lnSpc>
                <a:spcPct val="90000"/>
              </a:lnSpc>
            </a:pPr>
            <a:r>
              <a:rPr lang="en-AU" altLang="en-US" sz="2400" dirty="0">
                <a:solidFill>
                  <a:srgbClr val="0432FF"/>
                </a:solidFill>
                <a:ea typeface="ＭＳ Ｐゴシック" charset="-128"/>
              </a:rPr>
              <a:t>2</a:t>
            </a:r>
            <a:r>
              <a:rPr lang="en-AU" altLang="en-US" sz="2400" baseline="30000" dirty="0">
                <a:solidFill>
                  <a:srgbClr val="0432FF"/>
                </a:solidFill>
                <a:ea typeface="ＭＳ Ｐゴシック" charset="-128"/>
              </a:rPr>
              <a:t>n</a:t>
            </a:r>
            <a:r>
              <a:rPr lang="en-AU" altLang="en-US" sz="2400" dirty="0">
                <a:solidFill>
                  <a:srgbClr val="0432FF"/>
                </a:solidFill>
                <a:ea typeface="ＭＳ Ｐゴシック" charset="-128"/>
              </a:rPr>
              <a:t>!</a:t>
            </a:r>
            <a:r>
              <a:rPr lang="en-AU" altLang="en-US" sz="2400" dirty="0">
                <a:ea typeface="ＭＳ Ｐゴシック" charset="-128"/>
              </a:rPr>
              <a:t> reversible transformations </a:t>
            </a:r>
          </a:p>
          <a:p>
            <a:pPr lvl="1" eaLnBrk="1" hangingPunct="1">
              <a:lnSpc>
                <a:spcPct val="90000"/>
              </a:lnSpc>
            </a:pPr>
            <a:endParaRPr lang="en-AU" altLang="en-US" sz="1000" dirty="0">
              <a:ea typeface="ＭＳ Ｐゴシック" charset="-128"/>
            </a:endParaRPr>
          </a:p>
          <a:p>
            <a:pPr eaLnBrk="1" hangingPunct="1">
              <a:lnSpc>
                <a:spcPct val="90000"/>
              </a:lnSpc>
            </a:pPr>
            <a:r>
              <a:rPr lang="en-AU" altLang="en-US" sz="2800" dirty="0" err="1">
                <a:ea typeface="ＭＳ Ｐゴシック" charset="-128"/>
              </a:rPr>
              <a:t>Feistel</a:t>
            </a:r>
            <a:r>
              <a:rPr lang="en-AU" altLang="en-US" sz="2800" dirty="0">
                <a:ea typeface="ＭＳ Ｐゴシック" charset="-128"/>
              </a:rPr>
              <a:t> refers to an n-bit general substitution as an </a:t>
            </a:r>
            <a:r>
              <a:rPr lang="en-AU" altLang="en-US" sz="2800" dirty="0">
                <a:solidFill>
                  <a:srgbClr val="0432FF"/>
                </a:solidFill>
                <a:ea typeface="ＭＳ Ｐゴシック" charset="-128"/>
              </a:rPr>
              <a:t>ideal block cipher</a:t>
            </a:r>
          </a:p>
          <a:p>
            <a:pPr lvl="1" eaLnBrk="1" hangingPunct="1">
              <a:lnSpc>
                <a:spcPct val="90000"/>
              </a:lnSpc>
            </a:pPr>
            <a:r>
              <a:rPr lang="en-AU" altLang="en-US" sz="2400" dirty="0">
                <a:ea typeface="ＭＳ Ｐゴシック" charset="-128"/>
              </a:rPr>
              <a:t>it allows for the maximum number of possible encryption mappings from the plaintext to </a:t>
            </a:r>
            <a:r>
              <a:rPr lang="en-AU" altLang="en-US" sz="2400" dirty="0" err="1">
                <a:ea typeface="ＭＳ Ｐゴシック" charset="-128"/>
              </a:rPr>
              <a:t>ciphertext</a:t>
            </a:r>
            <a:r>
              <a:rPr lang="en-AU" altLang="en-US" sz="2400" dirty="0">
                <a:ea typeface="ＭＳ Ｐゴシック" charset="-128"/>
              </a:rPr>
              <a:t> block.</a:t>
            </a:r>
          </a:p>
        </p:txBody>
      </p:sp>
      <p:sp>
        <p:nvSpPr>
          <p:cNvPr id="1434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0D028D16-8A27-1745-9D46-B4B46AAFD523}" type="slidenum">
              <a:rPr lang="en-US" altLang="en-US" sz="1200">
                <a:solidFill>
                  <a:srgbClr val="898989"/>
                </a:solidFill>
                <a:latin typeface="Arial" charset="0"/>
              </a:rPr>
              <a:pPr>
                <a:spcBef>
                  <a:spcPct val="0"/>
                </a:spcBef>
                <a:buFontTx/>
                <a:buNone/>
              </a:pPr>
              <a:t>5</a:t>
            </a:fld>
            <a:endParaRPr lang="en-US" altLang="en-US" sz="1200">
              <a:solidFill>
                <a:srgbClr val="898989"/>
              </a:solidFill>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306165"/>
            <a:ext cx="8229600" cy="1143000"/>
          </a:xfrm>
        </p:spPr>
        <p:txBody>
          <a:bodyPr/>
          <a:lstStyle/>
          <a:p>
            <a:pPr eaLnBrk="1" hangingPunct="1"/>
            <a:r>
              <a:rPr lang="en-US" altLang="en-US" dirty="0">
                <a:ea typeface="ＭＳ Ｐゴシック" charset="-128"/>
              </a:rPr>
              <a:t>Ideal Block Cipher Example (n=4)</a:t>
            </a:r>
            <a:endParaRPr lang="en-AU" altLang="en-US" dirty="0">
              <a:ea typeface="ＭＳ Ｐゴシック" charset="-128"/>
            </a:endParaRPr>
          </a:p>
        </p:txBody>
      </p:sp>
      <p:pic>
        <p:nvPicPr>
          <p:cNvPr id="16387" name="Picture 5"/>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258888" y="1447800"/>
            <a:ext cx="6464300" cy="4976813"/>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29EDBEF-11B9-B347-92FD-E9B3EA1D36BF}" type="slidenum">
              <a:rPr lang="en-US" altLang="en-US" sz="1200">
                <a:solidFill>
                  <a:srgbClr val="898989"/>
                </a:solidFill>
                <a:latin typeface="Arial" charset="0"/>
              </a:rPr>
              <a:pPr>
                <a:spcBef>
                  <a:spcPct val="0"/>
                </a:spcBef>
                <a:buFontTx/>
                <a:buNone/>
              </a:pPr>
              <a:t>6</a:t>
            </a:fld>
            <a:endParaRPr lang="en-US" altLang="en-US" sz="1200">
              <a:solidFill>
                <a:srgbClr val="898989"/>
              </a:solid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en-US" sz="4000" dirty="0">
                <a:ea typeface="ＭＳ Ｐゴシック" charset="-128"/>
              </a:rPr>
              <a:t>Encryption and Decryption Tables for the Ideal Block Cipher Example (n=4)</a:t>
            </a:r>
            <a:endParaRPr lang="en-AU" altLang="en-US" sz="4000" dirty="0">
              <a:ea typeface="ＭＳ Ｐゴシック" charset="-128"/>
            </a:endParaRPr>
          </a:p>
        </p:txBody>
      </p:sp>
      <p:pic>
        <p:nvPicPr>
          <p:cNvPr id="18435" name="Picture 3" descr="Table3.1"/>
          <p:cNvPicPr>
            <a:picLocks noGrp="1" noChangeAspect="1"/>
          </p:cNvPicPr>
          <p:nvPr isPhoto="1"/>
        </p:nvPicPr>
        <p:blipFill>
          <a:blip r:embed="rId3">
            <a:extLst>
              <a:ext uri="{28A0092B-C50C-407E-A947-70E740481C1C}">
                <a14:useLocalDpi xmlns:a14="http://schemas.microsoft.com/office/drawing/2010/main" val="0"/>
              </a:ext>
            </a:extLst>
          </a:blip>
          <a:srcRect/>
          <a:stretch>
            <a:fillRect/>
          </a:stretch>
        </p:blipFill>
        <p:spPr bwMode="auto">
          <a:xfrm>
            <a:off x="323850" y="1584325"/>
            <a:ext cx="6176963" cy="492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E0AD324-AF12-5446-902F-992AA068EB71}" type="slidenum">
              <a:rPr lang="en-US" altLang="en-US" sz="1200">
                <a:solidFill>
                  <a:srgbClr val="898989"/>
                </a:solidFill>
                <a:latin typeface="Arial" charset="0"/>
              </a:rPr>
              <a:pPr>
                <a:spcBef>
                  <a:spcPct val="0"/>
                </a:spcBef>
                <a:buFontTx/>
                <a:buNone/>
              </a:pPr>
              <a:t>7</a:t>
            </a:fld>
            <a:endParaRPr lang="en-US" altLang="en-US" sz="1200">
              <a:solidFill>
                <a:srgbClr val="898989"/>
              </a:solidFill>
              <a:latin typeface="Arial" charset="0"/>
            </a:endParaRPr>
          </a:p>
        </p:txBody>
      </p:sp>
      <p:sp>
        <p:nvSpPr>
          <p:cNvPr id="18437" name="TextBox 5"/>
          <p:cNvSpPr txBox="1">
            <a:spLocks noChangeArrowheads="1"/>
          </p:cNvSpPr>
          <p:nvPr/>
        </p:nvSpPr>
        <p:spPr bwMode="auto">
          <a:xfrm>
            <a:off x="6300192" y="2204864"/>
            <a:ext cx="2771775"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400" dirty="0">
                <a:solidFill>
                  <a:srgbClr val="0432FF"/>
                </a:solidFill>
                <a:latin typeface="Arial" charset="0"/>
              </a:rPr>
              <a:t>The mapping itself constitutes the key.</a:t>
            </a:r>
          </a:p>
          <a:p>
            <a:pPr eaLnBrk="1" hangingPunct="1">
              <a:spcBef>
                <a:spcPct val="0"/>
              </a:spcBef>
              <a:buFontTx/>
              <a:buNone/>
            </a:pPr>
            <a:r>
              <a:rPr lang="en-US" altLang="en-US" sz="2400" dirty="0">
                <a:solidFill>
                  <a:srgbClr val="0432FF"/>
                </a:solidFill>
                <a:latin typeface="Arial" charset="0"/>
              </a:rPr>
              <a:t>Key length: 4 x 16  = 64 bits</a:t>
            </a:r>
          </a:p>
          <a:p>
            <a:pPr eaLnBrk="1" hangingPunct="1">
              <a:spcBef>
                <a:spcPct val="0"/>
              </a:spcBef>
              <a:buFontTx/>
              <a:buNone/>
            </a:pPr>
            <a:endParaRPr lang="en-US" altLang="en-US" sz="2400" dirty="0">
              <a:solidFill>
                <a:srgbClr val="0432FF"/>
              </a:solidFill>
              <a:latin typeface="Arial" charset="0"/>
            </a:endParaRPr>
          </a:p>
          <a:p>
            <a:pPr eaLnBrk="1" hangingPunct="1">
              <a:spcBef>
                <a:spcPct val="0"/>
              </a:spcBef>
              <a:buFontTx/>
              <a:buNone/>
            </a:pPr>
            <a:r>
              <a:rPr lang="en-US" altLang="en-US" sz="2400" dirty="0">
                <a:solidFill>
                  <a:srgbClr val="0432FF"/>
                </a:solidFill>
                <a:latin typeface="Arial" charset="0"/>
              </a:rPr>
              <a:t>n*2</a:t>
            </a:r>
            <a:r>
              <a:rPr lang="en-US" altLang="en-US" sz="2400" baseline="30000" dirty="0">
                <a:solidFill>
                  <a:srgbClr val="0432FF"/>
                </a:solidFill>
                <a:latin typeface="Arial" charset="0"/>
              </a:rPr>
              <a:t>n</a:t>
            </a:r>
          </a:p>
          <a:p>
            <a:pPr eaLnBrk="1" hangingPunct="1">
              <a:spcBef>
                <a:spcPct val="0"/>
              </a:spcBef>
              <a:buFontTx/>
              <a:buNone/>
            </a:pPr>
            <a:endParaRPr lang="en-US" altLang="en-US" sz="2400" dirty="0">
              <a:solidFill>
                <a:srgbClr val="0432FF"/>
              </a:solidFill>
              <a:latin typeface="Arial" charset="0"/>
            </a:endParaRPr>
          </a:p>
          <a:p>
            <a:pPr eaLnBrk="1" hangingPunct="1">
              <a:spcBef>
                <a:spcPct val="0"/>
              </a:spcBef>
              <a:buFontTx/>
              <a:buNone/>
            </a:pPr>
            <a:r>
              <a:rPr lang="en-US" altLang="en-US" sz="2400" dirty="0">
                <a:solidFill>
                  <a:srgbClr val="0432FF"/>
                </a:solidFill>
                <a:latin typeface="Arial" charset="0"/>
              </a:rPr>
              <a:t>(2</a:t>
            </a:r>
            <a:r>
              <a:rPr lang="en-US" altLang="en-US" sz="2400" baseline="30000" dirty="0">
                <a:solidFill>
                  <a:srgbClr val="0432FF"/>
                </a:solidFill>
                <a:latin typeface="Arial" charset="0"/>
              </a:rPr>
              <a:t>4</a:t>
            </a:r>
            <a:r>
              <a:rPr lang="en-US" altLang="en-US" sz="2400" dirty="0">
                <a:solidFill>
                  <a:srgbClr val="0432FF"/>
                </a:solidFill>
                <a:latin typeface="Arial" charset="0"/>
              </a:rPr>
              <a:t>)!  -&gt; 2</a:t>
            </a:r>
            <a:r>
              <a:rPr lang="en-US" altLang="en-US" sz="2400" baseline="30000" dirty="0">
                <a:solidFill>
                  <a:srgbClr val="0432FF"/>
                </a:solidFill>
                <a:latin typeface="Arial" charset="0"/>
              </a:rPr>
              <a:t>44 </a:t>
            </a:r>
            <a:r>
              <a:rPr lang="en-US" altLang="en-US" sz="2400" dirty="0">
                <a:solidFill>
                  <a:srgbClr val="0432FF"/>
                </a:solidFill>
                <a:latin typeface="Arial" charset="0"/>
              </a:rPr>
              <a:t>~2</a:t>
            </a:r>
            <a:r>
              <a:rPr lang="en-US" altLang="en-US" sz="2400" baseline="30000" dirty="0">
                <a:solidFill>
                  <a:srgbClr val="0432FF"/>
                </a:solidFill>
                <a:latin typeface="Arial" charset="0"/>
              </a:rPr>
              <a:t>45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sz="3600">
                <a:ea typeface="ＭＳ Ｐゴシック" charset="-128"/>
              </a:rPr>
              <a:t>The Problems of Ideal Block Cipher</a:t>
            </a:r>
            <a:endParaRPr lang="en-AU" altLang="en-US" sz="3600">
              <a:ea typeface="ＭＳ Ｐゴシック" charset="-128"/>
            </a:endParaRPr>
          </a:p>
        </p:txBody>
      </p:sp>
      <p:sp>
        <p:nvSpPr>
          <p:cNvPr id="20483" name="Rectangle 3"/>
          <p:cNvSpPr>
            <a:spLocks noGrp="1" noChangeArrowheads="1"/>
          </p:cNvSpPr>
          <p:nvPr>
            <p:ph idx="1"/>
          </p:nvPr>
        </p:nvSpPr>
        <p:spPr>
          <a:xfrm>
            <a:off x="457200" y="1600200"/>
            <a:ext cx="8578850" cy="4525963"/>
          </a:xfrm>
        </p:spPr>
        <p:txBody>
          <a:bodyPr/>
          <a:lstStyle/>
          <a:p>
            <a:pPr eaLnBrk="1" hangingPunct="1">
              <a:lnSpc>
                <a:spcPct val="90000"/>
              </a:lnSpc>
            </a:pPr>
            <a:r>
              <a:rPr lang="en-US" altLang="en-US" sz="2800" dirty="0">
                <a:ea typeface="ＭＳ Ｐゴシック" charset="-128"/>
              </a:rPr>
              <a:t>The </a:t>
            </a:r>
            <a:r>
              <a:rPr lang="en-US" altLang="en-US" sz="2800" dirty="0">
                <a:solidFill>
                  <a:srgbClr val="0432FF"/>
                </a:solidFill>
                <a:ea typeface="ＭＳ Ｐゴシック" charset="-128"/>
              </a:rPr>
              <a:t>block size n must be very large</a:t>
            </a:r>
            <a:r>
              <a:rPr lang="en-US" altLang="en-US" sz="2800" dirty="0">
                <a:ea typeface="ＭＳ Ｐゴシック" charset="-128"/>
              </a:rPr>
              <a:t> to thwart attacks</a:t>
            </a:r>
          </a:p>
          <a:p>
            <a:pPr lvl="1" eaLnBrk="1" hangingPunct="1">
              <a:lnSpc>
                <a:spcPct val="90000"/>
              </a:lnSpc>
            </a:pPr>
            <a:r>
              <a:rPr lang="en-US" altLang="en-US" sz="2400" dirty="0">
                <a:ea typeface="ＭＳ Ｐゴシック" charset="-128"/>
              </a:rPr>
              <a:t>Statistical analysis of block content, due to small block size</a:t>
            </a:r>
          </a:p>
          <a:p>
            <a:pPr lvl="1" eaLnBrk="1" hangingPunct="1">
              <a:lnSpc>
                <a:spcPct val="90000"/>
              </a:lnSpc>
            </a:pPr>
            <a:endParaRPr lang="en-US" altLang="en-US" sz="1000" dirty="0">
              <a:ea typeface="ＭＳ Ｐゴシック" charset="-128"/>
            </a:endParaRPr>
          </a:p>
          <a:p>
            <a:pPr eaLnBrk="1" hangingPunct="1">
              <a:lnSpc>
                <a:spcPct val="90000"/>
              </a:lnSpc>
            </a:pPr>
            <a:r>
              <a:rPr lang="en-US" altLang="en-US" sz="2800" dirty="0">
                <a:ea typeface="ＭＳ Ｐゴシック" charset="-128"/>
              </a:rPr>
              <a:t>Straightforward mappings are not practical from an implementation and performance point of view</a:t>
            </a:r>
          </a:p>
          <a:p>
            <a:pPr lvl="1" eaLnBrk="1" hangingPunct="1">
              <a:lnSpc>
                <a:spcPct val="90000"/>
              </a:lnSpc>
            </a:pPr>
            <a:r>
              <a:rPr lang="en-US" altLang="en-US" sz="2400" dirty="0">
                <a:ea typeface="ＭＳ Ｐゴシック" charset="-128"/>
              </a:rPr>
              <a:t>In general, key length = </a:t>
            </a:r>
            <a:r>
              <a:rPr lang="en-US" altLang="en-US" sz="2400" dirty="0">
                <a:solidFill>
                  <a:srgbClr val="0432FF"/>
                </a:solidFill>
                <a:ea typeface="ＭＳ Ｐゴシック" charset="-128"/>
              </a:rPr>
              <a:t>n* </a:t>
            </a:r>
            <a:r>
              <a:rPr lang="en-AU" altLang="en-US" sz="2400" dirty="0">
                <a:solidFill>
                  <a:srgbClr val="0432FF"/>
                </a:solidFill>
                <a:ea typeface="ＭＳ Ｐゴシック" charset="-128"/>
              </a:rPr>
              <a:t>2</a:t>
            </a:r>
            <a:r>
              <a:rPr lang="en-AU" altLang="en-US" sz="2400" baseline="30000" dirty="0">
                <a:solidFill>
                  <a:srgbClr val="0432FF"/>
                </a:solidFill>
                <a:ea typeface="ＭＳ Ｐゴシック" charset="-128"/>
              </a:rPr>
              <a:t>n</a:t>
            </a:r>
            <a:r>
              <a:rPr lang="en-AU" altLang="en-US" sz="2400" baseline="30000" dirty="0">
                <a:ea typeface="ＭＳ Ｐゴシック" charset="-128"/>
              </a:rPr>
              <a:t> </a:t>
            </a:r>
            <a:r>
              <a:rPr lang="en-US" altLang="en-US" sz="2400" dirty="0">
                <a:ea typeface="ＭＳ Ｐゴシック" charset="-128"/>
              </a:rPr>
              <a:t>bits</a:t>
            </a:r>
          </a:p>
          <a:p>
            <a:pPr lvl="1" eaLnBrk="1" hangingPunct="1">
              <a:lnSpc>
                <a:spcPct val="90000"/>
              </a:lnSpc>
            </a:pPr>
            <a:r>
              <a:rPr lang="en-US" altLang="en-US" sz="2400" dirty="0">
                <a:ea typeface="ＭＳ Ｐゴシック" charset="-128"/>
              </a:rPr>
              <a:t>For a 64-bit block, key length = 64* </a:t>
            </a:r>
            <a:r>
              <a:rPr lang="en-AU" altLang="en-US" sz="2400" dirty="0">
                <a:ea typeface="ＭＳ Ｐゴシック" charset="-128"/>
              </a:rPr>
              <a:t>2</a:t>
            </a:r>
            <a:r>
              <a:rPr lang="en-AU" altLang="en-US" sz="2400" baseline="30000" dirty="0">
                <a:ea typeface="ＭＳ Ｐゴシック" charset="-128"/>
              </a:rPr>
              <a:t>64 </a:t>
            </a:r>
            <a:r>
              <a:rPr lang="en-US" altLang="en-US" sz="2400" dirty="0">
                <a:ea typeface="ＭＳ Ｐゴシック" charset="-128"/>
              </a:rPr>
              <a:t> = </a:t>
            </a:r>
            <a:r>
              <a:rPr lang="en-AU" altLang="en-US" sz="2400" dirty="0">
                <a:ea typeface="ＭＳ Ｐゴシック" charset="-128"/>
              </a:rPr>
              <a:t>2</a:t>
            </a:r>
            <a:r>
              <a:rPr lang="en-AU" altLang="en-US" sz="2400" baseline="30000" dirty="0">
                <a:ea typeface="ＭＳ Ｐゴシック" charset="-128"/>
              </a:rPr>
              <a:t>70  </a:t>
            </a:r>
            <a:r>
              <a:rPr lang="en-US" altLang="en-US" sz="2400" dirty="0">
                <a:latin typeface="Viner Hand ITC" charset="0"/>
                <a:ea typeface="ＭＳ Ｐゴシック" charset="-128"/>
              </a:rPr>
              <a:t>≈</a:t>
            </a:r>
            <a:r>
              <a:rPr lang="en-US" altLang="en-US" sz="2400" dirty="0">
                <a:ea typeface="ＭＳ Ｐゴシック" charset="-128"/>
              </a:rPr>
              <a:t> 10</a:t>
            </a:r>
            <a:r>
              <a:rPr lang="en-AU" altLang="en-US" sz="2400" baseline="30000" dirty="0">
                <a:ea typeface="ＭＳ Ｐゴシック" charset="-128"/>
              </a:rPr>
              <a:t>21</a:t>
            </a:r>
            <a:r>
              <a:rPr lang="en-US" altLang="en-US" sz="2400" dirty="0">
                <a:ea typeface="ＭＳ Ｐゴシック" charset="-128"/>
              </a:rPr>
              <a:t> bits </a:t>
            </a:r>
          </a:p>
          <a:p>
            <a:pPr lvl="1" eaLnBrk="1" hangingPunct="1">
              <a:lnSpc>
                <a:spcPct val="90000"/>
              </a:lnSpc>
            </a:pPr>
            <a:endParaRPr lang="en-US" altLang="en-US" sz="1000" dirty="0">
              <a:ea typeface="ＭＳ Ｐゴシック" charset="-128"/>
            </a:endParaRPr>
          </a:p>
          <a:p>
            <a:pPr eaLnBrk="1" hangingPunct="1">
              <a:lnSpc>
                <a:spcPct val="90000"/>
              </a:lnSpc>
            </a:pPr>
            <a:r>
              <a:rPr lang="en-US" altLang="en-US" sz="2800" dirty="0">
                <a:ea typeface="ＭＳ Ｐゴシック" charset="-128"/>
              </a:rPr>
              <a:t>Poorly confined mappings ( to </a:t>
            </a:r>
            <a:r>
              <a:rPr lang="en-US" altLang="en-US" sz="2800" dirty="0">
                <a:solidFill>
                  <a:srgbClr val="0432FF"/>
                </a:solidFill>
                <a:ea typeface="ＭＳ Ｐゴシック" charset="-128"/>
              </a:rPr>
              <a:t>a subset of</a:t>
            </a:r>
            <a:r>
              <a:rPr lang="en-US" altLang="en-US" sz="2800" dirty="0">
                <a:solidFill>
                  <a:srgbClr val="003399"/>
                </a:solidFill>
                <a:ea typeface="ＭＳ Ｐゴシック" charset="-128"/>
              </a:rPr>
              <a:t>  </a:t>
            </a:r>
            <a:r>
              <a:rPr lang="en-AU" altLang="en-US" sz="2800" dirty="0">
                <a:ea typeface="ＭＳ Ｐゴシック" charset="-128"/>
              </a:rPr>
              <a:t>2</a:t>
            </a:r>
            <a:r>
              <a:rPr lang="en-AU" altLang="en-US" sz="2800" baseline="30000" dirty="0">
                <a:ea typeface="ＭＳ Ｐゴシック" charset="-128"/>
              </a:rPr>
              <a:t>n</a:t>
            </a:r>
            <a:r>
              <a:rPr lang="en-AU" altLang="en-US" sz="2800" dirty="0">
                <a:ea typeface="ＭＳ Ｐゴシック" charset="-128"/>
              </a:rPr>
              <a:t>! reversible transformations) </a:t>
            </a:r>
            <a:r>
              <a:rPr lang="en-AU" altLang="en-US" sz="2800" dirty="0">
                <a:solidFill>
                  <a:srgbClr val="0432FF"/>
                </a:solidFill>
                <a:ea typeface="ＭＳ Ｐゴシック" charset="-128"/>
              </a:rPr>
              <a:t>may be </a:t>
            </a:r>
            <a:r>
              <a:rPr lang="en-AU" altLang="en-US" sz="2800" dirty="0">
                <a:ea typeface="ＭＳ Ｐゴシック" charset="-128"/>
              </a:rPr>
              <a:t>vulnerable to cryptanalysis </a:t>
            </a:r>
          </a:p>
        </p:txBody>
      </p:sp>
      <p:sp>
        <p:nvSpPr>
          <p:cNvPr id="2048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A48A16C-28B2-7843-8EF6-0D27FF15F252}" type="slidenum">
              <a:rPr lang="en-US" altLang="en-US" sz="1200">
                <a:solidFill>
                  <a:srgbClr val="898989"/>
                </a:solidFill>
                <a:latin typeface="Arial" charset="0"/>
              </a:rPr>
              <a:pPr>
                <a:spcBef>
                  <a:spcPct val="0"/>
                </a:spcBef>
                <a:buFontTx/>
                <a:buNone/>
              </a:pPr>
              <a:t>8</a:t>
            </a:fld>
            <a:endParaRPr lang="en-US" altLang="en-US" sz="1200">
              <a:solidFill>
                <a:srgbClr val="898989"/>
              </a:solidFill>
              <a:latin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z="4000">
                <a:ea typeface="ＭＳ Ｐゴシック" charset="-128"/>
              </a:rPr>
              <a:t>An Example of Confined Mappings</a:t>
            </a:r>
            <a:endParaRPr lang="en-AU" altLang="en-US" sz="4000">
              <a:ea typeface="ＭＳ Ｐゴシック" charset="-128"/>
            </a:endParaRPr>
          </a:p>
        </p:txBody>
      </p:sp>
      <p:sp>
        <p:nvSpPr>
          <p:cNvPr id="2253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295926D-92EC-D541-A19E-6099B6B37F2E}" type="slidenum">
              <a:rPr lang="en-US" altLang="en-US" sz="1200">
                <a:solidFill>
                  <a:srgbClr val="898989"/>
                </a:solidFill>
                <a:latin typeface="Arial" charset="0"/>
              </a:rPr>
              <a:pPr>
                <a:spcBef>
                  <a:spcPct val="0"/>
                </a:spcBef>
                <a:buFontTx/>
                <a:buNone/>
              </a:pPr>
              <a:t>9</a:t>
            </a:fld>
            <a:endParaRPr lang="en-US" altLang="en-US" sz="1200">
              <a:solidFill>
                <a:srgbClr val="898989"/>
              </a:solidFill>
              <a:latin typeface="Arial" charset="0"/>
            </a:endParaRPr>
          </a:p>
        </p:txBody>
      </p:sp>
      <p:pic>
        <p:nvPicPr>
          <p:cNvPr id="2253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691930"/>
            <a:ext cx="4608860" cy="1619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Rectangle 3"/>
          <p:cNvSpPr>
            <a:spLocks noGrp="1" noChangeArrowheads="1"/>
          </p:cNvSpPr>
          <p:nvPr>
            <p:ph idx="1"/>
          </p:nvPr>
        </p:nvSpPr>
        <p:spPr>
          <a:xfrm>
            <a:off x="457200" y="1600200"/>
            <a:ext cx="8578850" cy="749300"/>
          </a:xfrm>
        </p:spPr>
        <p:txBody>
          <a:bodyPr/>
          <a:lstStyle/>
          <a:p>
            <a:pPr eaLnBrk="1" hangingPunct="1">
              <a:lnSpc>
                <a:spcPct val="90000"/>
              </a:lnSpc>
            </a:pPr>
            <a:r>
              <a:rPr lang="en-US" altLang="en-US" sz="2800" dirty="0">
                <a:latin typeface="Arial" charset="0"/>
                <a:ea typeface="ＭＳ Ｐゴシック" charset="-128"/>
                <a:cs typeface="Arial" charset="0"/>
              </a:rPr>
              <a:t>A mapping in terms of a set of linear equations</a:t>
            </a:r>
            <a:endParaRPr lang="en-US" altLang="en-US" sz="1000" dirty="0">
              <a:ea typeface="ＭＳ Ｐゴシック" charset="-128"/>
              <a:cs typeface="Arial" charset="0"/>
            </a:endParaRPr>
          </a:p>
          <a:p>
            <a:pPr marL="400050" lvl="2" indent="0" eaLnBrk="1" hangingPunct="1">
              <a:lnSpc>
                <a:spcPct val="90000"/>
              </a:lnSpc>
              <a:buFont typeface="Arial" charset="0"/>
              <a:buNone/>
            </a:pPr>
            <a:endParaRPr lang="en-AU" altLang="en-US" dirty="0">
              <a:ea typeface="ＭＳ Ｐゴシック" charset="-128"/>
              <a:cs typeface="Arial" charset="0"/>
            </a:endParaRPr>
          </a:p>
          <a:p>
            <a:pPr lvl="1" eaLnBrk="1" hangingPunct="1">
              <a:lnSpc>
                <a:spcPct val="90000"/>
              </a:lnSpc>
            </a:pPr>
            <a:endParaRPr lang="en-US" altLang="en-US" sz="2400" dirty="0">
              <a:ea typeface="ＭＳ Ｐゴシック" charset="-128"/>
              <a:cs typeface="Arial" charset="0"/>
            </a:endParaRPr>
          </a:p>
        </p:txBody>
      </p:sp>
      <p:sp>
        <p:nvSpPr>
          <p:cNvPr id="22534" name="Rectangle 3"/>
          <p:cNvSpPr txBox="1">
            <a:spLocks noChangeArrowheads="1"/>
          </p:cNvSpPr>
          <p:nvPr/>
        </p:nvSpPr>
        <p:spPr bwMode="auto">
          <a:xfrm>
            <a:off x="468313" y="4624388"/>
            <a:ext cx="8578850" cy="103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charset="0"/>
              <a:buChar char="•"/>
              <a:defRPr sz="3200">
                <a:solidFill>
                  <a:schemeClr val="tx1"/>
                </a:solidFill>
                <a:latin typeface="Calibri" charset="0"/>
              </a:defRPr>
            </a:lvl1pPr>
            <a:lvl2pPr marL="342900" indent="-342900">
              <a:spcBef>
                <a:spcPct val="20000"/>
              </a:spcBef>
              <a:buFont typeface="Arial" charset="0"/>
              <a:buChar char="–"/>
              <a:defRPr sz="2800">
                <a:solidFill>
                  <a:schemeClr val="tx1"/>
                </a:solidFill>
                <a:latin typeface="Calibri" charset="0"/>
              </a:defRPr>
            </a:lvl2pPr>
            <a:lvl3pPr marL="40005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lnSpc>
                <a:spcPct val="90000"/>
              </a:lnSpc>
            </a:pPr>
            <a:r>
              <a:rPr lang="en-US" altLang="en-US" sz="2800" dirty="0"/>
              <a:t>Key length =  </a:t>
            </a:r>
            <a:r>
              <a:rPr lang="en-AU" altLang="en-US" sz="2800" dirty="0"/>
              <a:t>n</a:t>
            </a:r>
            <a:r>
              <a:rPr lang="en-AU" altLang="en-US" sz="2800" baseline="30000" dirty="0"/>
              <a:t>2</a:t>
            </a:r>
            <a:r>
              <a:rPr lang="en-AU" altLang="en-US" sz="2800" dirty="0"/>
              <a:t>  (in this case, 16)</a:t>
            </a:r>
          </a:p>
          <a:p>
            <a:pPr lvl="1" eaLnBrk="1" hangingPunct="1">
              <a:lnSpc>
                <a:spcPct val="90000"/>
              </a:lnSpc>
              <a:buFont typeface="Arial" charset="0"/>
              <a:buChar char="•"/>
            </a:pPr>
            <a:r>
              <a:rPr lang="en-AU" altLang="en-US" dirty="0"/>
              <a:t>vulnerable to cryptanalysis (this case is essentially a Hill Cipher) </a:t>
            </a:r>
            <a:endParaRPr lang="en-US" altLang="en-US" sz="1000" dirty="0"/>
          </a:p>
          <a:p>
            <a:pPr lvl="2" eaLnBrk="1" hangingPunct="1">
              <a:lnSpc>
                <a:spcPct val="90000"/>
              </a:lnSpc>
              <a:buFont typeface="Arial" charset="0"/>
              <a:buNone/>
            </a:pPr>
            <a:endParaRPr lang="en-AU" altLang="en-US" dirty="0"/>
          </a:p>
          <a:p>
            <a:pPr lvl="1" eaLnBrk="1" hangingPunct="1">
              <a:lnSpc>
                <a:spcPct val="90000"/>
              </a:lnSpc>
            </a:pPr>
            <a:endParaRPr lang="en-US" alt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5706</TotalTime>
  <Words>2370</Words>
  <Application>Microsoft Macintosh PowerPoint</Application>
  <PresentationFormat>On-screen Show (4:3)</PresentationFormat>
  <Paragraphs>182</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ＭＳ Ｐゴシック</vt:lpstr>
      <vt:lpstr>Times-Roman</vt:lpstr>
      <vt:lpstr>Arial</vt:lpstr>
      <vt:lpstr>Calibri</vt:lpstr>
      <vt:lpstr>Viner Hand ITC</vt:lpstr>
      <vt:lpstr>Office Theme</vt:lpstr>
      <vt:lpstr>CSCI 474/574 Introduction to Cryptography/Theory of Cryptography  Chapter 3 Block Ciphers and the Data Encryption Standard</vt:lpstr>
      <vt:lpstr>Modern Block Ciphers</vt:lpstr>
      <vt:lpstr>Block vs. Stream Ciphers</vt:lpstr>
      <vt:lpstr>Block Cipher and the Feistel Cipher Structure</vt:lpstr>
      <vt:lpstr>Motivation for the Feistel Cipher Structure</vt:lpstr>
      <vt:lpstr>Ideal Block Cipher Example (n=4)</vt:lpstr>
      <vt:lpstr>Encryption and Decryption Tables for the Ideal Block Cipher Example (n=4)</vt:lpstr>
      <vt:lpstr>The Problems of Ideal Block Cipher</vt:lpstr>
      <vt:lpstr>An Example of Confined Mappings</vt:lpstr>
      <vt:lpstr>Feistel’s Observation</vt:lpstr>
      <vt:lpstr>The Feistel Cipher</vt:lpstr>
      <vt:lpstr>Claude Shannon and Substitution-Permutation Ciphers</vt:lpstr>
      <vt:lpstr>Confusion and Diffusion (cornerstone of modern block cipher design)</vt:lpstr>
      <vt:lpstr>Feistel Cipher Structure</vt:lpstr>
      <vt:lpstr>Feistel Cipher Structure</vt:lpstr>
      <vt:lpstr>Feistel Cipher Design Elements</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3</dc:subject>
  <dc:creator>Dr Lawrie Brown</dc:creator>
  <cp:keywords/>
  <dc:description/>
  <cp:lastModifiedBy>Chuan Yue</cp:lastModifiedBy>
  <cp:revision>275</cp:revision>
  <cp:lastPrinted>2009-08-04T06:08:06Z</cp:lastPrinted>
  <dcterms:created xsi:type="dcterms:W3CDTF">2009-08-04T04:51:59Z</dcterms:created>
  <dcterms:modified xsi:type="dcterms:W3CDTF">2024-01-25T05:06:44Z</dcterms:modified>
  <cp:category/>
</cp:coreProperties>
</file>