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7" r:id="rId1"/>
  </p:sldMasterIdLst>
  <p:notesMasterIdLst>
    <p:notesMasterId r:id="rId27"/>
  </p:notesMasterIdLst>
  <p:handoutMasterIdLst>
    <p:handoutMasterId r:id="rId28"/>
  </p:handoutMasterIdLst>
  <p:sldIdLst>
    <p:sldId id="337" r:id="rId2"/>
    <p:sldId id="285" r:id="rId3"/>
    <p:sldId id="286" r:id="rId4"/>
    <p:sldId id="287" r:id="rId5"/>
    <p:sldId id="288" r:id="rId6"/>
    <p:sldId id="290" r:id="rId7"/>
    <p:sldId id="338" r:id="rId8"/>
    <p:sldId id="339" r:id="rId9"/>
    <p:sldId id="292" r:id="rId10"/>
    <p:sldId id="293" r:id="rId11"/>
    <p:sldId id="340" r:id="rId12"/>
    <p:sldId id="294" r:id="rId13"/>
    <p:sldId id="328" r:id="rId14"/>
    <p:sldId id="341" r:id="rId15"/>
    <p:sldId id="295" r:id="rId16"/>
    <p:sldId id="297" r:id="rId17"/>
    <p:sldId id="296" r:id="rId18"/>
    <p:sldId id="342" r:id="rId19"/>
    <p:sldId id="345" r:id="rId20"/>
    <p:sldId id="346" r:id="rId21"/>
    <p:sldId id="306" r:id="rId22"/>
    <p:sldId id="343" r:id="rId23"/>
    <p:sldId id="344" r:id="rId24"/>
    <p:sldId id="347" r:id="rId25"/>
    <p:sldId id="274" r:id="rId26"/>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clrMru>
    <a:srgbClr val="0432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56"/>
    <p:restoredTop sz="87971" autoAdjust="0"/>
  </p:normalViewPr>
  <p:slideViewPr>
    <p:cSldViewPr>
      <p:cViewPr varScale="1">
        <p:scale>
          <a:sx n="122" d="100"/>
          <a:sy n="122" d="100"/>
        </p:scale>
        <p:origin x="2976" y="19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1C1A7749-C5E8-1948-A2F3-19A86DCE78D4}"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a:defRPr/>
            </a:pPr>
            <a:endParaRPr lang="en-US"/>
          </a:p>
        </p:txBody>
      </p:sp>
      <p:sp>
        <p:nvSpPr>
          <p:cNvPr id="2052"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ＭＳ Ｐゴシック" charset="-128"/>
              </a:defRPr>
            </a:lvl1pPr>
          </a:lstStyle>
          <a:p>
            <a:pPr>
              <a:defRPr/>
            </a:pPr>
            <a:fld id="{DB358CD8-2C31-6C43-95D4-F5A6B6FE5814}"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44F13F5-9455-FD4A-B67D-EB20317C1711}" type="slidenum">
              <a:rPr lang="en-AU" altLang="en-US"/>
              <a:pPr>
                <a:spcBef>
                  <a:spcPct val="0"/>
                </a:spcBef>
              </a:pPr>
              <a:t>1</a:t>
            </a:fld>
            <a:endParaRPr lang="en-AU" altLang="en-US"/>
          </a:p>
        </p:txBody>
      </p:sp>
      <p:sp>
        <p:nvSpPr>
          <p:cNvPr id="5123" name="Rectangle 2"/>
          <p:cNvSpPr>
            <a:spLocks noGrp="1" noRot="1" noChangeAspect="1" noChangeArrowheads="1" noTextEdit="1"/>
          </p:cNvSpPr>
          <p:nvPr>
            <p:ph type="sldImg"/>
          </p:nvPr>
        </p:nvSpPr>
        <p:spPr>
          <a:solidFill>
            <a:srgbClr val="FFFFFF"/>
          </a:solidFill>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Lecture slides by Lawrie Brown for “Cryptography and Network Security”, by William Stallings, Chapter 3 – “Block Ciphers and the Data Encryption Standard”.</a:t>
            </a:r>
            <a:endParaRPr lang="en-AU"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t>Enhanced and Modified by </a:t>
            </a:r>
            <a:r>
              <a:rPr lang="en-US" altLang="en-US" dirty="0" err="1"/>
              <a:t>Chuan</a:t>
            </a:r>
            <a:r>
              <a:rPr lang="en-US" altLang="en-US" dirty="0"/>
              <a:t>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A987FBA-5215-6E44-B631-5B6A21D233E8}" type="slidenum">
              <a:rPr lang="en-AU" altLang="en-US"/>
              <a:pPr>
                <a:spcBef>
                  <a:spcPct val="0"/>
                </a:spcBef>
              </a:pPr>
              <a:t>10</a:t>
            </a:fld>
            <a:endParaRPr lang="en-AU" altLang="en-US"/>
          </a:p>
        </p:txBody>
      </p:sp>
      <p:sp>
        <p:nvSpPr>
          <p:cNvPr id="60419" name="Rectangle 1026"/>
          <p:cNvSpPr>
            <a:spLocks noGrp="1" noRot="1" noChangeAspect="1" noChangeArrowheads="1" noTextEdit="1"/>
          </p:cNvSpPr>
          <p:nvPr>
            <p:ph type="sldImg"/>
          </p:nvPr>
        </p:nvSpPr>
        <p:spPr>
          <a:ln/>
        </p:spPr>
      </p:sp>
      <p:sp>
        <p:nvSpPr>
          <p:cNvPr id="60420"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As with any Feistel cipher, DES decryption uses the same algorithm as encryption except that the subkeys are used in reverse order SK16 .. SK1.</a:t>
            </a:r>
          </a:p>
          <a:p>
            <a:pPr eaLnBrk="1" hangingPunct="1"/>
            <a:r>
              <a:rPr lang="en-US" altLang="en-US">
                <a:ea typeface="ＭＳ Ｐゴシック" charset="-128"/>
              </a:rPr>
              <a:t>If you trace through the DES overview diagram can see how each decryption step top to bottom with reversed subkeys, undoes the equivalent encryption step moving from bottom to top.</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866D6E5-6774-4D4B-9510-8CF3AD51E493}" type="slidenum">
              <a:rPr lang="en-AU" altLang="en-US"/>
              <a:pPr>
                <a:spcBef>
                  <a:spcPct val="0"/>
                </a:spcBef>
              </a:pPr>
              <a:t>11</a:t>
            </a:fld>
            <a:endParaRPr lang="en-AU" altLang="en-US"/>
          </a:p>
        </p:txBody>
      </p:sp>
      <p:sp>
        <p:nvSpPr>
          <p:cNvPr id="62467" name="Rectangle 1026"/>
          <p:cNvSpPr>
            <a:spLocks noGrp="1" noRot="1" noChangeAspect="1" noChangeArrowheads="1" noTextEdit="1"/>
          </p:cNvSpPr>
          <p:nvPr>
            <p:ph type="sldImg"/>
          </p:nvPr>
        </p:nvSpPr>
        <p:spPr>
          <a:ln/>
        </p:spPr>
      </p:sp>
      <p:sp>
        <p:nvSpPr>
          <p:cNvPr id="6246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Can now work through an example, and consider some of its implications. In this example, the plaintext is a hexadecimal palindrome, with:  </a:t>
            </a:r>
          </a:p>
          <a:p>
            <a:pPr eaLnBrk="1" hangingPunct="1"/>
            <a:r>
              <a:rPr lang="en-US" altLang="en-US">
                <a:ea typeface="ＭＳ Ｐゴシック" charset="-128"/>
              </a:rPr>
              <a:t>Plaintext: 02468aceeca86420</a:t>
            </a:r>
          </a:p>
          <a:p>
            <a:pPr eaLnBrk="1" hangingPunct="1"/>
            <a:r>
              <a:rPr lang="en-US" altLang="en-US">
                <a:ea typeface="ＭＳ Ｐゴシック" charset="-128"/>
              </a:rPr>
              <a:t>Key: 0f1571c947d9e859</a:t>
            </a:r>
          </a:p>
          <a:p>
            <a:pPr eaLnBrk="1" hangingPunct="1"/>
            <a:r>
              <a:rPr lang="en-US" altLang="en-US">
                <a:ea typeface="ＭＳ Ｐゴシック" charset="-128"/>
              </a:rPr>
              <a:t>Ciphertext: da02ce3a89ecac3b</a:t>
            </a:r>
          </a:p>
          <a:p>
            <a:pPr eaLnBrk="1" hangingPunct="1"/>
            <a:r>
              <a:rPr lang="en-US" altLang="en-US">
                <a:ea typeface="ＭＳ Ｐゴシック" charset="-128"/>
              </a:rPr>
              <a:t>Table 3.5 shows the progression of the algorithm. The first row shows the 32-bit values of the left and right halves of data after the initial permutation. The next 16 rows show the results after each round. Also shown is the value of the 48-bit subkey generated for each round. The final row shows the left and right-hand values after the inverse initial permutation. These two values combined form the ciphertext.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C093B4E-9162-A64B-9C1F-34FEA9621A17}" type="slidenum">
              <a:rPr lang="en-AU" altLang="en-US"/>
              <a:pPr>
                <a:spcBef>
                  <a:spcPct val="0"/>
                </a:spcBef>
              </a:pPr>
              <a:t>12</a:t>
            </a:fld>
            <a:endParaRPr lang="en-AU" altLang="en-US"/>
          </a:p>
        </p:txBody>
      </p:sp>
      <p:sp>
        <p:nvSpPr>
          <p:cNvPr id="64515" name="Rectangle 2"/>
          <p:cNvSpPr>
            <a:spLocks noGrp="1" noRot="1" noChangeAspect="1" noChangeArrowheads="1" noTextEdit="1"/>
          </p:cNvSpPr>
          <p:nvPr>
            <p:ph type="sldImg"/>
          </p:nvPr>
        </p:nvSpPr>
        <p:spPr>
          <a:ln/>
        </p:spPr>
      </p:sp>
      <p:sp>
        <p:nvSpPr>
          <p:cNvPr id="6451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If the change were small, this might provide a way to reduce the size of the plaintext or key space to be searched. DES exhibits a strong avalanche effect, as may be seen in Stallings Table 3.5.</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This is referred to as the avalanche effect. Using the example from Table 3.5, Table 3.6 shows the result when the fourth bit of the plaintext is changed, so that the plaintext is 12468aceeca86420. The second column of the table shows the intermediate 64-bit values at the end of each round for the two plaintexts. The third column shows the number of bits that differ between the two intermediate values. The table shows that after just three rounds, 18 bits differ between the two blocks. On completion, the two ciphertexts differ in 32 bit positions. Table 3.7 in the text shows a similar test using the original plaintext of with two keys that differ in only the fourth bit position. Again, the results show that about half of the bits in the ciphertext differ and that the avalanche effect is pronounced after just a few rounds.</a:t>
            </a:r>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58C68BEA-EFC1-5048-8333-E641B7334B95}" type="slidenum">
              <a:rPr lang="en-AU" altLang="en-US"/>
              <a:pPr>
                <a:spcBef>
                  <a:spcPct val="0"/>
                </a:spcBef>
              </a:pPr>
              <a:t>13</a:t>
            </a:fld>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 desirable property of any encryption algorithm is that a small change in either the plaintext or the key should produce a significant change in the ciphertext. In particular, a change in one bit of the plaintext or one bit of the key should produce a change in many bits of the ciphertext. This is referred to as the avalanche effect. Using the example from Table 3.5, Table 3.6 shows the result when the fourth bit of the plaintext is changed, so that the plaintext is 12468aceeca86420. The second column of the table shows the intermediate 64-bit values at the end of each round for the two plaintexts. The third column shows the number of bits that differ between the two intermediate values. The table shows that after just three rounds, 18 bits differ between the two blocks. On completion, the two ciphertexts differ in 32 bit positions. Table 3.7 in the text shows a similar test using the original plaintext of with two keys that differ in only the fourth bit position. Again, the results show that about half of the bits in the ciphertext differ and that the avalanche effect is pronounced after just a few rounds.</a:t>
            </a:r>
          </a:p>
        </p:txBody>
      </p:sp>
      <p:sp>
        <p:nvSpPr>
          <p:cNvPr id="686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7723930-888E-4646-BD4E-482DCD06AD75}" type="slidenum">
              <a:rPr lang="en-AU" altLang="en-US"/>
              <a:pPr>
                <a:spcBef>
                  <a:spcPct val="0"/>
                </a:spcBef>
              </a:pPr>
              <a:t>14</a:t>
            </a:fld>
            <a:endParaRPr lang="en-AU"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B1D6C03-AB62-814A-B3A0-52EF6371C7AA}" type="slidenum">
              <a:rPr lang="en-AU" altLang="en-US"/>
              <a:pPr>
                <a:spcBef>
                  <a:spcPct val="0"/>
                </a:spcBef>
              </a:pPr>
              <a:t>15</a:t>
            </a:fld>
            <a:endParaRPr lang="en-AU" altLang="en-US"/>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ea typeface="ＭＳ Ｐゴシック" charset="-128"/>
              </a:rPr>
              <a:t>Since its adoption as a federal standard, there have been lingering concerns about the level of security provided by DES in two areas: key size and the nature of the algorithm.</a:t>
            </a:r>
            <a:endParaRPr lang="en-AU" altLang="en-US" dirty="0">
              <a:ea typeface="ＭＳ Ｐゴシック" charset="-128"/>
            </a:endParaRPr>
          </a:p>
          <a:p>
            <a:pPr eaLnBrk="1" hangingPunct="1"/>
            <a:r>
              <a:rPr lang="en-US" altLang="en-US" dirty="0">
                <a:ea typeface="ＭＳ Ｐゴシック" charset="-128"/>
              </a:rPr>
              <a:t>With a key length of 56 bits, there are 2</a:t>
            </a:r>
            <a:r>
              <a:rPr lang="en-US" altLang="en-US" baseline="30000" dirty="0">
                <a:ea typeface="ＭＳ Ｐゴシック" charset="-128"/>
              </a:rPr>
              <a:t>56</a:t>
            </a:r>
            <a:r>
              <a:rPr lang="en-US" altLang="en-US" dirty="0">
                <a:ea typeface="ＭＳ Ｐゴシック" charset="-128"/>
              </a:rPr>
              <a:t> possible keys, which is approximately 7.2*10</a:t>
            </a:r>
            <a:r>
              <a:rPr lang="en-US" altLang="en-US" baseline="30000" dirty="0">
                <a:ea typeface="ＭＳ Ｐゴシック" charset="-128"/>
              </a:rPr>
              <a:t>16</a:t>
            </a:r>
            <a:r>
              <a:rPr lang="en-US" altLang="en-US" dirty="0">
                <a:ea typeface="ＭＳ Ｐゴシック" charset="-128"/>
              </a:rPr>
              <a:t> keys. Thus a brute-force attack appeared impractical. </a:t>
            </a:r>
            <a:endParaRPr lang="en-AU" altLang="en-US" dirty="0">
              <a:ea typeface="ＭＳ Ｐゴシック" charset="-128"/>
            </a:endParaRPr>
          </a:p>
          <a:p>
            <a:pPr eaLnBrk="1" hangingPunct="1"/>
            <a:r>
              <a:rPr lang="en-AU" altLang="en-US" dirty="0">
                <a:ea typeface="ＭＳ Ｐゴシック" charset="-128"/>
              </a:rPr>
              <a:t>However DES was finally and definitively proved insecure in July 1998, when the Electronic Frontier Foundation (EFF) announced that it had broken a DES encryption using a special-purpose "DES cracker" machine that was built for less than $250,000. The attack took less than three days. The EFF has published a detailed description of the machine, enabling others to build their own cracker [EFF98].</a:t>
            </a:r>
          </a:p>
          <a:p>
            <a:pPr eaLnBrk="1" hangingPunct="1"/>
            <a:r>
              <a:rPr lang="en-AU" altLang="en-US" dirty="0">
                <a:ea typeface="ＭＳ Ｐゴシック" charset="-128"/>
              </a:rPr>
              <a:t>There have been other demonstrated breaks of the DES using both large networks of computers &amp; dedicated h/w, including: </a:t>
            </a:r>
          </a:p>
          <a:p>
            <a:pPr eaLnBrk="1" hangingPunct="1"/>
            <a:r>
              <a:rPr lang="en-AU" altLang="en-US" dirty="0">
                <a:ea typeface="ＭＳ Ｐゴシック" charset="-128"/>
              </a:rPr>
              <a:t>- 1997 on a large network of computers in a few months </a:t>
            </a:r>
          </a:p>
          <a:p>
            <a:pPr eaLnBrk="1" hangingPunct="1"/>
            <a:r>
              <a:rPr lang="en-AU" altLang="en-US" dirty="0">
                <a:ea typeface="ＭＳ Ｐゴシック" charset="-128"/>
              </a:rPr>
              <a:t>- 1998 on dedicated h/w (EFF) in a few days </a:t>
            </a:r>
          </a:p>
          <a:p>
            <a:pPr eaLnBrk="1" hangingPunct="1"/>
            <a:r>
              <a:rPr lang="en-AU" altLang="en-US" dirty="0">
                <a:ea typeface="ＭＳ Ｐゴシック" charset="-128"/>
              </a:rPr>
              <a:t>- 1999 above combined in 22hrs!</a:t>
            </a:r>
          </a:p>
          <a:p>
            <a:pPr eaLnBrk="1" hangingPunct="1"/>
            <a:r>
              <a:rPr lang="en-US" altLang="en-US" dirty="0">
                <a:ea typeface="ＭＳ Ｐゴシック" charset="-128"/>
              </a:rPr>
              <a:t>It is important to note that there is more to a key-search attack than simply running through all possible keys. Unless known plaintext is provided, the analyst must be able to recognize plaintext as plaintext.</a:t>
            </a:r>
          </a:p>
          <a:p>
            <a:pPr eaLnBrk="1" hangingPunct="1"/>
            <a:r>
              <a:rPr lang="en-US" altLang="en-US" dirty="0">
                <a:ea typeface="ＭＳ Ｐゴシック" charset="-128"/>
              </a:rPr>
              <a:t>Clearly must now consider alternatives to DES, the most important of which are AES and triple DES.</a:t>
            </a:r>
            <a:endParaRPr lang="en-AU" altLang="en-US" dirty="0">
              <a:ea typeface="ＭＳ Ｐゴシック" charset="-128"/>
            </a:endParaRPr>
          </a:p>
          <a:p>
            <a:pPr eaLnBrk="1" hangingPunct="1"/>
            <a:endParaRPr lang="en-AU" altLang="en-US" dirty="0">
              <a:ea typeface="ＭＳ Ｐゴシック"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EC5E2E8-19DA-0C48-B861-6227C8A59DED}" type="slidenum">
              <a:rPr lang="en-AU" altLang="en-US"/>
              <a:pPr>
                <a:spcBef>
                  <a:spcPct val="0"/>
                </a:spcBef>
              </a:pPr>
              <a:t>16</a:t>
            </a:fld>
            <a:endParaRPr lang="en-AU" altLang="en-US"/>
          </a:p>
        </p:txBody>
      </p:sp>
      <p:sp>
        <p:nvSpPr>
          <p:cNvPr id="72707" name="Rectangle 1026"/>
          <p:cNvSpPr>
            <a:spLocks noGrp="1" noRot="1" noChangeAspect="1" noChangeArrowheads="1" noTextEdit="1"/>
          </p:cNvSpPr>
          <p:nvPr>
            <p:ph type="sldImg"/>
          </p:nvPr>
        </p:nvSpPr>
        <p:spPr>
          <a:ln/>
        </p:spPr>
      </p:sp>
      <p:sp>
        <p:nvSpPr>
          <p:cNvPr id="72708"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Another concern is the possibility that cryptanalysis is possible by exploiting the characteristics of the DES algorithm. The focus of concern has been on the eight substitution tables, or S-boxes, that are used in each iteration. These techniques </a:t>
            </a:r>
            <a:r>
              <a:rPr lang="en-AU" altLang="en-US">
                <a:ea typeface="ＭＳ Ｐゴシック" charset="-128"/>
              </a:rPr>
              <a:t>utilise some deep structure of the cipher by gathering information about encryptions so that eventually you can recover some/all of the sub-key bits, and then exhaustively search for the rest if necessary. Generally these are statistical attacks which depend on the amount of information gathered for their likelihood of success. Attacks of this form include differential cryptanalysis. linear cryptanalysis, and related key attacks.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F15056F-D770-084B-9DA1-C6196F42D6F8}" type="slidenum">
              <a:rPr lang="en-AU" altLang="en-US"/>
              <a:pPr>
                <a:spcBef>
                  <a:spcPct val="0"/>
                </a:spcBef>
              </a:pPr>
              <a:t>17</a:t>
            </a:fld>
            <a:endParaRPr lang="en-AU" altLang="en-US"/>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We will discuss timing attacks in more detail later, as they relate to public-key algorithms. However, the issue may also be relevant for symmetric ciphers. A timing attack is one in which information about the key or the plaintext is obtained by observing how long it takes a given implementation to perform decryptions on various ciphertexts. A timing attack exploits the fact that an encryption or decryption algorithm often takes slightly different amounts of time on different inputs. The AES analysis process has highlighted this attack approach, and showed that it is a concern particularly with smartcard implementations, though DES appears to be fairly resistant to a successful timing attack.</a:t>
            </a:r>
            <a:endParaRPr lang="en-AU" altLang="en-US">
              <a:ea typeface="ＭＳ Ｐゴシック"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C501F2D-A9B6-E342-A965-61220E6CFDC9}" type="slidenum">
              <a:rPr lang="en-AU" altLang="en-US"/>
              <a:pPr>
                <a:spcBef>
                  <a:spcPct val="0"/>
                </a:spcBef>
              </a:pPr>
              <a:t>18</a:t>
            </a:fld>
            <a:endParaRPr lang="en-AU" altLang="en-US"/>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Although much progress has been made in designing block ciphers that are cryptographically strong, the basic principles have not changed all that much since the work of Feistel and the DES design team in the early 1970s. Some of the criteria used in the design of DES were reported in [COPP94], and focused on the design of the S-boxes and on the P function that distributes the output of the S boxes, as summarized above. See text for further details.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A335B9FF-5431-5743-B36C-39E9EC70429E}" type="slidenum">
              <a:rPr lang="en-AU" altLang="en-US"/>
              <a:pPr>
                <a:spcBef>
                  <a:spcPct val="0"/>
                </a:spcBef>
              </a:pPr>
              <a:t>19</a:t>
            </a:fld>
            <a:endParaRPr lang="en-AU" alt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p>
          <a:p>
            <a:pPr eaLnBrk="1" hangingPunct="1"/>
            <a:endParaRPr lang="en-US" altLang="en-US" dirty="0">
              <a:ea typeface="ＭＳ Ｐゴシック"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0CC0E38-1B62-E145-BFB1-7EE5661D5935}" type="slidenum">
              <a:rPr lang="en-AU" altLang="en-US"/>
              <a:pPr>
                <a:spcBef>
                  <a:spcPct val="0"/>
                </a:spcBef>
              </a:pPr>
              <a:t>2</a:t>
            </a:fld>
            <a:endParaRPr lang="en-AU" altLang="en-US"/>
          </a:p>
        </p:txBody>
      </p:sp>
      <p:sp>
        <p:nvSpPr>
          <p:cNvPr id="44035" name="Rectangle 1026"/>
          <p:cNvSpPr>
            <a:spLocks noGrp="1" noRot="1" noChangeAspect="1" noChangeArrowheads="1" noTextEdit="1"/>
          </p:cNvSpPr>
          <p:nvPr>
            <p:ph type="sldImg"/>
          </p:nvPr>
        </p:nvSpPr>
        <p:spPr>
          <a:ln/>
        </p:spPr>
      </p:sp>
      <p:sp>
        <p:nvSpPr>
          <p:cNvPr id="44036"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ea typeface="ＭＳ Ｐゴシック" charset="-128"/>
              </a:rPr>
              <a:t>In the late 1960s, IBM set up a research project in computer cryptography led by Horst Feistel. The project concluded in 1971 with the development of the LUCIFER algorithm. LUCIFER is a Feistel block cipher that operates on blocks of 64 bits, using a key size of 128 bits.</a:t>
            </a:r>
          </a:p>
          <a:p>
            <a:pPr eaLnBrk="1" hangingPunct="1"/>
            <a:r>
              <a:rPr lang="en-US" altLang="en-US">
                <a:ea typeface="ＭＳ Ｐゴシック" charset="-128"/>
              </a:rPr>
              <a:t>Because of the promising results produced by the LUCIFER project, IBM embarked on an effort, headed by Walter Tuchman and Carl Meyer, to develop a marketable commercial encryption product that ideally could be implemented on a single chip.  It involved not only IBM researchers but also outside consultants and technical advice from NSA. The outcome of this effort was a refined version of LUCIFER that was more resistant to cryptanalysis but that had a reduced key size of 56 bits, to fit on a single chip. </a:t>
            </a:r>
          </a:p>
          <a:p>
            <a:pPr eaLnBrk="1" hangingPunct="1"/>
            <a:r>
              <a:rPr lang="en-US" altLang="en-US">
                <a:ea typeface="ＭＳ Ｐゴシック" charset="-128"/>
              </a:rPr>
              <a:t>In 1973, the National Bureau of Standards (NBS) issued a request for proposals for a national cipher standard. IBM submitted the modified LUCIFER. It was by far the best algorithm proposed and was adopted in 1977 as the Data Encryption Standard. </a:t>
            </a:r>
          </a:p>
          <a:p>
            <a:pPr eaLnBrk="1" hangingPunct="1"/>
            <a:endParaRPr lang="en-US" altLang="en-US">
              <a:ea typeface="ＭＳ Ｐゴシック"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778431E-DB93-3F47-B30B-072935C5F0BE}" type="slidenum">
              <a:rPr lang="en-AU" altLang="en-US"/>
              <a:pPr>
                <a:spcBef>
                  <a:spcPct val="0"/>
                </a:spcBef>
              </a:pPr>
              <a:t>20</a:t>
            </a:fld>
            <a:endParaRPr lang="en-AU" altLang="en-US"/>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Added by Chuan Yue at the Colorado School of Mines.</a:t>
            </a:r>
            <a:endParaRPr lang="en-US" altLang="en-US" dirty="0">
              <a:ea typeface="ＭＳ Ｐゴシック" charset="-128"/>
            </a:endParaRPr>
          </a:p>
          <a:p>
            <a:pPr eaLnBrk="1" hangingPunct="1"/>
            <a:r>
              <a:rPr lang="en-US" altLang="en-US" dirty="0">
                <a:ea typeface="ＭＳ Ｐゴシック" charset="-128"/>
              </a:rPr>
              <a:t>Chuan: for 1, need to consider the path from the four output bits of each S- box to the six input bits of adjacent S-boxes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5082B5D-69D3-0244-ABDA-E68BFC326B3A}" type="slidenum">
              <a:rPr lang="en-AU" altLang="en-US"/>
              <a:pPr>
                <a:spcBef>
                  <a:spcPct val="0"/>
                </a:spcBef>
              </a:pPr>
              <a:t>21</a:t>
            </a:fld>
            <a:endParaRPr lang="en-AU" altLang="en-US"/>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sz="1100">
                <a:ea typeface="ＭＳ Ｐゴシック" charset="-128"/>
              </a:rPr>
              <a:t>The cryptographic strength of a Feistel cipher derives from three aspects of the design: the number of rounds, the function F, and the key schedule algorithm. Briefly discuss these.</a:t>
            </a:r>
          </a:p>
          <a:p>
            <a:pPr eaLnBrk="1" hangingPunct="1"/>
            <a:r>
              <a:rPr lang="en-US" altLang="en-US" sz="1100">
                <a:ea typeface="ＭＳ Ｐゴシック" charset="-128"/>
              </a:rPr>
              <a:t>The greater the number of rounds, the more difficult it is to perform cryptanalysis, even for a relatively weak F. In general, the criterion should be that the number of rounds is chosen so that known cryptanalytic efforts require greater effort than a simple brute-force key search attack. This criterion is attractive because it makes it easy to judge the strength of an algorithm and to compare different algorithms.</a:t>
            </a:r>
          </a:p>
          <a:p>
            <a:pPr eaLnBrk="1" hangingPunct="1"/>
            <a:r>
              <a:rPr lang="en-US" altLang="en-US" sz="1100">
                <a:ea typeface="ＭＳ Ｐゴシック" charset="-128"/>
              </a:rPr>
              <a:t>The function F provides the element of confusion in a Feistel cipher, want it to be difficult to “unscramble” the substitution performed by F. One obvious criterion is that F be nonlinear. The more nonlinear F, the more difficult any type of cryptanalysis will be. We would like it to have good avalanche properties, or even the strict avalanche criterion (SAC). Another criterion is the bit independence criterion (BIC). One of the most intense areas of research in the field of symmetric block ciphers is that of S-box design. Would like any change to the input vector to an S-box to result in random-looking changes to the output. The relationship should be nonlinear and difficult to approximate with linear functions. </a:t>
            </a:r>
          </a:p>
          <a:p>
            <a:pPr eaLnBrk="1" hangingPunct="1"/>
            <a:r>
              <a:rPr lang="en-US" altLang="en-US" sz="1100">
                <a:ea typeface="ＭＳ Ｐゴシック" charset="-128"/>
              </a:rPr>
              <a:t>A final area of block cipher design, and one that has received less attention than S-box design, is the key schedule algorithm. With any Feistel block cipher, the key schedule is used to generate a subkey for each round. Would like to select subkeys to maximize the difficulty of deducing individual subkeys and the difficulty of working back to the main key. The key schedule should guarantee key/ciphertext Strict Avalanche Criterion and Bit Independence Criterion. </a:t>
            </a:r>
          </a:p>
          <a:p>
            <a:pPr eaLnBrk="1" hangingPunct="1"/>
            <a:endParaRPr lang="en-US" altLang="en-US" sz="1100">
              <a:ea typeface="ＭＳ Ｐゴシック" charset="-128"/>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EB2B89B6-5022-DD42-989E-3CDEABB79975}" type="slidenum">
              <a:rPr lang="en-AU" altLang="en-US"/>
              <a:pPr>
                <a:spcBef>
                  <a:spcPct val="0"/>
                </a:spcBef>
              </a:pPr>
              <a:t>22</a:t>
            </a:fld>
            <a:endParaRPr lang="en-AU" altLang="en-US"/>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sz="1100" dirty="0"/>
              <a:t>Added by Chuan Yue at the Colorado School of Mines.</a:t>
            </a:r>
            <a:endParaRPr lang="en-US" altLang="en-US" sz="1100" dirty="0">
              <a:ea typeface="ＭＳ Ｐゴシック" charset="-128"/>
            </a:endParaRPr>
          </a:p>
          <a:p>
            <a:pPr eaLnBrk="1" hangingPunct="1"/>
            <a:endParaRPr lang="en-US" altLang="en-US" sz="1100" dirty="0">
              <a:ea typeface="ＭＳ Ｐゴシック" charset="-128"/>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F3266DD-C5A4-F74A-B15F-E71E0F0472D5}" type="slidenum">
              <a:rPr lang="en-AU" altLang="en-US"/>
              <a:pPr>
                <a:spcBef>
                  <a:spcPct val="0"/>
                </a:spcBef>
              </a:pPr>
              <a:t>23</a:t>
            </a:fld>
            <a:endParaRPr lang="en-AU" altLang="en-US"/>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r>
              <a:rPr lang="en-US" altLang="en-US" sz="1100" dirty="0"/>
              <a:t>Enhanced and Modified by Chuan Yue at the Colorado School of Mines.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47B90A6-DA66-8443-83A2-94C783D52ACC}" type="slidenum">
              <a:rPr lang="en-AU" altLang="en-US"/>
              <a:pPr>
                <a:spcBef>
                  <a:spcPct val="0"/>
                </a:spcBef>
              </a:pPr>
              <a:t>24</a:t>
            </a:fld>
            <a:endParaRPr lang="en-AU" altLang="en-US"/>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eaLnBrk="1" hangingPunct="1"/>
            <a:endParaRPr lang="en-US" altLang="en-US" sz="1100">
              <a:ea typeface="ＭＳ Ｐゴシック" charset="-128"/>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AC806E7-622E-9D43-90D7-210E8D045019}" type="slidenum">
              <a:rPr lang="en-AU" altLang="en-US"/>
              <a:pPr>
                <a:spcBef>
                  <a:spcPct val="0"/>
                </a:spcBef>
              </a:pPr>
              <a:t>25</a:t>
            </a:fld>
            <a:endParaRPr lang="en-AU" altLang="en-US"/>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3F06231-9E53-E44D-888F-A4DEAB8C3076}" type="slidenum">
              <a:rPr lang="en-AU" altLang="en-US"/>
              <a:pPr>
                <a:spcBef>
                  <a:spcPct val="0"/>
                </a:spcBef>
              </a:pPr>
              <a:t>3</a:t>
            </a:fld>
            <a:endParaRPr lang="en-AU" altLang="en-US"/>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Before its adoption as a standard, the proposed DES was subjected to intense &amp; continuing criticism over the size of its key &amp; the classified design criteria.</a:t>
            </a:r>
            <a:endParaRPr lang="en-AU" altLang="en-US" dirty="0">
              <a:ea typeface="ＭＳ Ｐゴシック" charset="-128"/>
            </a:endParaRPr>
          </a:p>
          <a:p>
            <a:pPr eaLnBrk="1" hangingPunct="1"/>
            <a:r>
              <a:rPr lang="en-AU" altLang="en-US" dirty="0">
                <a:ea typeface="ＭＳ Ｐゴシック" charset="-128"/>
              </a:rPr>
              <a:t>Recent analysis has shown despite this controversy, that DES is well designed. DES is theoretically broken using Differential or Linear Cryptanalysis but in practise is unlikely to be a problem yet. Also rapid advances in computing speed though have rendered the 56 bit key susceptible to exhaustive key search, as predicted by </a:t>
            </a:r>
            <a:r>
              <a:rPr lang="en-AU" altLang="en-US" dirty="0" err="1">
                <a:ea typeface="ＭＳ Ｐゴシック" charset="-128"/>
              </a:rPr>
              <a:t>Diffie</a:t>
            </a:r>
            <a:r>
              <a:rPr lang="en-AU" altLang="en-US" dirty="0">
                <a:ea typeface="ＭＳ Ｐゴシック" charset="-128"/>
              </a:rPr>
              <a:t> &amp; Hellman. </a:t>
            </a:r>
          </a:p>
          <a:p>
            <a:pPr eaLnBrk="1" hangingPunct="1"/>
            <a:r>
              <a:rPr lang="en-US" altLang="en-US" dirty="0">
                <a:ea typeface="ＭＳ Ｐゴシック" charset="-128"/>
              </a:rPr>
              <a:t>DES has flourished and is widely used, especially in financial applications. It is still standardized for legacy systems, with either AES or triple DES for new applications.</a:t>
            </a:r>
            <a:endParaRPr lang="en-AU" altLang="en-US" dirty="0">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0405E91C-2D6E-5F40-9ADE-C43DA68B5D5C}" type="slidenum">
              <a:rPr lang="en-AU" altLang="en-US"/>
              <a:pPr>
                <a:spcBef>
                  <a:spcPct val="0"/>
                </a:spcBef>
              </a:pPr>
              <a:t>4</a:t>
            </a:fld>
            <a:endParaRPr lang="en-AU" altLang="en-US"/>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p>
          <a:p>
            <a:pPr eaLnBrk="1" hangingPunct="1"/>
            <a:endParaRPr lang="en-US" altLang="en-US" dirty="0">
              <a:ea typeface="ＭＳ Ｐゴシック" charset="-128"/>
            </a:endParaRPr>
          </a:p>
          <a:p>
            <a:pPr eaLnBrk="1" hangingPunct="1"/>
            <a:r>
              <a:rPr lang="en-US" altLang="en-US" dirty="0">
                <a:ea typeface="ＭＳ Ｐゴシック" charset="-128"/>
              </a:rPr>
              <a:t>The overall scheme for DES encryption is illustrated in Stallings Figure 3.4, which takes as input 64-bits of data and of key.</a:t>
            </a:r>
            <a:endParaRPr lang="en-AU" altLang="en-US" dirty="0">
              <a:ea typeface="ＭＳ Ｐゴシック" charset="-128"/>
            </a:endParaRPr>
          </a:p>
          <a:p>
            <a:pPr eaLnBrk="1" hangingPunct="1"/>
            <a:r>
              <a:rPr lang="en-AU" altLang="en-US" dirty="0">
                <a:ea typeface="ＭＳ Ｐゴシック" charset="-128"/>
              </a:rPr>
              <a:t>The left side shows the basic process for enciphering a 64-bit data block which consists of: </a:t>
            </a:r>
          </a:p>
          <a:p>
            <a:pPr eaLnBrk="1" hangingPunct="1"/>
            <a:r>
              <a:rPr lang="en-AU" altLang="en-US" dirty="0">
                <a:ea typeface="ＭＳ Ｐゴシック" charset="-128"/>
              </a:rPr>
              <a:t>- an initial permutation (IP) which shuffles the 64-bit input block</a:t>
            </a:r>
          </a:p>
          <a:p>
            <a:pPr eaLnBrk="1" hangingPunct="1"/>
            <a:r>
              <a:rPr lang="en-AU" altLang="en-US" dirty="0">
                <a:ea typeface="ＭＳ Ｐゴシック" charset="-128"/>
              </a:rPr>
              <a:t>- 16 rounds of a complex key dependent round function involving substitutions &amp; permutations</a:t>
            </a:r>
          </a:p>
          <a:p>
            <a:pPr eaLnBrk="1" hangingPunct="1"/>
            <a:r>
              <a:rPr lang="en-AU" altLang="en-US" dirty="0">
                <a:ea typeface="ＭＳ Ｐゴシック" charset="-128"/>
              </a:rPr>
              <a:t>- a final permutation, being the inverse of IP </a:t>
            </a:r>
            <a:endParaRPr lang="en-US" altLang="en-US" dirty="0">
              <a:ea typeface="ＭＳ Ｐゴシック" charset="-128"/>
            </a:endParaRPr>
          </a:p>
          <a:p>
            <a:pPr eaLnBrk="1" hangingPunct="1"/>
            <a:r>
              <a:rPr lang="en-US" altLang="en-US" dirty="0">
                <a:ea typeface="ＭＳ Ｐゴシック" charset="-128"/>
              </a:rPr>
              <a:t>The right side shows the handling of the 56-bit key and consists of:</a:t>
            </a:r>
          </a:p>
          <a:p>
            <a:pPr eaLnBrk="1" hangingPunct="1"/>
            <a:r>
              <a:rPr lang="en-AU" altLang="en-US" dirty="0">
                <a:ea typeface="ＭＳ Ｐゴシック" charset="-128"/>
              </a:rPr>
              <a:t>- an initial permutation of the key (PC1) which selects 56-bits out of the 64-bits input, in two 28-bit halves </a:t>
            </a:r>
          </a:p>
          <a:p>
            <a:pPr eaLnBrk="1" hangingPunct="1"/>
            <a:r>
              <a:rPr lang="en-AU" altLang="en-US" dirty="0">
                <a:ea typeface="ＭＳ Ｐゴシック" charset="-128"/>
              </a:rPr>
              <a:t>- 16 stages to generate the 48-bit </a:t>
            </a:r>
            <a:r>
              <a:rPr lang="en-AU" altLang="en-US" dirty="0" err="1">
                <a:ea typeface="ＭＳ Ｐゴシック" charset="-128"/>
              </a:rPr>
              <a:t>subkeys</a:t>
            </a:r>
            <a:r>
              <a:rPr lang="en-AU" altLang="en-US" dirty="0">
                <a:ea typeface="ＭＳ Ｐゴシック" charset="-128"/>
              </a:rPr>
              <a:t> using a left circular shift and a permutation of the two 28-bit halves </a:t>
            </a:r>
          </a:p>
          <a:p>
            <a:pPr eaLnBrk="1" hangingPunct="1"/>
            <a:endParaRPr lang="en-US" altLang="en-US" dirty="0">
              <a:ea typeface="ＭＳ Ｐゴシック" charset="-128"/>
            </a:endParaRPr>
          </a:p>
          <a:p>
            <a:pPr eaLnBrk="1" hangingPunct="1"/>
            <a:endParaRPr lang="en-AU" altLang="en-US" dirty="0">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3C5AC697-D42C-0E44-BE34-3E856988C5F4}" type="slidenum">
              <a:rPr lang="en-AU" altLang="en-US"/>
              <a:pPr>
                <a:spcBef>
                  <a:spcPct val="0"/>
                </a:spcBef>
              </a:pPr>
              <a:t>5</a:t>
            </a:fld>
            <a:endParaRPr lang="en-AU" altLang="en-US"/>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endParaRPr lang="en-AU" altLang="en-US" dirty="0">
              <a:ea typeface="ＭＳ Ｐゴシック" charset="-128"/>
            </a:endParaRPr>
          </a:p>
          <a:p>
            <a:pPr eaLnBrk="1" hangingPunct="1"/>
            <a:endParaRPr lang="en-AU" altLang="en-US" dirty="0">
              <a:ea typeface="ＭＳ Ｐゴシック" charset="-128"/>
            </a:endParaRPr>
          </a:p>
          <a:p>
            <a:pPr eaLnBrk="1" hangingPunct="1"/>
            <a:r>
              <a:rPr lang="en-AU" altLang="en-US" dirty="0">
                <a:ea typeface="ＭＳ Ｐゴシック" charset="-128"/>
              </a:rPr>
              <a:t>The initial permutation and its inverse are defined by tables, as shown in Stallings Tables 3.2a and 3.2b, respectively. The tables are to be interpreted as follows. The input to a table consists of 64 bits numbered left to right from 1 to 64. The 64 entries in the permutation table contain a permutation of the numbers from 1 to 64. Each entry in the permutation table indicates the position of a numbered input bit in the output, which also consists of 64 bits.</a:t>
            </a:r>
            <a:endParaRPr lang="en-US" altLang="en-US" dirty="0">
              <a:ea typeface="ＭＳ Ｐゴシック" charset="-128"/>
            </a:endParaRPr>
          </a:p>
          <a:p>
            <a:pPr eaLnBrk="1" hangingPunct="1"/>
            <a:r>
              <a:rPr lang="en-AU" altLang="en-US" dirty="0">
                <a:ea typeface="ＭＳ Ｐゴシック" charset="-128"/>
              </a:rPr>
              <a:t>Note that the bit numbering for DES reflects IBM mainframe practice, and is the opposite of what we now mostly use - so be careful! Numbers from Bit 1 (leftmost, most significant) to bit 32/48/64 </a:t>
            </a:r>
            <a:r>
              <a:rPr lang="en-AU" altLang="en-US" dirty="0" err="1">
                <a:ea typeface="ＭＳ Ｐゴシック" charset="-128"/>
              </a:rPr>
              <a:t>etc</a:t>
            </a:r>
            <a:r>
              <a:rPr lang="en-AU" altLang="en-US" dirty="0">
                <a:ea typeface="ＭＳ Ｐゴシック" charset="-128"/>
              </a:rPr>
              <a:t> (rightmost, least significant).</a:t>
            </a:r>
          </a:p>
          <a:p>
            <a:pPr eaLnBrk="1" hangingPunct="1"/>
            <a:r>
              <a:rPr lang="en-US" altLang="en-US" dirty="0">
                <a:ea typeface="ＭＳ Ｐゴシック" charset="-128"/>
              </a:rPr>
              <a:t>For example, a 64-bit plaintext value of </a:t>
            </a:r>
            <a:r>
              <a:rPr lang="en-AU" altLang="en-US" dirty="0">
                <a:ea typeface="ＭＳ Ｐゴシック" charset="-128"/>
              </a:rPr>
              <a:t>“675a6967 5e5a6b5a” (written in left &amp; right halves)  after permuting with IP becomes “ffb2194d 004df6fb”. </a:t>
            </a:r>
            <a:r>
              <a:rPr lang="en-US" altLang="en-US" dirty="0">
                <a:ea typeface="ＭＳ Ｐゴシック" charset="-128"/>
              </a:rPr>
              <a:t>Note that example values are specified using hexadecimal. </a:t>
            </a:r>
          </a:p>
          <a:p>
            <a:pPr eaLnBrk="1" hangingPunct="1"/>
            <a:endParaRPr lang="en-US" altLang="en-US" dirty="0">
              <a:ea typeface="ＭＳ Ｐゴシック" charset="-128"/>
            </a:endParaRPr>
          </a:p>
          <a:p>
            <a:pPr eaLnBrk="1" hangingPunct="1"/>
            <a:endParaRPr lang="en-AU" altLang="en-US" dirty="0">
              <a:ea typeface="ＭＳ Ｐゴシック" charset="-128"/>
            </a:endParaRPr>
          </a:p>
          <a:p>
            <a:pPr eaLnBrk="1" hangingPunct="1"/>
            <a:endParaRPr lang="en-AU" altLang="en-US" dirty="0">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8B7AE3F-7914-AC4D-8FB2-CB36A36DE447}" type="slidenum">
              <a:rPr lang="en-AU" altLang="en-US"/>
              <a:pPr>
                <a:spcBef>
                  <a:spcPct val="0"/>
                </a:spcBef>
              </a:pPr>
              <a:t>6</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dirty="0">
                <a:ea typeface="ＭＳ Ｐゴシック" charset="-128"/>
              </a:rPr>
              <a:t>Stallings Figure 3.6 illustrates the single round of DES algorithm.</a:t>
            </a:r>
          </a:p>
          <a:p>
            <a:pPr eaLnBrk="1" hangingPunct="1">
              <a:lnSpc>
                <a:spcPct val="90000"/>
              </a:lnSpc>
            </a:pPr>
            <a:r>
              <a:rPr lang="en-US" altLang="en-US" dirty="0">
                <a:ea typeface="ＭＳ Ｐゴシック" charset="-128"/>
              </a:rPr>
              <a:t>F takes 32-bit R half and 48-bit </a:t>
            </a:r>
            <a:r>
              <a:rPr lang="en-US" altLang="en-US" dirty="0" err="1">
                <a:ea typeface="ＭＳ Ｐゴシック" charset="-128"/>
              </a:rPr>
              <a:t>subkey</a:t>
            </a:r>
            <a:r>
              <a:rPr lang="en-US" altLang="en-US" dirty="0">
                <a:ea typeface="ＭＳ Ｐゴシック" charset="-128"/>
              </a:rPr>
              <a:t>:</a:t>
            </a:r>
          </a:p>
          <a:p>
            <a:pPr lvl="1" eaLnBrk="1" hangingPunct="1">
              <a:lnSpc>
                <a:spcPct val="90000"/>
              </a:lnSpc>
            </a:pPr>
            <a:r>
              <a:rPr lang="en-US" altLang="en-US" dirty="0"/>
              <a:t>expands R to 48-bits using perm E</a:t>
            </a:r>
          </a:p>
          <a:p>
            <a:pPr lvl="1" eaLnBrk="1" hangingPunct="1">
              <a:lnSpc>
                <a:spcPct val="90000"/>
              </a:lnSpc>
            </a:pPr>
            <a:r>
              <a:rPr lang="en-US" altLang="en-US" dirty="0"/>
              <a:t>adds to </a:t>
            </a:r>
            <a:r>
              <a:rPr lang="en-US" altLang="en-US" dirty="0" err="1"/>
              <a:t>subkey</a:t>
            </a:r>
            <a:r>
              <a:rPr lang="en-US" altLang="en-US" dirty="0"/>
              <a:t> using XOR</a:t>
            </a:r>
          </a:p>
          <a:p>
            <a:pPr lvl="1" eaLnBrk="1" hangingPunct="1">
              <a:lnSpc>
                <a:spcPct val="90000"/>
              </a:lnSpc>
            </a:pPr>
            <a:r>
              <a:rPr lang="en-US" altLang="en-US" dirty="0"/>
              <a:t>passes through 8 S-boxes to get 32-bit result</a:t>
            </a:r>
          </a:p>
          <a:p>
            <a:pPr lvl="1" eaLnBrk="1" hangingPunct="1">
              <a:lnSpc>
                <a:spcPct val="90000"/>
              </a:lnSpc>
            </a:pPr>
            <a:r>
              <a:rPr lang="en-US" altLang="en-US" dirty="0"/>
              <a:t>finally permutes using 32-bit perm P</a:t>
            </a:r>
            <a:endParaRPr lang="en-AU" altLang="en-US" dirty="0"/>
          </a:p>
          <a:p>
            <a:pPr eaLnBrk="1" hangingPunct="1"/>
            <a:endParaRPr lang="en-US" altLang="en-US" dirty="0">
              <a:ea typeface="ＭＳ Ｐゴシック" charset="-128"/>
            </a:endParaRPr>
          </a:p>
          <a:p>
            <a:pPr eaLnBrk="1" hangingPunct="1"/>
            <a:r>
              <a:rPr lang="en-US" altLang="en-US" dirty="0">
                <a:ea typeface="ＭＳ Ｐゴシック" charset="-128"/>
              </a:rPr>
              <a:t>We now review the internal structure of the DES round function F, which takes R half &amp; </a:t>
            </a:r>
            <a:r>
              <a:rPr lang="en-US" altLang="en-US" dirty="0" err="1">
                <a:ea typeface="ＭＳ Ｐゴシック" charset="-128"/>
              </a:rPr>
              <a:t>subkey</a:t>
            </a:r>
            <a:r>
              <a:rPr lang="en-US" altLang="en-US" dirty="0">
                <a:ea typeface="ＭＳ Ｐゴシック" charset="-128"/>
              </a:rPr>
              <a:t>, and processes them. The round key </a:t>
            </a:r>
            <a:r>
              <a:rPr lang="en-AU" altLang="en-US" i="1" dirty="0">
                <a:ea typeface="ＭＳ Ｐゴシック" charset="-128"/>
              </a:rPr>
              <a:t>K</a:t>
            </a:r>
            <a:r>
              <a:rPr lang="en-AU" altLang="en-US" baseline="-25000" dirty="0">
                <a:ea typeface="ＭＳ Ｐゴシック" charset="-128"/>
              </a:rPr>
              <a:t>i </a:t>
            </a:r>
            <a:r>
              <a:rPr lang="en-AU" altLang="en-US" dirty="0">
                <a:ea typeface="ＭＳ Ｐゴシック" charset="-128"/>
              </a:rPr>
              <a:t> </a:t>
            </a:r>
            <a:r>
              <a:rPr lang="en-US" altLang="en-US" dirty="0">
                <a:ea typeface="ＭＳ Ｐゴシック" charset="-128"/>
              </a:rPr>
              <a:t>is 48 bits. The R input is 32 bits. This R input is first expanded to 48 bits by using a table that defines a permutation plus an expansion that involves duplication of 16 of the R bits (Table 3.2c). The resulting 48 bits are </a:t>
            </a:r>
            <a:r>
              <a:rPr lang="en-US" altLang="en-US" dirty="0" err="1">
                <a:ea typeface="ＭＳ Ｐゴシック" charset="-128"/>
              </a:rPr>
              <a:t>XORed</a:t>
            </a:r>
            <a:r>
              <a:rPr lang="en-US" altLang="en-US" dirty="0">
                <a:ea typeface="ＭＳ Ｐゴシック" charset="-128"/>
              </a:rPr>
              <a:t> with </a:t>
            </a:r>
            <a:r>
              <a:rPr lang="en-AU" altLang="en-US" i="1" dirty="0">
                <a:ea typeface="ＭＳ Ｐゴシック" charset="-128"/>
              </a:rPr>
              <a:t>K</a:t>
            </a:r>
            <a:r>
              <a:rPr lang="en-AU" altLang="en-US" baseline="-25000" dirty="0">
                <a:ea typeface="ＭＳ Ｐゴシック" charset="-128"/>
              </a:rPr>
              <a:t>i  </a:t>
            </a:r>
            <a:r>
              <a:rPr lang="en-US" altLang="en-US" dirty="0">
                <a:ea typeface="ＭＳ Ｐゴシック" charset="-128"/>
              </a:rPr>
              <a:t>This 48-bit result passes through a substitution function that produces a 32-bit output, which is permuted as defined by Table 3.2d. This follows the classic structure for a </a:t>
            </a:r>
            <a:r>
              <a:rPr lang="en-US" altLang="en-US" dirty="0" err="1">
                <a:ea typeface="ＭＳ Ｐゴシック" charset="-128"/>
              </a:rPr>
              <a:t>feistel</a:t>
            </a:r>
            <a:r>
              <a:rPr lang="en-US" altLang="en-US" dirty="0">
                <a:ea typeface="ＭＳ Ｐゴシック" charset="-128"/>
              </a:rPr>
              <a:t> cipher.</a:t>
            </a:r>
          </a:p>
          <a:p>
            <a:pPr eaLnBrk="1" hangingPunct="1"/>
            <a:r>
              <a:rPr lang="en-US" altLang="en-US" dirty="0">
                <a:ea typeface="ＭＳ Ｐゴシック" charset="-128"/>
              </a:rPr>
              <a:t>Note that the s-boxes provide the “confusion” of data and key values, whilst the permutation P then spreads this as widely as possible, so each S-box output affects as many S-box inputs in the next round as possible, giving “diffusion”.</a:t>
            </a:r>
            <a:endParaRPr lang="en-AU" altLang="en-US" dirty="0">
              <a:ea typeface="ＭＳ Ｐゴシック" charset="-128"/>
            </a:endParaRPr>
          </a:p>
          <a:p>
            <a:pPr eaLnBrk="1" hangingPunct="1"/>
            <a:endParaRPr lang="en-US" altLang="en-US" dirty="0">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6F8A804-A733-C64F-B296-654D6B332B41}" type="slidenum">
              <a:rPr lang="en-AU" altLang="en-US"/>
              <a:pPr>
                <a:spcBef>
                  <a:spcPct val="0"/>
                </a:spcBef>
              </a:pPr>
              <a:t>7</a:t>
            </a:fld>
            <a:endParaRPr lang="en-AU" alt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p>
          <a:p>
            <a:pPr eaLnBrk="1" hangingPunct="1"/>
            <a:endParaRPr lang="en-US" altLang="en-US" dirty="0">
              <a:ea typeface="ＭＳ Ｐゴシック" charset="-128"/>
            </a:endParaRPr>
          </a:p>
          <a:p>
            <a:pPr eaLnBrk="1" hangingPunct="1"/>
            <a:r>
              <a:rPr lang="en-US" altLang="en-US" dirty="0">
                <a:ea typeface="ＭＳ Ｐゴシック" charset="-128"/>
              </a:rPr>
              <a:t>Stallings Figure 3.7 illustrates the internal structure of the DES round function F. The R input is first expanded to 48 bits by using expansion table E that defines a permutation plus an expansion that involves duplication of 16 of the R bits (Stallings Table 3.2c). The resulting 48 bits are </a:t>
            </a:r>
            <a:r>
              <a:rPr lang="en-US" altLang="en-US" dirty="0" err="1">
                <a:ea typeface="ＭＳ Ｐゴシック" charset="-128"/>
              </a:rPr>
              <a:t>XORed</a:t>
            </a:r>
            <a:r>
              <a:rPr lang="en-US" altLang="en-US" dirty="0">
                <a:ea typeface="ＭＳ Ｐゴシック" charset="-128"/>
              </a:rPr>
              <a:t> with key </a:t>
            </a:r>
            <a:r>
              <a:rPr lang="en-AU" altLang="en-US" i="1" dirty="0">
                <a:ea typeface="ＭＳ Ｐゴシック" charset="-128"/>
              </a:rPr>
              <a:t>K</a:t>
            </a:r>
            <a:r>
              <a:rPr lang="en-AU" altLang="en-US" baseline="-25000" dirty="0">
                <a:ea typeface="ＭＳ Ｐゴシック" charset="-128"/>
              </a:rPr>
              <a:t>i </a:t>
            </a:r>
            <a:r>
              <a:rPr lang="en-US" altLang="en-US" dirty="0">
                <a:ea typeface="ＭＳ Ｐゴシック" charset="-128"/>
              </a:rPr>
              <a:t>. This 48-bit result passes through a substitution function comprising 8 S-boxes which each map 6 input bits to 4 output bits, producing a 32-bit output, which is then permuted by permutation P as defined by Stallings Table 3.2d. </a:t>
            </a:r>
            <a:endParaRPr lang="en-AU" altLang="en-US" dirty="0">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89EDE6D-55EF-7B43-8645-7FECD3D6BDE7}" type="slidenum">
              <a:rPr lang="en-AU" altLang="en-US"/>
              <a:pPr>
                <a:spcBef>
                  <a:spcPct val="0"/>
                </a:spcBef>
              </a:pPr>
              <a:t>8</a:t>
            </a:fld>
            <a:endParaRPr lang="en-AU" altLang="en-US"/>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p>
          <a:p>
            <a:pPr eaLnBrk="1" hangingPunct="1"/>
            <a:endParaRPr lang="en-AU" altLang="en-US" dirty="0">
              <a:ea typeface="ＭＳ Ｐゴシック" charset="-128"/>
            </a:endParaRPr>
          </a:p>
          <a:p>
            <a:pPr eaLnBrk="1" hangingPunct="1"/>
            <a:r>
              <a:rPr lang="en-AU" altLang="en-US" dirty="0">
                <a:ea typeface="ＭＳ Ｐゴシック" charset="-128"/>
              </a:rPr>
              <a:t>The substitution consists of a set of eight S-boxes, each of which accepts 6 bits as input and produces 4 bits as output. These transformations are defined in Stallings Table 3.3, which is interpreted as follows: The first and last bits of the input to box S</a:t>
            </a:r>
            <a:r>
              <a:rPr lang="en-AU" altLang="en-US" i="1" dirty="0">
                <a:ea typeface="ＭＳ Ｐゴシック" charset="-128"/>
              </a:rPr>
              <a:t>i </a:t>
            </a:r>
            <a:r>
              <a:rPr lang="en-AU" altLang="en-US" dirty="0">
                <a:ea typeface="ＭＳ Ｐゴシック" charset="-128"/>
              </a:rPr>
              <a:t>form a 2-bit binary number to select one of four substitutions defined by the four rows in the table for S</a:t>
            </a:r>
            <a:r>
              <a:rPr lang="en-AU" altLang="en-US" i="1" dirty="0">
                <a:ea typeface="ＭＳ Ｐゴシック" charset="-128"/>
              </a:rPr>
              <a:t>i</a:t>
            </a:r>
            <a:r>
              <a:rPr lang="en-AU" altLang="en-US" dirty="0">
                <a:ea typeface="ＭＳ Ｐゴシック" charset="-128"/>
              </a:rPr>
              <a:t>. The middle four bits select one of the sixteen columns. The decimal value in the cell selected by the row and column is then converted to its 4-bit representation to produce the output. For example, in S1, for input 011001, the row is 01 (row 1) and the column is 1100 (column 12). The value in row 1, column 12 is 9, so the output is 1001.</a:t>
            </a:r>
          </a:p>
          <a:p>
            <a:pPr eaLnBrk="1" hangingPunct="1"/>
            <a:endParaRPr lang="en-AU" altLang="en-US" dirty="0">
              <a:ea typeface="ＭＳ Ｐゴシック" charset="-128"/>
            </a:endParaRPr>
          </a:p>
          <a:p>
            <a:pPr eaLnBrk="1" hangingPunct="1"/>
            <a:r>
              <a:rPr lang="en-AU" altLang="en-US" dirty="0">
                <a:ea typeface="ＭＳ Ｐゴシック" charset="-128"/>
              </a:rPr>
              <a:t>The example lists 8 6-bit values (</a:t>
            </a:r>
            <a:r>
              <a:rPr lang="en-AU" altLang="en-US" dirty="0" err="1">
                <a:ea typeface="ＭＳ Ｐゴシック" charset="-128"/>
              </a:rPr>
              <a:t>ie</a:t>
            </a:r>
            <a:r>
              <a:rPr lang="en-AU" altLang="en-US" dirty="0">
                <a:ea typeface="ＭＳ Ｐゴシック" charset="-128"/>
              </a:rPr>
              <a:t> 18 in hex is 011000 in binary, 09 hex is 001001 binary, 12 hex is 010010  binary, 3d hex is 111101 binary </a:t>
            </a:r>
            <a:r>
              <a:rPr lang="en-AU" altLang="en-US" dirty="0" err="1">
                <a:ea typeface="ＭＳ Ｐゴシック" charset="-128"/>
              </a:rPr>
              <a:t>etc</a:t>
            </a:r>
            <a:r>
              <a:rPr lang="en-AU" altLang="en-US" dirty="0">
                <a:ea typeface="ＭＳ Ｐゴシック" charset="-128"/>
              </a:rPr>
              <a:t>), each of which is replaced following the process detailed above using the appropriate S-box. </a:t>
            </a:r>
            <a:r>
              <a:rPr lang="en-AU" altLang="en-US" dirty="0" err="1">
                <a:ea typeface="ＭＳ Ｐゴシック" charset="-128"/>
              </a:rPr>
              <a:t>ie</a:t>
            </a:r>
            <a:endParaRPr lang="en-AU" altLang="en-US" dirty="0">
              <a:ea typeface="ＭＳ Ｐゴシック" charset="-128"/>
            </a:endParaRPr>
          </a:p>
          <a:p>
            <a:pPr eaLnBrk="1" hangingPunct="1"/>
            <a:r>
              <a:rPr lang="en-AU" altLang="en-US" dirty="0">
                <a:ea typeface="ＭＳ Ｐゴシック" charset="-128"/>
              </a:rPr>
              <a:t>S1(011000) lookup row 00 col 1100 in S1 to get 5</a:t>
            </a:r>
          </a:p>
          <a:p>
            <a:pPr eaLnBrk="1" hangingPunct="1"/>
            <a:r>
              <a:rPr lang="en-AU" altLang="en-US" dirty="0">
                <a:ea typeface="ＭＳ Ｐゴシック" charset="-128"/>
              </a:rPr>
              <a:t>S2(001001) lookup row 01 col 0100 in S2 to get 15 = f in hex</a:t>
            </a:r>
          </a:p>
          <a:p>
            <a:pPr eaLnBrk="1" hangingPunct="1"/>
            <a:r>
              <a:rPr lang="en-AU" altLang="en-US" dirty="0">
                <a:ea typeface="ＭＳ Ｐゴシック" charset="-128"/>
              </a:rPr>
              <a:t>S3(010010) lookup row 00 col 1001 in S3 to get 13 = d in hex</a:t>
            </a:r>
          </a:p>
          <a:p>
            <a:pPr eaLnBrk="1" hangingPunct="1"/>
            <a:r>
              <a:rPr lang="en-AU" altLang="en-US" dirty="0">
                <a:ea typeface="ＭＳ Ｐゴシック" charset="-128"/>
              </a:rPr>
              <a:t>S4(111101) lookup row 11 col 1110 in S4 to get 2 </a:t>
            </a:r>
            <a:r>
              <a:rPr lang="en-AU" altLang="en-US" dirty="0" err="1">
                <a:ea typeface="ＭＳ Ｐゴシック" charset="-128"/>
              </a:rPr>
              <a:t>etc</a:t>
            </a:r>
            <a:endParaRPr lang="en-AU" altLang="en-US" dirty="0">
              <a:ea typeface="ＭＳ Ｐゴシック"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9954521-98E2-D54A-9EC2-BA915398FEBE}" type="slidenum">
              <a:rPr lang="en-AU" altLang="en-US"/>
              <a:pPr>
                <a:spcBef>
                  <a:spcPct val="0"/>
                </a:spcBef>
              </a:pPr>
              <a:t>9</a:t>
            </a:fld>
            <a:endParaRPr lang="en-AU" alt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dirty="0">
                <a:ea typeface="ＭＳ Ｐゴシック" charset="-128"/>
              </a:rPr>
              <a:t>The DES Key Schedule generates the </a:t>
            </a:r>
            <a:r>
              <a:rPr lang="en-AU" altLang="en-US" dirty="0" err="1">
                <a:ea typeface="ＭＳ Ｐゴシック" charset="-128"/>
              </a:rPr>
              <a:t>subkeys</a:t>
            </a:r>
            <a:r>
              <a:rPr lang="en-AU" altLang="en-US" dirty="0">
                <a:ea typeface="ＭＳ Ｐゴシック" charset="-128"/>
              </a:rPr>
              <a:t> needed for each data encryption round. A 64-bit </a:t>
            </a:r>
            <a:r>
              <a:rPr lang="en-US" altLang="en-US" dirty="0">
                <a:ea typeface="ＭＳ Ｐゴシック" charset="-128"/>
              </a:rPr>
              <a:t>key is used as input to the algorithm, though every eighth bit is ignored, as indicated by the lack of shading in Table 3.4a. It is first processed by Permuted Choice One (Stallings Table 3.4b). The resulting 56-bit key is then treated as two 28-bit quantities C &amp; D. In each round, these are separately processed through a circular left shift (rotation) of 1 or 2 bits as shown in Stallings Table 3.4d. These shifted values serve as input to the next round of the key schedule. They also serve as input to Permuted Choice Two (Stallings Table 3.4c), which produces a 48-bit output that serves as input to the round function F.</a:t>
            </a:r>
            <a:endParaRPr lang="en-AU" altLang="en-US" dirty="0">
              <a:ea typeface="ＭＳ Ｐゴシック" charset="-128"/>
            </a:endParaRPr>
          </a:p>
          <a:p>
            <a:pPr eaLnBrk="1" hangingPunct="1"/>
            <a:endParaRPr lang="en-AU" altLang="en-US" dirty="0">
              <a:ea typeface="ＭＳ Ｐゴシック" charset="-128"/>
            </a:endParaRPr>
          </a:p>
          <a:p>
            <a:pPr eaLnBrk="1" hangingPunct="1"/>
            <a:r>
              <a:rPr lang="en-AU" altLang="en-US" dirty="0">
                <a:ea typeface="ＭＳ Ｐゴシック" charset="-128"/>
              </a:rPr>
              <a:t>The 56 bit key size comes from security considerations as we know now. It was big enough so that an exhaustive key search was about as hard as the best direct attack (a form of differential cryptanalysis called a T-attack, known by the IBM &amp; NSA researchers), but no bigger. The extra 8 bits were then used as parity (error detecting) bits, which makes sense given the original design use for hardware communications links. However we hit an incompatibility with simple s/w implementations since the top bit in each byte is 0 (since ASCII only uses 7 bits), but the DES key schedule throws away the bottom bit! A good implementation needs to be cleverer! </a:t>
            </a:r>
            <a:endParaRPr lang="en-US" altLang="en-US" dirty="0">
              <a:ea typeface="ＭＳ Ｐゴシック" charset="-128"/>
            </a:endParaRPr>
          </a:p>
          <a:p>
            <a:pPr eaLnBrk="1" hangingPunct="1"/>
            <a:endParaRPr lang="en-AU" altLang="en-US" dirty="0">
              <a:ea typeface="ＭＳ Ｐゴシック"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E203D7-CC66-0E48-BA4D-9ADC4A3C8126}" type="slidenum">
              <a:rPr lang="en-US" altLang="en-US"/>
              <a:pPr>
                <a:defRPr/>
              </a:pPr>
              <a:t>‹#›</a:t>
            </a:fld>
            <a:endParaRPr lang="en-US" altLang="en-US"/>
          </a:p>
        </p:txBody>
      </p:sp>
    </p:spTree>
    <p:extLst>
      <p:ext uri="{BB962C8B-B14F-4D97-AF65-F5344CB8AC3E}">
        <p14:creationId xmlns:p14="http://schemas.microsoft.com/office/powerpoint/2010/main" val="9795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B8F6BC0F-5A43-B04E-B625-157A22B6DBC1}" type="slidenum">
              <a:rPr lang="en-US" altLang="en-US"/>
              <a:pPr>
                <a:defRPr/>
              </a:pPr>
              <a:t>‹#›</a:t>
            </a:fld>
            <a:endParaRPr lang="en-US" altLang="en-US"/>
          </a:p>
        </p:txBody>
      </p:sp>
    </p:spTree>
    <p:extLst>
      <p:ext uri="{BB962C8B-B14F-4D97-AF65-F5344CB8AC3E}">
        <p14:creationId xmlns:p14="http://schemas.microsoft.com/office/powerpoint/2010/main" val="1593421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8BF729A-26EE-FB4F-84C0-AD1F6F04CF33}" type="slidenum">
              <a:rPr lang="en-US" altLang="en-US"/>
              <a:pPr>
                <a:defRPr/>
              </a:pPr>
              <a:t>‹#›</a:t>
            </a:fld>
            <a:endParaRPr lang="en-US" altLang="en-US"/>
          </a:p>
        </p:txBody>
      </p:sp>
    </p:spTree>
    <p:extLst>
      <p:ext uri="{BB962C8B-B14F-4D97-AF65-F5344CB8AC3E}">
        <p14:creationId xmlns:p14="http://schemas.microsoft.com/office/powerpoint/2010/main" val="151109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76AC2B6-6142-514A-8A6F-DABBF4AEF42E}" type="slidenum">
              <a:rPr lang="en-US" altLang="en-US"/>
              <a:pPr>
                <a:defRPr/>
              </a:pPr>
              <a:t>‹#›</a:t>
            </a:fld>
            <a:endParaRPr lang="en-US" altLang="en-US"/>
          </a:p>
        </p:txBody>
      </p:sp>
    </p:spTree>
    <p:extLst>
      <p:ext uri="{BB962C8B-B14F-4D97-AF65-F5344CB8AC3E}">
        <p14:creationId xmlns:p14="http://schemas.microsoft.com/office/powerpoint/2010/main" val="1284874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816B9D4-8085-B447-83FF-79A5371AE1CB}" type="slidenum">
              <a:rPr lang="en-US" altLang="en-US"/>
              <a:pPr>
                <a:defRPr/>
              </a:pPr>
              <a:t>‹#›</a:t>
            </a:fld>
            <a:endParaRPr lang="en-US" altLang="en-US"/>
          </a:p>
        </p:txBody>
      </p:sp>
    </p:spTree>
    <p:extLst>
      <p:ext uri="{BB962C8B-B14F-4D97-AF65-F5344CB8AC3E}">
        <p14:creationId xmlns:p14="http://schemas.microsoft.com/office/powerpoint/2010/main" val="1930423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920D63-393D-E74E-8ED7-F17322689BE0}" type="slidenum">
              <a:rPr lang="en-US" altLang="en-US"/>
              <a:pPr>
                <a:defRPr/>
              </a:pPr>
              <a:t>‹#›</a:t>
            </a:fld>
            <a:endParaRPr lang="en-US" altLang="en-US"/>
          </a:p>
        </p:txBody>
      </p:sp>
    </p:spTree>
    <p:extLst>
      <p:ext uri="{BB962C8B-B14F-4D97-AF65-F5344CB8AC3E}">
        <p14:creationId xmlns:p14="http://schemas.microsoft.com/office/powerpoint/2010/main" val="451632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40D71C69-C4ED-1243-9B76-F4442B5656BB}" type="slidenum">
              <a:rPr lang="en-US" altLang="en-US"/>
              <a:pPr>
                <a:defRPr/>
              </a:pPr>
              <a:t>‹#›</a:t>
            </a:fld>
            <a:endParaRPr lang="en-US" altLang="en-US"/>
          </a:p>
        </p:txBody>
      </p:sp>
    </p:spTree>
    <p:extLst>
      <p:ext uri="{BB962C8B-B14F-4D97-AF65-F5344CB8AC3E}">
        <p14:creationId xmlns:p14="http://schemas.microsoft.com/office/powerpoint/2010/main" val="13795299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F1814E6-6714-3146-9792-E7F0862BDF39}" type="slidenum">
              <a:rPr lang="en-US" altLang="en-US"/>
              <a:pPr>
                <a:defRPr/>
              </a:pPr>
              <a:t>‹#›</a:t>
            </a:fld>
            <a:endParaRPr lang="en-US" altLang="en-US"/>
          </a:p>
        </p:txBody>
      </p:sp>
    </p:spTree>
    <p:extLst>
      <p:ext uri="{BB962C8B-B14F-4D97-AF65-F5344CB8AC3E}">
        <p14:creationId xmlns:p14="http://schemas.microsoft.com/office/powerpoint/2010/main" val="152582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1FBB9CA-D528-9343-81B1-E13B541B489E}" type="slidenum">
              <a:rPr lang="en-US" altLang="en-US"/>
              <a:pPr>
                <a:defRPr/>
              </a:pPr>
              <a:t>‹#›</a:t>
            </a:fld>
            <a:endParaRPr lang="en-US" altLang="en-US"/>
          </a:p>
        </p:txBody>
      </p:sp>
    </p:spTree>
    <p:extLst>
      <p:ext uri="{BB962C8B-B14F-4D97-AF65-F5344CB8AC3E}">
        <p14:creationId xmlns:p14="http://schemas.microsoft.com/office/powerpoint/2010/main" val="14955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45D57A5-6F3F-634E-B983-5EF290CD54B1}" type="slidenum">
              <a:rPr lang="en-US" altLang="en-US"/>
              <a:pPr>
                <a:defRPr/>
              </a:pPr>
              <a:t>‹#›</a:t>
            </a:fld>
            <a:endParaRPr lang="en-US" altLang="en-US"/>
          </a:p>
        </p:txBody>
      </p:sp>
    </p:spTree>
    <p:extLst>
      <p:ext uri="{BB962C8B-B14F-4D97-AF65-F5344CB8AC3E}">
        <p14:creationId xmlns:p14="http://schemas.microsoft.com/office/powerpoint/2010/main" val="1935444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DDCFEE1-6829-444E-AEEB-FA8F8E4317D7}" type="slidenum">
              <a:rPr lang="en-US" altLang="en-US"/>
              <a:pPr>
                <a:defRPr/>
              </a:pPr>
              <a:t>‹#›</a:t>
            </a:fld>
            <a:endParaRPr lang="en-US" altLang="en-US"/>
          </a:p>
        </p:txBody>
      </p:sp>
    </p:spTree>
    <p:extLst>
      <p:ext uri="{BB962C8B-B14F-4D97-AF65-F5344CB8AC3E}">
        <p14:creationId xmlns:p14="http://schemas.microsoft.com/office/powerpoint/2010/main" val="1088977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Arial" pitchFamily="34" charset="0"/>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ea typeface="ＭＳ Ｐゴシック" charset="-128"/>
              </a:defRPr>
            </a:lvl1pPr>
          </a:lstStyle>
          <a:p>
            <a:pPr>
              <a:defRPr/>
            </a:pPr>
            <a:fld id="{D666F889-FDE4-E24C-806C-337DF7A1BD4A}"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0308A50-37F3-A74F-8776-8511258B69CF}"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
        <p:nvSpPr>
          <p:cNvPr id="4100"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a:t>
            </a:r>
            <a:r>
              <a:rPr lang="en-US" b="1"/>
              <a:t>of Cryptography</a:t>
            </a:r>
            <a:br>
              <a:rPr lang="en-US" altLang="en-US" b="1" dirty="0"/>
            </a:br>
            <a:br>
              <a:rPr lang="en-US" altLang="en-US" dirty="0">
                <a:ea typeface="ＭＳ Ｐゴシック" charset="-128"/>
              </a:rPr>
            </a:br>
            <a:r>
              <a:rPr lang="en-US" altLang="en-US" dirty="0">
                <a:ea typeface="ＭＳ Ｐゴシック" charset="-128"/>
              </a:rPr>
              <a:t>Chapter 3 Block Ciphers and the Data Encryption Standard</a:t>
            </a:r>
            <a:endParaRPr lang="en-AU" altLang="en-US" dirty="0">
              <a:ea typeface="ＭＳ Ｐゴシック" charset="-128"/>
            </a:endParaRPr>
          </a:p>
        </p:txBody>
      </p:sp>
      <p:sp>
        <p:nvSpPr>
          <p:cNvPr id="7" name="Rectangle 3"/>
          <p:cNvSpPr>
            <a:spLocks noGrp="1" noChangeArrowheads="1"/>
          </p:cNvSpPr>
          <p:nvPr>
            <p:ph type="subTitle" idx="1"/>
          </p:nvPr>
        </p:nvSpPr>
        <p:spPr>
          <a:xfrm>
            <a:off x="1691680" y="4797152"/>
            <a:ext cx="6120680" cy="1316311"/>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3.2 </a:t>
            </a:r>
            <a:r>
              <a:rPr lang="en-AU" altLang="en-US" dirty="0">
                <a:solidFill>
                  <a:schemeClr val="tx1"/>
                </a:solidFill>
                <a:ea typeface="ＭＳ Ｐゴシック" pitchFamily="34" charset="-128"/>
              </a:rPr>
              <a:t>Data Encryption Standard (DES)</a:t>
            </a:r>
            <a:endParaRPr lang="en-US" dirty="0">
              <a:solidFill>
                <a:schemeClr val="tx1"/>
              </a:solidFill>
              <a:ea typeface="ＭＳ Ｐゴシック" pitchFamily="34"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AU" altLang="en-US" dirty="0"/>
              <a:t>DES Decryption</a:t>
            </a:r>
          </a:p>
        </p:txBody>
      </p:sp>
      <p:sp>
        <p:nvSpPr>
          <p:cNvPr id="59395" name="Rectangle 3"/>
          <p:cNvSpPr>
            <a:spLocks noGrp="1" noChangeArrowheads="1"/>
          </p:cNvSpPr>
          <p:nvPr>
            <p:ph idx="1"/>
          </p:nvPr>
        </p:nvSpPr>
        <p:spPr/>
        <p:txBody>
          <a:bodyPr/>
          <a:lstStyle/>
          <a:p>
            <a:pPr eaLnBrk="1" hangingPunct="1"/>
            <a:r>
              <a:rPr lang="en-US" altLang="en-US" sz="2800" dirty="0">
                <a:ea typeface="ＭＳ Ｐゴシック" charset="-128"/>
              </a:rPr>
              <a:t>as with any </a:t>
            </a:r>
            <a:r>
              <a:rPr lang="en-US" altLang="en-US" sz="2800" dirty="0" err="1">
                <a:ea typeface="ＭＳ Ｐゴシック" charset="-128"/>
              </a:rPr>
              <a:t>Feistel</a:t>
            </a:r>
            <a:r>
              <a:rPr lang="en-US" altLang="en-US" sz="2800" dirty="0">
                <a:ea typeface="ＭＳ Ｐゴシック" charset="-128"/>
              </a:rPr>
              <a:t> cipher, DES decryption uses the </a:t>
            </a:r>
            <a:r>
              <a:rPr lang="en-US" altLang="en-US" sz="2800" dirty="0">
                <a:solidFill>
                  <a:srgbClr val="0432FF"/>
                </a:solidFill>
                <a:ea typeface="ＭＳ Ｐゴシック" charset="-128"/>
              </a:rPr>
              <a:t>same algorithm</a:t>
            </a:r>
            <a:r>
              <a:rPr lang="en-US" altLang="en-US" sz="2800" dirty="0">
                <a:ea typeface="ＭＳ Ｐゴシック" charset="-128"/>
              </a:rPr>
              <a:t> as encryption </a:t>
            </a:r>
          </a:p>
          <a:p>
            <a:pPr eaLnBrk="1" hangingPunct="1"/>
            <a:r>
              <a:rPr lang="en-AU" altLang="en-US" sz="2800" dirty="0">
                <a:ea typeface="ＭＳ Ｐゴシック" charset="-128"/>
              </a:rPr>
              <a:t>do encryption steps again </a:t>
            </a:r>
            <a:r>
              <a:rPr lang="en-AU" altLang="en-US" sz="2800" dirty="0">
                <a:solidFill>
                  <a:srgbClr val="0432FF"/>
                </a:solidFill>
                <a:ea typeface="ＭＳ Ｐゴシック" charset="-128"/>
              </a:rPr>
              <a:t>using </a:t>
            </a:r>
            <a:r>
              <a:rPr lang="en-AU" altLang="en-US" sz="2800" dirty="0" err="1">
                <a:solidFill>
                  <a:srgbClr val="0432FF"/>
                </a:solidFill>
                <a:ea typeface="ＭＳ Ｐゴシック" charset="-128"/>
              </a:rPr>
              <a:t>subkeys</a:t>
            </a:r>
            <a:r>
              <a:rPr lang="en-AU" altLang="en-US" sz="2800" dirty="0">
                <a:solidFill>
                  <a:srgbClr val="0432FF"/>
                </a:solidFill>
                <a:ea typeface="ＭＳ Ｐゴシック" charset="-128"/>
              </a:rPr>
              <a:t> in reverse order</a:t>
            </a:r>
            <a:r>
              <a:rPr lang="en-AU" altLang="en-US" sz="2800" dirty="0">
                <a:ea typeface="ＭＳ Ｐゴシック" charset="-128"/>
              </a:rPr>
              <a:t> (SK16 … SK1)</a:t>
            </a:r>
          </a:p>
          <a:p>
            <a:pPr lvl="1" eaLnBrk="1" hangingPunct="1"/>
            <a:r>
              <a:rPr lang="en-AU" altLang="en-US" sz="2400" dirty="0">
                <a:ea typeface="ＭＳ Ｐゴシック" charset="-128"/>
              </a:rPr>
              <a:t>IP undoes final FP step of encryption </a:t>
            </a:r>
          </a:p>
          <a:p>
            <a:pPr lvl="1" eaLnBrk="1" hangingPunct="1"/>
            <a:r>
              <a:rPr lang="en-AU" altLang="en-US" sz="2400" dirty="0">
                <a:ea typeface="ＭＳ Ｐゴシック" charset="-128"/>
              </a:rPr>
              <a:t>1st round with SK16 undoes 16th encrypt round</a:t>
            </a:r>
          </a:p>
          <a:p>
            <a:pPr lvl="1" eaLnBrk="1" hangingPunct="1"/>
            <a:r>
              <a:rPr lang="en-US" altLang="en-US" sz="2400" dirty="0">
                <a:ea typeface="ＭＳ Ｐゴシック" charset="-128"/>
              </a:rPr>
              <a:t>….</a:t>
            </a:r>
            <a:endParaRPr lang="en-AU" altLang="en-US" sz="2400" dirty="0">
              <a:ea typeface="ＭＳ Ｐゴシック" charset="-128"/>
            </a:endParaRPr>
          </a:p>
          <a:p>
            <a:pPr lvl="1" eaLnBrk="1" hangingPunct="1"/>
            <a:r>
              <a:rPr lang="en-AU" altLang="en-US" sz="2400" dirty="0">
                <a:ea typeface="ＭＳ Ｐゴシック" charset="-128"/>
              </a:rPr>
              <a:t>16th round with SK1 undoes 1st encrypt round </a:t>
            </a:r>
          </a:p>
          <a:p>
            <a:pPr lvl="1" eaLnBrk="1" hangingPunct="1"/>
            <a:r>
              <a:rPr lang="en-AU" altLang="en-US" sz="2400" dirty="0">
                <a:ea typeface="ＭＳ Ｐゴシック" charset="-128"/>
              </a:rPr>
              <a:t>then final FP undoes initial encryption IP </a:t>
            </a:r>
          </a:p>
          <a:p>
            <a:pPr lvl="1" eaLnBrk="1" hangingPunct="1"/>
            <a:r>
              <a:rPr lang="en-AU" altLang="en-US" sz="2400" dirty="0">
                <a:ea typeface="ＭＳ Ｐゴシック" charset="-128"/>
              </a:rPr>
              <a:t>thus recovering original data value </a:t>
            </a:r>
          </a:p>
        </p:txBody>
      </p:sp>
      <p:sp>
        <p:nvSpPr>
          <p:cNvPr id="5939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926138C-D2DF-A541-9CEF-776721BDBB14}"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AU" altLang="en-US">
                <a:ea typeface="ＭＳ Ｐゴシック" charset="-128"/>
              </a:rPr>
              <a:t>DES Example</a:t>
            </a:r>
            <a:endParaRPr lang="en-AU" altLang="en-US"/>
          </a:p>
        </p:txBody>
      </p:sp>
      <p:sp>
        <p:nvSpPr>
          <p:cNvPr id="61443" name="Rectangle 3"/>
          <p:cNvSpPr>
            <a:spLocks noGrp="1" noChangeArrowheads="1"/>
          </p:cNvSpPr>
          <p:nvPr>
            <p:ph idx="1"/>
          </p:nvPr>
        </p:nvSpPr>
        <p:spPr>
          <a:xfrm>
            <a:off x="0" y="1341438"/>
            <a:ext cx="9144000" cy="647700"/>
          </a:xfrm>
        </p:spPr>
        <p:txBody>
          <a:bodyPr/>
          <a:lstStyle/>
          <a:p>
            <a:pPr marL="0" indent="0" eaLnBrk="1" hangingPunct="1">
              <a:buFont typeface="Arial" charset="0"/>
              <a:buNone/>
            </a:pPr>
            <a:r>
              <a:rPr lang="en-US" altLang="en-US" sz="2000" dirty="0">
                <a:solidFill>
                  <a:srgbClr val="0432FF"/>
                </a:solidFill>
                <a:ea typeface="ＭＳ Ｐゴシック" charset="-128"/>
              </a:rPr>
              <a:t>Key</a:t>
            </a:r>
            <a:r>
              <a:rPr lang="en-US" altLang="en-US" sz="2000" dirty="0">
                <a:ea typeface="ＭＳ Ｐゴシック" charset="-128"/>
              </a:rPr>
              <a:t>: 0f1571c947d9e859  </a:t>
            </a:r>
            <a:r>
              <a:rPr lang="en-US" altLang="en-US" sz="2000" dirty="0">
                <a:solidFill>
                  <a:srgbClr val="0432FF"/>
                </a:solidFill>
                <a:ea typeface="ＭＳ Ｐゴシック" charset="-128"/>
              </a:rPr>
              <a:t>Plaintext</a:t>
            </a:r>
            <a:r>
              <a:rPr lang="en-US" altLang="en-US" sz="2000" dirty="0">
                <a:ea typeface="ＭＳ Ｐゴシック" charset="-128"/>
              </a:rPr>
              <a:t>: 02468aceeca86420  </a:t>
            </a:r>
            <a:r>
              <a:rPr lang="en-US" altLang="en-US" sz="2000" dirty="0" err="1">
                <a:solidFill>
                  <a:srgbClr val="0432FF"/>
                </a:solidFill>
                <a:ea typeface="ＭＳ Ｐゴシック" charset="-128"/>
              </a:rPr>
              <a:t>Ciphertext</a:t>
            </a:r>
            <a:r>
              <a:rPr lang="en-US" altLang="en-US" sz="2000" dirty="0">
                <a:ea typeface="ＭＳ Ｐゴシック" charset="-128"/>
              </a:rPr>
              <a:t>: da02ce3a89ecac3b</a:t>
            </a:r>
            <a:endParaRPr lang="en-AU" altLang="en-US" sz="1800" dirty="0">
              <a:ea typeface="ＭＳ Ｐゴシック" charset="-128"/>
            </a:endParaRPr>
          </a:p>
        </p:txBody>
      </p:sp>
      <p:sp>
        <p:nvSpPr>
          <p:cNvPr id="6144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37505E2-5DC9-9F4F-AD06-D199E6E2B2E1}"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pic>
        <p:nvPicPr>
          <p:cNvPr id="6144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844675"/>
            <a:ext cx="7129462" cy="4883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en-AU" altLang="en-US"/>
              <a:t>Avalanche Effect </a:t>
            </a:r>
          </a:p>
        </p:txBody>
      </p:sp>
      <p:sp>
        <p:nvSpPr>
          <p:cNvPr id="63491" name="Rectangle 3"/>
          <p:cNvSpPr>
            <a:spLocks noGrp="1" noChangeArrowheads="1"/>
          </p:cNvSpPr>
          <p:nvPr>
            <p:ph idx="1"/>
          </p:nvPr>
        </p:nvSpPr>
        <p:spPr>
          <a:xfrm>
            <a:off x="107504" y="1600200"/>
            <a:ext cx="8579296" cy="4525963"/>
          </a:xfrm>
        </p:spPr>
        <p:txBody>
          <a:bodyPr/>
          <a:lstStyle/>
          <a:p>
            <a:pPr eaLnBrk="1" hangingPunct="1"/>
            <a:r>
              <a:rPr lang="en-US" altLang="en-US" dirty="0">
                <a:solidFill>
                  <a:srgbClr val="0432FF"/>
                </a:solidFill>
                <a:ea typeface="ＭＳ Ｐゴシック" charset="-128"/>
              </a:rPr>
              <a:t>A key desirable property</a:t>
            </a:r>
            <a:r>
              <a:rPr lang="en-US" altLang="en-US" dirty="0">
                <a:ea typeface="ＭＳ Ｐゴシック" charset="-128"/>
              </a:rPr>
              <a:t> of encryption algorithm</a:t>
            </a:r>
          </a:p>
          <a:p>
            <a:pPr eaLnBrk="1" hangingPunct="1"/>
            <a:r>
              <a:rPr lang="en-AU" altLang="en-US" dirty="0">
                <a:ea typeface="ＭＳ Ｐゴシック" charset="-128"/>
              </a:rPr>
              <a:t>where a change of </a:t>
            </a:r>
            <a:r>
              <a:rPr lang="en-AU" altLang="en-US" dirty="0">
                <a:solidFill>
                  <a:srgbClr val="0432FF"/>
                </a:solidFill>
                <a:ea typeface="ＭＳ Ｐゴシック" charset="-128"/>
              </a:rPr>
              <a:t>one</a:t>
            </a:r>
            <a:r>
              <a:rPr lang="en-AU" altLang="en-US" b="1" dirty="0">
                <a:solidFill>
                  <a:srgbClr val="0432FF"/>
                </a:solidFill>
                <a:ea typeface="ＭＳ Ｐゴシック" charset="-128"/>
              </a:rPr>
              <a:t> </a:t>
            </a:r>
            <a:r>
              <a:rPr lang="en-AU" altLang="en-US" dirty="0">
                <a:ea typeface="ＭＳ Ｐゴシック" charset="-128"/>
              </a:rPr>
              <a:t>input </a:t>
            </a:r>
            <a:r>
              <a:rPr lang="en-AU" altLang="en-US" dirty="0">
                <a:solidFill>
                  <a:srgbClr val="0432FF"/>
                </a:solidFill>
                <a:ea typeface="ＭＳ Ｐゴシック" charset="-128"/>
              </a:rPr>
              <a:t>or</a:t>
            </a:r>
            <a:r>
              <a:rPr lang="en-AU" altLang="en-US" dirty="0">
                <a:solidFill>
                  <a:srgbClr val="003399"/>
                </a:solidFill>
                <a:ea typeface="ＭＳ Ｐゴシック" charset="-128"/>
              </a:rPr>
              <a:t> </a:t>
            </a:r>
            <a:r>
              <a:rPr lang="en-AU" altLang="en-US" dirty="0">
                <a:ea typeface="ＭＳ Ｐゴシック" charset="-128"/>
              </a:rPr>
              <a:t>key bit results in changing approximately </a:t>
            </a:r>
            <a:r>
              <a:rPr lang="en-AU" altLang="en-US" dirty="0">
                <a:solidFill>
                  <a:srgbClr val="0432FF"/>
                </a:solidFill>
                <a:ea typeface="ＭＳ Ｐゴシック" charset="-128"/>
              </a:rPr>
              <a:t>half </a:t>
            </a:r>
            <a:r>
              <a:rPr lang="en-AU" altLang="en-US" dirty="0">
                <a:ea typeface="ＭＳ Ｐゴシック" charset="-128"/>
              </a:rPr>
              <a:t>output bits</a:t>
            </a:r>
          </a:p>
          <a:p>
            <a:pPr eaLnBrk="1" hangingPunct="1"/>
            <a:r>
              <a:rPr lang="en-US" altLang="en-US" dirty="0">
                <a:ea typeface="ＭＳ Ｐゴシック" charset="-128"/>
              </a:rPr>
              <a:t>DES exhibits strong avalanche</a:t>
            </a:r>
            <a:endParaRPr lang="en-AU" altLang="en-US" dirty="0">
              <a:ea typeface="ＭＳ Ｐゴシック" charset="-128"/>
            </a:endParaRPr>
          </a:p>
        </p:txBody>
      </p:sp>
      <p:sp>
        <p:nvSpPr>
          <p:cNvPr id="6349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92922BD-5F6E-4C4A-B682-F749F04AFA8E}"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Title 1"/>
          <p:cNvSpPr>
            <a:spLocks noGrp="1"/>
          </p:cNvSpPr>
          <p:nvPr>
            <p:ph type="title"/>
          </p:nvPr>
        </p:nvSpPr>
        <p:spPr/>
        <p:txBody>
          <a:bodyPr/>
          <a:lstStyle/>
          <a:p>
            <a:pPr eaLnBrk="1" hangingPunct="1"/>
            <a:r>
              <a:rPr lang="en-US" altLang="en-US" sz="4000" dirty="0"/>
              <a:t>Avalanche in DES (change in plaintext)</a:t>
            </a:r>
          </a:p>
        </p:txBody>
      </p:sp>
      <p:sp>
        <p:nvSpPr>
          <p:cNvPr id="6553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7E411A2-300C-9344-B17B-43B22C51C0E8}"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pic>
        <p:nvPicPr>
          <p:cNvPr id="65540"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7735" y="1484313"/>
            <a:ext cx="7986713" cy="489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Title 1"/>
          <p:cNvSpPr>
            <a:spLocks noGrp="1"/>
          </p:cNvSpPr>
          <p:nvPr>
            <p:ph type="title"/>
          </p:nvPr>
        </p:nvSpPr>
        <p:spPr/>
        <p:txBody>
          <a:bodyPr/>
          <a:lstStyle/>
          <a:p>
            <a:pPr eaLnBrk="1" hangingPunct="1"/>
            <a:r>
              <a:rPr lang="en-US" altLang="en-US" sz="4000"/>
              <a:t>Avalanche in DES (change in key)</a:t>
            </a:r>
          </a:p>
        </p:txBody>
      </p:sp>
      <p:sp>
        <p:nvSpPr>
          <p:cNvPr id="6758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50BC59A-C63E-0A4D-954D-A3E0B68F2803}"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pic>
        <p:nvPicPr>
          <p:cNvPr id="67588"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484313"/>
            <a:ext cx="7912100" cy="493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en-US" dirty="0">
                <a:ea typeface="ＭＳ Ｐゴシック" charset="-128"/>
              </a:rPr>
              <a:t>Strength of DES – Key Size</a:t>
            </a:r>
            <a:endParaRPr lang="en-AU" altLang="en-US" dirty="0">
              <a:ea typeface="ＭＳ Ｐゴシック" charset="-128"/>
            </a:endParaRPr>
          </a:p>
        </p:txBody>
      </p:sp>
      <p:sp>
        <p:nvSpPr>
          <p:cNvPr id="69635" name="Rectangle 3"/>
          <p:cNvSpPr>
            <a:spLocks noGrp="1" noChangeArrowheads="1"/>
          </p:cNvSpPr>
          <p:nvPr>
            <p:ph idx="1"/>
          </p:nvPr>
        </p:nvSpPr>
        <p:spPr/>
        <p:txBody>
          <a:bodyPr/>
          <a:lstStyle/>
          <a:p>
            <a:pPr eaLnBrk="1" hangingPunct="1"/>
            <a:r>
              <a:rPr lang="en-US" altLang="en-US" dirty="0">
                <a:ea typeface="ＭＳ Ｐゴシック" charset="-128"/>
              </a:rPr>
              <a:t>56-bit keys have 2</a:t>
            </a:r>
            <a:r>
              <a:rPr lang="en-US" altLang="en-US" baseline="30000" dirty="0">
                <a:ea typeface="ＭＳ Ｐゴシック" charset="-128"/>
              </a:rPr>
              <a:t>56</a:t>
            </a:r>
            <a:r>
              <a:rPr lang="en-US" altLang="en-US" dirty="0">
                <a:ea typeface="ＭＳ Ｐゴシック" charset="-128"/>
              </a:rPr>
              <a:t> = 7.2 x 10</a:t>
            </a:r>
            <a:r>
              <a:rPr lang="en-US" altLang="en-US" baseline="30000" dirty="0">
                <a:ea typeface="ＭＳ Ｐゴシック" charset="-128"/>
              </a:rPr>
              <a:t>16</a:t>
            </a:r>
            <a:r>
              <a:rPr lang="en-US" altLang="en-US" dirty="0">
                <a:ea typeface="ＭＳ Ｐゴシック" charset="-128"/>
              </a:rPr>
              <a:t> values</a:t>
            </a:r>
          </a:p>
          <a:p>
            <a:pPr eaLnBrk="1" hangingPunct="1"/>
            <a:r>
              <a:rPr lang="en-US" altLang="en-US" dirty="0">
                <a:solidFill>
                  <a:srgbClr val="0432FF"/>
                </a:solidFill>
                <a:ea typeface="ＭＳ Ｐゴシック" charset="-128"/>
              </a:rPr>
              <a:t>brute force search was no longer hard</a:t>
            </a:r>
          </a:p>
          <a:p>
            <a:pPr lvl="1" eaLnBrk="1" hangingPunct="1"/>
            <a:r>
              <a:rPr lang="en-AU" altLang="en-US" dirty="0">
                <a:ea typeface="ＭＳ Ｐゴシック" charset="-128"/>
              </a:rPr>
              <a:t>in 1997 on Internet in a few months </a:t>
            </a:r>
          </a:p>
          <a:p>
            <a:pPr lvl="1" eaLnBrk="1" hangingPunct="1"/>
            <a:r>
              <a:rPr lang="en-AU" altLang="en-US" dirty="0">
                <a:ea typeface="ＭＳ Ｐゴシック" charset="-128"/>
              </a:rPr>
              <a:t>in 1998 on dedicated h/w in a few days </a:t>
            </a:r>
          </a:p>
          <a:p>
            <a:pPr lvl="1" eaLnBrk="1" hangingPunct="1"/>
            <a:r>
              <a:rPr lang="en-AU" altLang="en-US" dirty="0">
                <a:ea typeface="ＭＳ Ｐゴシック" charset="-128"/>
              </a:rPr>
              <a:t>in 1999 above combined in 22hrs!</a:t>
            </a:r>
          </a:p>
          <a:p>
            <a:pPr eaLnBrk="1" hangingPunct="1"/>
            <a:r>
              <a:rPr lang="en-US" altLang="en-US" dirty="0">
                <a:ea typeface="ＭＳ Ｐゴシック" charset="-128"/>
              </a:rPr>
              <a:t>considered </a:t>
            </a:r>
            <a:r>
              <a:rPr lang="en-US" altLang="en-US" dirty="0">
                <a:solidFill>
                  <a:srgbClr val="0432FF"/>
                </a:solidFill>
                <a:ea typeface="ＭＳ Ｐゴシック" charset="-128"/>
              </a:rPr>
              <a:t>alternatives</a:t>
            </a:r>
            <a:r>
              <a:rPr lang="en-US" altLang="en-US" dirty="0">
                <a:ea typeface="ＭＳ Ｐゴシック" charset="-128"/>
              </a:rPr>
              <a:t> to DES</a:t>
            </a:r>
            <a:endParaRPr lang="en-AU" altLang="en-US" dirty="0">
              <a:ea typeface="ＭＳ Ｐゴシック" charset="-128"/>
            </a:endParaRPr>
          </a:p>
        </p:txBody>
      </p:sp>
      <p:sp>
        <p:nvSpPr>
          <p:cNvPr id="6963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EAD95120-EF6E-3149-BA6A-AACFE8B8A5DB}"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altLang="en-US" sz="4000">
                <a:ea typeface="ＭＳ Ｐゴシック" charset="-128"/>
              </a:rPr>
              <a:t>Strength of DES – </a:t>
            </a:r>
            <a:r>
              <a:rPr lang="en-US" altLang="en-US" sz="4000"/>
              <a:t>Cryptanalytic </a:t>
            </a:r>
            <a:r>
              <a:rPr lang="en-US" altLang="en-US" sz="4000">
                <a:ea typeface="ＭＳ Ｐゴシック" charset="-128"/>
              </a:rPr>
              <a:t>Attacks</a:t>
            </a:r>
            <a:endParaRPr lang="en-AU" altLang="en-US" sz="4000">
              <a:ea typeface="ＭＳ Ｐゴシック" charset="-128"/>
            </a:endParaRPr>
          </a:p>
        </p:txBody>
      </p:sp>
      <p:sp>
        <p:nvSpPr>
          <p:cNvPr id="71683" name="Rectangle 3"/>
          <p:cNvSpPr>
            <a:spLocks noGrp="1" noChangeArrowheads="1"/>
          </p:cNvSpPr>
          <p:nvPr>
            <p:ph idx="1"/>
          </p:nvPr>
        </p:nvSpPr>
        <p:spPr>
          <a:xfrm>
            <a:off x="457200" y="1600200"/>
            <a:ext cx="8507413" cy="4853136"/>
          </a:xfrm>
        </p:spPr>
        <p:txBody>
          <a:bodyPr/>
          <a:lstStyle/>
          <a:p>
            <a:pPr eaLnBrk="1" hangingPunct="1">
              <a:lnSpc>
                <a:spcPct val="90000"/>
              </a:lnSpc>
            </a:pPr>
            <a:r>
              <a:rPr lang="en-AU" altLang="en-US" sz="2800" dirty="0"/>
              <a:t>utilize some </a:t>
            </a:r>
            <a:r>
              <a:rPr lang="en-AU" altLang="en-US" sz="2800" dirty="0">
                <a:solidFill>
                  <a:srgbClr val="0432FF"/>
                </a:solidFill>
              </a:rPr>
              <a:t>deep </a:t>
            </a:r>
            <a:r>
              <a:rPr lang="en-US" altLang="en-US" sz="2800" dirty="0">
                <a:solidFill>
                  <a:srgbClr val="0432FF"/>
                </a:solidFill>
              </a:rPr>
              <a:t>characteristics </a:t>
            </a:r>
            <a:r>
              <a:rPr lang="en-AU" altLang="en-US" sz="2800" dirty="0">
                <a:solidFill>
                  <a:srgbClr val="0432FF"/>
                </a:solidFill>
              </a:rPr>
              <a:t>of the cipher </a:t>
            </a:r>
          </a:p>
          <a:p>
            <a:pPr lvl="1" eaLnBrk="1" hangingPunct="1">
              <a:lnSpc>
                <a:spcPct val="90000"/>
              </a:lnSpc>
            </a:pPr>
            <a:r>
              <a:rPr lang="en-AU" altLang="en-US" sz="2400" dirty="0">
                <a:ea typeface="ＭＳ Ｐゴシック" charset="-128"/>
              </a:rPr>
              <a:t>by gathering information about encryptions </a:t>
            </a:r>
          </a:p>
          <a:p>
            <a:pPr lvl="1" eaLnBrk="1" hangingPunct="1">
              <a:lnSpc>
                <a:spcPct val="90000"/>
              </a:lnSpc>
            </a:pPr>
            <a:r>
              <a:rPr lang="en-AU" altLang="en-US" sz="2400" dirty="0">
                <a:ea typeface="ＭＳ Ｐゴシック" charset="-128"/>
              </a:rPr>
              <a:t>can eventually recover some/all of the sub-key bits </a:t>
            </a:r>
          </a:p>
          <a:p>
            <a:pPr lvl="1" eaLnBrk="1" hangingPunct="1">
              <a:lnSpc>
                <a:spcPct val="90000"/>
              </a:lnSpc>
            </a:pPr>
            <a:r>
              <a:rPr lang="en-AU" altLang="en-US" sz="2400" dirty="0">
                <a:ea typeface="ＭＳ Ｐゴシック" charset="-128"/>
              </a:rPr>
              <a:t>if necessary then exhaustively search for the rest </a:t>
            </a:r>
          </a:p>
          <a:p>
            <a:pPr eaLnBrk="1" hangingPunct="1">
              <a:lnSpc>
                <a:spcPct val="90000"/>
              </a:lnSpc>
            </a:pPr>
            <a:r>
              <a:rPr lang="en-AU" altLang="en-US" sz="2800" dirty="0"/>
              <a:t>generally these are statistical attacks</a:t>
            </a:r>
          </a:p>
          <a:p>
            <a:pPr lvl="1" eaLnBrk="1" hangingPunct="1">
              <a:lnSpc>
                <a:spcPct val="90000"/>
              </a:lnSpc>
            </a:pPr>
            <a:r>
              <a:rPr lang="en-AU" altLang="en-US" sz="2400" dirty="0">
                <a:solidFill>
                  <a:srgbClr val="0432FF"/>
                </a:solidFill>
                <a:ea typeface="ＭＳ Ｐゴシック" charset="-128"/>
              </a:rPr>
              <a:t>differential cryptanalysis </a:t>
            </a:r>
          </a:p>
          <a:p>
            <a:pPr lvl="2" eaLnBrk="1" hangingPunct="1">
              <a:lnSpc>
                <a:spcPct val="90000"/>
              </a:lnSpc>
            </a:pPr>
            <a:r>
              <a:rPr lang="en-AU" altLang="en-US" sz="2000" dirty="0">
                <a:ea typeface="ＭＳ Ｐゴシック" charset="-128"/>
              </a:rPr>
              <a:t>observe pairs of text blocks evolving along each round</a:t>
            </a:r>
          </a:p>
          <a:p>
            <a:pPr lvl="1" eaLnBrk="1" hangingPunct="1">
              <a:lnSpc>
                <a:spcPct val="90000"/>
              </a:lnSpc>
            </a:pPr>
            <a:r>
              <a:rPr lang="en-AU" altLang="en-US" sz="2400" dirty="0">
                <a:solidFill>
                  <a:srgbClr val="0432FF"/>
                </a:solidFill>
                <a:ea typeface="ＭＳ Ｐゴシック" charset="-128"/>
              </a:rPr>
              <a:t>linear cryptanalysis </a:t>
            </a:r>
          </a:p>
          <a:p>
            <a:pPr lvl="2" eaLnBrk="1" hangingPunct="1">
              <a:lnSpc>
                <a:spcPct val="90000"/>
              </a:lnSpc>
            </a:pPr>
            <a:r>
              <a:rPr lang="en-AU" altLang="en-US" sz="2000" dirty="0">
                <a:ea typeface="ＭＳ Ｐゴシック" charset="-128"/>
              </a:rPr>
              <a:t>find linear approximation to the transformations</a:t>
            </a:r>
          </a:p>
          <a:p>
            <a:pPr lvl="1" eaLnBrk="1" hangingPunct="1">
              <a:lnSpc>
                <a:spcPct val="90000"/>
              </a:lnSpc>
            </a:pPr>
            <a:r>
              <a:rPr lang="en-AU" altLang="en-US" sz="2400" dirty="0">
                <a:solidFill>
                  <a:srgbClr val="0432FF"/>
                </a:solidFill>
                <a:ea typeface="ＭＳ Ｐゴシック" charset="-128"/>
              </a:rPr>
              <a:t>related key attacks</a:t>
            </a:r>
          </a:p>
          <a:p>
            <a:pPr lvl="2" eaLnBrk="1" hangingPunct="1">
              <a:lnSpc>
                <a:spcPct val="90000"/>
              </a:lnSpc>
            </a:pPr>
            <a:r>
              <a:rPr lang="en-US" altLang="en-US" sz="2000" dirty="0">
                <a:ea typeface="ＭＳ Ｐゴシック" charset="-128"/>
              </a:rPr>
              <a:t>observe the operation of a cipher under several related keys</a:t>
            </a:r>
          </a:p>
          <a:p>
            <a:pPr eaLnBrk="1" hangingPunct="1">
              <a:lnSpc>
                <a:spcPct val="90000"/>
              </a:lnSpc>
            </a:pPr>
            <a:r>
              <a:rPr lang="en-US" altLang="en-US" sz="2800" dirty="0"/>
              <a:t>theoretical estimation; brute-force is practical concern</a:t>
            </a:r>
            <a:endParaRPr lang="en-AU" altLang="en-US" sz="2800" dirty="0"/>
          </a:p>
        </p:txBody>
      </p:sp>
      <p:sp>
        <p:nvSpPr>
          <p:cNvPr id="7168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D6D7D92-DCD5-3C48-A71A-A363A4D4F64F}"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altLang="en-US" sz="4000" dirty="0">
                <a:ea typeface="ＭＳ Ｐゴシック" charset="-128"/>
              </a:rPr>
              <a:t>Strength of DES – Timing Attacks</a:t>
            </a:r>
            <a:endParaRPr lang="en-AU" altLang="en-US" sz="4000" dirty="0">
              <a:ea typeface="ＭＳ Ｐゴシック" charset="-128"/>
            </a:endParaRPr>
          </a:p>
        </p:txBody>
      </p:sp>
      <p:sp>
        <p:nvSpPr>
          <p:cNvPr id="73731" name="Rectangle 3"/>
          <p:cNvSpPr>
            <a:spLocks noGrp="1" noChangeArrowheads="1"/>
          </p:cNvSpPr>
          <p:nvPr>
            <p:ph idx="1"/>
          </p:nvPr>
        </p:nvSpPr>
        <p:spPr>
          <a:xfrm>
            <a:off x="457200" y="1600200"/>
            <a:ext cx="8435280" cy="4525963"/>
          </a:xfrm>
        </p:spPr>
        <p:txBody>
          <a:bodyPr/>
          <a:lstStyle/>
          <a:p>
            <a:pPr eaLnBrk="1" hangingPunct="1"/>
            <a:r>
              <a:rPr lang="en-AU" altLang="en-US" sz="2800" dirty="0"/>
              <a:t>attack </a:t>
            </a:r>
            <a:r>
              <a:rPr lang="en-AU" altLang="en-US" sz="2800" dirty="0">
                <a:solidFill>
                  <a:srgbClr val="0432FF"/>
                </a:solidFill>
              </a:rPr>
              <a:t>actual implementation </a:t>
            </a:r>
            <a:r>
              <a:rPr lang="en-AU" altLang="en-US" sz="2800" dirty="0"/>
              <a:t>of a cipher</a:t>
            </a:r>
          </a:p>
          <a:p>
            <a:pPr eaLnBrk="1" hangingPunct="1"/>
            <a:r>
              <a:rPr lang="en-US" altLang="en-US" sz="2800" dirty="0"/>
              <a:t>information about the key or the plaintext is obtained by observing </a:t>
            </a:r>
            <a:r>
              <a:rPr lang="en-US" altLang="en-US" sz="2800" dirty="0">
                <a:solidFill>
                  <a:srgbClr val="0432FF"/>
                </a:solidFill>
              </a:rPr>
              <a:t>how long it takes</a:t>
            </a:r>
            <a:r>
              <a:rPr lang="en-US" altLang="en-US" sz="2800" dirty="0"/>
              <a:t> a given implementation to perform decryptions on various </a:t>
            </a:r>
            <a:r>
              <a:rPr lang="en-US" altLang="en-US" sz="2800" dirty="0" err="1"/>
              <a:t>ciphertext</a:t>
            </a:r>
            <a:r>
              <a:rPr lang="en-US" altLang="en-US" sz="2800" dirty="0"/>
              <a:t>. </a:t>
            </a:r>
          </a:p>
          <a:p>
            <a:pPr eaLnBrk="1" hangingPunct="1"/>
            <a:r>
              <a:rPr lang="en-AU" altLang="en-US" sz="2800" dirty="0"/>
              <a:t>specifically use fact that </a:t>
            </a:r>
            <a:r>
              <a:rPr lang="en-AU" altLang="en-US" sz="2800" dirty="0">
                <a:solidFill>
                  <a:srgbClr val="0432FF"/>
                </a:solidFill>
              </a:rPr>
              <a:t>calculations can take varying times</a:t>
            </a:r>
            <a:r>
              <a:rPr lang="en-AU" altLang="en-US" sz="2800" dirty="0"/>
              <a:t> depending on the value of the inputs to it</a:t>
            </a:r>
          </a:p>
          <a:p>
            <a:pPr eaLnBrk="1" hangingPunct="1"/>
            <a:r>
              <a:rPr lang="en-AU" altLang="en-US" sz="2800" dirty="0"/>
              <a:t>particularly problematic on smartcards, AES/RSA… </a:t>
            </a:r>
          </a:p>
        </p:txBody>
      </p:sp>
      <p:sp>
        <p:nvSpPr>
          <p:cNvPr id="7373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0FB7885-DF13-3B49-8D10-5436BE200185}"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en-US" dirty="0">
                <a:ea typeface="ＭＳ Ｐゴシック" charset="-128"/>
              </a:rPr>
              <a:t>DES Design Criteria</a:t>
            </a:r>
            <a:endParaRPr lang="en-AU" altLang="en-US" dirty="0">
              <a:ea typeface="ＭＳ Ｐゴシック" charset="-128"/>
            </a:endParaRPr>
          </a:p>
        </p:txBody>
      </p:sp>
      <p:sp>
        <p:nvSpPr>
          <p:cNvPr id="75779" name="Rectangle 3"/>
          <p:cNvSpPr>
            <a:spLocks noGrp="1" noChangeArrowheads="1"/>
          </p:cNvSpPr>
          <p:nvPr>
            <p:ph idx="1"/>
          </p:nvPr>
        </p:nvSpPr>
        <p:spPr/>
        <p:txBody>
          <a:bodyPr/>
          <a:lstStyle/>
          <a:p>
            <a:pPr eaLnBrk="1" hangingPunct="1"/>
            <a:r>
              <a:rPr lang="en-US" altLang="en-US" dirty="0">
                <a:ea typeface="ＭＳ Ｐゴシック" charset="-128"/>
              </a:rPr>
              <a:t>as reported by Coppersmith in [COPP94]</a:t>
            </a:r>
          </a:p>
          <a:p>
            <a:pPr eaLnBrk="1" hangingPunct="1"/>
            <a:r>
              <a:rPr lang="en-US" altLang="en-US" dirty="0">
                <a:ea typeface="ＭＳ Ｐゴシック" charset="-128"/>
              </a:rPr>
              <a:t>7 criteria for S-boxes provide for </a:t>
            </a:r>
          </a:p>
          <a:p>
            <a:pPr lvl="1" eaLnBrk="1" hangingPunct="1"/>
            <a:r>
              <a:rPr lang="en-US" altLang="en-US" dirty="0">
                <a:solidFill>
                  <a:srgbClr val="0432FF"/>
                </a:solidFill>
                <a:ea typeface="ＭＳ Ｐゴシック" charset="-128"/>
              </a:rPr>
              <a:t>non-linearity</a:t>
            </a:r>
          </a:p>
          <a:p>
            <a:pPr lvl="1" eaLnBrk="1" hangingPunct="1"/>
            <a:r>
              <a:rPr lang="en-US" altLang="en-US" dirty="0">
                <a:solidFill>
                  <a:srgbClr val="0432FF"/>
                </a:solidFill>
                <a:ea typeface="ＭＳ Ｐゴシック" charset="-128"/>
              </a:rPr>
              <a:t>resistance to differential cryptanalysis</a:t>
            </a:r>
          </a:p>
          <a:p>
            <a:pPr lvl="1" eaLnBrk="1" hangingPunct="1"/>
            <a:r>
              <a:rPr lang="en-US" altLang="en-US" dirty="0">
                <a:solidFill>
                  <a:srgbClr val="0432FF"/>
                </a:solidFill>
                <a:ea typeface="ＭＳ Ｐゴシック" charset="-128"/>
              </a:rPr>
              <a:t>good confusion</a:t>
            </a:r>
          </a:p>
          <a:p>
            <a:pPr eaLnBrk="1" hangingPunct="1"/>
            <a:r>
              <a:rPr lang="en-US" altLang="en-US" dirty="0">
                <a:ea typeface="ＭＳ Ｐゴシック" charset="-128"/>
              </a:rPr>
              <a:t>3 criteria for permutation P provide for </a:t>
            </a:r>
          </a:p>
          <a:p>
            <a:pPr lvl="1" eaLnBrk="1" hangingPunct="1"/>
            <a:r>
              <a:rPr lang="en-US" altLang="en-US" dirty="0">
                <a:solidFill>
                  <a:srgbClr val="0432FF"/>
                </a:solidFill>
                <a:ea typeface="ＭＳ Ｐゴシック" charset="-128"/>
              </a:rPr>
              <a:t>increased diffusion</a:t>
            </a:r>
          </a:p>
          <a:p>
            <a:pPr eaLnBrk="1" hangingPunct="1"/>
            <a:endParaRPr lang="en-AU" altLang="en-US" dirty="0">
              <a:ea typeface="ＭＳ Ｐゴシック" charset="-128"/>
            </a:endParaRPr>
          </a:p>
        </p:txBody>
      </p:sp>
      <p:sp>
        <p:nvSpPr>
          <p:cNvPr id="757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F394093-64C6-C847-B9DA-39F4971EF736}" type="slidenum">
              <a:rPr lang="en-US" altLang="en-US" sz="1200">
                <a:solidFill>
                  <a:srgbClr val="898989"/>
                </a:solidFill>
                <a:latin typeface="Arial" charset="0"/>
              </a:rPr>
              <a:pPr>
                <a:spcBef>
                  <a:spcPct val="0"/>
                </a:spcBef>
                <a:buFontTx/>
                <a:buNone/>
              </a:pPr>
              <a:t>18</a:t>
            </a:fld>
            <a:endParaRPr lang="en-US" altLang="en-US" sz="1200">
              <a:solidFill>
                <a:srgbClr val="898989"/>
              </a:solidFill>
              <a:latin typeface="Arial"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altLang="en-US" dirty="0">
                <a:ea typeface="ＭＳ Ｐゴシック" charset="-128"/>
              </a:rPr>
              <a:t>7 criteria for S-boxes (e.g., 1, 2, 3)</a:t>
            </a:r>
            <a:endParaRPr lang="en-AU" altLang="en-US" dirty="0">
              <a:ea typeface="ＭＳ Ｐゴシック" charset="-128"/>
            </a:endParaRPr>
          </a:p>
        </p:txBody>
      </p:sp>
      <p:sp>
        <p:nvSpPr>
          <p:cNvPr id="77827" name="Rectangle 3"/>
          <p:cNvSpPr>
            <a:spLocks noGrp="1" noChangeArrowheads="1"/>
          </p:cNvSpPr>
          <p:nvPr>
            <p:ph idx="1"/>
          </p:nvPr>
        </p:nvSpPr>
        <p:spPr>
          <a:xfrm>
            <a:off x="457200" y="1600200"/>
            <a:ext cx="8435975" cy="4525963"/>
          </a:xfrm>
        </p:spPr>
        <p:txBody>
          <a:bodyPr/>
          <a:lstStyle/>
          <a:p>
            <a:pPr marL="0" indent="0" eaLnBrk="1" hangingPunct="1">
              <a:buFont typeface="Arial" charset="0"/>
              <a:buNone/>
            </a:pPr>
            <a:r>
              <a:rPr lang="en-US" altLang="en-US" sz="2400" dirty="0">
                <a:ea typeface="ＭＳ Ｐゴシック" charset="-128"/>
              </a:rPr>
              <a:t>1. </a:t>
            </a:r>
            <a:r>
              <a:rPr lang="en-US" altLang="en-US" sz="2400" dirty="0">
                <a:solidFill>
                  <a:srgbClr val="0432FF"/>
                </a:solidFill>
                <a:ea typeface="ＭＳ Ｐゴシック" charset="-128"/>
              </a:rPr>
              <a:t>No output bit of any S- box should be too close a linear function of the input bits. </a:t>
            </a:r>
            <a:r>
              <a:rPr lang="en-US" altLang="en-US" sz="2400" dirty="0">
                <a:ea typeface="ＭＳ Ｐゴシック" charset="-128"/>
              </a:rPr>
              <a:t>Specifically, if we select any output bit and any subset of the six input bits, the fraction of inputs for which this output bit equals the XOR of these input bits should not be close to 0 or 1, but rather should be near 1/ 2. </a:t>
            </a:r>
          </a:p>
          <a:p>
            <a:pPr marL="457200" lvl="1" indent="0" eaLnBrk="1" hangingPunct="1">
              <a:buFont typeface="Arial" charset="0"/>
              <a:buNone/>
            </a:pPr>
            <a:endParaRPr lang="en-US" altLang="en-US" sz="2000" dirty="0">
              <a:ea typeface="ＭＳ Ｐゴシック" charset="-128"/>
            </a:endParaRPr>
          </a:p>
          <a:p>
            <a:pPr marL="0" indent="0" eaLnBrk="1" hangingPunct="1">
              <a:buFont typeface="Arial" charset="0"/>
              <a:buNone/>
            </a:pPr>
            <a:r>
              <a:rPr lang="en-US" altLang="en-US" sz="2400" dirty="0">
                <a:ea typeface="ＭＳ Ｐゴシック" charset="-128"/>
              </a:rPr>
              <a:t>2. </a:t>
            </a:r>
            <a:r>
              <a:rPr lang="en-US" altLang="en-US" sz="2400" dirty="0">
                <a:solidFill>
                  <a:srgbClr val="0432FF"/>
                </a:solidFill>
                <a:ea typeface="ＭＳ Ｐゴシック" charset="-128"/>
              </a:rPr>
              <a:t>Each row of an S- box</a:t>
            </a:r>
            <a:r>
              <a:rPr lang="en-US" altLang="en-US" sz="2400" dirty="0">
                <a:ea typeface="ＭＳ Ｐゴシック" charset="-128"/>
              </a:rPr>
              <a:t> ( determined by a fixed value of the leftmost and right-most input bits) should include all 16 possible output bit combinations.</a:t>
            </a:r>
          </a:p>
          <a:p>
            <a:pPr marL="457200" lvl="1" indent="0" eaLnBrk="1" hangingPunct="1">
              <a:buFont typeface="Arial" charset="0"/>
              <a:buNone/>
            </a:pPr>
            <a:endParaRPr lang="en-US" altLang="en-US" sz="2000" dirty="0">
              <a:ea typeface="ＭＳ Ｐゴシック" charset="-128"/>
            </a:endParaRPr>
          </a:p>
          <a:p>
            <a:pPr marL="0" indent="0" eaLnBrk="1" hangingPunct="1">
              <a:buFont typeface="Arial" charset="0"/>
              <a:buNone/>
            </a:pPr>
            <a:r>
              <a:rPr lang="en-US" altLang="en-US" sz="2400" dirty="0">
                <a:ea typeface="ＭＳ Ｐゴシック" charset="-128"/>
              </a:rPr>
              <a:t> 3. If </a:t>
            </a:r>
            <a:r>
              <a:rPr lang="en-US" altLang="en-US" sz="2400" dirty="0">
                <a:solidFill>
                  <a:srgbClr val="0432FF"/>
                </a:solidFill>
                <a:ea typeface="ＭＳ Ｐゴシック" charset="-128"/>
              </a:rPr>
              <a:t>two inputs to an S- box </a:t>
            </a:r>
            <a:r>
              <a:rPr lang="en-US" altLang="en-US" sz="2400" dirty="0">
                <a:ea typeface="ＭＳ Ｐゴシック" charset="-128"/>
              </a:rPr>
              <a:t>differ in exactly one bit, the outputs must differ in at least two bits.</a:t>
            </a:r>
            <a:endParaRPr lang="en-AU" altLang="en-US" sz="2400" dirty="0">
              <a:ea typeface="ＭＳ Ｐゴシック" charset="-128"/>
            </a:endParaRPr>
          </a:p>
        </p:txBody>
      </p:sp>
      <p:sp>
        <p:nvSpPr>
          <p:cNvPr id="7782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84DE987-564F-CB42-A766-F61BE861C970}" type="slidenum">
              <a:rPr lang="en-US" altLang="en-US" sz="1200">
                <a:solidFill>
                  <a:srgbClr val="898989"/>
                </a:solidFill>
                <a:latin typeface="Arial" charset="0"/>
              </a:rPr>
              <a:pPr>
                <a:spcBef>
                  <a:spcPct val="0"/>
                </a:spcBef>
                <a:buFontTx/>
                <a:buNone/>
              </a:pPr>
              <a:t>19</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51520" y="274638"/>
            <a:ext cx="8568952" cy="1143000"/>
          </a:xfrm>
        </p:spPr>
        <p:txBody>
          <a:bodyPr>
            <a:normAutofit fontScale="90000"/>
          </a:bodyPr>
          <a:lstStyle/>
          <a:p>
            <a:pPr eaLnBrk="1" hangingPunct="1"/>
            <a:r>
              <a:rPr lang="en-AU" altLang="en-US" dirty="0"/>
              <a:t>Data Encryption Standard (DES) </a:t>
            </a:r>
            <a:r>
              <a:rPr lang="en-US" altLang="en-US" dirty="0">
                <a:ea typeface="ＭＳ Ｐゴシック" charset="-128"/>
              </a:rPr>
              <a:t>History</a:t>
            </a:r>
            <a:endParaRPr lang="en-AU" altLang="en-US" dirty="0">
              <a:ea typeface="ＭＳ Ｐゴシック" charset="-128"/>
            </a:endParaRPr>
          </a:p>
        </p:txBody>
      </p:sp>
      <p:sp>
        <p:nvSpPr>
          <p:cNvPr id="43011" name="Rectangle 3"/>
          <p:cNvSpPr>
            <a:spLocks noGrp="1" noChangeArrowheads="1"/>
          </p:cNvSpPr>
          <p:nvPr>
            <p:ph idx="1"/>
          </p:nvPr>
        </p:nvSpPr>
        <p:spPr>
          <a:xfrm>
            <a:off x="457200" y="1600200"/>
            <a:ext cx="8507288" cy="4525963"/>
          </a:xfrm>
        </p:spPr>
        <p:txBody>
          <a:bodyPr>
            <a:normAutofit/>
          </a:bodyPr>
          <a:lstStyle/>
          <a:p>
            <a:pPr eaLnBrk="1" hangingPunct="1">
              <a:lnSpc>
                <a:spcPct val="90000"/>
              </a:lnSpc>
            </a:pPr>
            <a:r>
              <a:rPr lang="en-US" altLang="en-US" dirty="0">
                <a:ea typeface="ＭＳ Ｐゴシック" charset="-128"/>
              </a:rPr>
              <a:t>IBM developed Lucifer cipher in 1971</a:t>
            </a:r>
          </a:p>
          <a:p>
            <a:pPr lvl="1" eaLnBrk="1" hangingPunct="1">
              <a:lnSpc>
                <a:spcPct val="90000"/>
              </a:lnSpc>
            </a:pPr>
            <a:r>
              <a:rPr lang="en-US" altLang="en-US" dirty="0">
                <a:ea typeface="ＭＳ Ｐゴシック" charset="-128"/>
              </a:rPr>
              <a:t>by team led by </a:t>
            </a:r>
            <a:r>
              <a:rPr lang="en-US" altLang="en-US" dirty="0" err="1">
                <a:ea typeface="ＭＳ Ｐゴシック" charset="-128"/>
              </a:rPr>
              <a:t>Feistel</a:t>
            </a:r>
            <a:r>
              <a:rPr lang="en-US" altLang="en-US" dirty="0">
                <a:ea typeface="ＭＳ Ｐゴシック" charset="-128"/>
              </a:rPr>
              <a:t> in late 60’s</a:t>
            </a:r>
          </a:p>
          <a:p>
            <a:pPr lvl="1" eaLnBrk="1" hangingPunct="1">
              <a:lnSpc>
                <a:spcPct val="90000"/>
              </a:lnSpc>
            </a:pPr>
            <a:r>
              <a:rPr lang="en-US" altLang="en-US" dirty="0">
                <a:ea typeface="ＭＳ Ｐゴシック" charset="-128"/>
              </a:rPr>
              <a:t>used </a:t>
            </a:r>
            <a:r>
              <a:rPr lang="en-US" altLang="en-US" dirty="0">
                <a:solidFill>
                  <a:srgbClr val="0432FF"/>
                </a:solidFill>
                <a:ea typeface="ＭＳ Ｐゴシック" charset="-128"/>
              </a:rPr>
              <a:t>64-bit data blocks</a:t>
            </a:r>
            <a:r>
              <a:rPr lang="en-US" altLang="en-US" dirty="0">
                <a:ea typeface="ＭＳ Ｐゴシック" charset="-128"/>
              </a:rPr>
              <a:t> with </a:t>
            </a:r>
            <a:r>
              <a:rPr lang="en-US" altLang="en-US" dirty="0">
                <a:solidFill>
                  <a:srgbClr val="0432FF"/>
                </a:solidFill>
                <a:ea typeface="ＭＳ Ｐゴシック" charset="-128"/>
              </a:rPr>
              <a:t>128-bit</a:t>
            </a:r>
            <a:r>
              <a:rPr lang="en-US" altLang="en-US" dirty="0">
                <a:ea typeface="ＭＳ Ｐゴシック" charset="-128"/>
              </a:rPr>
              <a:t> </a:t>
            </a:r>
            <a:r>
              <a:rPr lang="en-US" altLang="en-US" dirty="0">
                <a:solidFill>
                  <a:srgbClr val="0432FF"/>
                </a:solidFill>
                <a:ea typeface="ＭＳ Ｐゴシック" charset="-128"/>
              </a:rPr>
              <a:t>key</a:t>
            </a:r>
          </a:p>
          <a:p>
            <a:pPr lvl="1" eaLnBrk="1" hangingPunct="1">
              <a:lnSpc>
                <a:spcPct val="90000"/>
              </a:lnSpc>
            </a:pPr>
            <a:r>
              <a:rPr lang="en-US" altLang="en-US" dirty="0">
                <a:solidFill>
                  <a:srgbClr val="0432FF"/>
                </a:solidFill>
                <a:ea typeface="ＭＳ Ｐゴシック" charset="-128"/>
              </a:rPr>
              <a:t>redeveloped</a:t>
            </a:r>
            <a:r>
              <a:rPr lang="en-US" altLang="en-US" dirty="0">
                <a:ea typeface="ＭＳ Ｐゴシック" charset="-128"/>
              </a:rPr>
              <a:t> as a commercial </a:t>
            </a:r>
            <a:r>
              <a:rPr lang="en-US" altLang="en-US" dirty="0">
                <a:solidFill>
                  <a:srgbClr val="0432FF"/>
                </a:solidFill>
                <a:ea typeface="ＭＳ Ｐゴシック" charset="-128"/>
              </a:rPr>
              <a:t>56-bit key </a:t>
            </a:r>
            <a:r>
              <a:rPr lang="en-US" altLang="en-US" dirty="0">
                <a:ea typeface="ＭＳ Ｐゴシック" charset="-128"/>
              </a:rPr>
              <a:t>cipher (to be used on a chip) with input from NSA and others</a:t>
            </a:r>
            <a:endParaRPr lang="en-AU" altLang="en-US" dirty="0">
              <a:ea typeface="ＭＳ Ｐゴシック" charset="-128"/>
            </a:endParaRPr>
          </a:p>
          <a:p>
            <a:pPr eaLnBrk="1" hangingPunct="1">
              <a:lnSpc>
                <a:spcPct val="90000"/>
              </a:lnSpc>
            </a:pPr>
            <a:r>
              <a:rPr lang="en-US" altLang="en-US" dirty="0">
                <a:ea typeface="ＭＳ Ｐゴシック" charset="-128"/>
              </a:rPr>
              <a:t>in 1973 NBS (now NIST) requested for proposals </a:t>
            </a:r>
          </a:p>
          <a:p>
            <a:pPr eaLnBrk="1" hangingPunct="1">
              <a:lnSpc>
                <a:spcPct val="90000"/>
              </a:lnSpc>
            </a:pPr>
            <a:r>
              <a:rPr lang="en-US" altLang="en-US" dirty="0">
                <a:ea typeface="ＭＳ Ｐゴシック" charset="-128"/>
              </a:rPr>
              <a:t>IBM submitted their revised Lucifer which was eventually accepted as the DES in 1977</a:t>
            </a:r>
          </a:p>
        </p:txBody>
      </p:sp>
      <p:sp>
        <p:nvSpPr>
          <p:cNvPr id="430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CDBABB3-3EFC-7B4A-81AB-123F8B471FEB}"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en-US" sz="4000">
                <a:ea typeface="ＭＳ Ｐゴシック" charset="-128"/>
              </a:rPr>
              <a:t>3 criteria for permutation P (e.g, 1, 2)</a:t>
            </a:r>
            <a:endParaRPr lang="en-AU" altLang="en-US" sz="4000">
              <a:ea typeface="ＭＳ Ｐゴシック" charset="-128"/>
            </a:endParaRPr>
          </a:p>
        </p:txBody>
      </p:sp>
      <p:sp>
        <p:nvSpPr>
          <p:cNvPr id="79875" name="Rectangle 3"/>
          <p:cNvSpPr>
            <a:spLocks noGrp="1" noChangeArrowheads="1"/>
          </p:cNvSpPr>
          <p:nvPr>
            <p:ph idx="1"/>
          </p:nvPr>
        </p:nvSpPr>
        <p:spPr>
          <a:xfrm>
            <a:off x="179388" y="1711325"/>
            <a:ext cx="8785225" cy="4525963"/>
          </a:xfrm>
        </p:spPr>
        <p:txBody>
          <a:bodyPr/>
          <a:lstStyle/>
          <a:p>
            <a:pPr marL="0" indent="0" eaLnBrk="1" hangingPunct="1">
              <a:buFont typeface="Arial" charset="0"/>
              <a:buNone/>
            </a:pPr>
            <a:r>
              <a:rPr lang="en-US" altLang="en-US" sz="2400" dirty="0">
                <a:ea typeface="ＭＳ Ｐゴシック" charset="-128"/>
              </a:rPr>
              <a:t>1. The </a:t>
            </a:r>
            <a:r>
              <a:rPr lang="en-US" altLang="en-US" sz="2400" dirty="0">
                <a:solidFill>
                  <a:srgbClr val="0432FF"/>
                </a:solidFill>
                <a:ea typeface="ＭＳ Ｐゴシック" charset="-128"/>
              </a:rPr>
              <a:t>four output bits</a:t>
            </a:r>
            <a:r>
              <a:rPr lang="en-US" altLang="en-US" sz="2400" dirty="0">
                <a:ea typeface="ＭＳ Ｐゴシック" charset="-128"/>
              </a:rPr>
              <a:t> from </a:t>
            </a:r>
            <a:r>
              <a:rPr lang="en-US" altLang="en-US" sz="2400" dirty="0">
                <a:solidFill>
                  <a:srgbClr val="0432FF"/>
                </a:solidFill>
                <a:ea typeface="ＭＳ Ｐゴシック" charset="-128"/>
              </a:rPr>
              <a:t>each S- box</a:t>
            </a:r>
            <a:r>
              <a:rPr lang="en-US" altLang="en-US" sz="2400" dirty="0">
                <a:ea typeface="ＭＳ Ｐゴシック" charset="-128"/>
              </a:rPr>
              <a:t> at </a:t>
            </a:r>
            <a:r>
              <a:rPr lang="en-US" altLang="en-US" sz="2400" dirty="0">
                <a:solidFill>
                  <a:srgbClr val="0432FF"/>
                </a:solidFill>
                <a:ea typeface="ＭＳ Ｐゴシック" charset="-128"/>
              </a:rPr>
              <a:t>round </a:t>
            </a:r>
            <a:r>
              <a:rPr lang="en-US" altLang="en-US" sz="2400" dirty="0" err="1">
                <a:solidFill>
                  <a:srgbClr val="0432FF"/>
                </a:solidFill>
                <a:ea typeface="ＭＳ Ｐゴシック" charset="-128"/>
              </a:rPr>
              <a:t>i</a:t>
            </a:r>
            <a:r>
              <a:rPr lang="en-US" altLang="en-US" sz="2400" dirty="0">
                <a:ea typeface="ＭＳ Ｐゴシック" charset="-128"/>
              </a:rPr>
              <a:t> are distributed so that </a:t>
            </a:r>
            <a:r>
              <a:rPr lang="en-US" altLang="en-US" sz="2400" dirty="0">
                <a:solidFill>
                  <a:srgbClr val="0432FF"/>
                </a:solidFill>
                <a:ea typeface="ＭＳ Ｐゴシック" charset="-128"/>
              </a:rPr>
              <a:t>two</a:t>
            </a:r>
            <a:r>
              <a:rPr lang="en-US" altLang="en-US" sz="2400" dirty="0">
                <a:ea typeface="ＭＳ Ｐゴシック" charset="-128"/>
              </a:rPr>
              <a:t> of them </a:t>
            </a:r>
            <a:r>
              <a:rPr lang="en-US" altLang="en-US" sz="2400" dirty="0">
                <a:solidFill>
                  <a:srgbClr val="0432FF"/>
                </a:solidFill>
                <a:ea typeface="ＭＳ Ｐゴシック" charset="-128"/>
              </a:rPr>
              <a:t>affect</a:t>
            </a:r>
            <a:r>
              <a:rPr lang="en-US" altLang="en-US" sz="2400" dirty="0">
                <a:ea typeface="ＭＳ Ｐゴシック" charset="-128"/>
              </a:rPr>
              <a:t> ( provide input for) “ </a:t>
            </a:r>
            <a:r>
              <a:rPr lang="en-US" altLang="en-US" sz="2400" dirty="0">
                <a:solidFill>
                  <a:srgbClr val="0432FF"/>
                </a:solidFill>
                <a:ea typeface="ＭＳ Ｐゴシック" charset="-128"/>
              </a:rPr>
              <a:t>middle bits</a:t>
            </a:r>
            <a:r>
              <a:rPr lang="en-US" altLang="en-US" sz="2400" dirty="0">
                <a:ea typeface="ＭＳ Ｐゴシック" charset="-128"/>
              </a:rPr>
              <a:t>” of </a:t>
            </a:r>
            <a:r>
              <a:rPr lang="en-US" altLang="en-US" sz="2400" dirty="0">
                <a:solidFill>
                  <a:srgbClr val="0432FF"/>
                </a:solidFill>
                <a:ea typeface="ＭＳ Ｐゴシック" charset="-128"/>
              </a:rPr>
              <a:t>round (i+1)</a:t>
            </a:r>
            <a:r>
              <a:rPr lang="en-US" altLang="en-US" sz="2400" dirty="0">
                <a:ea typeface="ＭＳ Ｐゴシック" charset="-128"/>
              </a:rPr>
              <a:t> and </a:t>
            </a:r>
            <a:r>
              <a:rPr lang="en-US" altLang="en-US" sz="2400" dirty="0">
                <a:solidFill>
                  <a:srgbClr val="0432FF"/>
                </a:solidFill>
                <a:ea typeface="ＭＳ Ｐゴシック" charset="-128"/>
              </a:rPr>
              <a:t>the other two affect end bits</a:t>
            </a:r>
            <a:r>
              <a:rPr lang="en-US" altLang="en-US" sz="2400" dirty="0">
                <a:ea typeface="ＭＳ Ｐゴシック" charset="-128"/>
              </a:rPr>
              <a:t>. The two middle bits of input to an S- box are not shared with adjacent S- boxes. The end bits are the two left-hand bits and the two right- hand bits, which are shared with adjacent S- boxes. </a:t>
            </a:r>
          </a:p>
          <a:p>
            <a:pPr marL="0" indent="0" eaLnBrk="1" hangingPunct="1">
              <a:buFont typeface="Arial" charset="0"/>
              <a:buNone/>
            </a:pPr>
            <a:endParaRPr lang="en-US" altLang="en-US" sz="1000" dirty="0">
              <a:ea typeface="ＭＳ Ｐゴシック" charset="-128"/>
            </a:endParaRPr>
          </a:p>
          <a:p>
            <a:pPr marL="0" indent="0" eaLnBrk="1" hangingPunct="1">
              <a:buFont typeface="Arial" charset="0"/>
              <a:buNone/>
            </a:pPr>
            <a:r>
              <a:rPr lang="en-US" altLang="en-US" sz="2400" dirty="0">
                <a:ea typeface="ＭＳ Ｐゴシック" charset="-128"/>
              </a:rPr>
              <a:t>2. The </a:t>
            </a:r>
            <a:r>
              <a:rPr lang="en-US" altLang="en-US" sz="2400" dirty="0">
                <a:solidFill>
                  <a:srgbClr val="0432FF"/>
                </a:solidFill>
                <a:ea typeface="ＭＳ Ｐゴシック" charset="-128"/>
              </a:rPr>
              <a:t>four output bits</a:t>
            </a:r>
            <a:r>
              <a:rPr lang="en-US" altLang="en-US" sz="2400" dirty="0">
                <a:ea typeface="ＭＳ Ｐゴシック" charset="-128"/>
              </a:rPr>
              <a:t> from </a:t>
            </a:r>
            <a:r>
              <a:rPr lang="en-US" altLang="en-US" sz="2400" dirty="0">
                <a:solidFill>
                  <a:srgbClr val="0432FF"/>
                </a:solidFill>
                <a:ea typeface="ＭＳ Ｐゴシック" charset="-128"/>
              </a:rPr>
              <a:t>each S- box </a:t>
            </a:r>
            <a:r>
              <a:rPr lang="en-US" altLang="en-US" sz="2400" dirty="0">
                <a:ea typeface="ＭＳ Ｐゴシック" charset="-128"/>
              </a:rPr>
              <a:t>affect </a:t>
            </a:r>
            <a:r>
              <a:rPr lang="en-US" altLang="en-US" sz="2400" dirty="0">
                <a:solidFill>
                  <a:srgbClr val="0432FF"/>
                </a:solidFill>
                <a:ea typeface="ＭＳ Ｐゴシック" charset="-128"/>
              </a:rPr>
              <a:t>six different S-boxes</a:t>
            </a:r>
            <a:r>
              <a:rPr lang="en-US" altLang="en-US" sz="2400" dirty="0">
                <a:ea typeface="ＭＳ Ｐゴシック" charset="-128"/>
              </a:rPr>
              <a:t> on the </a:t>
            </a:r>
            <a:r>
              <a:rPr lang="en-US" altLang="en-US" sz="2400" dirty="0">
                <a:solidFill>
                  <a:srgbClr val="0432FF"/>
                </a:solidFill>
                <a:ea typeface="ＭＳ Ｐゴシック" charset="-128"/>
              </a:rPr>
              <a:t>next round</a:t>
            </a:r>
            <a:r>
              <a:rPr lang="en-US" altLang="en-US" sz="2400" dirty="0">
                <a:ea typeface="ＭＳ Ｐゴシック" charset="-128"/>
              </a:rPr>
              <a:t>, and </a:t>
            </a:r>
            <a:r>
              <a:rPr lang="en-US" altLang="en-US" sz="2400" dirty="0">
                <a:solidFill>
                  <a:srgbClr val="0432FF"/>
                </a:solidFill>
                <a:ea typeface="ＭＳ Ｐゴシック" charset="-128"/>
              </a:rPr>
              <a:t>no two affect the same S-box</a:t>
            </a:r>
            <a:r>
              <a:rPr lang="en-US" altLang="en-US" sz="2400" dirty="0">
                <a:ea typeface="ＭＳ Ｐゴシック" charset="-128"/>
              </a:rPr>
              <a:t>. </a:t>
            </a:r>
          </a:p>
          <a:p>
            <a:pPr marL="0" indent="0" eaLnBrk="1" hangingPunct="1">
              <a:buFont typeface="Arial" charset="0"/>
              <a:buNone/>
            </a:pPr>
            <a:endParaRPr lang="en-US" altLang="en-US" sz="1000" dirty="0">
              <a:ea typeface="ＭＳ Ｐゴシック" charset="-128"/>
            </a:endParaRPr>
          </a:p>
        </p:txBody>
      </p:sp>
      <p:sp>
        <p:nvSpPr>
          <p:cNvPr id="798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F866777-4899-624A-91E3-FF30B8529658}" type="slidenum">
              <a:rPr lang="en-US" altLang="en-US" sz="1200">
                <a:solidFill>
                  <a:srgbClr val="898989"/>
                </a:solidFill>
                <a:latin typeface="Arial" charset="0"/>
              </a:rPr>
              <a:pPr>
                <a:spcBef>
                  <a:spcPct val="0"/>
                </a:spcBef>
                <a:buFontTx/>
                <a:buNone/>
              </a:pPr>
              <a:t>20</a:t>
            </a:fld>
            <a:endParaRPr lang="en-US" altLang="en-US" sz="1200">
              <a:solidFill>
                <a:srgbClr val="898989"/>
              </a:solidFill>
              <a:latin typeface="Arial"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ltLang="en-US">
                <a:ea typeface="ＭＳ Ｐゴシック" charset="-128"/>
              </a:rPr>
              <a:t>Block Cipher Design</a:t>
            </a:r>
            <a:endParaRPr lang="en-AU" altLang="en-US">
              <a:ea typeface="ＭＳ Ｐゴシック" charset="-128"/>
            </a:endParaRPr>
          </a:p>
        </p:txBody>
      </p:sp>
      <p:sp>
        <p:nvSpPr>
          <p:cNvPr id="81923" name="Rectangle 3"/>
          <p:cNvSpPr>
            <a:spLocks noGrp="1" noChangeArrowheads="1"/>
          </p:cNvSpPr>
          <p:nvPr>
            <p:ph idx="1"/>
          </p:nvPr>
        </p:nvSpPr>
        <p:spPr>
          <a:xfrm>
            <a:off x="457200" y="1341438"/>
            <a:ext cx="8229600" cy="4876800"/>
          </a:xfrm>
        </p:spPr>
        <p:txBody>
          <a:bodyPr>
            <a:normAutofit/>
          </a:bodyPr>
          <a:lstStyle/>
          <a:p>
            <a:pPr eaLnBrk="1" hangingPunct="1">
              <a:lnSpc>
                <a:spcPct val="90000"/>
              </a:lnSpc>
            </a:pPr>
            <a:r>
              <a:rPr lang="en-US" altLang="en-US" dirty="0">
                <a:ea typeface="ＭＳ Ｐゴシック" charset="-128"/>
              </a:rPr>
              <a:t>basic principles still like </a:t>
            </a:r>
            <a:r>
              <a:rPr lang="en-US" altLang="en-US" dirty="0" err="1">
                <a:ea typeface="ＭＳ Ｐゴシック" charset="-128"/>
              </a:rPr>
              <a:t>Feistel’s</a:t>
            </a:r>
            <a:r>
              <a:rPr lang="en-US" altLang="en-US" dirty="0">
                <a:ea typeface="ＭＳ Ｐゴシック" charset="-128"/>
              </a:rPr>
              <a:t> in 1970’s</a:t>
            </a:r>
          </a:p>
          <a:p>
            <a:pPr eaLnBrk="1" hangingPunct="1">
              <a:lnSpc>
                <a:spcPct val="90000"/>
              </a:lnSpc>
            </a:pPr>
            <a:r>
              <a:rPr lang="en-US" altLang="en-US" dirty="0">
                <a:solidFill>
                  <a:srgbClr val="0432FF"/>
                </a:solidFill>
                <a:ea typeface="ＭＳ Ｐゴシック" charset="-128"/>
              </a:rPr>
              <a:t>number of rounds</a:t>
            </a:r>
          </a:p>
          <a:p>
            <a:pPr lvl="1" eaLnBrk="1" hangingPunct="1">
              <a:lnSpc>
                <a:spcPct val="90000"/>
              </a:lnSpc>
            </a:pPr>
            <a:r>
              <a:rPr lang="en-US" altLang="en-US" dirty="0">
                <a:ea typeface="ＭＳ Ｐゴシック" charset="-128"/>
              </a:rPr>
              <a:t>more is better</a:t>
            </a:r>
          </a:p>
          <a:p>
            <a:pPr eaLnBrk="1" hangingPunct="1">
              <a:lnSpc>
                <a:spcPct val="90000"/>
              </a:lnSpc>
            </a:pPr>
            <a:r>
              <a:rPr lang="en-US" altLang="en-US" dirty="0">
                <a:solidFill>
                  <a:srgbClr val="0432FF"/>
                </a:solidFill>
                <a:ea typeface="ＭＳ Ｐゴシック" charset="-128"/>
              </a:rPr>
              <a:t>round function f:</a:t>
            </a:r>
          </a:p>
          <a:p>
            <a:pPr lvl="1" eaLnBrk="1" hangingPunct="1">
              <a:lnSpc>
                <a:spcPct val="90000"/>
              </a:lnSpc>
            </a:pPr>
            <a:r>
              <a:rPr lang="en-US" altLang="en-US" dirty="0">
                <a:ea typeface="ＭＳ Ｐゴシック" charset="-128"/>
              </a:rPr>
              <a:t>provides “confusion”, nonlinear, avalanche, bit independence</a:t>
            </a:r>
          </a:p>
          <a:p>
            <a:pPr lvl="1" eaLnBrk="1" hangingPunct="1">
              <a:lnSpc>
                <a:spcPct val="90000"/>
              </a:lnSpc>
            </a:pPr>
            <a:r>
              <a:rPr lang="en-US" altLang="en-US" dirty="0">
                <a:ea typeface="ＭＳ Ｐゴシック" charset="-128"/>
              </a:rPr>
              <a:t>have issues of how S-boxes are selected</a:t>
            </a:r>
          </a:p>
          <a:p>
            <a:pPr eaLnBrk="1" hangingPunct="1">
              <a:lnSpc>
                <a:spcPct val="90000"/>
              </a:lnSpc>
            </a:pPr>
            <a:r>
              <a:rPr lang="en-US" altLang="en-US" dirty="0">
                <a:solidFill>
                  <a:srgbClr val="0432FF"/>
                </a:solidFill>
                <a:ea typeface="ＭＳ Ｐゴシック" charset="-128"/>
              </a:rPr>
              <a:t>key schedule</a:t>
            </a:r>
          </a:p>
          <a:p>
            <a:pPr lvl="1" eaLnBrk="1" hangingPunct="1">
              <a:lnSpc>
                <a:spcPct val="90000"/>
              </a:lnSpc>
            </a:pPr>
            <a:r>
              <a:rPr lang="en-US" altLang="en-US" dirty="0">
                <a:ea typeface="ＭＳ Ｐゴシック" charset="-128"/>
              </a:rPr>
              <a:t>complex </a:t>
            </a:r>
            <a:r>
              <a:rPr lang="en-US" altLang="en-US" dirty="0" err="1">
                <a:ea typeface="ＭＳ Ｐゴシック" charset="-128"/>
              </a:rPr>
              <a:t>subkey</a:t>
            </a:r>
            <a:r>
              <a:rPr lang="en-US" altLang="en-US" dirty="0">
                <a:ea typeface="ＭＳ Ｐゴシック" charset="-128"/>
              </a:rPr>
              <a:t> creation, key avalanche</a:t>
            </a:r>
          </a:p>
          <a:p>
            <a:pPr lvl="1" eaLnBrk="1" hangingPunct="1">
              <a:lnSpc>
                <a:spcPct val="90000"/>
              </a:lnSpc>
            </a:pPr>
            <a:endParaRPr lang="en-AU" altLang="en-US" dirty="0">
              <a:ea typeface="ＭＳ Ｐゴシック" charset="-128"/>
            </a:endParaRPr>
          </a:p>
        </p:txBody>
      </p:sp>
      <p:sp>
        <p:nvSpPr>
          <p:cNvPr id="8192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B707A2D-07A4-1840-9218-8F6F9B6513E3}" type="slidenum">
              <a:rPr lang="en-US" altLang="en-US" sz="1200">
                <a:solidFill>
                  <a:srgbClr val="898989"/>
                </a:solidFill>
                <a:latin typeface="Arial" charset="0"/>
              </a:rPr>
              <a:pPr>
                <a:spcBef>
                  <a:spcPct val="0"/>
                </a:spcBef>
                <a:buFontTx/>
                <a:buNone/>
              </a:pPr>
              <a:t>21</a:t>
            </a:fld>
            <a:endParaRPr lang="en-US" altLang="en-US" sz="1200">
              <a:solidFill>
                <a:srgbClr val="898989"/>
              </a:solidFill>
              <a:latin typeface="Arial"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altLang="en-US" dirty="0">
                <a:ea typeface="ＭＳ Ｐゴシック" charset="-128"/>
              </a:rPr>
              <a:t>Number of Rounds</a:t>
            </a:r>
            <a:endParaRPr lang="en-AU" altLang="en-US" dirty="0">
              <a:ea typeface="ＭＳ Ｐゴシック" charset="-128"/>
            </a:endParaRPr>
          </a:p>
        </p:txBody>
      </p:sp>
      <p:sp>
        <p:nvSpPr>
          <p:cNvPr id="83971" name="Rectangle 3"/>
          <p:cNvSpPr>
            <a:spLocks noGrp="1" noChangeArrowheads="1"/>
          </p:cNvSpPr>
          <p:nvPr>
            <p:ph idx="1"/>
          </p:nvPr>
        </p:nvSpPr>
        <p:spPr>
          <a:xfrm>
            <a:off x="323850" y="1341438"/>
            <a:ext cx="8820150" cy="4876800"/>
          </a:xfrm>
        </p:spPr>
        <p:txBody>
          <a:bodyPr/>
          <a:lstStyle/>
          <a:p>
            <a:pPr eaLnBrk="1" hangingPunct="1">
              <a:lnSpc>
                <a:spcPct val="90000"/>
              </a:lnSpc>
            </a:pPr>
            <a:r>
              <a:rPr lang="en-US" altLang="en-US" dirty="0">
                <a:ea typeface="ＭＳ Ｐゴシック" charset="-128"/>
              </a:rPr>
              <a:t>DES brute force</a:t>
            </a:r>
          </a:p>
          <a:p>
            <a:pPr lvl="1" eaLnBrk="1" hangingPunct="1">
              <a:lnSpc>
                <a:spcPct val="90000"/>
              </a:lnSpc>
            </a:pPr>
            <a:r>
              <a:rPr lang="en-US" altLang="en-US" dirty="0">
                <a:ea typeface="ＭＳ Ｐゴシック" charset="-128"/>
              </a:rPr>
              <a:t>on average 2</a:t>
            </a:r>
            <a:r>
              <a:rPr lang="en-US" altLang="en-US" baseline="30000" dirty="0">
                <a:ea typeface="ＭＳ Ｐゴシック" charset="-128"/>
              </a:rPr>
              <a:t>55</a:t>
            </a:r>
          </a:p>
          <a:p>
            <a:pPr eaLnBrk="1" hangingPunct="1">
              <a:lnSpc>
                <a:spcPct val="90000"/>
              </a:lnSpc>
            </a:pPr>
            <a:r>
              <a:rPr lang="en-US" altLang="en-US" dirty="0">
                <a:ea typeface="ＭＳ Ｐゴシック" charset="-128"/>
              </a:rPr>
              <a:t>DES 16 rounds, differential cryptanalysis</a:t>
            </a:r>
          </a:p>
          <a:p>
            <a:pPr lvl="1" eaLnBrk="1" hangingPunct="1">
              <a:lnSpc>
                <a:spcPct val="90000"/>
              </a:lnSpc>
            </a:pPr>
            <a:r>
              <a:rPr lang="en-US" altLang="en-US" dirty="0">
                <a:ea typeface="ＭＳ Ｐゴシック" charset="-128"/>
              </a:rPr>
              <a:t>2</a:t>
            </a:r>
            <a:r>
              <a:rPr lang="en-US" altLang="en-US" baseline="30000" dirty="0">
                <a:ea typeface="ＭＳ Ｐゴシック" charset="-128"/>
              </a:rPr>
              <a:t>55.1  </a:t>
            </a:r>
            <a:r>
              <a:rPr lang="en-US" altLang="en-US" dirty="0">
                <a:ea typeface="ＭＳ Ｐゴシック" charset="-128"/>
              </a:rPr>
              <a:t>(known plaintext attack)</a:t>
            </a:r>
          </a:p>
          <a:p>
            <a:pPr eaLnBrk="1" hangingPunct="1">
              <a:lnSpc>
                <a:spcPct val="90000"/>
              </a:lnSpc>
            </a:pPr>
            <a:r>
              <a:rPr lang="en-US" altLang="en-US" dirty="0">
                <a:ea typeface="ＭＳ Ｐゴシック" charset="-128"/>
              </a:rPr>
              <a:t>DES (if 15 rounds), differential cryptanalysis</a:t>
            </a:r>
          </a:p>
          <a:p>
            <a:pPr lvl="1" eaLnBrk="1" hangingPunct="1">
              <a:lnSpc>
                <a:spcPct val="90000"/>
              </a:lnSpc>
            </a:pPr>
            <a:r>
              <a:rPr lang="en-US" altLang="en-US" dirty="0">
                <a:ea typeface="ＭＳ Ｐゴシック" charset="-128"/>
              </a:rPr>
              <a:t>less than 2</a:t>
            </a:r>
            <a:r>
              <a:rPr lang="en-US" altLang="en-US" baseline="30000" dirty="0">
                <a:ea typeface="ＭＳ Ｐゴシック" charset="-128"/>
              </a:rPr>
              <a:t>55 </a:t>
            </a:r>
            <a:r>
              <a:rPr lang="en-US" altLang="en-US" dirty="0">
                <a:ea typeface="ＭＳ Ｐゴシック" charset="-128"/>
              </a:rPr>
              <a:t>(known plaintext attack)</a:t>
            </a:r>
            <a:endParaRPr lang="en-US" altLang="en-US" baseline="30000" dirty="0">
              <a:ea typeface="ＭＳ Ｐゴシック" charset="-128"/>
            </a:endParaRPr>
          </a:p>
          <a:p>
            <a:pPr eaLnBrk="1" hangingPunct="1">
              <a:lnSpc>
                <a:spcPct val="90000"/>
              </a:lnSpc>
            </a:pPr>
            <a:r>
              <a:rPr lang="en-US" altLang="en-US" dirty="0">
                <a:solidFill>
                  <a:srgbClr val="0432FF"/>
                </a:solidFill>
                <a:ea typeface="ＭＳ Ｐゴシック" charset="-128"/>
              </a:rPr>
              <a:t>make known cryptanalytic attacks require greater effort than simple brute-force key search attacks</a:t>
            </a:r>
          </a:p>
          <a:p>
            <a:pPr lvl="1" eaLnBrk="1" hangingPunct="1">
              <a:lnSpc>
                <a:spcPct val="90000"/>
              </a:lnSpc>
            </a:pPr>
            <a:r>
              <a:rPr lang="en-US" altLang="en-US" dirty="0">
                <a:ea typeface="ＭＳ Ｐゴシック" charset="-128"/>
              </a:rPr>
              <a:t>A general and attractive criterion for judging the strength of an algorithm</a:t>
            </a:r>
          </a:p>
          <a:p>
            <a:pPr lvl="1" eaLnBrk="1" hangingPunct="1">
              <a:lnSpc>
                <a:spcPct val="90000"/>
              </a:lnSpc>
            </a:pPr>
            <a:endParaRPr lang="en-US" altLang="en-US" dirty="0">
              <a:ea typeface="ＭＳ Ｐゴシック" charset="-128"/>
            </a:endParaRPr>
          </a:p>
        </p:txBody>
      </p:sp>
      <p:sp>
        <p:nvSpPr>
          <p:cNvPr id="8397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8B71D0A-D667-764B-A615-BDC8F06C8C2A}" type="slidenum">
              <a:rPr lang="en-US" altLang="en-US" sz="1200">
                <a:solidFill>
                  <a:srgbClr val="898989"/>
                </a:solidFill>
                <a:latin typeface="Arial" charset="0"/>
              </a:rPr>
              <a:pPr>
                <a:spcBef>
                  <a:spcPct val="0"/>
                </a:spcBef>
                <a:buFontTx/>
                <a:buNone/>
              </a:pPr>
              <a:t>22</a:t>
            </a:fld>
            <a:endParaRPr lang="en-US" altLang="en-US" sz="1200">
              <a:solidFill>
                <a:srgbClr val="898989"/>
              </a:solidFill>
              <a:latin typeface="Arial"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en-US" altLang="en-US" dirty="0">
                <a:ea typeface="ＭＳ Ｐゴシック" charset="-128"/>
              </a:rPr>
              <a:t>Round Function F</a:t>
            </a:r>
            <a:endParaRPr lang="en-AU" altLang="en-US" dirty="0">
              <a:ea typeface="ＭＳ Ｐゴシック" charset="-128"/>
            </a:endParaRPr>
          </a:p>
        </p:txBody>
      </p:sp>
      <p:sp>
        <p:nvSpPr>
          <p:cNvPr id="86019" name="Rectangle 3"/>
          <p:cNvSpPr>
            <a:spLocks noGrp="1" noChangeArrowheads="1"/>
          </p:cNvSpPr>
          <p:nvPr>
            <p:ph idx="1"/>
          </p:nvPr>
        </p:nvSpPr>
        <p:spPr>
          <a:xfrm>
            <a:off x="107504" y="1341438"/>
            <a:ext cx="9036496" cy="4876800"/>
          </a:xfrm>
        </p:spPr>
        <p:txBody>
          <a:bodyPr/>
          <a:lstStyle/>
          <a:p>
            <a:pPr eaLnBrk="1" hangingPunct="1">
              <a:lnSpc>
                <a:spcPct val="90000"/>
              </a:lnSpc>
            </a:pPr>
            <a:r>
              <a:rPr lang="en-US" altLang="en-US" sz="2800" dirty="0">
                <a:ea typeface="ＭＳ Ｐゴシック" charset="-128"/>
              </a:rPr>
              <a:t>Strict Avalanche Criterion (</a:t>
            </a:r>
            <a:r>
              <a:rPr lang="en-US" altLang="en-US" sz="2800" dirty="0">
                <a:solidFill>
                  <a:srgbClr val="0432FF"/>
                </a:solidFill>
                <a:ea typeface="ＭＳ Ｐゴシック" charset="-128"/>
              </a:rPr>
              <a:t>SAC</a:t>
            </a:r>
            <a:r>
              <a:rPr lang="en-US" altLang="en-US" sz="2800" dirty="0">
                <a:ea typeface="ＭＳ Ｐゴシック" charset="-128"/>
              </a:rPr>
              <a:t>)</a:t>
            </a:r>
          </a:p>
          <a:p>
            <a:pPr lvl="1" eaLnBrk="1" hangingPunct="1">
              <a:lnSpc>
                <a:spcPct val="90000"/>
              </a:lnSpc>
            </a:pPr>
            <a:r>
              <a:rPr lang="en-US" altLang="en-US" sz="2400" dirty="0">
                <a:ea typeface="ＭＳ Ｐゴシック" charset="-128"/>
              </a:rPr>
              <a:t>any </a:t>
            </a:r>
            <a:r>
              <a:rPr lang="en-US" altLang="en-US" sz="2400" dirty="0">
                <a:solidFill>
                  <a:srgbClr val="0432FF"/>
                </a:solidFill>
                <a:ea typeface="ＭＳ Ｐゴシック" charset="-128"/>
              </a:rPr>
              <a:t>output bit j </a:t>
            </a:r>
            <a:r>
              <a:rPr lang="en-US" altLang="en-US" sz="2400" dirty="0">
                <a:ea typeface="ＭＳ Ｐゴシック" charset="-128"/>
              </a:rPr>
              <a:t>of an S- box should change with probability 1/2 when any single </a:t>
            </a:r>
            <a:r>
              <a:rPr lang="en-US" altLang="en-US" sz="2400" dirty="0">
                <a:solidFill>
                  <a:srgbClr val="0432FF"/>
                </a:solidFill>
                <a:ea typeface="ＭＳ Ｐゴシック" charset="-128"/>
              </a:rPr>
              <a:t>input bit </a:t>
            </a:r>
            <a:r>
              <a:rPr lang="en-US" altLang="en-US" sz="2400" dirty="0" err="1">
                <a:solidFill>
                  <a:srgbClr val="0432FF"/>
                </a:solidFill>
                <a:ea typeface="ＭＳ Ｐゴシック" charset="-128"/>
              </a:rPr>
              <a:t>i</a:t>
            </a:r>
            <a:r>
              <a:rPr lang="en-US" altLang="en-US" sz="2400" dirty="0">
                <a:solidFill>
                  <a:srgbClr val="0432FF"/>
                </a:solidFill>
                <a:ea typeface="ＭＳ Ｐゴシック" charset="-128"/>
              </a:rPr>
              <a:t> </a:t>
            </a:r>
            <a:r>
              <a:rPr lang="en-US" altLang="en-US" sz="2400" dirty="0">
                <a:ea typeface="ＭＳ Ｐゴシック" charset="-128"/>
              </a:rPr>
              <a:t>is inverted for all </a:t>
            </a:r>
            <a:r>
              <a:rPr lang="en-US" altLang="en-US" sz="2400" dirty="0" err="1">
                <a:ea typeface="ＭＳ Ｐゴシック" charset="-128"/>
              </a:rPr>
              <a:t>i</a:t>
            </a:r>
            <a:r>
              <a:rPr lang="en-US" altLang="en-US" sz="2400" dirty="0">
                <a:ea typeface="ＭＳ Ｐゴシック" charset="-128"/>
              </a:rPr>
              <a:t>, j. </a:t>
            </a:r>
          </a:p>
          <a:p>
            <a:pPr lvl="1" eaLnBrk="1" hangingPunct="1">
              <a:lnSpc>
                <a:spcPct val="90000"/>
              </a:lnSpc>
            </a:pPr>
            <a:r>
              <a:rPr lang="en-US" altLang="en-US" sz="2400" dirty="0">
                <a:ea typeface="ＭＳ Ｐゴシック" charset="-128"/>
              </a:rPr>
              <a:t>a similar criterion could be applied to F as a whole.</a:t>
            </a:r>
          </a:p>
          <a:p>
            <a:pPr eaLnBrk="1" hangingPunct="1">
              <a:lnSpc>
                <a:spcPct val="90000"/>
              </a:lnSpc>
            </a:pPr>
            <a:r>
              <a:rPr lang="en-US" altLang="en-US" sz="2800" dirty="0">
                <a:ea typeface="ＭＳ Ｐゴシック" charset="-128"/>
              </a:rPr>
              <a:t>Bit Independence Criterion (</a:t>
            </a:r>
            <a:r>
              <a:rPr lang="en-US" altLang="en-US" sz="2800" dirty="0">
                <a:solidFill>
                  <a:srgbClr val="0432FF"/>
                </a:solidFill>
                <a:ea typeface="ＭＳ Ｐゴシック" charset="-128"/>
              </a:rPr>
              <a:t>BIC</a:t>
            </a:r>
            <a:r>
              <a:rPr lang="en-US" altLang="en-US" sz="2800" dirty="0">
                <a:ea typeface="ＭＳ Ｐゴシック" charset="-128"/>
              </a:rPr>
              <a:t>)</a:t>
            </a:r>
          </a:p>
          <a:p>
            <a:pPr lvl="1" eaLnBrk="1" hangingPunct="1">
              <a:lnSpc>
                <a:spcPct val="90000"/>
              </a:lnSpc>
            </a:pPr>
            <a:r>
              <a:rPr lang="en-US" altLang="en-US" sz="2400" dirty="0">
                <a:solidFill>
                  <a:srgbClr val="0432FF"/>
                </a:solidFill>
                <a:ea typeface="ＭＳ Ｐゴシック" charset="-128"/>
              </a:rPr>
              <a:t>output bits j and k </a:t>
            </a:r>
            <a:r>
              <a:rPr lang="en-US" altLang="en-US" sz="2400" dirty="0">
                <a:ea typeface="ＭＳ Ｐゴシック" charset="-128"/>
              </a:rPr>
              <a:t>should change independently when any single </a:t>
            </a:r>
            <a:r>
              <a:rPr lang="en-US" altLang="en-US" sz="2400" dirty="0">
                <a:solidFill>
                  <a:srgbClr val="0432FF"/>
                </a:solidFill>
                <a:ea typeface="ＭＳ Ｐゴシック" charset="-128"/>
              </a:rPr>
              <a:t>input bit </a:t>
            </a:r>
            <a:r>
              <a:rPr lang="en-US" altLang="en-US" sz="2400" dirty="0" err="1">
                <a:solidFill>
                  <a:srgbClr val="0432FF"/>
                </a:solidFill>
                <a:ea typeface="ＭＳ Ｐゴシック" charset="-128"/>
              </a:rPr>
              <a:t>i</a:t>
            </a:r>
            <a:r>
              <a:rPr lang="en-US" altLang="en-US" sz="2400" dirty="0">
                <a:solidFill>
                  <a:srgbClr val="0432FF"/>
                </a:solidFill>
                <a:ea typeface="ＭＳ Ｐゴシック" charset="-128"/>
              </a:rPr>
              <a:t> </a:t>
            </a:r>
            <a:r>
              <a:rPr lang="en-US" altLang="en-US" sz="2400" dirty="0">
                <a:ea typeface="ＭＳ Ｐゴシック" charset="-128"/>
              </a:rPr>
              <a:t>is inverted for all </a:t>
            </a:r>
            <a:r>
              <a:rPr lang="en-US" altLang="en-US" sz="2400" dirty="0" err="1">
                <a:ea typeface="ＭＳ Ｐゴシック" charset="-128"/>
              </a:rPr>
              <a:t>i</a:t>
            </a:r>
            <a:r>
              <a:rPr lang="en-US" altLang="en-US" sz="2400" dirty="0">
                <a:ea typeface="ＭＳ Ｐゴシック" charset="-128"/>
              </a:rPr>
              <a:t>, j, and k. </a:t>
            </a:r>
          </a:p>
          <a:p>
            <a:pPr eaLnBrk="1" hangingPunct="1">
              <a:lnSpc>
                <a:spcPct val="90000"/>
              </a:lnSpc>
            </a:pPr>
            <a:r>
              <a:rPr lang="en-US" altLang="en-US" sz="2800" dirty="0">
                <a:ea typeface="ＭＳ Ｐゴシック" charset="-128"/>
              </a:rPr>
              <a:t>S-Box (n x m) Design</a:t>
            </a:r>
          </a:p>
          <a:p>
            <a:pPr lvl="1" eaLnBrk="1" hangingPunct="1">
              <a:lnSpc>
                <a:spcPct val="90000"/>
              </a:lnSpc>
            </a:pPr>
            <a:r>
              <a:rPr lang="en-US" altLang="en-US" sz="2400" dirty="0">
                <a:solidFill>
                  <a:srgbClr val="0432FF"/>
                </a:solidFill>
                <a:ea typeface="ＭＳ Ｐゴシック" charset="-128"/>
              </a:rPr>
              <a:t>larger S-boxes are more resistant to cryptanalysis</a:t>
            </a:r>
            <a:r>
              <a:rPr lang="en-US" altLang="en-US" sz="2400" dirty="0">
                <a:ea typeface="ＭＳ Ｐゴシック" charset="-128"/>
              </a:rPr>
              <a:t>, but need larger lookup table and are more difficult to design properly</a:t>
            </a:r>
          </a:p>
          <a:p>
            <a:pPr lvl="1" eaLnBrk="1" hangingPunct="1">
              <a:lnSpc>
                <a:spcPct val="90000"/>
              </a:lnSpc>
            </a:pPr>
            <a:r>
              <a:rPr lang="en-US" altLang="en-US" sz="2400" dirty="0">
                <a:ea typeface="ＭＳ Ｐゴシック" charset="-128"/>
              </a:rPr>
              <a:t>n limited to 8~10,  </a:t>
            </a:r>
            <a:r>
              <a:rPr lang="en-US" altLang="en-US" sz="2400" dirty="0" err="1">
                <a:ea typeface="ＭＳ Ｐゴシック" charset="-128"/>
              </a:rPr>
              <a:t>e.g</a:t>
            </a:r>
            <a:r>
              <a:rPr lang="en-US" altLang="en-US" sz="2400" dirty="0">
                <a:ea typeface="ＭＳ Ｐゴシック" charset="-128"/>
              </a:rPr>
              <a:t>, DES 6x4, </a:t>
            </a:r>
            <a:r>
              <a:rPr lang="en-US" altLang="en-US" sz="2400" dirty="0">
                <a:solidFill>
                  <a:srgbClr val="0432FF"/>
                </a:solidFill>
                <a:ea typeface="ＭＳ Ｐゴシック" charset="-128"/>
              </a:rPr>
              <a:t>Blowfish</a:t>
            </a:r>
            <a:r>
              <a:rPr lang="en-US" altLang="en-US" sz="2400" dirty="0">
                <a:ea typeface="ＭＳ Ｐゴシック" charset="-128"/>
              </a:rPr>
              <a:t> (Bruce </a:t>
            </a:r>
            <a:r>
              <a:rPr lang="en-US" altLang="en-US" sz="2400" dirty="0" err="1">
                <a:ea typeface="ＭＳ Ｐゴシック" charset="-128"/>
              </a:rPr>
              <a:t>Schneier</a:t>
            </a:r>
            <a:r>
              <a:rPr lang="en-US" altLang="en-US" sz="2400" dirty="0">
                <a:ea typeface="ＭＳ Ｐゴシック" charset="-128"/>
              </a:rPr>
              <a:t>) 8x32,…</a:t>
            </a:r>
          </a:p>
          <a:p>
            <a:pPr lvl="1" eaLnBrk="1" hangingPunct="1">
              <a:lnSpc>
                <a:spcPct val="90000"/>
              </a:lnSpc>
            </a:pPr>
            <a:r>
              <a:rPr lang="en-US" altLang="en-US" sz="2400" dirty="0">
                <a:ea typeface="ＭＳ Ｐゴシック" charset="-128"/>
              </a:rPr>
              <a:t>random, random with testing, human-made (DES), math-made</a:t>
            </a:r>
          </a:p>
          <a:p>
            <a:pPr lvl="2" eaLnBrk="1" hangingPunct="1">
              <a:lnSpc>
                <a:spcPct val="90000"/>
              </a:lnSpc>
            </a:pPr>
            <a:r>
              <a:rPr lang="en-US" altLang="en-US" sz="2000" dirty="0">
                <a:ea typeface="ＭＳ Ｐゴシック" charset="-128"/>
              </a:rPr>
              <a:t>Blowfish: random and key dependent, hard to analyze ahead of time</a:t>
            </a:r>
          </a:p>
          <a:p>
            <a:pPr lvl="1" eaLnBrk="1" hangingPunct="1">
              <a:lnSpc>
                <a:spcPct val="90000"/>
              </a:lnSpc>
            </a:pPr>
            <a:endParaRPr lang="en-US" altLang="en-US" dirty="0">
              <a:ea typeface="ＭＳ Ｐゴシック" charset="-128"/>
            </a:endParaRPr>
          </a:p>
        </p:txBody>
      </p:sp>
      <p:sp>
        <p:nvSpPr>
          <p:cNvPr id="8602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1C686A0-36EE-F94D-801C-879A300E9E51}" type="slidenum">
              <a:rPr lang="en-US" altLang="en-US" sz="1200">
                <a:solidFill>
                  <a:srgbClr val="898989"/>
                </a:solidFill>
                <a:latin typeface="Arial" charset="0"/>
              </a:rPr>
              <a:pPr>
                <a:spcBef>
                  <a:spcPct val="0"/>
                </a:spcBef>
                <a:buFontTx/>
                <a:buNone/>
              </a:pPr>
              <a:t>23</a:t>
            </a:fld>
            <a:endParaRPr lang="en-US" altLang="en-US" sz="1200">
              <a:solidFill>
                <a:srgbClr val="898989"/>
              </a:solidFill>
              <a:latin typeface="Arial"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en-US" altLang="en-US" dirty="0">
                <a:ea typeface="ＭＳ Ｐゴシック" charset="-128"/>
              </a:rPr>
              <a:t>Key Schedule Algorithm</a:t>
            </a:r>
            <a:endParaRPr lang="en-AU" altLang="en-US" dirty="0">
              <a:ea typeface="ＭＳ Ｐゴシック" charset="-128"/>
            </a:endParaRPr>
          </a:p>
        </p:txBody>
      </p:sp>
      <p:sp>
        <p:nvSpPr>
          <p:cNvPr id="88067" name="Rectangle 3"/>
          <p:cNvSpPr>
            <a:spLocks noGrp="1" noChangeArrowheads="1"/>
          </p:cNvSpPr>
          <p:nvPr>
            <p:ph idx="1"/>
          </p:nvPr>
        </p:nvSpPr>
        <p:spPr>
          <a:xfrm>
            <a:off x="323850" y="1341438"/>
            <a:ext cx="8712200" cy="4876800"/>
          </a:xfrm>
        </p:spPr>
        <p:txBody>
          <a:bodyPr/>
          <a:lstStyle/>
          <a:p>
            <a:pPr eaLnBrk="1" hangingPunct="1">
              <a:lnSpc>
                <a:spcPct val="90000"/>
              </a:lnSpc>
            </a:pPr>
            <a:r>
              <a:rPr lang="en-US" altLang="en-US" sz="2800" dirty="0">
                <a:ea typeface="ＭＳ Ｐゴシック" charset="-128"/>
              </a:rPr>
              <a:t>Use the main key to </a:t>
            </a:r>
            <a:r>
              <a:rPr lang="en-US" altLang="en-US" sz="2800" dirty="0">
                <a:solidFill>
                  <a:srgbClr val="0432FF"/>
                </a:solidFill>
                <a:ea typeface="ＭＳ Ｐゴシック" charset="-128"/>
              </a:rPr>
              <a:t>generate </a:t>
            </a:r>
            <a:r>
              <a:rPr lang="en-US" altLang="en-US" sz="2800" dirty="0" err="1">
                <a:solidFill>
                  <a:srgbClr val="0432FF"/>
                </a:solidFill>
                <a:ea typeface="ＭＳ Ｐゴシック" charset="-128"/>
              </a:rPr>
              <a:t>subkey</a:t>
            </a:r>
            <a:r>
              <a:rPr lang="en-US" altLang="en-US" sz="2800" dirty="0">
                <a:solidFill>
                  <a:srgbClr val="0432FF"/>
                </a:solidFill>
                <a:ea typeface="ＭＳ Ｐゴシック" charset="-128"/>
              </a:rPr>
              <a:t> </a:t>
            </a:r>
            <a:r>
              <a:rPr lang="en-US" altLang="en-US" sz="2800" dirty="0">
                <a:ea typeface="ＭＳ Ｐゴシック" charset="-128"/>
              </a:rPr>
              <a:t>for each round</a:t>
            </a:r>
          </a:p>
          <a:p>
            <a:pPr lvl="1" eaLnBrk="1" hangingPunct="1">
              <a:lnSpc>
                <a:spcPct val="90000"/>
              </a:lnSpc>
            </a:pPr>
            <a:r>
              <a:rPr lang="en-US" altLang="en-US" sz="2400" dirty="0">
                <a:ea typeface="ＭＳ Ｐゴシック" charset="-128"/>
              </a:rPr>
              <a:t>Maximize the difficulty of </a:t>
            </a:r>
            <a:r>
              <a:rPr lang="en-US" altLang="en-US" sz="2400" dirty="0">
                <a:solidFill>
                  <a:srgbClr val="0432FF"/>
                </a:solidFill>
                <a:ea typeface="ＭＳ Ｐゴシック" charset="-128"/>
              </a:rPr>
              <a:t>deducing individual </a:t>
            </a:r>
            <a:r>
              <a:rPr lang="en-US" altLang="en-US" sz="2400" dirty="0" err="1">
                <a:solidFill>
                  <a:srgbClr val="0432FF"/>
                </a:solidFill>
                <a:ea typeface="ＭＳ Ｐゴシック" charset="-128"/>
              </a:rPr>
              <a:t>subkeys</a:t>
            </a:r>
            <a:endParaRPr lang="en-US" altLang="en-US" sz="2400" dirty="0">
              <a:solidFill>
                <a:srgbClr val="0432FF"/>
              </a:solidFill>
              <a:ea typeface="ＭＳ Ｐゴシック" charset="-128"/>
            </a:endParaRPr>
          </a:p>
          <a:p>
            <a:pPr lvl="1" eaLnBrk="1" hangingPunct="1">
              <a:lnSpc>
                <a:spcPct val="90000"/>
              </a:lnSpc>
            </a:pPr>
            <a:r>
              <a:rPr lang="en-US" altLang="en-US" sz="2400" dirty="0">
                <a:ea typeface="ＭＳ Ｐゴシック" charset="-128"/>
              </a:rPr>
              <a:t>Maximize the difficulty of </a:t>
            </a:r>
            <a:r>
              <a:rPr lang="en-US" altLang="en-US" sz="2400" dirty="0">
                <a:solidFill>
                  <a:srgbClr val="0432FF"/>
                </a:solidFill>
                <a:ea typeface="ＭＳ Ｐゴシック" charset="-128"/>
              </a:rPr>
              <a:t>working back to the main key</a:t>
            </a:r>
          </a:p>
          <a:p>
            <a:pPr lvl="1" eaLnBrk="1" hangingPunct="1">
              <a:lnSpc>
                <a:spcPct val="90000"/>
              </a:lnSpc>
            </a:pPr>
            <a:r>
              <a:rPr lang="en-US" altLang="en-US" sz="2400" dirty="0">
                <a:ea typeface="ＭＳ Ｐゴシック" charset="-128"/>
              </a:rPr>
              <a:t>Guarantee </a:t>
            </a:r>
            <a:r>
              <a:rPr lang="en-US" altLang="en-US" sz="2400" dirty="0">
                <a:solidFill>
                  <a:srgbClr val="0432FF"/>
                </a:solidFill>
                <a:ea typeface="ＭＳ Ｐゴシック" charset="-128"/>
              </a:rPr>
              <a:t>key/</a:t>
            </a:r>
            <a:r>
              <a:rPr lang="en-US" altLang="en-US" sz="2400" dirty="0" err="1">
                <a:solidFill>
                  <a:srgbClr val="0432FF"/>
                </a:solidFill>
                <a:ea typeface="ＭＳ Ｐゴシック" charset="-128"/>
              </a:rPr>
              <a:t>ciphertext</a:t>
            </a:r>
            <a:r>
              <a:rPr lang="en-US" altLang="en-US" sz="2400" dirty="0">
                <a:ea typeface="ＭＳ Ｐゴシック" charset="-128"/>
              </a:rPr>
              <a:t> meet Strict Avalanche Criterion and Bit Independence Criterion [ADAM94]</a:t>
            </a:r>
          </a:p>
        </p:txBody>
      </p:sp>
      <p:sp>
        <p:nvSpPr>
          <p:cNvPr id="8806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82B8413-8328-1F4F-90AE-4CB2882B570A}" type="slidenum">
              <a:rPr lang="en-US" altLang="en-US" sz="1200">
                <a:solidFill>
                  <a:srgbClr val="898989"/>
                </a:solidFill>
                <a:latin typeface="Arial" charset="0"/>
              </a:rPr>
              <a:pPr>
                <a:spcBef>
                  <a:spcPct val="0"/>
                </a:spcBef>
                <a:buFontTx/>
                <a:buNone/>
              </a:pPr>
              <a:t>24</a:t>
            </a:fld>
            <a:endParaRPr lang="en-US" altLang="en-US" sz="1200">
              <a:solidFill>
                <a:srgbClr val="898989"/>
              </a:solidFill>
              <a:latin typeface="Arial"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en-US" altLang="en-US">
                <a:ea typeface="ＭＳ Ｐゴシック" charset="-128"/>
              </a:rPr>
              <a:t>Summary</a:t>
            </a:r>
            <a:endParaRPr lang="en-AU" altLang="en-US">
              <a:ea typeface="ＭＳ Ｐゴシック" charset="-128"/>
            </a:endParaRPr>
          </a:p>
        </p:txBody>
      </p:sp>
      <p:sp>
        <p:nvSpPr>
          <p:cNvPr id="90115" name="Rectangle 3"/>
          <p:cNvSpPr>
            <a:spLocks noGrp="1" noChangeArrowheads="1"/>
          </p:cNvSpPr>
          <p:nvPr>
            <p:ph idx="1"/>
          </p:nvPr>
        </p:nvSpPr>
        <p:spPr>
          <a:xfrm>
            <a:off x="457200" y="1676400"/>
            <a:ext cx="8229600" cy="4876800"/>
          </a:xfrm>
        </p:spPr>
        <p:txBody>
          <a:bodyPr/>
          <a:lstStyle/>
          <a:p>
            <a:pPr lvl="1" eaLnBrk="1" hangingPunct="1"/>
            <a:r>
              <a:rPr lang="en-US" altLang="en-US" dirty="0">
                <a:ea typeface="ＭＳ Ｐゴシック" charset="-128"/>
              </a:rPr>
              <a:t>DES</a:t>
            </a:r>
          </a:p>
          <a:p>
            <a:pPr lvl="2" eaLnBrk="1" hangingPunct="1"/>
            <a:r>
              <a:rPr lang="en-US" altLang="en-US" dirty="0">
                <a:ea typeface="ＭＳ Ｐゴシック" charset="-128"/>
              </a:rPr>
              <a:t>history and </a:t>
            </a:r>
            <a:r>
              <a:rPr lang="en-AU" altLang="en-US" dirty="0"/>
              <a:t>design controversy</a:t>
            </a:r>
            <a:endParaRPr lang="en-US" altLang="en-US" dirty="0">
              <a:ea typeface="ＭＳ Ｐゴシック" charset="-128"/>
            </a:endParaRPr>
          </a:p>
          <a:p>
            <a:pPr lvl="2" eaLnBrk="1" hangingPunct="1"/>
            <a:r>
              <a:rPr lang="en-US" altLang="en-US" dirty="0">
                <a:ea typeface="ＭＳ Ｐゴシック" charset="-128"/>
              </a:rPr>
              <a:t>details</a:t>
            </a:r>
          </a:p>
          <a:p>
            <a:pPr lvl="2" eaLnBrk="1" hangingPunct="1"/>
            <a:r>
              <a:rPr lang="en-US" altLang="en-US" dirty="0">
                <a:ea typeface="ＭＳ Ｐゴシック" charset="-128"/>
              </a:rPr>
              <a:t>Strength</a:t>
            </a:r>
          </a:p>
          <a:p>
            <a:pPr lvl="2" eaLnBrk="1" hangingPunct="1"/>
            <a:r>
              <a:rPr lang="en-US" altLang="en-US" dirty="0">
                <a:ea typeface="ＭＳ Ｐゴシック" charset="-128"/>
              </a:rPr>
              <a:t>design criteria</a:t>
            </a:r>
          </a:p>
          <a:p>
            <a:pPr lvl="1" eaLnBrk="1" hangingPunct="1"/>
            <a:r>
              <a:rPr lang="en-US" altLang="en-US" dirty="0">
                <a:ea typeface="ＭＳ Ｐゴシック" charset="-128"/>
              </a:rPr>
              <a:t>differential &amp; linear cryptanalysis</a:t>
            </a:r>
          </a:p>
          <a:p>
            <a:pPr lvl="1" eaLnBrk="1" hangingPunct="1"/>
            <a:r>
              <a:rPr lang="en-US" altLang="en-US" dirty="0">
                <a:ea typeface="ＭＳ Ｐゴシック" charset="-128"/>
              </a:rPr>
              <a:t>block cipher design principles</a:t>
            </a:r>
            <a:endParaRPr lang="en-AU" altLang="en-US" dirty="0">
              <a:ea typeface="ＭＳ Ｐゴシック" charset="-128"/>
            </a:endParaRPr>
          </a:p>
        </p:txBody>
      </p:sp>
      <p:sp>
        <p:nvSpPr>
          <p:cNvPr id="9011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CF04A59-326A-EE41-9CBE-C1A79153C177}" type="slidenum">
              <a:rPr lang="en-US" altLang="en-US" sz="1200">
                <a:solidFill>
                  <a:srgbClr val="898989"/>
                </a:solidFill>
                <a:latin typeface="Arial" charset="0"/>
              </a:rPr>
              <a:pPr>
                <a:spcBef>
                  <a:spcPct val="0"/>
                </a:spcBef>
                <a:buFontTx/>
                <a:buNone/>
              </a:pPr>
              <a:t>25</a:t>
            </a:fld>
            <a:endParaRPr lang="en-US" altLang="en-US" sz="1200">
              <a:solidFill>
                <a:srgbClr val="898989"/>
              </a:solidFill>
              <a:latin typeface="Arial"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304800"/>
            <a:ext cx="8229600" cy="1139825"/>
          </a:xfrm>
        </p:spPr>
        <p:txBody>
          <a:bodyPr/>
          <a:lstStyle/>
          <a:p>
            <a:pPr eaLnBrk="1" hangingPunct="1"/>
            <a:r>
              <a:rPr lang="en-AU" altLang="en-US" dirty="0"/>
              <a:t>DES Design Controversy</a:t>
            </a:r>
          </a:p>
        </p:txBody>
      </p:sp>
      <p:sp>
        <p:nvSpPr>
          <p:cNvPr id="45059" name="Rectangle 3"/>
          <p:cNvSpPr>
            <a:spLocks noGrp="1" noChangeArrowheads="1"/>
          </p:cNvSpPr>
          <p:nvPr>
            <p:ph idx="1"/>
          </p:nvPr>
        </p:nvSpPr>
        <p:spPr>
          <a:xfrm>
            <a:off x="381000" y="1600200"/>
            <a:ext cx="8512175" cy="4852988"/>
          </a:xfrm>
        </p:spPr>
        <p:txBody>
          <a:bodyPr/>
          <a:lstStyle/>
          <a:p>
            <a:pPr eaLnBrk="1" hangingPunct="1">
              <a:lnSpc>
                <a:spcPct val="90000"/>
              </a:lnSpc>
            </a:pPr>
            <a:r>
              <a:rPr lang="en-AU" altLang="en-US" dirty="0">
                <a:ea typeface="ＭＳ Ｐゴシック" charset="-128"/>
              </a:rPr>
              <a:t>although DES standard is public</a:t>
            </a:r>
          </a:p>
          <a:p>
            <a:pPr eaLnBrk="1" hangingPunct="1">
              <a:lnSpc>
                <a:spcPct val="90000"/>
              </a:lnSpc>
            </a:pPr>
            <a:r>
              <a:rPr lang="en-AU" altLang="en-US" dirty="0">
                <a:ea typeface="ＭＳ Ｐゴシック" charset="-128"/>
              </a:rPr>
              <a:t>considerable controversy over design </a:t>
            </a:r>
          </a:p>
          <a:p>
            <a:pPr lvl="1" eaLnBrk="1" hangingPunct="1">
              <a:lnSpc>
                <a:spcPct val="90000"/>
              </a:lnSpc>
            </a:pPr>
            <a:r>
              <a:rPr lang="en-AU" altLang="en-US" dirty="0">
                <a:ea typeface="ＭＳ Ｐゴシック" charset="-128"/>
              </a:rPr>
              <a:t>choice of </a:t>
            </a:r>
            <a:r>
              <a:rPr lang="en-AU" altLang="en-US" dirty="0">
                <a:solidFill>
                  <a:srgbClr val="0432FF"/>
                </a:solidFill>
                <a:ea typeface="ＭＳ Ｐゴシック" charset="-128"/>
              </a:rPr>
              <a:t>56-bit key </a:t>
            </a:r>
            <a:r>
              <a:rPr lang="en-AU" altLang="en-US" dirty="0">
                <a:ea typeface="ＭＳ Ｐゴシック" charset="-128"/>
              </a:rPr>
              <a:t>(vs Lucifer 128-bit)</a:t>
            </a:r>
          </a:p>
          <a:p>
            <a:pPr lvl="1" eaLnBrk="1" hangingPunct="1">
              <a:lnSpc>
                <a:spcPct val="90000"/>
              </a:lnSpc>
            </a:pPr>
            <a:r>
              <a:rPr lang="en-AU" altLang="en-US" dirty="0">
                <a:solidFill>
                  <a:srgbClr val="0432FF"/>
                </a:solidFill>
                <a:ea typeface="ＭＳ Ｐゴシック" charset="-128"/>
              </a:rPr>
              <a:t>design criteria</a:t>
            </a:r>
            <a:r>
              <a:rPr lang="en-AU" altLang="en-US" dirty="0">
                <a:ea typeface="ＭＳ Ｐゴシック" charset="-128"/>
              </a:rPr>
              <a:t> (S-boxes) were classified </a:t>
            </a:r>
          </a:p>
          <a:p>
            <a:pPr eaLnBrk="1" hangingPunct="1">
              <a:lnSpc>
                <a:spcPct val="90000"/>
              </a:lnSpc>
            </a:pPr>
            <a:r>
              <a:rPr lang="en-US" altLang="en-US" dirty="0">
                <a:ea typeface="ＭＳ Ｐゴシック" charset="-128"/>
              </a:rPr>
              <a:t>subsequent events and public analysis show in fact design was appropriate (e.g., differential cryptanalysis in 1990) - </a:t>
            </a:r>
            <a:r>
              <a:rPr lang="en-US" altLang="en-US" sz="2400" dirty="0"/>
              <a:t>“</a:t>
            </a:r>
            <a:r>
              <a:rPr lang="en-US" altLang="en-US" sz="2400" dirty="0">
                <a:solidFill>
                  <a:srgbClr val="0432FF"/>
                </a:solidFill>
              </a:rPr>
              <a:t>The Data Encryption Standard (DES) and its strength against attacks</a:t>
            </a:r>
            <a:r>
              <a:rPr lang="en-US" altLang="en-US" sz="2400" dirty="0"/>
              <a:t>”, Don Coppersmith </a:t>
            </a:r>
            <a:endParaRPr lang="en-US" altLang="en-US" sz="2400" dirty="0">
              <a:ea typeface="ＭＳ Ｐゴシック" charset="-128"/>
            </a:endParaRPr>
          </a:p>
          <a:p>
            <a:pPr eaLnBrk="1" hangingPunct="1">
              <a:lnSpc>
                <a:spcPct val="90000"/>
              </a:lnSpc>
            </a:pPr>
            <a:r>
              <a:rPr lang="en-US" altLang="en-US" dirty="0">
                <a:ea typeface="ＭＳ Ｐゴシック" charset="-128"/>
              </a:rPr>
              <a:t>use of DES has flourished</a:t>
            </a:r>
          </a:p>
          <a:p>
            <a:pPr lvl="1" eaLnBrk="1" hangingPunct="1">
              <a:lnSpc>
                <a:spcPct val="90000"/>
              </a:lnSpc>
            </a:pPr>
            <a:r>
              <a:rPr lang="en-AU" altLang="en-US" dirty="0">
                <a:ea typeface="ＭＳ Ｐゴシック" charset="-128"/>
              </a:rPr>
              <a:t>still used in </a:t>
            </a:r>
            <a:r>
              <a:rPr lang="en-AU" altLang="en-US">
                <a:ea typeface="ＭＳ Ｐゴシック" charset="-128"/>
              </a:rPr>
              <a:t>legacy applications</a:t>
            </a:r>
            <a:endParaRPr lang="en-AU" altLang="en-US" dirty="0">
              <a:ea typeface="ＭＳ Ｐゴシック" charset="-128"/>
            </a:endParaRPr>
          </a:p>
        </p:txBody>
      </p:sp>
      <p:sp>
        <p:nvSpPr>
          <p:cNvPr id="4506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093A977-4131-CD41-B1E2-C71C7D6C2284}"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0"/>
            <a:ext cx="8229600" cy="1139825"/>
          </a:xfrm>
        </p:spPr>
        <p:txBody>
          <a:bodyPr/>
          <a:lstStyle/>
          <a:p>
            <a:pPr eaLnBrk="1" hangingPunct="1"/>
            <a:r>
              <a:rPr lang="en-US" altLang="en-US">
                <a:ea typeface="ＭＳ Ｐゴシック" charset="-128"/>
              </a:rPr>
              <a:t>DES Encryption Overview</a:t>
            </a:r>
            <a:endParaRPr lang="en-AU" altLang="en-US">
              <a:ea typeface="ＭＳ Ｐゴシック" charset="-128"/>
            </a:endParaRPr>
          </a:p>
        </p:txBody>
      </p:sp>
      <p:pic>
        <p:nvPicPr>
          <p:cNvPr id="47107" name="Picture 5"/>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908175" y="981075"/>
            <a:ext cx="5400675" cy="58070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8"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3A2373F-4FFF-8747-8C99-14DF327EC2E7}" type="slidenum">
              <a:rPr lang="en-US" altLang="en-US" sz="1200">
                <a:solidFill>
                  <a:srgbClr val="898989"/>
                </a:solidFill>
                <a:latin typeface="Arial" charset="0"/>
              </a:rPr>
              <a:pPr>
                <a:spcBef>
                  <a:spcPct val="0"/>
                </a:spcBef>
                <a:buFontTx/>
                <a:buNone/>
              </a:pPr>
              <a:t>4</a:t>
            </a:fld>
            <a:endParaRPr lang="en-US" altLang="en-US" sz="1200">
              <a:solidFill>
                <a:srgbClr val="898989"/>
              </a:solidFill>
              <a:latin typeface="Arial" charset="0"/>
            </a:endParaRPr>
          </a:p>
        </p:txBody>
      </p:sp>
      <p:sp>
        <p:nvSpPr>
          <p:cNvPr id="5" name="Rectangle 3"/>
          <p:cNvSpPr>
            <a:spLocks noGrp="1" noChangeArrowheads="1"/>
          </p:cNvSpPr>
          <p:nvPr>
            <p:ph idx="1"/>
          </p:nvPr>
        </p:nvSpPr>
        <p:spPr>
          <a:xfrm>
            <a:off x="34925" y="2133600"/>
            <a:ext cx="2089150" cy="2087563"/>
          </a:xfrm>
        </p:spPr>
        <p:txBody>
          <a:bodyPr/>
          <a:lstStyle/>
          <a:p>
            <a:pPr marL="0" indent="0" eaLnBrk="1" hangingPunct="1">
              <a:lnSpc>
                <a:spcPct val="80000"/>
              </a:lnSpc>
              <a:buFont typeface="Arial" charset="0"/>
              <a:buNone/>
            </a:pPr>
            <a:r>
              <a:rPr lang="en-AU" altLang="en-US" sz="2400" dirty="0">
                <a:solidFill>
                  <a:srgbClr val="0432FF"/>
                </a:solidFill>
              </a:rPr>
              <a:t>Three phases.</a:t>
            </a:r>
          </a:p>
          <a:p>
            <a:pPr marL="0" indent="0" eaLnBrk="1" hangingPunct="1">
              <a:lnSpc>
                <a:spcPct val="80000"/>
              </a:lnSpc>
              <a:buFont typeface="Arial" charset="0"/>
              <a:buNone/>
            </a:pPr>
            <a:endParaRPr lang="en-AU" altLang="en-US" sz="2400" dirty="0">
              <a:solidFill>
                <a:srgbClr val="0432FF"/>
              </a:solidFill>
            </a:endParaRPr>
          </a:p>
          <a:p>
            <a:pPr marL="0" indent="0" eaLnBrk="1" hangingPunct="1">
              <a:lnSpc>
                <a:spcPct val="80000"/>
              </a:lnSpc>
              <a:buFont typeface="Arial" charset="0"/>
              <a:buNone/>
            </a:pPr>
            <a:r>
              <a:rPr lang="en-AU" altLang="en-US" sz="2400" dirty="0">
                <a:solidFill>
                  <a:srgbClr val="0432FF"/>
                </a:solidFill>
              </a:rPr>
              <a:t>Each round: key dependent round function with S and P </a:t>
            </a:r>
          </a:p>
          <a:p>
            <a:pPr marL="0" indent="0" eaLnBrk="1" hangingPunct="1">
              <a:lnSpc>
                <a:spcPct val="80000"/>
              </a:lnSpc>
              <a:buFont typeface="Arial" charset="0"/>
              <a:buNone/>
            </a:pPr>
            <a:endParaRPr lang="en-AU" altLang="en-US" sz="2400" dirty="0">
              <a:solidFill>
                <a:srgbClr val="003399"/>
              </a:solidFill>
            </a:endParaRPr>
          </a:p>
          <a:p>
            <a:pPr marL="0" indent="0" eaLnBrk="1" hangingPunct="1">
              <a:lnSpc>
                <a:spcPct val="80000"/>
              </a:lnSpc>
              <a:buFont typeface="Arial" charset="0"/>
              <a:buNone/>
            </a:pPr>
            <a:r>
              <a:rPr lang="en-AU" altLang="en-US" sz="2400" dirty="0">
                <a:solidFill>
                  <a:srgbClr val="0432FF"/>
                </a:solidFill>
              </a:rPr>
              <a:t>Except for IP and </a:t>
            </a:r>
            <a:r>
              <a:rPr lang="en-US" altLang="en-US" sz="2400" dirty="0">
                <a:solidFill>
                  <a:srgbClr val="0432FF"/>
                </a:solidFill>
              </a:rPr>
              <a:t>IP</a:t>
            </a:r>
            <a:r>
              <a:rPr lang="en-US" altLang="en-US" sz="2400" baseline="30000" dirty="0">
                <a:solidFill>
                  <a:srgbClr val="0432FF"/>
                </a:solidFill>
              </a:rPr>
              <a:t>-1</a:t>
            </a:r>
            <a:r>
              <a:rPr lang="en-AU" altLang="en-US" sz="2400" dirty="0">
                <a:solidFill>
                  <a:srgbClr val="0432FF"/>
                </a:solidFill>
              </a:rPr>
              <a:t>, DES has the exact structure of a </a:t>
            </a:r>
            <a:r>
              <a:rPr lang="en-AU" altLang="en-US" sz="2400" dirty="0" err="1">
                <a:solidFill>
                  <a:srgbClr val="0432FF"/>
                </a:solidFill>
              </a:rPr>
              <a:t>Feistel</a:t>
            </a:r>
            <a:r>
              <a:rPr lang="en-AU" altLang="en-US" sz="2400" dirty="0">
                <a:solidFill>
                  <a:srgbClr val="0432FF"/>
                </a:solidFill>
              </a:rPr>
              <a:t> cipher.</a:t>
            </a:r>
            <a:endParaRPr lang="en-US" altLang="en-US" sz="2400" dirty="0">
              <a:solidFill>
                <a:srgbClr val="0432FF"/>
              </a:solidFill>
            </a:endParaRPr>
          </a:p>
        </p:txBody>
      </p:sp>
      <p:sp>
        <p:nvSpPr>
          <p:cNvPr id="6" name="Rectangle 3"/>
          <p:cNvSpPr txBox="1">
            <a:spLocks noChangeArrowheads="1"/>
          </p:cNvSpPr>
          <p:nvPr/>
        </p:nvSpPr>
        <p:spPr bwMode="auto">
          <a:xfrm>
            <a:off x="7092950" y="1547813"/>
            <a:ext cx="205105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lnSpc>
                <a:spcPct val="80000"/>
              </a:lnSpc>
              <a:buFont typeface="Arial" charset="0"/>
              <a:buNone/>
            </a:pPr>
            <a:r>
              <a:rPr lang="en-AU" altLang="en-US" sz="2400" dirty="0">
                <a:solidFill>
                  <a:srgbClr val="0432FF"/>
                </a:solidFill>
              </a:rPr>
              <a:t>PC-1: 64 -&gt; 56</a:t>
            </a:r>
          </a:p>
          <a:p>
            <a:pPr eaLnBrk="1" hangingPunct="1">
              <a:lnSpc>
                <a:spcPct val="80000"/>
              </a:lnSpc>
              <a:buFont typeface="Arial" charset="0"/>
              <a:buNone/>
            </a:pPr>
            <a:endParaRPr lang="en-AU" altLang="en-US" sz="2400" dirty="0">
              <a:solidFill>
                <a:srgbClr val="0432FF"/>
              </a:solidFill>
            </a:endParaRPr>
          </a:p>
          <a:p>
            <a:pPr eaLnBrk="1" hangingPunct="1">
              <a:lnSpc>
                <a:spcPct val="80000"/>
              </a:lnSpc>
              <a:buFont typeface="Arial" charset="0"/>
              <a:buNone/>
            </a:pPr>
            <a:r>
              <a:rPr lang="en-AU" altLang="en-US" sz="2400" dirty="0">
                <a:solidFill>
                  <a:srgbClr val="0432FF"/>
                </a:solidFill>
              </a:rPr>
              <a:t>PC-2: 56 -&gt; 48</a:t>
            </a:r>
          </a:p>
          <a:p>
            <a:pPr eaLnBrk="1" hangingPunct="1">
              <a:lnSpc>
                <a:spcPct val="80000"/>
              </a:lnSpc>
              <a:buFont typeface="Arial" charset="0"/>
              <a:buNone/>
            </a:pPr>
            <a:endParaRPr lang="en-AU" altLang="en-US" sz="2400" dirty="0">
              <a:solidFill>
                <a:srgbClr val="0432FF"/>
              </a:solidFill>
            </a:endParaRPr>
          </a:p>
          <a:p>
            <a:pPr eaLnBrk="1" hangingPunct="1">
              <a:lnSpc>
                <a:spcPct val="80000"/>
              </a:lnSpc>
              <a:buFont typeface="Arial" charset="0"/>
              <a:buNone/>
            </a:pPr>
            <a:r>
              <a:rPr lang="en-AU" altLang="en-US" sz="2400" dirty="0">
                <a:solidFill>
                  <a:srgbClr val="0432FF"/>
                </a:solidFill>
              </a:rPr>
              <a:t>LCS: 1 or 2 bits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r>
              <a:rPr lang="en-AU" altLang="en-US" sz="4000"/>
              <a:t>Initial Permutation IP and            Inverse Initial Permutation </a:t>
            </a:r>
            <a:r>
              <a:rPr lang="en-US" altLang="en-US" sz="4000"/>
              <a:t>IP</a:t>
            </a:r>
            <a:r>
              <a:rPr lang="en-US" altLang="en-US" sz="4000" baseline="30000"/>
              <a:t>-1</a:t>
            </a:r>
            <a:endParaRPr lang="en-AU" altLang="en-US" sz="4000"/>
          </a:p>
        </p:txBody>
      </p:sp>
      <p:sp>
        <p:nvSpPr>
          <p:cNvPr id="491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66AFF651-4D4C-904F-A69A-CEDC1F77D9C7}" type="slidenum">
              <a:rPr lang="en-US" altLang="en-US" sz="1200">
                <a:solidFill>
                  <a:srgbClr val="898989"/>
                </a:solidFill>
                <a:latin typeface="Arial" charset="0"/>
              </a:rPr>
              <a:pPr>
                <a:spcBef>
                  <a:spcPct val="0"/>
                </a:spcBef>
                <a:buFontTx/>
                <a:buNone/>
              </a:pPr>
              <a:t>5</a:t>
            </a:fld>
            <a:endParaRPr lang="en-US" altLang="en-US" sz="1200">
              <a:solidFill>
                <a:srgbClr val="898989"/>
              </a:solidFill>
              <a:latin typeface="Arial" charset="0"/>
            </a:endParaRPr>
          </a:p>
        </p:txBody>
      </p:sp>
      <p:graphicFrame>
        <p:nvGraphicFramePr>
          <p:cNvPr id="4" name="Table 3"/>
          <p:cNvGraphicFramePr>
            <a:graphicFrameLocks noGrp="1"/>
          </p:cNvGraphicFramePr>
          <p:nvPr/>
        </p:nvGraphicFramePr>
        <p:xfrm>
          <a:off x="755650" y="2159000"/>
          <a:ext cx="3970336" cy="3141664"/>
        </p:xfrm>
        <a:graphic>
          <a:graphicData uri="http://schemas.openxmlformats.org/drawingml/2006/table">
            <a:tbl>
              <a:tblPr/>
              <a:tblGrid>
                <a:gridCol w="496292">
                  <a:extLst>
                    <a:ext uri="{9D8B030D-6E8A-4147-A177-3AD203B41FA5}">
                      <a16:colId xmlns:a16="http://schemas.microsoft.com/office/drawing/2014/main" val="20000"/>
                    </a:ext>
                  </a:extLst>
                </a:gridCol>
                <a:gridCol w="496292">
                  <a:extLst>
                    <a:ext uri="{9D8B030D-6E8A-4147-A177-3AD203B41FA5}">
                      <a16:colId xmlns:a16="http://schemas.microsoft.com/office/drawing/2014/main" val="20001"/>
                    </a:ext>
                  </a:extLst>
                </a:gridCol>
                <a:gridCol w="496292">
                  <a:extLst>
                    <a:ext uri="{9D8B030D-6E8A-4147-A177-3AD203B41FA5}">
                      <a16:colId xmlns:a16="http://schemas.microsoft.com/office/drawing/2014/main" val="20002"/>
                    </a:ext>
                  </a:extLst>
                </a:gridCol>
                <a:gridCol w="496292">
                  <a:extLst>
                    <a:ext uri="{9D8B030D-6E8A-4147-A177-3AD203B41FA5}">
                      <a16:colId xmlns:a16="http://schemas.microsoft.com/office/drawing/2014/main" val="20003"/>
                    </a:ext>
                  </a:extLst>
                </a:gridCol>
                <a:gridCol w="496292">
                  <a:extLst>
                    <a:ext uri="{9D8B030D-6E8A-4147-A177-3AD203B41FA5}">
                      <a16:colId xmlns:a16="http://schemas.microsoft.com/office/drawing/2014/main" val="20004"/>
                    </a:ext>
                  </a:extLst>
                </a:gridCol>
                <a:gridCol w="496292">
                  <a:extLst>
                    <a:ext uri="{9D8B030D-6E8A-4147-A177-3AD203B41FA5}">
                      <a16:colId xmlns:a16="http://schemas.microsoft.com/office/drawing/2014/main" val="20005"/>
                    </a:ext>
                  </a:extLst>
                </a:gridCol>
                <a:gridCol w="496292">
                  <a:extLst>
                    <a:ext uri="{9D8B030D-6E8A-4147-A177-3AD203B41FA5}">
                      <a16:colId xmlns:a16="http://schemas.microsoft.com/office/drawing/2014/main" val="20006"/>
                    </a:ext>
                  </a:extLst>
                </a:gridCol>
                <a:gridCol w="496292">
                  <a:extLst>
                    <a:ext uri="{9D8B030D-6E8A-4147-A177-3AD203B41FA5}">
                      <a16:colId xmlns:a16="http://schemas.microsoft.com/office/drawing/2014/main" val="20007"/>
                    </a:ext>
                  </a:extLst>
                </a:gridCol>
              </a:tblGrid>
              <a:tr h="392708">
                <a:tc>
                  <a:txBody>
                    <a:bodyPr/>
                    <a:lstStyle/>
                    <a:p>
                      <a:r>
                        <a:rPr lang="en-US" sz="1800" dirty="0"/>
                        <a:t>58</a:t>
                      </a:r>
                    </a:p>
                  </a:txBody>
                  <a:tcPr marL="91430" marR="91430" marT="45714" marB="4571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50</a:t>
                      </a:r>
                    </a:p>
                  </a:txBody>
                  <a:tcPr marL="91430" marR="91430" marT="45714" marB="45714"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42</a:t>
                      </a:r>
                    </a:p>
                  </a:txBody>
                  <a:tcPr marL="91430" marR="91430" marT="45714" marB="45714"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34</a:t>
                      </a:r>
                    </a:p>
                  </a:txBody>
                  <a:tcPr marL="91430" marR="91430" marT="45714" marB="45714"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26</a:t>
                      </a:r>
                    </a:p>
                  </a:txBody>
                  <a:tcPr marL="91430" marR="91430" marT="45714" marB="45714"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18</a:t>
                      </a:r>
                    </a:p>
                  </a:txBody>
                  <a:tcPr marL="91430" marR="91430" marT="45714" marB="45714"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10</a:t>
                      </a:r>
                    </a:p>
                  </a:txBody>
                  <a:tcPr marL="91430" marR="91430" marT="45714" marB="45714"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a:t>
                      </a:r>
                    </a:p>
                  </a:txBody>
                  <a:tcPr marL="91430" marR="91430" marT="45714" marB="4571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92708">
                <a:tc>
                  <a:txBody>
                    <a:bodyPr/>
                    <a:lstStyle/>
                    <a:p>
                      <a:r>
                        <a:rPr lang="en-US" sz="1800"/>
                        <a:t>60</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52</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44</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36</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28</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20</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12</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dirty="0"/>
                        <a:t>4</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92708">
                <a:tc>
                  <a:txBody>
                    <a:bodyPr/>
                    <a:lstStyle/>
                    <a:p>
                      <a:r>
                        <a:rPr lang="en-US" sz="1800"/>
                        <a:t>62</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54</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46</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38</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30</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22</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14</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6</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92708">
                <a:tc>
                  <a:txBody>
                    <a:bodyPr/>
                    <a:lstStyle/>
                    <a:p>
                      <a:r>
                        <a:rPr lang="en-US" sz="1800"/>
                        <a:t>64</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56</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48</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40</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32</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24</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a:t>16</a:t>
                      </a:r>
                    </a:p>
                  </a:txBody>
                  <a:tcPr marL="91430" marR="91430" marT="45714" marB="45714" anchor="ctr">
                    <a:lnL>
                      <a:noFill/>
                    </a:lnL>
                    <a:lnR>
                      <a:noFill/>
                    </a:lnR>
                    <a:lnT>
                      <a:noFill/>
                    </a:lnT>
                    <a:lnB>
                      <a:noFill/>
                    </a:lnB>
                    <a:solidFill>
                      <a:schemeClr val="accent1">
                        <a:lumMod val="20000"/>
                        <a:lumOff val="80000"/>
                      </a:schemeClr>
                    </a:solidFill>
                  </a:tcPr>
                </a:tc>
                <a:tc>
                  <a:txBody>
                    <a:bodyPr/>
                    <a:lstStyle/>
                    <a:p>
                      <a:r>
                        <a:rPr lang="en-US" sz="1800" dirty="0"/>
                        <a:t>8</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3"/>
                  </a:ext>
                </a:extLst>
              </a:tr>
              <a:tr h="392708">
                <a:tc>
                  <a:txBody>
                    <a:bodyPr/>
                    <a:lstStyle/>
                    <a:p>
                      <a:r>
                        <a:rPr lang="en-US" sz="1800" dirty="0"/>
                        <a:t>57</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a:noFill/>
                    </a:lnB>
                    <a:solidFill>
                      <a:schemeClr val="accent6">
                        <a:lumMod val="40000"/>
                        <a:lumOff val="60000"/>
                      </a:schemeClr>
                    </a:solidFill>
                  </a:tcPr>
                </a:tc>
                <a:tc>
                  <a:txBody>
                    <a:bodyPr/>
                    <a:lstStyle/>
                    <a:p>
                      <a:r>
                        <a:rPr lang="en-US" sz="1800"/>
                        <a:t>49</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41</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33</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25</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17</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9</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1</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a:noFill/>
                    </a:lnB>
                    <a:solidFill>
                      <a:schemeClr val="accent6">
                        <a:lumMod val="40000"/>
                        <a:lumOff val="60000"/>
                      </a:schemeClr>
                    </a:solidFill>
                  </a:tcPr>
                </a:tc>
                <a:extLst>
                  <a:ext uri="{0D108BD9-81ED-4DB2-BD59-A6C34878D82A}">
                    <a16:rowId xmlns:a16="http://schemas.microsoft.com/office/drawing/2014/main" val="10004"/>
                  </a:ext>
                </a:extLst>
              </a:tr>
              <a:tr h="392708">
                <a:tc>
                  <a:txBody>
                    <a:bodyPr/>
                    <a:lstStyle/>
                    <a:p>
                      <a:r>
                        <a:rPr lang="en-US" sz="1800" dirty="0"/>
                        <a:t>59</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a:noFill/>
                    </a:lnB>
                    <a:solidFill>
                      <a:schemeClr val="accent6">
                        <a:lumMod val="40000"/>
                        <a:lumOff val="60000"/>
                      </a:schemeClr>
                    </a:solidFill>
                  </a:tcPr>
                </a:tc>
                <a:tc>
                  <a:txBody>
                    <a:bodyPr/>
                    <a:lstStyle/>
                    <a:p>
                      <a:r>
                        <a:rPr lang="en-US" sz="1800" dirty="0"/>
                        <a:t>51</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43</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35</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27</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19</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11</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3</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a:noFill/>
                    </a:lnB>
                    <a:solidFill>
                      <a:schemeClr val="accent6">
                        <a:lumMod val="40000"/>
                        <a:lumOff val="60000"/>
                      </a:schemeClr>
                    </a:solidFill>
                  </a:tcPr>
                </a:tc>
                <a:extLst>
                  <a:ext uri="{0D108BD9-81ED-4DB2-BD59-A6C34878D82A}">
                    <a16:rowId xmlns:a16="http://schemas.microsoft.com/office/drawing/2014/main" val="10005"/>
                  </a:ext>
                </a:extLst>
              </a:tr>
              <a:tr h="392708">
                <a:tc>
                  <a:txBody>
                    <a:bodyPr/>
                    <a:lstStyle/>
                    <a:p>
                      <a:r>
                        <a:rPr lang="en-US" sz="1800"/>
                        <a:t>61</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a:noFill/>
                    </a:lnB>
                    <a:solidFill>
                      <a:schemeClr val="accent6">
                        <a:lumMod val="40000"/>
                        <a:lumOff val="60000"/>
                      </a:schemeClr>
                    </a:solidFill>
                  </a:tcPr>
                </a:tc>
                <a:tc>
                  <a:txBody>
                    <a:bodyPr/>
                    <a:lstStyle/>
                    <a:p>
                      <a:r>
                        <a:rPr lang="en-US" sz="1800"/>
                        <a:t>53</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45</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37</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29</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21</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dirty="0"/>
                        <a:t>13</a:t>
                      </a:r>
                    </a:p>
                  </a:txBody>
                  <a:tcPr marL="91430" marR="91430" marT="45714" marB="45714" anchor="ctr">
                    <a:lnL>
                      <a:noFill/>
                    </a:lnL>
                    <a:lnR>
                      <a:noFill/>
                    </a:lnR>
                    <a:lnT>
                      <a:noFill/>
                    </a:lnT>
                    <a:lnB>
                      <a:noFill/>
                    </a:lnB>
                    <a:solidFill>
                      <a:schemeClr val="accent6">
                        <a:lumMod val="40000"/>
                        <a:lumOff val="60000"/>
                      </a:schemeClr>
                    </a:solidFill>
                  </a:tcPr>
                </a:tc>
                <a:tc>
                  <a:txBody>
                    <a:bodyPr/>
                    <a:lstStyle/>
                    <a:p>
                      <a:r>
                        <a:rPr lang="en-US" sz="1800"/>
                        <a:t>5</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a:noFill/>
                    </a:lnB>
                    <a:solidFill>
                      <a:schemeClr val="accent6">
                        <a:lumMod val="40000"/>
                        <a:lumOff val="60000"/>
                      </a:schemeClr>
                    </a:solidFill>
                  </a:tcPr>
                </a:tc>
                <a:extLst>
                  <a:ext uri="{0D108BD9-81ED-4DB2-BD59-A6C34878D82A}">
                    <a16:rowId xmlns:a16="http://schemas.microsoft.com/office/drawing/2014/main" val="10006"/>
                  </a:ext>
                </a:extLst>
              </a:tr>
              <a:tr h="392708">
                <a:tc>
                  <a:txBody>
                    <a:bodyPr/>
                    <a:lstStyle/>
                    <a:p>
                      <a:r>
                        <a:rPr lang="en-US" sz="1800"/>
                        <a:t>63</a:t>
                      </a:r>
                    </a:p>
                  </a:txBody>
                  <a:tcPr marL="91430" marR="91430" marT="45714" marB="45714"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a:t>55</a:t>
                      </a:r>
                    </a:p>
                  </a:txBody>
                  <a:tcPr marL="91430" marR="91430" marT="45714" marB="45714" anchor="ctr">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a:t>47</a:t>
                      </a:r>
                    </a:p>
                  </a:txBody>
                  <a:tcPr marL="91430" marR="91430" marT="45714" marB="45714" anchor="ctr">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dirty="0"/>
                        <a:t>39</a:t>
                      </a:r>
                    </a:p>
                  </a:txBody>
                  <a:tcPr marL="91430" marR="91430" marT="45714" marB="45714" anchor="ctr">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a:t>31</a:t>
                      </a:r>
                    </a:p>
                  </a:txBody>
                  <a:tcPr marL="91430" marR="91430" marT="45714" marB="45714" anchor="ctr">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a:t>23</a:t>
                      </a:r>
                    </a:p>
                  </a:txBody>
                  <a:tcPr marL="91430" marR="91430" marT="45714" marB="45714" anchor="ctr">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dirty="0"/>
                        <a:t>15</a:t>
                      </a:r>
                    </a:p>
                  </a:txBody>
                  <a:tcPr marL="91430" marR="91430" marT="45714" marB="45714" anchor="ctr">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dirty="0"/>
                        <a:t>7</a:t>
                      </a:r>
                    </a:p>
                  </a:txBody>
                  <a:tcPr marL="91430" marR="91430" marT="45714" marB="45714"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10007"/>
                  </a:ext>
                </a:extLst>
              </a:tr>
            </a:tbl>
          </a:graphicData>
        </a:graphic>
      </p:graphicFrame>
      <p:graphicFrame>
        <p:nvGraphicFramePr>
          <p:cNvPr id="6" name="Table 5"/>
          <p:cNvGraphicFramePr>
            <a:graphicFrameLocks noGrp="1"/>
          </p:cNvGraphicFramePr>
          <p:nvPr/>
        </p:nvGraphicFramePr>
        <p:xfrm>
          <a:off x="5076825" y="2147888"/>
          <a:ext cx="3959224" cy="3141664"/>
        </p:xfrm>
        <a:graphic>
          <a:graphicData uri="http://schemas.openxmlformats.org/drawingml/2006/table">
            <a:tbl>
              <a:tblPr/>
              <a:tblGrid>
                <a:gridCol w="494903">
                  <a:extLst>
                    <a:ext uri="{9D8B030D-6E8A-4147-A177-3AD203B41FA5}">
                      <a16:colId xmlns:a16="http://schemas.microsoft.com/office/drawing/2014/main" val="20000"/>
                    </a:ext>
                  </a:extLst>
                </a:gridCol>
                <a:gridCol w="494903">
                  <a:extLst>
                    <a:ext uri="{9D8B030D-6E8A-4147-A177-3AD203B41FA5}">
                      <a16:colId xmlns:a16="http://schemas.microsoft.com/office/drawing/2014/main" val="20001"/>
                    </a:ext>
                  </a:extLst>
                </a:gridCol>
                <a:gridCol w="494903">
                  <a:extLst>
                    <a:ext uri="{9D8B030D-6E8A-4147-A177-3AD203B41FA5}">
                      <a16:colId xmlns:a16="http://schemas.microsoft.com/office/drawing/2014/main" val="20002"/>
                    </a:ext>
                  </a:extLst>
                </a:gridCol>
                <a:gridCol w="494903">
                  <a:extLst>
                    <a:ext uri="{9D8B030D-6E8A-4147-A177-3AD203B41FA5}">
                      <a16:colId xmlns:a16="http://schemas.microsoft.com/office/drawing/2014/main" val="20003"/>
                    </a:ext>
                  </a:extLst>
                </a:gridCol>
                <a:gridCol w="494903">
                  <a:extLst>
                    <a:ext uri="{9D8B030D-6E8A-4147-A177-3AD203B41FA5}">
                      <a16:colId xmlns:a16="http://schemas.microsoft.com/office/drawing/2014/main" val="20004"/>
                    </a:ext>
                  </a:extLst>
                </a:gridCol>
                <a:gridCol w="494903">
                  <a:extLst>
                    <a:ext uri="{9D8B030D-6E8A-4147-A177-3AD203B41FA5}">
                      <a16:colId xmlns:a16="http://schemas.microsoft.com/office/drawing/2014/main" val="20005"/>
                    </a:ext>
                  </a:extLst>
                </a:gridCol>
                <a:gridCol w="494903">
                  <a:extLst>
                    <a:ext uri="{9D8B030D-6E8A-4147-A177-3AD203B41FA5}">
                      <a16:colId xmlns:a16="http://schemas.microsoft.com/office/drawing/2014/main" val="20006"/>
                    </a:ext>
                  </a:extLst>
                </a:gridCol>
                <a:gridCol w="494903">
                  <a:extLst>
                    <a:ext uri="{9D8B030D-6E8A-4147-A177-3AD203B41FA5}">
                      <a16:colId xmlns:a16="http://schemas.microsoft.com/office/drawing/2014/main" val="20007"/>
                    </a:ext>
                  </a:extLst>
                </a:gridCol>
              </a:tblGrid>
              <a:tr h="392708">
                <a:tc>
                  <a:txBody>
                    <a:bodyPr/>
                    <a:lstStyle/>
                    <a:p>
                      <a:r>
                        <a:rPr lang="en-US" sz="1800" dirty="0"/>
                        <a:t>40</a:t>
                      </a:r>
                    </a:p>
                  </a:txBody>
                  <a:tcPr marL="91412" marR="91412" marT="45714" marB="45714"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tcPr>
                </a:tc>
                <a:tc>
                  <a:txBody>
                    <a:bodyPr/>
                    <a:lstStyle/>
                    <a:p>
                      <a:r>
                        <a:rPr lang="en-US" sz="1800" dirty="0"/>
                        <a:t>8</a:t>
                      </a:r>
                    </a:p>
                  </a:txBody>
                  <a:tcPr marL="91412" marR="91412" marT="45714" marB="45714" anchor="ctr">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r>
                        <a:rPr lang="en-US" sz="1800"/>
                        <a:t>48</a:t>
                      </a:r>
                    </a:p>
                  </a:txBody>
                  <a:tcPr marL="91412" marR="91412" marT="45714" marB="45714" anchor="ctr">
                    <a:lnL>
                      <a:noFill/>
                    </a:lnL>
                    <a:lnR>
                      <a:noFill/>
                    </a:lnR>
                    <a:lnT w="12700" cap="flat" cmpd="sng" algn="ctr">
                      <a:solidFill>
                        <a:schemeClr val="tx1"/>
                      </a:solidFill>
                      <a:prstDash val="solid"/>
                      <a:round/>
                      <a:headEnd type="none" w="med" len="med"/>
                      <a:tailEnd type="none" w="med" len="med"/>
                    </a:lnT>
                    <a:lnB>
                      <a:noFill/>
                    </a:lnB>
                  </a:tcPr>
                </a:tc>
                <a:tc>
                  <a:txBody>
                    <a:bodyPr/>
                    <a:lstStyle/>
                    <a:p>
                      <a:r>
                        <a:rPr lang="en-US" sz="1800" dirty="0"/>
                        <a:t>16</a:t>
                      </a:r>
                    </a:p>
                  </a:txBody>
                  <a:tcPr marL="91412" marR="91412" marT="45714" marB="45714" anchor="ctr">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r>
                        <a:rPr lang="en-US" sz="1800"/>
                        <a:t>56</a:t>
                      </a:r>
                    </a:p>
                  </a:txBody>
                  <a:tcPr marL="91412" marR="91412" marT="45714" marB="45714" anchor="ctr">
                    <a:lnL>
                      <a:noFill/>
                    </a:lnL>
                    <a:lnR>
                      <a:noFill/>
                    </a:lnR>
                    <a:lnT w="12700" cap="flat" cmpd="sng" algn="ctr">
                      <a:solidFill>
                        <a:schemeClr val="tx1"/>
                      </a:solidFill>
                      <a:prstDash val="solid"/>
                      <a:round/>
                      <a:headEnd type="none" w="med" len="med"/>
                      <a:tailEnd type="none" w="med" len="med"/>
                    </a:lnT>
                    <a:lnB>
                      <a:noFill/>
                    </a:lnB>
                  </a:tcPr>
                </a:tc>
                <a:tc>
                  <a:txBody>
                    <a:bodyPr/>
                    <a:lstStyle/>
                    <a:p>
                      <a:r>
                        <a:rPr lang="en-US" sz="1800" dirty="0"/>
                        <a:t>24</a:t>
                      </a:r>
                    </a:p>
                  </a:txBody>
                  <a:tcPr marL="91412" marR="91412" marT="45714" marB="45714" anchor="ctr">
                    <a:lnL>
                      <a:noFill/>
                    </a:lnL>
                    <a:lnR>
                      <a:noFill/>
                    </a:lnR>
                    <a:lnT w="12700" cap="flat" cmpd="sng" algn="ctr">
                      <a:solidFill>
                        <a:schemeClr val="tx1"/>
                      </a:solidFill>
                      <a:prstDash val="solid"/>
                      <a:round/>
                      <a:headEnd type="none" w="med" len="med"/>
                      <a:tailEnd type="none" w="med" len="med"/>
                    </a:lnT>
                    <a:lnB>
                      <a:noFill/>
                    </a:lnB>
                    <a:solidFill>
                      <a:schemeClr val="bg1">
                        <a:lumMod val="85000"/>
                      </a:schemeClr>
                    </a:solidFill>
                  </a:tcPr>
                </a:tc>
                <a:tc>
                  <a:txBody>
                    <a:bodyPr/>
                    <a:lstStyle/>
                    <a:p>
                      <a:r>
                        <a:rPr lang="en-US" sz="1800"/>
                        <a:t>64</a:t>
                      </a:r>
                    </a:p>
                  </a:txBody>
                  <a:tcPr marL="91412" marR="91412" marT="45714" marB="45714" anchor="ctr">
                    <a:lnL>
                      <a:noFill/>
                    </a:lnL>
                    <a:lnR>
                      <a:noFill/>
                    </a:lnR>
                    <a:lnT w="12700" cap="flat" cmpd="sng" algn="ctr">
                      <a:solidFill>
                        <a:schemeClr val="tx1"/>
                      </a:solidFill>
                      <a:prstDash val="solid"/>
                      <a:round/>
                      <a:headEnd type="none" w="med" len="med"/>
                      <a:tailEnd type="none" w="med" len="med"/>
                    </a:lnT>
                    <a:lnB>
                      <a:noFill/>
                    </a:lnB>
                  </a:tcPr>
                </a:tc>
                <a:tc>
                  <a:txBody>
                    <a:bodyPr/>
                    <a:lstStyle/>
                    <a:p>
                      <a:r>
                        <a:rPr lang="en-US" sz="1800" dirty="0"/>
                        <a:t>32</a:t>
                      </a:r>
                    </a:p>
                  </a:txBody>
                  <a:tcPr marL="91412" marR="91412" marT="45714" marB="45714"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bg1">
                        <a:lumMod val="85000"/>
                      </a:schemeClr>
                    </a:solidFill>
                  </a:tcPr>
                </a:tc>
                <a:extLst>
                  <a:ext uri="{0D108BD9-81ED-4DB2-BD59-A6C34878D82A}">
                    <a16:rowId xmlns:a16="http://schemas.microsoft.com/office/drawing/2014/main" val="10000"/>
                  </a:ext>
                </a:extLst>
              </a:tr>
              <a:tr h="392708">
                <a:tc>
                  <a:txBody>
                    <a:bodyPr/>
                    <a:lstStyle/>
                    <a:p>
                      <a:r>
                        <a:rPr lang="en-US" sz="1800"/>
                        <a:t>39</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800" dirty="0"/>
                        <a:t>7</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47</a:t>
                      </a:r>
                    </a:p>
                  </a:txBody>
                  <a:tcPr marL="91412" marR="91412" marT="45714" marB="45714" anchor="ctr">
                    <a:lnL>
                      <a:noFill/>
                    </a:lnL>
                    <a:lnR>
                      <a:noFill/>
                    </a:lnR>
                    <a:lnT>
                      <a:noFill/>
                    </a:lnT>
                    <a:lnB>
                      <a:noFill/>
                    </a:lnB>
                  </a:tcPr>
                </a:tc>
                <a:tc>
                  <a:txBody>
                    <a:bodyPr/>
                    <a:lstStyle/>
                    <a:p>
                      <a:r>
                        <a:rPr lang="en-US" sz="1800" dirty="0"/>
                        <a:t>15</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55</a:t>
                      </a:r>
                    </a:p>
                  </a:txBody>
                  <a:tcPr marL="91412" marR="91412" marT="45714" marB="45714" anchor="ctr">
                    <a:lnL>
                      <a:noFill/>
                    </a:lnL>
                    <a:lnR>
                      <a:noFill/>
                    </a:lnR>
                    <a:lnT>
                      <a:noFill/>
                    </a:lnT>
                    <a:lnB>
                      <a:noFill/>
                    </a:lnB>
                  </a:tcPr>
                </a:tc>
                <a:tc>
                  <a:txBody>
                    <a:bodyPr/>
                    <a:lstStyle/>
                    <a:p>
                      <a:r>
                        <a:rPr lang="en-US" sz="1800" dirty="0"/>
                        <a:t>23</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63</a:t>
                      </a:r>
                    </a:p>
                  </a:txBody>
                  <a:tcPr marL="91412" marR="91412" marT="45714" marB="45714" anchor="ctr">
                    <a:lnL>
                      <a:noFill/>
                    </a:lnL>
                    <a:lnR>
                      <a:noFill/>
                    </a:lnR>
                    <a:lnT>
                      <a:noFill/>
                    </a:lnT>
                    <a:lnB>
                      <a:noFill/>
                    </a:lnB>
                  </a:tcPr>
                </a:tc>
                <a:tc>
                  <a:txBody>
                    <a:bodyPr/>
                    <a:lstStyle/>
                    <a:p>
                      <a:r>
                        <a:rPr lang="en-US" sz="1800" dirty="0"/>
                        <a:t>31</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0001"/>
                  </a:ext>
                </a:extLst>
              </a:tr>
              <a:tr h="392708">
                <a:tc>
                  <a:txBody>
                    <a:bodyPr/>
                    <a:lstStyle/>
                    <a:p>
                      <a:r>
                        <a:rPr lang="en-US" sz="1800"/>
                        <a:t>38</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800" dirty="0"/>
                        <a:t>6</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46</a:t>
                      </a:r>
                    </a:p>
                  </a:txBody>
                  <a:tcPr marL="91412" marR="91412" marT="45714" marB="45714" anchor="ctr">
                    <a:lnL>
                      <a:noFill/>
                    </a:lnL>
                    <a:lnR>
                      <a:noFill/>
                    </a:lnR>
                    <a:lnT>
                      <a:noFill/>
                    </a:lnT>
                    <a:lnB>
                      <a:noFill/>
                    </a:lnB>
                  </a:tcPr>
                </a:tc>
                <a:tc>
                  <a:txBody>
                    <a:bodyPr/>
                    <a:lstStyle/>
                    <a:p>
                      <a:r>
                        <a:rPr lang="en-US" sz="1800" dirty="0"/>
                        <a:t>14</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54</a:t>
                      </a:r>
                    </a:p>
                  </a:txBody>
                  <a:tcPr marL="91412" marR="91412" marT="45714" marB="45714" anchor="ctr">
                    <a:lnL>
                      <a:noFill/>
                    </a:lnL>
                    <a:lnR>
                      <a:noFill/>
                    </a:lnR>
                    <a:lnT>
                      <a:noFill/>
                    </a:lnT>
                    <a:lnB>
                      <a:noFill/>
                    </a:lnB>
                  </a:tcPr>
                </a:tc>
                <a:tc>
                  <a:txBody>
                    <a:bodyPr/>
                    <a:lstStyle/>
                    <a:p>
                      <a:r>
                        <a:rPr lang="en-US" sz="1800" dirty="0"/>
                        <a:t>22</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62</a:t>
                      </a:r>
                    </a:p>
                  </a:txBody>
                  <a:tcPr marL="91412" marR="91412" marT="45714" marB="45714" anchor="ctr">
                    <a:lnL>
                      <a:noFill/>
                    </a:lnL>
                    <a:lnR>
                      <a:noFill/>
                    </a:lnR>
                    <a:lnT>
                      <a:noFill/>
                    </a:lnT>
                    <a:lnB>
                      <a:noFill/>
                    </a:lnB>
                  </a:tcPr>
                </a:tc>
                <a:tc>
                  <a:txBody>
                    <a:bodyPr/>
                    <a:lstStyle/>
                    <a:p>
                      <a:r>
                        <a:rPr lang="en-US" sz="1800" dirty="0"/>
                        <a:t>30</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0002"/>
                  </a:ext>
                </a:extLst>
              </a:tr>
              <a:tr h="392708">
                <a:tc>
                  <a:txBody>
                    <a:bodyPr/>
                    <a:lstStyle/>
                    <a:p>
                      <a:r>
                        <a:rPr lang="en-US" sz="1800"/>
                        <a:t>37</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800" dirty="0"/>
                        <a:t>5</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45</a:t>
                      </a:r>
                    </a:p>
                  </a:txBody>
                  <a:tcPr marL="91412" marR="91412" marT="45714" marB="45714" anchor="ctr">
                    <a:lnL>
                      <a:noFill/>
                    </a:lnL>
                    <a:lnR>
                      <a:noFill/>
                    </a:lnR>
                    <a:lnT>
                      <a:noFill/>
                    </a:lnT>
                    <a:lnB>
                      <a:noFill/>
                    </a:lnB>
                  </a:tcPr>
                </a:tc>
                <a:tc>
                  <a:txBody>
                    <a:bodyPr/>
                    <a:lstStyle/>
                    <a:p>
                      <a:r>
                        <a:rPr lang="en-US" sz="1800" dirty="0"/>
                        <a:t>13</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53</a:t>
                      </a:r>
                    </a:p>
                  </a:txBody>
                  <a:tcPr marL="91412" marR="91412" marT="45714" marB="45714" anchor="ctr">
                    <a:lnL>
                      <a:noFill/>
                    </a:lnL>
                    <a:lnR>
                      <a:noFill/>
                    </a:lnR>
                    <a:lnT>
                      <a:noFill/>
                    </a:lnT>
                    <a:lnB>
                      <a:noFill/>
                    </a:lnB>
                  </a:tcPr>
                </a:tc>
                <a:tc>
                  <a:txBody>
                    <a:bodyPr/>
                    <a:lstStyle/>
                    <a:p>
                      <a:r>
                        <a:rPr lang="en-US" sz="1800" dirty="0"/>
                        <a:t>21</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61</a:t>
                      </a:r>
                    </a:p>
                  </a:txBody>
                  <a:tcPr marL="91412" marR="91412" marT="45714" marB="45714" anchor="ctr">
                    <a:lnL>
                      <a:noFill/>
                    </a:lnL>
                    <a:lnR>
                      <a:noFill/>
                    </a:lnR>
                    <a:lnT>
                      <a:noFill/>
                    </a:lnT>
                    <a:lnB>
                      <a:noFill/>
                    </a:lnB>
                  </a:tcPr>
                </a:tc>
                <a:tc>
                  <a:txBody>
                    <a:bodyPr/>
                    <a:lstStyle/>
                    <a:p>
                      <a:r>
                        <a:rPr lang="en-US" sz="1800" dirty="0"/>
                        <a:t>29</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0003"/>
                  </a:ext>
                </a:extLst>
              </a:tr>
              <a:tr h="392708">
                <a:tc>
                  <a:txBody>
                    <a:bodyPr/>
                    <a:lstStyle/>
                    <a:p>
                      <a:r>
                        <a:rPr lang="en-US" sz="1800"/>
                        <a:t>36</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800" dirty="0"/>
                        <a:t>4</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44</a:t>
                      </a:r>
                    </a:p>
                  </a:txBody>
                  <a:tcPr marL="91412" marR="91412" marT="45714" marB="45714" anchor="ctr">
                    <a:lnL>
                      <a:noFill/>
                    </a:lnL>
                    <a:lnR>
                      <a:noFill/>
                    </a:lnR>
                    <a:lnT>
                      <a:noFill/>
                    </a:lnT>
                    <a:lnB>
                      <a:noFill/>
                    </a:lnB>
                  </a:tcPr>
                </a:tc>
                <a:tc>
                  <a:txBody>
                    <a:bodyPr/>
                    <a:lstStyle/>
                    <a:p>
                      <a:r>
                        <a:rPr lang="en-US" sz="1800" dirty="0"/>
                        <a:t>12</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52</a:t>
                      </a:r>
                    </a:p>
                  </a:txBody>
                  <a:tcPr marL="91412" marR="91412" marT="45714" marB="45714" anchor="ctr">
                    <a:lnL>
                      <a:noFill/>
                    </a:lnL>
                    <a:lnR>
                      <a:noFill/>
                    </a:lnR>
                    <a:lnT>
                      <a:noFill/>
                    </a:lnT>
                    <a:lnB>
                      <a:noFill/>
                    </a:lnB>
                  </a:tcPr>
                </a:tc>
                <a:tc>
                  <a:txBody>
                    <a:bodyPr/>
                    <a:lstStyle/>
                    <a:p>
                      <a:r>
                        <a:rPr lang="en-US" sz="1800" dirty="0"/>
                        <a:t>20</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60</a:t>
                      </a:r>
                    </a:p>
                  </a:txBody>
                  <a:tcPr marL="91412" marR="91412" marT="45714" marB="45714" anchor="ctr">
                    <a:lnL>
                      <a:noFill/>
                    </a:lnL>
                    <a:lnR>
                      <a:noFill/>
                    </a:lnR>
                    <a:lnT>
                      <a:noFill/>
                    </a:lnT>
                    <a:lnB>
                      <a:noFill/>
                    </a:lnB>
                  </a:tcPr>
                </a:tc>
                <a:tc>
                  <a:txBody>
                    <a:bodyPr/>
                    <a:lstStyle/>
                    <a:p>
                      <a:r>
                        <a:rPr lang="en-US" sz="1800" dirty="0"/>
                        <a:t>28</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0004"/>
                  </a:ext>
                </a:extLst>
              </a:tr>
              <a:tr h="392708">
                <a:tc>
                  <a:txBody>
                    <a:bodyPr/>
                    <a:lstStyle/>
                    <a:p>
                      <a:r>
                        <a:rPr lang="en-US" sz="1800"/>
                        <a:t>35</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800" dirty="0"/>
                        <a:t>3</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43</a:t>
                      </a:r>
                    </a:p>
                  </a:txBody>
                  <a:tcPr marL="91412" marR="91412" marT="45714" marB="45714" anchor="ctr">
                    <a:lnL>
                      <a:noFill/>
                    </a:lnL>
                    <a:lnR>
                      <a:noFill/>
                    </a:lnR>
                    <a:lnT>
                      <a:noFill/>
                    </a:lnT>
                    <a:lnB>
                      <a:noFill/>
                    </a:lnB>
                  </a:tcPr>
                </a:tc>
                <a:tc>
                  <a:txBody>
                    <a:bodyPr/>
                    <a:lstStyle/>
                    <a:p>
                      <a:r>
                        <a:rPr lang="en-US" sz="1800" dirty="0"/>
                        <a:t>11</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51</a:t>
                      </a:r>
                    </a:p>
                  </a:txBody>
                  <a:tcPr marL="91412" marR="91412" marT="45714" marB="45714" anchor="ctr">
                    <a:lnL>
                      <a:noFill/>
                    </a:lnL>
                    <a:lnR>
                      <a:noFill/>
                    </a:lnR>
                    <a:lnT>
                      <a:noFill/>
                    </a:lnT>
                    <a:lnB>
                      <a:noFill/>
                    </a:lnB>
                  </a:tcPr>
                </a:tc>
                <a:tc>
                  <a:txBody>
                    <a:bodyPr/>
                    <a:lstStyle/>
                    <a:p>
                      <a:r>
                        <a:rPr lang="en-US" sz="1800" dirty="0"/>
                        <a:t>19</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59</a:t>
                      </a:r>
                    </a:p>
                  </a:txBody>
                  <a:tcPr marL="91412" marR="91412" marT="45714" marB="45714" anchor="ctr">
                    <a:lnL>
                      <a:noFill/>
                    </a:lnL>
                    <a:lnR>
                      <a:noFill/>
                    </a:lnR>
                    <a:lnT>
                      <a:noFill/>
                    </a:lnT>
                    <a:lnB>
                      <a:noFill/>
                    </a:lnB>
                  </a:tcPr>
                </a:tc>
                <a:tc>
                  <a:txBody>
                    <a:bodyPr/>
                    <a:lstStyle/>
                    <a:p>
                      <a:r>
                        <a:rPr lang="en-US" sz="1800" dirty="0"/>
                        <a:t>27</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0005"/>
                  </a:ext>
                </a:extLst>
              </a:tr>
              <a:tr h="392708">
                <a:tc>
                  <a:txBody>
                    <a:bodyPr/>
                    <a:lstStyle/>
                    <a:p>
                      <a:r>
                        <a:rPr lang="en-US" sz="1800"/>
                        <a:t>34</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a:noFill/>
                    </a:lnB>
                  </a:tcPr>
                </a:tc>
                <a:tc>
                  <a:txBody>
                    <a:bodyPr/>
                    <a:lstStyle/>
                    <a:p>
                      <a:r>
                        <a:rPr lang="en-US" sz="1800" dirty="0"/>
                        <a:t>2</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42</a:t>
                      </a:r>
                    </a:p>
                  </a:txBody>
                  <a:tcPr marL="91412" marR="91412" marT="45714" marB="45714" anchor="ctr">
                    <a:lnL>
                      <a:noFill/>
                    </a:lnL>
                    <a:lnR>
                      <a:noFill/>
                    </a:lnR>
                    <a:lnT>
                      <a:noFill/>
                    </a:lnT>
                    <a:lnB>
                      <a:noFill/>
                    </a:lnB>
                  </a:tcPr>
                </a:tc>
                <a:tc>
                  <a:txBody>
                    <a:bodyPr/>
                    <a:lstStyle/>
                    <a:p>
                      <a:r>
                        <a:rPr lang="en-US" sz="1800" dirty="0"/>
                        <a:t>10</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a:t>50</a:t>
                      </a:r>
                    </a:p>
                  </a:txBody>
                  <a:tcPr marL="91412" marR="91412" marT="45714" marB="45714" anchor="ctr">
                    <a:lnL>
                      <a:noFill/>
                    </a:lnL>
                    <a:lnR>
                      <a:noFill/>
                    </a:lnR>
                    <a:lnT>
                      <a:noFill/>
                    </a:lnT>
                    <a:lnB>
                      <a:noFill/>
                    </a:lnB>
                  </a:tcPr>
                </a:tc>
                <a:tc>
                  <a:txBody>
                    <a:bodyPr/>
                    <a:lstStyle/>
                    <a:p>
                      <a:r>
                        <a:rPr lang="en-US" sz="1800"/>
                        <a:t>18</a:t>
                      </a:r>
                    </a:p>
                  </a:txBody>
                  <a:tcPr marL="91412" marR="91412" marT="45714" marB="45714" anchor="ctr">
                    <a:lnL>
                      <a:noFill/>
                    </a:lnL>
                    <a:lnR>
                      <a:noFill/>
                    </a:lnR>
                    <a:lnT>
                      <a:noFill/>
                    </a:lnT>
                    <a:lnB>
                      <a:noFill/>
                    </a:lnB>
                    <a:solidFill>
                      <a:schemeClr val="bg1">
                        <a:lumMod val="85000"/>
                      </a:schemeClr>
                    </a:solidFill>
                  </a:tcPr>
                </a:tc>
                <a:tc>
                  <a:txBody>
                    <a:bodyPr/>
                    <a:lstStyle/>
                    <a:p>
                      <a:r>
                        <a:rPr lang="en-US" sz="1800" dirty="0"/>
                        <a:t>58</a:t>
                      </a:r>
                    </a:p>
                  </a:txBody>
                  <a:tcPr marL="91412" marR="91412" marT="45714" marB="45714" anchor="ctr">
                    <a:lnL>
                      <a:noFill/>
                    </a:lnL>
                    <a:lnR>
                      <a:noFill/>
                    </a:lnR>
                    <a:lnT>
                      <a:noFill/>
                    </a:lnT>
                    <a:lnB>
                      <a:noFill/>
                    </a:lnB>
                  </a:tcPr>
                </a:tc>
                <a:tc>
                  <a:txBody>
                    <a:bodyPr/>
                    <a:lstStyle/>
                    <a:p>
                      <a:r>
                        <a:rPr lang="en-US" sz="1800" dirty="0"/>
                        <a:t>26</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a:noFill/>
                    </a:lnB>
                    <a:solidFill>
                      <a:schemeClr val="bg1">
                        <a:lumMod val="85000"/>
                      </a:schemeClr>
                    </a:solidFill>
                  </a:tcPr>
                </a:tc>
                <a:extLst>
                  <a:ext uri="{0D108BD9-81ED-4DB2-BD59-A6C34878D82A}">
                    <a16:rowId xmlns:a16="http://schemas.microsoft.com/office/drawing/2014/main" val="10006"/>
                  </a:ext>
                </a:extLst>
              </a:tr>
              <a:tr h="392708">
                <a:tc>
                  <a:txBody>
                    <a:bodyPr/>
                    <a:lstStyle/>
                    <a:p>
                      <a:r>
                        <a:rPr lang="en-US" sz="1800" dirty="0"/>
                        <a:t>33</a:t>
                      </a:r>
                    </a:p>
                  </a:txBody>
                  <a:tcPr marL="91412" marR="91412" marT="45714" marB="45714"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tcPr>
                </a:tc>
                <a:tc>
                  <a:txBody>
                    <a:bodyPr/>
                    <a:lstStyle/>
                    <a:p>
                      <a:r>
                        <a:rPr lang="en-US" sz="1800" dirty="0"/>
                        <a:t>1</a:t>
                      </a:r>
                    </a:p>
                  </a:txBody>
                  <a:tcPr marL="91412" marR="91412" marT="45714" marB="45714" anchor="ctr">
                    <a:lnL>
                      <a:noFill/>
                    </a:lnL>
                    <a:lnR>
                      <a:noFill/>
                    </a:lnR>
                    <a:lnT>
                      <a:no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800" dirty="0"/>
                        <a:t>41</a:t>
                      </a:r>
                    </a:p>
                  </a:txBody>
                  <a:tcPr marL="91412" marR="91412" marT="45714" marB="45714"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800" dirty="0"/>
                        <a:t>9</a:t>
                      </a:r>
                    </a:p>
                  </a:txBody>
                  <a:tcPr marL="91412" marR="91412" marT="45714" marB="45714" anchor="ctr">
                    <a:lnL>
                      <a:noFill/>
                    </a:lnL>
                    <a:lnR>
                      <a:noFill/>
                    </a:lnR>
                    <a:lnT>
                      <a:no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800"/>
                        <a:t>49</a:t>
                      </a:r>
                    </a:p>
                  </a:txBody>
                  <a:tcPr marL="91412" marR="91412" marT="45714" marB="45714"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800" dirty="0"/>
                        <a:t>17</a:t>
                      </a:r>
                    </a:p>
                  </a:txBody>
                  <a:tcPr marL="91412" marR="91412" marT="45714" marB="45714" anchor="ctr">
                    <a:lnL>
                      <a:noFill/>
                    </a:lnL>
                    <a:lnR>
                      <a:noFill/>
                    </a:lnR>
                    <a:lnT>
                      <a:noFill/>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r>
                        <a:rPr lang="en-US" sz="1800" dirty="0"/>
                        <a:t>57</a:t>
                      </a:r>
                    </a:p>
                  </a:txBody>
                  <a:tcPr marL="91412" marR="91412" marT="45714" marB="45714" anchor="ctr">
                    <a:lnL>
                      <a:noFill/>
                    </a:lnL>
                    <a:lnR>
                      <a:noFill/>
                    </a:lnR>
                    <a:lnT>
                      <a:noFill/>
                    </a:lnT>
                    <a:lnB w="12700" cap="flat" cmpd="sng" algn="ctr">
                      <a:solidFill>
                        <a:schemeClr val="tx1"/>
                      </a:solidFill>
                      <a:prstDash val="solid"/>
                      <a:round/>
                      <a:headEnd type="none" w="med" len="med"/>
                      <a:tailEnd type="none" w="med" len="med"/>
                    </a:lnB>
                  </a:tcPr>
                </a:tc>
                <a:tc>
                  <a:txBody>
                    <a:bodyPr/>
                    <a:lstStyle/>
                    <a:p>
                      <a:r>
                        <a:rPr lang="en-US" sz="1800" dirty="0"/>
                        <a:t>25</a:t>
                      </a:r>
                    </a:p>
                  </a:txBody>
                  <a:tcPr marL="91412" marR="91412" marT="45714" marB="45714"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0007"/>
                  </a:ext>
                </a:extLst>
              </a:tr>
            </a:tbl>
          </a:graphicData>
        </a:graphic>
      </p:graphicFrame>
      <p:sp>
        <p:nvSpPr>
          <p:cNvPr id="49294" name="TextBox 6"/>
          <p:cNvSpPr txBox="1">
            <a:spLocks noChangeArrowheads="1"/>
          </p:cNvSpPr>
          <p:nvPr/>
        </p:nvSpPr>
        <p:spPr bwMode="auto">
          <a:xfrm>
            <a:off x="2484438" y="1628775"/>
            <a:ext cx="5746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800">
                <a:latin typeface="Arial" charset="0"/>
              </a:rPr>
              <a:t>IP</a:t>
            </a:r>
            <a:endParaRPr lang="en-US" altLang="en-US" sz="1800">
              <a:latin typeface="Arial" charset="0"/>
            </a:endParaRPr>
          </a:p>
        </p:txBody>
      </p:sp>
      <p:sp>
        <p:nvSpPr>
          <p:cNvPr id="10" name="TextBox 9"/>
          <p:cNvSpPr txBox="1">
            <a:spLocks noChangeArrowheads="1"/>
          </p:cNvSpPr>
          <p:nvPr/>
        </p:nvSpPr>
        <p:spPr bwMode="auto">
          <a:xfrm>
            <a:off x="6629400" y="1628775"/>
            <a:ext cx="822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800">
                <a:latin typeface="Arial" charset="0"/>
              </a:rPr>
              <a:t>IP</a:t>
            </a:r>
            <a:r>
              <a:rPr lang="en-US" altLang="en-US" sz="2800" baseline="30000">
                <a:latin typeface="Arial" charset="0"/>
              </a:rPr>
              <a:t>-1</a:t>
            </a:r>
            <a:endParaRPr lang="en-US" altLang="en-US" sz="1800">
              <a:latin typeface="Arial" charset="0"/>
            </a:endParaRPr>
          </a:p>
        </p:txBody>
      </p:sp>
      <p:sp>
        <p:nvSpPr>
          <p:cNvPr id="49296" name="TextBox 10"/>
          <p:cNvSpPr txBox="1">
            <a:spLocks noChangeArrowheads="1"/>
          </p:cNvSpPr>
          <p:nvPr/>
        </p:nvSpPr>
        <p:spPr bwMode="auto">
          <a:xfrm>
            <a:off x="34925" y="2636838"/>
            <a:ext cx="576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800" dirty="0">
                <a:solidFill>
                  <a:srgbClr val="0432FF"/>
                </a:solidFill>
                <a:latin typeface="Arial" charset="0"/>
              </a:rPr>
              <a:t>L</a:t>
            </a:r>
            <a:r>
              <a:rPr lang="en-AU" altLang="en-US" sz="2800" baseline="-25000" dirty="0">
                <a:solidFill>
                  <a:srgbClr val="0432FF"/>
                </a:solidFill>
                <a:latin typeface="Arial" charset="0"/>
              </a:rPr>
              <a:t>0</a:t>
            </a:r>
            <a:endParaRPr lang="en-US" altLang="en-US" sz="1800" baseline="-25000" dirty="0">
              <a:solidFill>
                <a:srgbClr val="0432FF"/>
              </a:solidFill>
              <a:latin typeface="Arial" charset="0"/>
            </a:endParaRPr>
          </a:p>
        </p:txBody>
      </p:sp>
      <p:sp>
        <p:nvSpPr>
          <p:cNvPr id="49297" name="TextBox 11"/>
          <p:cNvSpPr txBox="1">
            <a:spLocks noChangeArrowheads="1"/>
          </p:cNvSpPr>
          <p:nvPr/>
        </p:nvSpPr>
        <p:spPr bwMode="auto">
          <a:xfrm>
            <a:off x="34925" y="4164013"/>
            <a:ext cx="576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800" dirty="0">
                <a:solidFill>
                  <a:srgbClr val="0432FF"/>
                </a:solidFill>
                <a:latin typeface="Arial" charset="0"/>
              </a:rPr>
              <a:t>R</a:t>
            </a:r>
            <a:r>
              <a:rPr lang="en-AU" altLang="en-US" sz="2800" baseline="-25000" dirty="0">
                <a:solidFill>
                  <a:srgbClr val="0432FF"/>
                </a:solidFill>
                <a:latin typeface="Arial" charset="0"/>
              </a:rPr>
              <a:t>0</a:t>
            </a:r>
            <a:endParaRPr lang="en-US" altLang="en-US" sz="1800" baseline="-25000" dirty="0">
              <a:solidFill>
                <a:srgbClr val="0432FF"/>
              </a:solidFill>
              <a:latin typeface="Arial" charset="0"/>
            </a:endParaRPr>
          </a:p>
        </p:txBody>
      </p:sp>
      <p:sp>
        <p:nvSpPr>
          <p:cNvPr id="13" name="Rectangle 3"/>
          <p:cNvSpPr>
            <a:spLocks noGrp="1" noChangeArrowheads="1"/>
          </p:cNvSpPr>
          <p:nvPr>
            <p:ph idx="1"/>
          </p:nvPr>
        </p:nvSpPr>
        <p:spPr>
          <a:xfrm>
            <a:off x="1557336" y="5771468"/>
            <a:ext cx="6337300" cy="541115"/>
          </a:xfrm>
        </p:spPr>
        <p:txBody>
          <a:bodyPr/>
          <a:lstStyle/>
          <a:p>
            <a:pPr eaLnBrk="1" hangingPunct="1">
              <a:spcBef>
                <a:spcPct val="0"/>
              </a:spcBef>
            </a:pPr>
            <a:r>
              <a:rPr lang="en-AU" altLang="en-US" sz="2800" dirty="0"/>
              <a:t>quite regular </a:t>
            </a:r>
            <a:r>
              <a:rPr lang="en-AU" altLang="en-US" sz="2800"/>
              <a:t>in structure</a:t>
            </a:r>
            <a:endParaRPr lang="en-AU" altLang="en-US" sz="2800" dirty="0"/>
          </a:p>
        </p:txBody>
      </p:sp>
      <p:sp>
        <p:nvSpPr>
          <p:cNvPr id="15" name="Left Brace 14"/>
          <p:cNvSpPr/>
          <p:nvPr/>
        </p:nvSpPr>
        <p:spPr>
          <a:xfrm>
            <a:off x="539750" y="3800475"/>
            <a:ext cx="174625" cy="1439863"/>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ＭＳ Ｐゴシック" pitchFamily="34" charset="-128"/>
            </a:endParaRPr>
          </a:p>
        </p:txBody>
      </p:sp>
      <p:sp>
        <p:nvSpPr>
          <p:cNvPr id="16" name="Left Brace 15"/>
          <p:cNvSpPr/>
          <p:nvPr/>
        </p:nvSpPr>
        <p:spPr>
          <a:xfrm>
            <a:off x="534988" y="2205038"/>
            <a:ext cx="174625" cy="14398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ＭＳ Ｐゴシック" pitchFamily="34" charset="-128"/>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2"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3850" y="1427163"/>
            <a:ext cx="6351588"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3" name="Rectangle 2"/>
          <p:cNvSpPr>
            <a:spLocks noGrp="1" noChangeArrowheads="1"/>
          </p:cNvSpPr>
          <p:nvPr>
            <p:ph type="title"/>
          </p:nvPr>
        </p:nvSpPr>
        <p:spPr/>
        <p:txBody>
          <a:bodyPr/>
          <a:lstStyle/>
          <a:p>
            <a:pPr eaLnBrk="1" hangingPunct="1"/>
            <a:r>
              <a:rPr lang="en-US" altLang="en-US" sz="4000">
                <a:ea typeface="ＭＳ Ｐゴシック" charset="-128"/>
              </a:rPr>
              <a:t>Single Round of DES Algorithm</a:t>
            </a:r>
            <a:endParaRPr lang="en-AU" altLang="en-US" sz="4000">
              <a:ea typeface="ＭＳ Ｐゴシック" charset="-128"/>
            </a:endParaRPr>
          </a:p>
        </p:txBody>
      </p:sp>
      <p:sp>
        <p:nvSpPr>
          <p:cNvPr id="51204"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950C0379-9025-F34A-BF70-E1380BA038E1}"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
        <p:nvSpPr>
          <p:cNvPr id="51205" name="TextBox 6"/>
          <p:cNvSpPr txBox="1">
            <a:spLocks noChangeArrowheads="1"/>
          </p:cNvSpPr>
          <p:nvPr/>
        </p:nvSpPr>
        <p:spPr bwMode="auto">
          <a:xfrm>
            <a:off x="6659563" y="3862388"/>
            <a:ext cx="24844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zh-TW" sz="1800" dirty="0" err="1">
                <a:solidFill>
                  <a:srgbClr val="0432FF"/>
                </a:solidFill>
                <a:latin typeface="Arial" charset="0"/>
              </a:rPr>
              <a:t>LE</a:t>
            </a:r>
            <a:r>
              <a:rPr lang="en-US" altLang="zh-TW" sz="1800" baseline="-25000" dirty="0" err="1">
                <a:solidFill>
                  <a:srgbClr val="0432FF"/>
                </a:solidFill>
                <a:latin typeface="Arial" charset="0"/>
              </a:rPr>
              <a:t>i</a:t>
            </a:r>
            <a:r>
              <a:rPr lang="en-US" altLang="zh-TW" sz="1800" dirty="0">
                <a:solidFill>
                  <a:srgbClr val="0432FF"/>
                </a:solidFill>
                <a:latin typeface="Arial" charset="0"/>
              </a:rPr>
              <a:t>=RE</a:t>
            </a:r>
            <a:r>
              <a:rPr lang="en-US" altLang="zh-TW" sz="1800" baseline="-25000" dirty="0">
                <a:solidFill>
                  <a:srgbClr val="0432FF"/>
                </a:solidFill>
                <a:latin typeface="Arial" charset="0"/>
              </a:rPr>
              <a:t>i-1</a:t>
            </a:r>
            <a:r>
              <a:rPr lang="en-AU" altLang="zh-TW" sz="1800" dirty="0">
                <a:solidFill>
                  <a:srgbClr val="0432FF"/>
                </a:solidFill>
                <a:latin typeface="Arial" charset="0"/>
              </a:rPr>
              <a:t>;</a:t>
            </a:r>
          </a:p>
          <a:p>
            <a:pPr eaLnBrk="1" hangingPunct="1">
              <a:spcBef>
                <a:spcPct val="0"/>
              </a:spcBef>
              <a:buFontTx/>
              <a:buNone/>
            </a:pPr>
            <a:r>
              <a:rPr lang="en-US" altLang="zh-TW" sz="1800" dirty="0" err="1">
                <a:solidFill>
                  <a:srgbClr val="0432FF"/>
                </a:solidFill>
                <a:latin typeface="Arial" charset="0"/>
              </a:rPr>
              <a:t>RE</a:t>
            </a:r>
            <a:r>
              <a:rPr lang="en-US" altLang="zh-TW" sz="1800" baseline="-25000" dirty="0" err="1">
                <a:solidFill>
                  <a:srgbClr val="0432FF"/>
                </a:solidFill>
                <a:latin typeface="Arial" charset="0"/>
              </a:rPr>
              <a:t>i</a:t>
            </a:r>
            <a:r>
              <a:rPr lang="en-US" altLang="zh-TW" sz="1800" dirty="0">
                <a:solidFill>
                  <a:srgbClr val="0432FF"/>
                </a:solidFill>
                <a:latin typeface="Arial" charset="0"/>
              </a:rPr>
              <a:t>=LE</a:t>
            </a:r>
            <a:r>
              <a:rPr lang="en-US" altLang="zh-TW" sz="1800" baseline="-25000" dirty="0">
                <a:solidFill>
                  <a:srgbClr val="0432FF"/>
                </a:solidFill>
                <a:latin typeface="Arial" charset="0"/>
              </a:rPr>
              <a:t>i-1</a:t>
            </a:r>
            <a:r>
              <a:rPr lang="en-AU" altLang="en-US" sz="1800" dirty="0">
                <a:solidFill>
                  <a:srgbClr val="0432FF"/>
                </a:solidFill>
                <a:latin typeface="Arial" charset="0"/>
                <a:sym typeface="Symbol" charset="2"/>
              </a:rPr>
              <a:t> </a:t>
            </a:r>
            <a:r>
              <a:rPr lang="en-US" altLang="zh-TW" sz="1800" dirty="0">
                <a:solidFill>
                  <a:srgbClr val="0432FF"/>
                </a:solidFill>
                <a:latin typeface="Arial" charset="0"/>
                <a:sym typeface="Wingdings 2" charset="2"/>
              </a:rPr>
              <a:t>F(RE</a:t>
            </a:r>
            <a:r>
              <a:rPr lang="en-US" altLang="zh-TW" sz="1800" baseline="-25000" dirty="0">
                <a:solidFill>
                  <a:srgbClr val="0432FF"/>
                </a:solidFill>
                <a:latin typeface="Arial" charset="0"/>
              </a:rPr>
              <a:t>i-1, </a:t>
            </a:r>
            <a:r>
              <a:rPr lang="en-US" altLang="zh-TW" sz="1800" dirty="0">
                <a:solidFill>
                  <a:srgbClr val="0432FF"/>
                </a:solidFill>
                <a:latin typeface="Arial" charset="0"/>
                <a:sym typeface="Wingdings 2" charset="2"/>
              </a:rPr>
              <a:t>K</a:t>
            </a:r>
            <a:r>
              <a:rPr lang="en-US" altLang="zh-TW" sz="1800" baseline="-25000" dirty="0">
                <a:solidFill>
                  <a:srgbClr val="0432FF"/>
                </a:solidFill>
                <a:latin typeface="Arial" charset="0"/>
                <a:sym typeface="Wingdings 2" charset="2"/>
              </a:rPr>
              <a:t>i</a:t>
            </a:r>
            <a:r>
              <a:rPr lang="en-US" altLang="zh-TW" sz="1800" baseline="-25000" dirty="0">
                <a:solidFill>
                  <a:srgbClr val="0432FF"/>
                </a:solidFill>
                <a:latin typeface="Arial" charset="0"/>
              </a:rPr>
              <a:t> </a:t>
            </a:r>
            <a:r>
              <a:rPr lang="en-US" altLang="zh-TW" sz="1800" dirty="0">
                <a:solidFill>
                  <a:srgbClr val="0432FF"/>
                </a:solidFill>
                <a:latin typeface="Arial" charset="0"/>
                <a:sym typeface="Wingdings 2" charset="2"/>
              </a:rPr>
              <a:t>);</a:t>
            </a:r>
            <a:endParaRPr lang="en-US" altLang="en-US" sz="1800" dirty="0">
              <a:solidFill>
                <a:srgbClr val="0432FF"/>
              </a:solidFill>
              <a:latin typeface="Arial"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154690045"/>
              </p:ext>
            </p:extLst>
          </p:nvPr>
        </p:nvGraphicFramePr>
        <p:xfrm>
          <a:off x="3959677" y="1088739"/>
          <a:ext cx="2935290" cy="2925792"/>
        </p:xfrm>
        <a:graphic>
          <a:graphicData uri="http://schemas.openxmlformats.org/drawingml/2006/table">
            <a:tbl>
              <a:tblPr/>
              <a:tblGrid>
                <a:gridCol w="466940">
                  <a:extLst>
                    <a:ext uri="{9D8B030D-6E8A-4147-A177-3AD203B41FA5}">
                      <a16:colId xmlns:a16="http://schemas.microsoft.com/office/drawing/2014/main" val="20000"/>
                    </a:ext>
                  </a:extLst>
                </a:gridCol>
                <a:gridCol w="493670">
                  <a:extLst>
                    <a:ext uri="{9D8B030D-6E8A-4147-A177-3AD203B41FA5}">
                      <a16:colId xmlns:a16="http://schemas.microsoft.com/office/drawing/2014/main" val="20001"/>
                    </a:ext>
                  </a:extLst>
                </a:gridCol>
                <a:gridCol w="493670">
                  <a:extLst>
                    <a:ext uri="{9D8B030D-6E8A-4147-A177-3AD203B41FA5}">
                      <a16:colId xmlns:a16="http://schemas.microsoft.com/office/drawing/2014/main" val="20002"/>
                    </a:ext>
                  </a:extLst>
                </a:gridCol>
                <a:gridCol w="493670">
                  <a:extLst>
                    <a:ext uri="{9D8B030D-6E8A-4147-A177-3AD203B41FA5}">
                      <a16:colId xmlns:a16="http://schemas.microsoft.com/office/drawing/2014/main" val="20003"/>
                    </a:ext>
                  </a:extLst>
                </a:gridCol>
                <a:gridCol w="493670">
                  <a:extLst>
                    <a:ext uri="{9D8B030D-6E8A-4147-A177-3AD203B41FA5}">
                      <a16:colId xmlns:a16="http://schemas.microsoft.com/office/drawing/2014/main" val="20004"/>
                    </a:ext>
                  </a:extLst>
                </a:gridCol>
                <a:gridCol w="493670">
                  <a:extLst>
                    <a:ext uri="{9D8B030D-6E8A-4147-A177-3AD203B41FA5}">
                      <a16:colId xmlns:a16="http://schemas.microsoft.com/office/drawing/2014/main" val="20005"/>
                    </a:ext>
                  </a:extLst>
                </a:gridCol>
              </a:tblGrid>
              <a:tr h="149349">
                <a:tc>
                  <a:txBody>
                    <a:bodyPr/>
                    <a:lstStyle/>
                    <a:p>
                      <a:r>
                        <a:rPr lang="en-US" sz="1800" u="sng" dirty="0"/>
                        <a:t>32</a:t>
                      </a:r>
                    </a:p>
                  </a:txBody>
                  <a:tcPr marL="91420" marR="91420" marT="45702" marB="45702">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u="sng" dirty="0"/>
                        <a:t>1</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20000"/>
                        <a:lumOff val="80000"/>
                      </a:schemeClr>
                    </a:solidFill>
                  </a:tcPr>
                </a:tc>
                <a:tc>
                  <a:txBody>
                    <a:bodyPr/>
                    <a:lstStyle/>
                    <a:p>
                      <a:r>
                        <a:rPr lang="en-US" sz="1800" dirty="0"/>
                        <a:t>2</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40000"/>
                        <a:lumOff val="60000"/>
                      </a:schemeClr>
                    </a:solidFill>
                  </a:tcPr>
                </a:tc>
                <a:tc>
                  <a:txBody>
                    <a:bodyPr/>
                    <a:lstStyle/>
                    <a:p>
                      <a:r>
                        <a:rPr lang="en-US" sz="1800" dirty="0"/>
                        <a:t>3</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40000"/>
                        <a:lumOff val="60000"/>
                      </a:schemeClr>
                    </a:solidFill>
                  </a:tcPr>
                </a:tc>
                <a:tc>
                  <a:txBody>
                    <a:bodyPr/>
                    <a:lstStyle/>
                    <a:p>
                      <a:r>
                        <a:rPr lang="en-US" sz="1800" u="sng" dirty="0"/>
                        <a:t>4</a:t>
                      </a:r>
                    </a:p>
                  </a:txBody>
                  <a:tcPr marL="91420" marR="91420" marT="45702" marB="45702">
                    <a:lnL>
                      <a:noFill/>
                    </a:lnL>
                    <a:lnR>
                      <a:noFill/>
                    </a:lnR>
                    <a:lnT w="12700" cap="flat" cmpd="sng" algn="ctr">
                      <a:solidFill>
                        <a:schemeClr val="tx1"/>
                      </a:solidFill>
                      <a:prstDash val="solid"/>
                      <a:round/>
                      <a:headEnd type="none" w="med" len="med"/>
                      <a:tailEnd type="none" w="med" len="med"/>
                    </a:lnT>
                    <a:lnB>
                      <a:noFill/>
                    </a:lnB>
                    <a:solidFill>
                      <a:schemeClr val="accent6">
                        <a:lumMod val="20000"/>
                        <a:lumOff val="80000"/>
                      </a:schemeClr>
                    </a:solidFill>
                  </a:tcPr>
                </a:tc>
                <a:tc>
                  <a:txBody>
                    <a:bodyPr/>
                    <a:lstStyle/>
                    <a:p>
                      <a:r>
                        <a:rPr lang="en-US" sz="1800" u="sng" dirty="0"/>
                        <a:t>5</a:t>
                      </a:r>
                    </a:p>
                  </a:txBody>
                  <a:tcPr marL="91420" marR="91420" marT="45702" marB="45702">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65720">
                <a:tc>
                  <a:txBody>
                    <a:bodyPr/>
                    <a:lstStyle/>
                    <a:p>
                      <a:r>
                        <a:rPr lang="en-US" sz="1800" u="sng" dirty="0"/>
                        <a:t>4</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5</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dirty="0"/>
                        <a:t>6</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7</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8</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9</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65720">
                <a:tc>
                  <a:txBody>
                    <a:bodyPr/>
                    <a:lstStyle/>
                    <a:p>
                      <a:r>
                        <a:rPr lang="en-US" sz="1800" u="sng" dirty="0"/>
                        <a:t>8</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9</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dirty="0"/>
                        <a:t>10</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11</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12</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13</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65720">
                <a:tc>
                  <a:txBody>
                    <a:bodyPr/>
                    <a:lstStyle/>
                    <a:p>
                      <a:r>
                        <a:rPr lang="en-US" sz="1800" u="sng" dirty="0"/>
                        <a:t>12</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13</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dirty="0"/>
                        <a:t>14</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15</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16</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17</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3"/>
                  </a:ext>
                </a:extLst>
              </a:tr>
              <a:tr h="365720">
                <a:tc>
                  <a:txBody>
                    <a:bodyPr/>
                    <a:lstStyle/>
                    <a:p>
                      <a:r>
                        <a:rPr lang="en-US" sz="1800" u="sng" dirty="0"/>
                        <a:t>16</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17</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a:t>18</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19</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20</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21</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4"/>
                  </a:ext>
                </a:extLst>
              </a:tr>
              <a:tr h="365720">
                <a:tc>
                  <a:txBody>
                    <a:bodyPr/>
                    <a:lstStyle/>
                    <a:p>
                      <a:r>
                        <a:rPr lang="en-US" sz="1800" u="sng" dirty="0"/>
                        <a:t>20</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21</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a:t>22</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23</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24</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25</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5"/>
                  </a:ext>
                </a:extLst>
              </a:tr>
              <a:tr h="365720">
                <a:tc>
                  <a:txBody>
                    <a:bodyPr/>
                    <a:lstStyle/>
                    <a:p>
                      <a:r>
                        <a:rPr lang="en-US" sz="1800" u="sng"/>
                        <a:t>24</a:t>
                      </a:r>
                    </a:p>
                  </a:txBody>
                  <a:tcPr marL="91420" marR="91420" marT="45702" marB="45702">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u="sng" dirty="0"/>
                        <a:t>25</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a:t>26</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dirty="0"/>
                        <a:t>27</a:t>
                      </a:r>
                    </a:p>
                  </a:txBody>
                  <a:tcPr marL="91420" marR="91420" marT="45702" marB="45702">
                    <a:lnL>
                      <a:noFill/>
                    </a:lnL>
                    <a:lnR>
                      <a:noFill/>
                    </a:lnR>
                    <a:lnT>
                      <a:noFill/>
                    </a:lnT>
                    <a:lnB>
                      <a:noFill/>
                    </a:lnB>
                    <a:solidFill>
                      <a:schemeClr val="accent6">
                        <a:lumMod val="40000"/>
                        <a:lumOff val="60000"/>
                      </a:schemeClr>
                    </a:solidFill>
                  </a:tcPr>
                </a:tc>
                <a:tc>
                  <a:txBody>
                    <a:bodyPr/>
                    <a:lstStyle/>
                    <a:p>
                      <a:r>
                        <a:rPr lang="en-US" sz="1800" u="sng" dirty="0"/>
                        <a:t>28</a:t>
                      </a:r>
                    </a:p>
                  </a:txBody>
                  <a:tcPr marL="91420" marR="91420" marT="45702" marB="45702">
                    <a:lnL>
                      <a:noFill/>
                    </a:lnL>
                    <a:lnR>
                      <a:noFill/>
                    </a:lnR>
                    <a:lnT>
                      <a:noFill/>
                    </a:lnT>
                    <a:lnB>
                      <a:noFill/>
                    </a:lnB>
                    <a:solidFill>
                      <a:schemeClr val="accent6">
                        <a:lumMod val="20000"/>
                        <a:lumOff val="80000"/>
                      </a:schemeClr>
                    </a:solidFill>
                  </a:tcPr>
                </a:tc>
                <a:tc>
                  <a:txBody>
                    <a:bodyPr/>
                    <a:lstStyle/>
                    <a:p>
                      <a:r>
                        <a:rPr lang="en-US" sz="1800" u="sng" dirty="0"/>
                        <a:t>29</a:t>
                      </a:r>
                    </a:p>
                  </a:txBody>
                  <a:tcPr marL="91420" marR="91420" marT="45702" marB="45702">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6"/>
                  </a:ext>
                </a:extLst>
              </a:tr>
              <a:tr h="365720">
                <a:tc>
                  <a:txBody>
                    <a:bodyPr/>
                    <a:lstStyle/>
                    <a:p>
                      <a:r>
                        <a:rPr lang="en-US" sz="1800" u="sng" dirty="0"/>
                        <a:t>28</a:t>
                      </a:r>
                    </a:p>
                  </a:txBody>
                  <a:tcPr marL="91420" marR="91420" marT="45702" marB="45702">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u="sng" dirty="0"/>
                        <a:t>29</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800"/>
                        <a:t>30</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a:t>31</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40000"/>
                        <a:lumOff val="60000"/>
                      </a:schemeClr>
                    </a:solidFill>
                  </a:tcPr>
                </a:tc>
                <a:tc>
                  <a:txBody>
                    <a:bodyPr/>
                    <a:lstStyle/>
                    <a:p>
                      <a:r>
                        <a:rPr lang="en-US" sz="1800" u="sng" dirty="0"/>
                        <a:t>32</a:t>
                      </a:r>
                    </a:p>
                  </a:txBody>
                  <a:tcPr marL="91420" marR="91420" marT="45702" marB="45702">
                    <a:lnL>
                      <a:noFill/>
                    </a:lnL>
                    <a:lnR>
                      <a:noFill/>
                    </a:lnR>
                    <a:lnT>
                      <a:noFill/>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r>
                        <a:rPr lang="en-US" sz="1800" u="sng" dirty="0"/>
                        <a:t>1</a:t>
                      </a:r>
                    </a:p>
                  </a:txBody>
                  <a:tcPr marL="91420" marR="91420" marT="45702" marB="45702">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10" name="TextBox 9"/>
          <p:cNvSpPr txBox="1">
            <a:spLocks noChangeArrowheads="1"/>
          </p:cNvSpPr>
          <p:nvPr/>
        </p:nvSpPr>
        <p:spPr bwMode="auto">
          <a:xfrm>
            <a:off x="3924300" y="4192588"/>
            <a:ext cx="2455863" cy="12001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zh-TW" sz="1800" dirty="0">
                <a:solidFill>
                  <a:srgbClr val="0432FF"/>
                </a:solidFill>
                <a:latin typeface="Arial" charset="0"/>
              </a:rPr>
              <a:t>Expansion by taking the outer bits from the two adjacent groups (underlined numbers)</a:t>
            </a:r>
            <a:endParaRPr lang="en-US" altLang="en-US" sz="1800" dirty="0">
              <a:solidFill>
                <a:srgbClr val="0432FF"/>
              </a:solidFill>
              <a:latin typeface="Arial" charset="0"/>
            </a:endParaRPr>
          </a:p>
        </p:txBody>
      </p:sp>
      <p:graphicFrame>
        <p:nvGraphicFramePr>
          <p:cNvPr id="11" name="Table 10"/>
          <p:cNvGraphicFramePr>
            <a:graphicFrameLocks noGrp="1"/>
          </p:cNvGraphicFramePr>
          <p:nvPr>
            <p:extLst>
              <p:ext uri="{D42A27DB-BD31-4B8C-83A1-F6EECF244321}">
                <p14:modId xmlns:p14="http://schemas.microsoft.com/office/powerpoint/2010/main" val="49723089"/>
              </p:ext>
            </p:extLst>
          </p:nvPr>
        </p:nvGraphicFramePr>
        <p:xfrm>
          <a:off x="3338515" y="4541577"/>
          <a:ext cx="3706810" cy="1463675"/>
        </p:xfrm>
        <a:graphic>
          <a:graphicData uri="http://schemas.openxmlformats.org/drawingml/2006/table">
            <a:tbl>
              <a:tblPr/>
              <a:tblGrid>
                <a:gridCol w="458707">
                  <a:extLst>
                    <a:ext uri="{9D8B030D-6E8A-4147-A177-3AD203B41FA5}">
                      <a16:colId xmlns:a16="http://schemas.microsoft.com/office/drawing/2014/main" val="20000"/>
                    </a:ext>
                  </a:extLst>
                </a:gridCol>
                <a:gridCol w="458707">
                  <a:extLst>
                    <a:ext uri="{9D8B030D-6E8A-4147-A177-3AD203B41FA5}">
                      <a16:colId xmlns:a16="http://schemas.microsoft.com/office/drawing/2014/main" val="20001"/>
                    </a:ext>
                  </a:extLst>
                </a:gridCol>
                <a:gridCol w="458707">
                  <a:extLst>
                    <a:ext uri="{9D8B030D-6E8A-4147-A177-3AD203B41FA5}">
                      <a16:colId xmlns:a16="http://schemas.microsoft.com/office/drawing/2014/main" val="20002"/>
                    </a:ext>
                  </a:extLst>
                </a:gridCol>
                <a:gridCol w="458707">
                  <a:extLst>
                    <a:ext uri="{9D8B030D-6E8A-4147-A177-3AD203B41FA5}">
                      <a16:colId xmlns:a16="http://schemas.microsoft.com/office/drawing/2014/main" val="20003"/>
                    </a:ext>
                  </a:extLst>
                </a:gridCol>
                <a:gridCol w="458707">
                  <a:extLst>
                    <a:ext uri="{9D8B030D-6E8A-4147-A177-3AD203B41FA5}">
                      <a16:colId xmlns:a16="http://schemas.microsoft.com/office/drawing/2014/main" val="20004"/>
                    </a:ext>
                  </a:extLst>
                </a:gridCol>
                <a:gridCol w="495861">
                  <a:extLst>
                    <a:ext uri="{9D8B030D-6E8A-4147-A177-3AD203B41FA5}">
                      <a16:colId xmlns:a16="http://schemas.microsoft.com/office/drawing/2014/main" val="20005"/>
                    </a:ext>
                  </a:extLst>
                </a:gridCol>
                <a:gridCol w="458707">
                  <a:extLst>
                    <a:ext uri="{9D8B030D-6E8A-4147-A177-3AD203B41FA5}">
                      <a16:colId xmlns:a16="http://schemas.microsoft.com/office/drawing/2014/main" val="20006"/>
                    </a:ext>
                  </a:extLst>
                </a:gridCol>
                <a:gridCol w="458707">
                  <a:extLst>
                    <a:ext uri="{9D8B030D-6E8A-4147-A177-3AD203B41FA5}">
                      <a16:colId xmlns:a16="http://schemas.microsoft.com/office/drawing/2014/main" val="20007"/>
                    </a:ext>
                  </a:extLst>
                </a:gridCol>
              </a:tblGrid>
              <a:tr h="365975">
                <a:tc>
                  <a:txBody>
                    <a:bodyPr/>
                    <a:lstStyle/>
                    <a:p>
                      <a:r>
                        <a:rPr lang="en-US" sz="1800" dirty="0"/>
                        <a:t>16</a:t>
                      </a:r>
                    </a:p>
                  </a:txBody>
                  <a:tcPr marL="91425" marR="91425" marT="45738" marB="45738"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7</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20</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21</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29</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12</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28</a:t>
                      </a:r>
                    </a:p>
                  </a:txBody>
                  <a:tcPr marL="91425" marR="91425" marT="45738" marB="45738"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17</a:t>
                      </a:r>
                    </a:p>
                  </a:txBody>
                  <a:tcPr marL="91425" marR="91425" marT="45738" marB="45738"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65900">
                <a:tc>
                  <a:txBody>
                    <a:bodyPr/>
                    <a:lstStyle/>
                    <a:p>
                      <a:r>
                        <a:rPr lang="en-US" sz="1800" dirty="0"/>
                        <a:t>1</a:t>
                      </a:r>
                    </a:p>
                  </a:txBody>
                  <a:tcPr marL="91425" marR="91425" marT="45738" marB="45738"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15</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23</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26</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5</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18</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31</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10</a:t>
                      </a:r>
                    </a:p>
                  </a:txBody>
                  <a:tcPr marL="91425" marR="91425" marT="45738" marB="45738"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65900">
                <a:tc>
                  <a:txBody>
                    <a:bodyPr/>
                    <a:lstStyle/>
                    <a:p>
                      <a:r>
                        <a:rPr lang="en-US" sz="1800" dirty="0"/>
                        <a:t>2</a:t>
                      </a:r>
                    </a:p>
                  </a:txBody>
                  <a:tcPr marL="91425" marR="91425" marT="45738" marB="45738"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8</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24</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14</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32</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27</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3</a:t>
                      </a:r>
                    </a:p>
                  </a:txBody>
                  <a:tcPr marL="91425" marR="91425" marT="45738" marB="45738" anchor="ctr">
                    <a:lnL>
                      <a:noFill/>
                    </a:lnL>
                    <a:lnR>
                      <a:noFill/>
                    </a:lnR>
                    <a:lnT>
                      <a:noFill/>
                    </a:lnT>
                    <a:lnB>
                      <a:noFill/>
                    </a:lnB>
                    <a:solidFill>
                      <a:schemeClr val="accent1">
                        <a:lumMod val="20000"/>
                        <a:lumOff val="80000"/>
                      </a:schemeClr>
                    </a:solidFill>
                  </a:tcPr>
                </a:tc>
                <a:tc>
                  <a:txBody>
                    <a:bodyPr/>
                    <a:lstStyle/>
                    <a:p>
                      <a:r>
                        <a:rPr lang="en-US" sz="1800" dirty="0"/>
                        <a:t>9</a:t>
                      </a:r>
                    </a:p>
                  </a:txBody>
                  <a:tcPr marL="91425" marR="91425" marT="45738" marB="45738"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65900">
                <a:tc>
                  <a:txBody>
                    <a:bodyPr/>
                    <a:lstStyle/>
                    <a:p>
                      <a:r>
                        <a:rPr lang="en-US" sz="1800" dirty="0"/>
                        <a:t>19</a:t>
                      </a:r>
                    </a:p>
                  </a:txBody>
                  <a:tcPr marL="91425" marR="91425" marT="45738" marB="45738"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13</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30</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6</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22</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11</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4</a:t>
                      </a:r>
                    </a:p>
                  </a:txBody>
                  <a:tcPr marL="91425" marR="91425" marT="45738" marB="45738"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25</a:t>
                      </a:r>
                    </a:p>
                  </a:txBody>
                  <a:tcPr marL="91425" marR="91425" marT="45738" marB="45738"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xit" presetSubtype="0" fill="hold" nodeType="clickEffect">
                                  <p:stCondLst>
                                    <p:cond delay="0"/>
                                  </p:stCondLst>
                                  <p:childTnLst>
                                    <p:set>
                                      <p:cBhvr>
                                        <p:cTn id="22"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en-US" sz="4000">
                <a:ea typeface="ＭＳ Ｐゴシック" charset="-128"/>
              </a:rPr>
              <a:t>Calculation of F(R, K)</a:t>
            </a:r>
            <a:endParaRPr lang="en-AU" altLang="en-US" sz="4000">
              <a:ea typeface="ＭＳ Ｐゴシック" charset="-128"/>
            </a:endParaRPr>
          </a:p>
        </p:txBody>
      </p:sp>
      <p:pic>
        <p:nvPicPr>
          <p:cNvPr id="53251" name="Picture 5"/>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1044575" y="1196975"/>
            <a:ext cx="7127875" cy="50958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F9DF8C6-A0F7-2043-A1AA-0E7C211071ED}"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grpSp>
        <p:nvGrpSpPr>
          <p:cNvPr id="53253" name="Group 7"/>
          <p:cNvGrpSpPr>
            <a:grpSpLocks/>
          </p:cNvGrpSpPr>
          <p:nvPr/>
        </p:nvGrpSpPr>
        <p:grpSpPr bwMode="auto">
          <a:xfrm>
            <a:off x="250825" y="3311525"/>
            <a:ext cx="8321675" cy="2597150"/>
            <a:chOff x="251519" y="3539192"/>
            <a:chExt cx="8321083" cy="2598275"/>
          </a:xfrm>
        </p:grpSpPr>
        <p:sp>
          <p:nvSpPr>
            <p:cNvPr id="5" name="Rectangle 4"/>
            <p:cNvSpPr/>
            <p:nvPr/>
          </p:nvSpPr>
          <p:spPr>
            <a:xfrm>
              <a:off x="722973" y="3539192"/>
              <a:ext cx="7849629" cy="1511955"/>
            </a:xfrm>
            <a:prstGeom prst="rect">
              <a:avLst/>
            </a:prstGeom>
            <a:noFill/>
            <a:ln w="38100">
              <a:solidFill>
                <a:srgbClr val="003399"/>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solidFill>
                  <a:srgbClr val="FFFFFF"/>
                </a:solidFill>
                <a:ea typeface="ＭＳ Ｐゴシック" pitchFamily="34" charset="-128"/>
              </a:endParaRPr>
            </a:p>
          </p:txBody>
        </p:sp>
        <p:sp>
          <p:nvSpPr>
            <p:cNvPr id="53256" name="TextBox 5"/>
            <p:cNvSpPr txBox="1">
              <a:spLocks noChangeArrowheads="1"/>
            </p:cNvSpPr>
            <p:nvPr/>
          </p:nvSpPr>
          <p:spPr bwMode="auto">
            <a:xfrm>
              <a:off x="251519" y="5121365"/>
              <a:ext cx="3600839" cy="1016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lgn="ctr" eaLnBrk="1" hangingPunct="1">
                <a:spcBef>
                  <a:spcPct val="0"/>
                </a:spcBef>
                <a:buFontTx/>
                <a:buNone/>
              </a:pPr>
              <a:r>
                <a:rPr lang="en-US" altLang="en-US" sz="2000" dirty="0" err="1">
                  <a:solidFill>
                    <a:srgbClr val="0432FF"/>
                  </a:solidFill>
                  <a:latin typeface="Arial" charset="0"/>
                </a:rPr>
                <a:t>Substution</a:t>
              </a:r>
              <a:r>
                <a:rPr lang="en-US" altLang="en-US" sz="2000" dirty="0">
                  <a:solidFill>
                    <a:srgbClr val="0432FF"/>
                  </a:solidFill>
                  <a:latin typeface="Arial" charset="0"/>
                </a:rPr>
                <a:t>/choice </a:t>
              </a:r>
            </a:p>
            <a:p>
              <a:pPr algn="ctr" eaLnBrk="1" hangingPunct="1">
                <a:spcBef>
                  <a:spcPct val="0"/>
                </a:spcBef>
                <a:buFontTx/>
                <a:buNone/>
              </a:pPr>
              <a:r>
                <a:rPr lang="en-US" altLang="en-US" sz="2000" dirty="0">
                  <a:solidFill>
                    <a:srgbClr val="0432FF"/>
                  </a:solidFill>
                  <a:latin typeface="Arial" charset="0"/>
                </a:rPr>
                <a:t>(eight S-boxes, each accepts 6 bits, outputs 4 bits)</a:t>
              </a:r>
            </a:p>
          </p:txBody>
        </p:sp>
      </p:grpSp>
      <p:sp>
        <p:nvSpPr>
          <p:cNvPr id="11" name="TextBox 10"/>
          <p:cNvSpPr txBox="1">
            <a:spLocks noChangeArrowheads="1"/>
          </p:cNvSpPr>
          <p:nvPr/>
        </p:nvSpPr>
        <p:spPr bwMode="auto">
          <a:xfrm>
            <a:off x="5508625" y="4868863"/>
            <a:ext cx="34925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000" dirty="0">
                <a:solidFill>
                  <a:srgbClr val="0432FF"/>
                </a:solidFill>
                <a:latin typeface="Arial" charset="0"/>
              </a:rPr>
              <a:t>Each S-box: 6 bits input (first and last select row, the middle four select column).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z="4000">
                <a:ea typeface="ＭＳ Ｐゴシック" charset="-128"/>
              </a:rPr>
              <a:t>Definition of DES S-Boxes (e.g., S</a:t>
            </a:r>
            <a:r>
              <a:rPr lang="en-US" altLang="en-US" sz="4000" baseline="-25000">
                <a:ea typeface="ＭＳ Ｐゴシック" charset="-128"/>
              </a:rPr>
              <a:t>1</a:t>
            </a:r>
            <a:r>
              <a:rPr lang="en-US" altLang="en-US" sz="4000">
                <a:ea typeface="ＭＳ Ｐゴシック" charset="-128"/>
              </a:rPr>
              <a:t>)</a:t>
            </a:r>
            <a:endParaRPr lang="en-AU" altLang="en-US" sz="4000">
              <a:ea typeface="ＭＳ Ｐゴシック" charset="-128"/>
            </a:endParaRPr>
          </a:p>
        </p:txBody>
      </p:sp>
      <p:sp>
        <p:nvSpPr>
          <p:cNvPr id="552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E2169A8-673D-874E-AB8B-58DC7AFA830F}"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graphicFrame>
        <p:nvGraphicFramePr>
          <p:cNvPr id="3" name="Table 2"/>
          <p:cNvGraphicFramePr>
            <a:graphicFrameLocks noGrp="1"/>
          </p:cNvGraphicFramePr>
          <p:nvPr/>
        </p:nvGraphicFramePr>
        <p:xfrm>
          <a:off x="179388" y="1268413"/>
          <a:ext cx="8856662" cy="3653475"/>
        </p:xfrm>
        <a:graphic>
          <a:graphicData uri="http://schemas.openxmlformats.org/drawingml/2006/table">
            <a:tbl>
              <a:tblPr/>
              <a:tblGrid>
                <a:gridCol w="520700">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7">
                  <a:extLst>
                    <a:ext uri="{9D8B030D-6E8A-4147-A177-3AD203B41FA5}">
                      <a16:colId xmlns:a16="http://schemas.microsoft.com/office/drawing/2014/main" val="20002"/>
                    </a:ext>
                  </a:extLst>
                </a:gridCol>
                <a:gridCol w="520700">
                  <a:extLst>
                    <a:ext uri="{9D8B030D-6E8A-4147-A177-3AD203B41FA5}">
                      <a16:colId xmlns:a16="http://schemas.microsoft.com/office/drawing/2014/main" val="20003"/>
                    </a:ext>
                  </a:extLst>
                </a:gridCol>
                <a:gridCol w="5207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0700">
                  <a:extLst>
                    <a:ext uri="{9D8B030D-6E8A-4147-A177-3AD203B41FA5}">
                      <a16:colId xmlns:a16="http://schemas.microsoft.com/office/drawing/2014/main" val="20006"/>
                    </a:ext>
                  </a:extLst>
                </a:gridCol>
                <a:gridCol w="520700">
                  <a:extLst>
                    <a:ext uri="{9D8B030D-6E8A-4147-A177-3AD203B41FA5}">
                      <a16:colId xmlns:a16="http://schemas.microsoft.com/office/drawing/2014/main" val="20007"/>
                    </a:ext>
                  </a:extLst>
                </a:gridCol>
                <a:gridCol w="522288">
                  <a:extLst>
                    <a:ext uri="{9D8B030D-6E8A-4147-A177-3AD203B41FA5}">
                      <a16:colId xmlns:a16="http://schemas.microsoft.com/office/drawing/2014/main" val="20008"/>
                    </a:ext>
                  </a:extLst>
                </a:gridCol>
                <a:gridCol w="520700">
                  <a:extLst>
                    <a:ext uri="{9D8B030D-6E8A-4147-A177-3AD203B41FA5}">
                      <a16:colId xmlns:a16="http://schemas.microsoft.com/office/drawing/2014/main" val="20009"/>
                    </a:ext>
                  </a:extLst>
                </a:gridCol>
                <a:gridCol w="520700">
                  <a:extLst>
                    <a:ext uri="{9D8B030D-6E8A-4147-A177-3AD203B41FA5}">
                      <a16:colId xmlns:a16="http://schemas.microsoft.com/office/drawing/2014/main" val="20010"/>
                    </a:ext>
                  </a:extLst>
                </a:gridCol>
                <a:gridCol w="520700">
                  <a:extLst>
                    <a:ext uri="{9D8B030D-6E8A-4147-A177-3AD203B41FA5}">
                      <a16:colId xmlns:a16="http://schemas.microsoft.com/office/drawing/2014/main" val="20011"/>
                    </a:ext>
                  </a:extLst>
                </a:gridCol>
                <a:gridCol w="520700">
                  <a:extLst>
                    <a:ext uri="{9D8B030D-6E8A-4147-A177-3AD203B41FA5}">
                      <a16:colId xmlns:a16="http://schemas.microsoft.com/office/drawing/2014/main" val="20012"/>
                    </a:ext>
                  </a:extLst>
                </a:gridCol>
                <a:gridCol w="520700">
                  <a:extLst>
                    <a:ext uri="{9D8B030D-6E8A-4147-A177-3AD203B41FA5}">
                      <a16:colId xmlns:a16="http://schemas.microsoft.com/office/drawing/2014/main" val="20013"/>
                    </a:ext>
                  </a:extLst>
                </a:gridCol>
                <a:gridCol w="522287">
                  <a:extLst>
                    <a:ext uri="{9D8B030D-6E8A-4147-A177-3AD203B41FA5}">
                      <a16:colId xmlns:a16="http://schemas.microsoft.com/office/drawing/2014/main" val="20014"/>
                    </a:ext>
                  </a:extLst>
                </a:gridCol>
                <a:gridCol w="520700">
                  <a:extLst>
                    <a:ext uri="{9D8B030D-6E8A-4147-A177-3AD203B41FA5}">
                      <a16:colId xmlns:a16="http://schemas.microsoft.com/office/drawing/2014/main" val="20015"/>
                    </a:ext>
                  </a:extLst>
                </a:gridCol>
                <a:gridCol w="520700">
                  <a:extLst>
                    <a:ext uri="{9D8B030D-6E8A-4147-A177-3AD203B41FA5}">
                      <a16:colId xmlns:a16="http://schemas.microsoft.com/office/drawing/2014/main" val="20016"/>
                    </a:ext>
                  </a:extLst>
                </a:gridCol>
              </a:tblGrid>
              <a:tr h="327025">
                <a:tc gridSpan="17">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S</a:t>
                      </a:r>
                      <a:r>
                        <a:rPr kumimoji="0" lang="en-US" altLang="x-none" sz="1600" b="0" i="0" u="none" strike="noStrike" cap="none" normalizeH="0" baseline="-25000">
                          <a:ln>
                            <a:noFill/>
                          </a:ln>
                          <a:solidFill>
                            <a:schemeClr val="tx1"/>
                          </a:solidFill>
                          <a:effectLst/>
                          <a:latin typeface="Calibri" charset="0"/>
                          <a:ea typeface="ＭＳ Ｐゴシック" charset="-128"/>
                        </a:rPr>
                        <a:t>1</a:t>
                      </a:r>
                      <a:endParaRPr kumimoji="0" lang="en-US" altLang="x-none" sz="1600" b="0" i="0" u="none" strike="noStrike" cap="none" normalizeH="0" baseline="0">
                        <a:ln>
                          <a:noFill/>
                        </a:ln>
                        <a:solidFill>
                          <a:schemeClr val="tx1"/>
                        </a:solidFill>
                        <a:effectLst/>
                        <a:latin typeface="Calibri" charset="0"/>
                        <a:ea typeface="ＭＳ Ｐゴシック" charset="-128"/>
                      </a:endParaRPr>
                    </a:p>
                  </a:txBody>
                  <a:tcPr marL="83811" marR="83811" marT="41910" marB="4191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65163">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x-none" sz="1600" b="0" i="0" u="none" strike="noStrike" cap="none" normalizeH="0" baseline="0">
                        <a:ln>
                          <a:noFill/>
                        </a:ln>
                        <a:solidFill>
                          <a:schemeClr val="tx1"/>
                        </a:solidFill>
                        <a:effectLst/>
                        <a:latin typeface="Calibri" charset="0"/>
                        <a:ea typeface="ＭＳ Ｐゴシック" charset="-128"/>
                      </a:endParaRPr>
                    </a:p>
                  </a:txBody>
                  <a:tcPr marL="83811" marR="83811" marT="41910" marB="419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x0000x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x0001x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x0010x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x0011x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x0100x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x0101x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x0110x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x0111x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x1000x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x1001x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x1010x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x1011x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x1100x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x1101x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x1110x</a:t>
                      </a:r>
                    </a:p>
                  </a:txBody>
                  <a:tcPr marL="83811" marR="83811" marT="41910" marB="41910" anchor="ctr" horzOverflow="overflow">
                    <a:lnL>
                      <a:noFill/>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x1111x</a:t>
                      </a:r>
                    </a:p>
                  </a:txBody>
                  <a:tcPr marL="83811" marR="83811" marT="41910" marB="419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10001"/>
                  </a:ext>
                </a:extLst>
              </a:tr>
              <a:tr h="665163">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0yyyy0</a:t>
                      </a:r>
                    </a:p>
                  </a:txBody>
                  <a:tcPr marL="83811" marR="83811" marT="41910" marB="419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14</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4</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13</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2</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15</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11</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8</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3</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10</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6</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12</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5</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9</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0</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7</a:t>
                      </a:r>
                    </a:p>
                  </a:txBody>
                  <a:tcPr marL="83811" marR="83811" marT="41910" marB="419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DCE6F2"/>
                    </a:solidFill>
                  </a:tcPr>
                </a:tc>
                <a:extLst>
                  <a:ext uri="{0D108BD9-81ED-4DB2-BD59-A6C34878D82A}">
                    <a16:rowId xmlns:a16="http://schemas.microsoft.com/office/drawing/2014/main" val="10002"/>
                  </a:ext>
                </a:extLst>
              </a:tr>
              <a:tr h="665163">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0yyyy1</a:t>
                      </a:r>
                    </a:p>
                  </a:txBody>
                  <a:tcPr marL="83811" marR="83811" marT="41910" marB="419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0</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15</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7</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4</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14</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2</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13</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10</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6</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12</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11</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9</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5</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3</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8</a:t>
                      </a:r>
                    </a:p>
                  </a:txBody>
                  <a:tcPr marL="83811" marR="83811" marT="41910" marB="419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DCE6F2"/>
                    </a:solidFill>
                  </a:tcPr>
                </a:tc>
                <a:extLst>
                  <a:ext uri="{0D108BD9-81ED-4DB2-BD59-A6C34878D82A}">
                    <a16:rowId xmlns:a16="http://schemas.microsoft.com/office/drawing/2014/main" val="10003"/>
                  </a:ext>
                </a:extLst>
              </a:tr>
              <a:tr h="665163">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1yyyy0</a:t>
                      </a:r>
                    </a:p>
                  </a:txBody>
                  <a:tcPr marL="83811" marR="83811" marT="41910" marB="41910" anchor="ctr" horzOverflow="overflow">
                    <a:lnL w="12700" cap="flat" cmpd="sng" algn="ctr">
                      <a:solidFill>
                        <a:schemeClr val="tx1"/>
                      </a:solidFill>
                      <a:prstDash val="solid"/>
                      <a:round/>
                      <a:headEnd type="none" w="med" len="med"/>
                      <a:tailEnd type="none" w="med" len="med"/>
                    </a:lnL>
                    <a:lnR>
                      <a:noFill/>
                    </a:lnR>
                    <a:lnT>
                      <a:noFill/>
                    </a:lnT>
                    <a:lnB>
                      <a:noFill/>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4</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14</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8</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13</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6</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2</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11</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15</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12</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9</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7</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3</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10</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5</a:t>
                      </a:r>
                    </a:p>
                  </a:txBody>
                  <a:tcPr marL="83811" marR="83811" marT="41910" marB="41910" anchor="ctr" horzOverflow="overflow">
                    <a:lnL>
                      <a:noFill/>
                    </a:lnL>
                    <a:lnR>
                      <a:noFill/>
                    </a:lnR>
                    <a:lnT>
                      <a:noFill/>
                    </a:lnT>
                    <a:lnB>
                      <a:noFill/>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0</a:t>
                      </a:r>
                    </a:p>
                  </a:txBody>
                  <a:tcPr marL="83811" marR="83811" marT="41910" marB="41910" anchor="ctr"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solidFill>
                      <a:srgbClr val="DCE6F2"/>
                    </a:solidFill>
                  </a:tcPr>
                </a:tc>
                <a:extLst>
                  <a:ext uri="{0D108BD9-81ED-4DB2-BD59-A6C34878D82A}">
                    <a16:rowId xmlns:a16="http://schemas.microsoft.com/office/drawing/2014/main" val="10004"/>
                  </a:ext>
                </a:extLst>
              </a:tr>
              <a:tr h="665163">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900" b="0" i="0" u="none" strike="noStrike" cap="none" normalizeH="0" baseline="0">
                          <a:ln>
                            <a:noFill/>
                          </a:ln>
                          <a:solidFill>
                            <a:schemeClr val="tx1"/>
                          </a:solidFill>
                          <a:effectLst/>
                          <a:latin typeface="Calibri" charset="0"/>
                          <a:ea typeface="ＭＳ Ｐゴシック" charset="-128"/>
                        </a:rPr>
                        <a:t>1yyyy1</a:t>
                      </a:r>
                    </a:p>
                  </a:txBody>
                  <a:tcPr marL="83811" marR="83811" marT="41910" marB="41910" anchor="ctr" horzOverflow="overflow">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15</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12</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8</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2</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4</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9</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7</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5</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11</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3</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14</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10</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0</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6</a:t>
                      </a:r>
                    </a:p>
                  </a:txBody>
                  <a:tcPr marL="83811" marR="83811" marT="41910" marB="41910" anchor="ctr"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tc>
                  <a:txBody>
                    <a:bodyPr/>
                    <a:lstStyle>
                      <a:lvl1pPr>
                        <a:spcBef>
                          <a:spcPct val="20000"/>
                        </a:spcBef>
                        <a:buFont typeface="Arial" charset="0"/>
                        <a:defRPr sz="2800">
                          <a:solidFill>
                            <a:schemeClr val="tx1"/>
                          </a:solidFill>
                          <a:latin typeface="Calibri" charset="0"/>
                        </a:defRPr>
                      </a:lvl1pPr>
                      <a:lvl2pPr marL="742950" indent="-285750">
                        <a:spcBef>
                          <a:spcPct val="20000"/>
                        </a:spcBef>
                        <a:buFont typeface="Arial" charset="0"/>
                        <a:defRPr sz="2400">
                          <a:solidFill>
                            <a:schemeClr val="tx1"/>
                          </a:solidFill>
                          <a:latin typeface="Calibri" charset="0"/>
                        </a:defRPr>
                      </a:lvl2pPr>
                      <a:lvl3pPr marL="1143000" indent="-228600">
                        <a:spcBef>
                          <a:spcPct val="20000"/>
                        </a:spcBef>
                        <a:buFont typeface="Arial" charset="0"/>
                        <a:defRPr sz="2000">
                          <a:solidFill>
                            <a:schemeClr val="tx1"/>
                          </a:solidFill>
                          <a:latin typeface="Calibri" charset="0"/>
                        </a:defRPr>
                      </a:lvl3pPr>
                      <a:lvl4pPr marL="1600200" indent="-228600">
                        <a:spcBef>
                          <a:spcPct val="20000"/>
                        </a:spcBef>
                        <a:buFont typeface="Arial" charset="0"/>
                        <a:defRPr>
                          <a:solidFill>
                            <a:schemeClr val="tx1"/>
                          </a:solidFill>
                          <a:latin typeface="Calibri" charset="0"/>
                        </a:defRPr>
                      </a:lvl4pPr>
                      <a:lvl5pPr marL="2057400" indent="-228600">
                        <a:spcBef>
                          <a:spcPct val="20000"/>
                        </a:spcBef>
                        <a:buFont typeface="Arial" charset="0"/>
                        <a:defRPr>
                          <a:solidFill>
                            <a:schemeClr val="tx1"/>
                          </a:solidFill>
                          <a:latin typeface="Calibri" charset="0"/>
                        </a:defRPr>
                      </a:lvl5pPr>
                      <a:lvl6pPr marL="2514600" indent="-228600" eaLnBrk="0" fontAlgn="base" hangingPunct="0">
                        <a:spcBef>
                          <a:spcPct val="20000"/>
                        </a:spcBef>
                        <a:spcAft>
                          <a:spcPct val="0"/>
                        </a:spcAft>
                        <a:buFont typeface="Arial" charset="0"/>
                        <a:defRPr>
                          <a:solidFill>
                            <a:schemeClr val="tx1"/>
                          </a:solidFill>
                          <a:latin typeface="Calibri" charset="0"/>
                        </a:defRPr>
                      </a:lvl6pPr>
                      <a:lvl7pPr marL="2971800" indent="-228600" eaLnBrk="0" fontAlgn="base" hangingPunct="0">
                        <a:spcBef>
                          <a:spcPct val="20000"/>
                        </a:spcBef>
                        <a:spcAft>
                          <a:spcPct val="0"/>
                        </a:spcAft>
                        <a:buFont typeface="Arial" charset="0"/>
                        <a:defRPr>
                          <a:solidFill>
                            <a:schemeClr val="tx1"/>
                          </a:solidFill>
                          <a:latin typeface="Calibri" charset="0"/>
                        </a:defRPr>
                      </a:lvl7pPr>
                      <a:lvl8pPr marL="3429000" indent="-228600" eaLnBrk="0" fontAlgn="base" hangingPunct="0">
                        <a:spcBef>
                          <a:spcPct val="20000"/>
                        </a:spcBef>
                        <a:spcAft>
                          <a:spcPct val="0"/>
                        </a:spcAft>
                        <a:buFont typeface="Arial" charset="0"/>
                        <a:defRPr>
                          <a:solidFill>
                            <a:schemeClr val="tx1"/>
                          </a:solidFill>
                          <a:latin typeface="Calibri" charset="0"/>
                        </a:defRPr>
                      </a:lvl8pPr>
                      <a:lvl9pPr marL="3886200" indent="-228600" eaLnBrk="0" fontAlgn="base" hangingPunct="0">
                        <a:spcBef>
                          <a:spcPct val="20000"/>
                        </a:spcBef>
                        <a:spcAft>
                          <a:spcPct val="0"/>
                        </a:spcAft>
                        <a:buFont typeface="Arial" charset="0"/>
                        <a:defRPr>
                          <a:solidFill>
                            <a:schemeClr val="tx1"/>
                          </a:solidFill>
                          <a:latin typeface="Calibri"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x-none" sz="1600" b="0" i="0" u="none" strike="noStrike" cap="none" normalizeH="0" baseline="0">
                          <a:ln>
                            <a:noFill/>
                          </a:ln>
                          <a:solidFill>
                            <a:schemeClr val="tx1"/>
                          </a:solidFill>
                          <a:effectLst/>
                          <a:latin typeface="Calibri" charset="0"/>
                          <a:ea typeface="ＭＳ Ｐゴシック" charset="-128"/>
                        </a:rPr>
                        <a:t>13</a:t>
                      </a:r>
                    </a:p>
                  </a:txBody>
                  <a:tcPr marL="83811" marR="83811" marT="41910" marB="41910" anchor="ctr" horzOverflow="overflow">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solidFill>
                      <a:srgbClr val="DCE6F2"/>
                    </a:solidFill>
                  </a:tcPr>
                </a:tc>
                <a:extLst>
                  <a:ext uri="{0D108BD9-81ED-4DB2-BD59-A6C34878D82A}">
                    <a16:rowId xmlns:a16="http://schemas.microsoft.com/office/drawing/2014/main" val="10005"/>
                  </a:ext>
                </a:extLst>
              </a:tr>
            </a:tbl>
          </a:graphicData>
        </a:graphic>
      </p:graphicFrame>
      <p:sp>
        <p:nvSpPr>
          <p:cNvPr id="55391" name="TextBox 9"/>
          <p:cNvSpPr txBox="1">
            <a:spLocks noChangeArrowheads="1"/>
          </p:cNvSpPr>
          <p:nvPr/>
        </p:nvSpPr>
        <p:spPr bwMode="auto">
          <a:xfrm>
            <a:off x="250825" y="4941888"/>
            <a:ext cx="3241675" cy="166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400" dirty="0">
                <a:solidFill>
                  <a:srgbClr val="0432FF"/>
                </a:solidFill>
                <a:latin typeface="Arial" charset="0"/>
              </a:rPr>
              <a:t>E.g., input: 011001</a:t>
            </a:r>
          </a:p>
          <a:p>
            <a:pPr eaLnBrk="1" hangingPunct="1">
              <a:spcBef>
                <a:spcPct val="0"/>
              </a:spcBef>
              <a:buFontTx/>
              <a:buNone/>
            </a:pPr>
            <a:r>
              <a:rPr lang="en-US" altLang="en-US" sz="2400" dirty="0">
                <a:solidFill>
                  <a:srgbClr val="0432FF"/>
                </a:solidFill>
                <a:latin typeface="Arial" charset="0"/>
              </a:rPr>
              <a:t>       output:  1001</a:t>
            </a:r>
          </a:p>
          <a:p>
            <a:pPr eaLnBrk="1" hangingPunct="1">
              <a:lnSpc>
                <a:spcPct val="90000"/>
              </a:lnSpc>
              <a:spcBef>
                <a:spcPct val="0"/>
              </a:spcBef>
              <a:buFontTx/>
              <a:buNone/>
            </a:pPr>
            <a:r>
              <a:rPr lang="en-US" altLang="en-US" sz="2000" dirty="0">
                <a:solidFill>
                  <a:srgbClr val="0432FF"/>
                </a:solidFill>
                <a:latin typeface="Arial" charset="0"/>
              </a:rPr>
              <a:t>Row selection depends on both data (recall expansion permutation) &amp; </a:t>
            </a:r>
            <a:r>
              <a:rPr lang="en-US" altLang="en-US" sz="2000" dirty="0" err="1">
                <a:solidFill>
                  <a:srgbClr val="0432FF"/>
                </a:solidFill>
                <a:latin typeface="Arial" charset="0"/>
              </a:rPr>
              <a:t>subkey</a:t>
            </a:r>
            <a:endParaRPr lang="en-US" altLang="en-US" sz="2000" dirty="0">
              <a:solidFill>
                <a:srgbClr val="0432FF"/>
              </a:solidFill>
              <a:latin typeface="Arial" charset="0"/>
            </a:endParaRPr>
          </a:p>
        </p:txBody>
      </p:sp>
      <p:sp>
        <p:nvSpPr>
          <p:cNvPr id="12" name="TextBox 11"/>
          <p:cNvSpPr txBox="1">
            <a:spLocks noChangeArrowheads="1"/>
          </p:cNvSpPr>
          <p:nvPr/>
        </p:nvSpPr>
        <p:spPr bwMode="auto">
          <a:xfrm>
            <a:off x="3924300" y="4941888"/>
            <a:ext cx="51117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US" altLang="en-US" sz="2400" dirty="0">
                <a:solidFill>
                  <a:srgbClr val="0432FF"/>
                </a:solidFill>
                <a:latin typeface="Arial" charset="0"/>
              </a:rPr>
              <a:t>Each row of an S-box defines a general 4-bit reversible substitution (ideal block cipher)</a:t>
            </a:r>
          </a:p>
          <a:p>
            <a:pPr eaLnBrk="1" hangingPunct="1">
              <a:spcBef>
                <a:spcPct val="0"/>
              </a:spcBef>
              <a:buFontTx/>
              <a:buNone/>
            </a:pPr>
            <a:r>
              <a:rPr lang="en-US" altLang="en-US" sz="2400" dirty="0">
                <a:solidFill>
                  <a:srgbClr val="0432FF"/>
                </a:solidFill>
                <a:latin typeface="Arial" charset="0"/>
              </a:rPr>
              <a:t>The only nonlinear part of DES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AU" altLang="en-US"/>
              <a:t>DES Key Schedule</a:t>
            </a:r>
          </a:p>
        </p:txBody>
      </p:sp>
      <p:sp>
        <p:nvSpPr>
          <p:cNvPr id="573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4505A61-90CD-9A4B-9CF4-D860AAB157C6}" type="slidenum">
              <a:rPr lang="en-US" altLang="en-US" sz="1200">
                <a:solidFill>
                  <a:srgbClr val="898989"/>
                </a:solidFill>
                <a:latin typeface="Arial" charset="0"/>
              </a:rPr>
              <a:pPr>
                <a:spcBef>
                  <a:spcPct val="0"/>
                </a:spcBef>
                <a:buFontTx/>
                <a:buNone/>
              </a:pPr>
              <a:t>9</a:t>
            </a:fld>
            <a:endParaRPr lang="en-US" altLang="en-US" sz="1200">
              <a:solidFill>
                <a:srgbClr val="898989"/>
              </a:solidFill>
              <a:latin typeface="Arial" charset="0"/>
            </a:endParaRPr>
          </a:p>
        </p:txBody>
      </p:sp>
      <p:graphicFrame>
        <p:nvGraphicFramePr>
          <p:cNvPr id="4" name="Table 3"/>
          <p:cNvGraphicFramePr>
            <a:graphicFrameLocks noGrp="1"/>
          </p:cNvGraphicFramePr>
          <p:nvPr/>
        </p:nvGraphicFramePr>
        <p:xfrm>
          <a:off x="755650" y="1741488"/>
          <a:ext cx="3744916" cy="2925792"/>
        </p:xfrm>
        <a:graphic>
          <a:graphicData uri="http://schemas.openxmlformats.org/drawingml/2006/table">
            <a:tbl>
              <a:tblPr/>
              <a:tblGrid>
                <a:gridCol w="534988">
                  <a:extLst>
                    <a:ext uri="{9D8B030D-6E8A-4147-A177-3AD203B41FA5}">
                      <a16:colId xmlns:a16="http://schemas.microsoft.com/office/drawing/2014/main" val="20000"/>
                    </a:ext>
                  </a:extLst>
                </a:gridCol>
                <a:gridCol w="534988">
                  <a:extLst>
                    <a:ext uri="{9D8B030D-6E8A-4147-A177-3AD203B41FA5}">
                      <a16:colId xmlns:a16="http://schemas.microsoft.com/office/drawing/2014/main" val="20001"/>
                    </a:ext>
                  </a:extLst>
                </a:gridCol>
                <a:gridCol w="534988">
                  <a:extLst>
                    <a:ext uri="{9D8B030D-6E8A-4147-A177-3AD203B41FA5}">
                      <a16:colId xmlns:a16="http://schemas.microsoft.com/office/drawing/2014/main" val="20002"/>
                    </a:ext>
                  </a:extLst>
                </a:gridCol>
                <a:gridCol w="534988">
                  <a:extLst>
                    <a:ext uri="{9D8B030D-6E8A-4147-A177-3AD203B41FA5}">
                      <a16:colId xmlns:a16="http://schemas.microsoft.com/office/drawing/2014/main" val="20003"/>
                    </a:ext>
                  </a:extLst>
                </a:gridCol>
                <a:gridCol w="534988">
                  <a:extLst>
                    <a:ext uri="{9D8B030D-6E8A-4147-A177-3AD203B41FA5}">
                      <a16:colId xmlns:a16="http://schemas.microsoft.com/office/drawing/2014/main" val="20004"/>
                    </a:ext>
                  </a:extLst>
                </a:gridCol>
                <a:gridCol w="534988">
                  <a:extLst>
                    <a:ext uri="{9D8B030D-6E8A-4147-A177-3AD203B41FA5}">
                      <a16:colId xmlns:a16="http://schemas.microsoft.com/office/drawing/2014/main" val="20005"/>
                    </a:ext>
                  </a:extLst>
                </a:gridCol>
                <a:gridCol w="534988">
                  <a:extLst>
                    <a:ext uri="{9D8B030D-6E8A-4147-A177-3AD203B41FA5}">
                      <a16:colId xmlns:a16="http://schemas.microsoft.com/office/drawing/2014/main" val="20006"/>
                    </a:ext>
                  </a:extLst>
                </a:gridCol>
              </a:tblGrid>
              <a:tr h="365720">
                <a:tc>
                  <a:txBody>
                    <a:bodyPr/>
                    <a:lstStyle/>
                    <a:p>
                      <a:r>
                        <a:rPr lang="en-US" sz="1800" dirty="0"/>
                        <a:t>57</a:t>
                      </a:r>
                    </a:p>
                  </a:txBody>
                  <a:tcPr marL="91452" marR="91452" marT="45702" marB="4570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49</a:t>
                      </a:r>
                    </a:p>
                  </a:txBody>
                  <a:tcPr marL="91452" marR="91452"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41</a:t>
                      </a:r>
                    </a:p>
                  </a:txBody>
                  <a:tcPr marL="91452" marR="91452"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33</a:t>
                      </a:r>
                    </a:p>
                  </a:txBody>
                  <a:tcPr marL="91452" marR="91452"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25</a:t>
                      </a:r>
                    </a:p>
                  </a:txBody>
                  <a:tcPr marL="91452" marR="91452"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17</a:t>
                      </a:r>
                    </a:p>
                  </a:txBody>
                  <a:tcPr marL="91452" marR="91452"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9</a:t>
                      </a:r>
                    </a:p>
                  </a:txBody>
                  <a:tcPr marL="91452" marR="91452" marT="45702" marB="45702"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65720">
                <a:tc>
                  <a:txBody>
                    <a:bodyPr/>
                    <a:lstStyle/>
                    <a:p>
                      <a:r>
                        <a:rPr lang="en-US" sz="1800" dirty="0"/>
                        <a:t>1</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58</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50</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42</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34</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26</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18</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65720">
                <a:tc>
                  <a:txBody>
                    <a:bodyPr/>
                    <a:lstStyle/>
                    <a:p>
                      <a:r>
                        <a:rPr lang="en-US" sz="1800"/>
                        <a:t>10</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2</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59</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51</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43</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35</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27</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65720">
                <a:tc>
                  <a:txBody>
                    <a:bodyPr/>
                    <a:lstStyle/>
                    <a:p>
                      <a:r>
                        <a:rPr lang="en-US" sz="1800"/>
                        <a:t>19</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11</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60</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52</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44</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36</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3"/>
                  </a:ext>
                </a:extLst>
              </a:tr>
              <a:tr h="365720">
                <a:tc>
                  <a:txBody>
                    <a:bodyPr/>
                    <a:lstStyle/>
                    <a:p>
                      <a:r>
                        <a:rPr lang="en-US" sz="1800" dirty="0"/>
                        <a:t>63</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55</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47</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39</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31</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23</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15</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4"/>
                  </a:ext>
                </a:extLst>
              </a:tr>
              <a:tr h="365720">
                <a:tc>
                  <a:txBody>
                    <a:bodyPr/>
                    <a:lstStyle/>
                    <a:p>
                      <a:r>
                        <a:rPr lang="en-US" sz="1800"/>
                        <a:t>7</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62</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54</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46</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38</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30</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22</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5"/>
                  </a:ext>
                </a:extLst>
              </a:tr>
              <a:tr h="365720">
                <a:tc>
                  <a:txBody>
                    <a:bodyPr/>
                    <a:lstStyle/>
                    <a:p>
                      <a:r>
                        <a:rPr lang="en-US" sz="1800"/>
                        <a:t>14</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6</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61</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53</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a:t>45</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37</a:t>
                      </a:r>
                    </a:p>
                  </a:txBody>
                  <a:tcPr marL="91452" marR="91452" marT="45702" marB="45702" anchor="ctr">
                    <a:lnL>
                      <a:noFill/>
                    </a:lnL>
                    <a:lnR>
                      <a:noFill/>
                    </a:lnR>
                    <a:lnT>
                      <a:noFill/>
                    </a:lnT>
                    <a:lnB>
                      <a:noFill/>
                    </a:lnB>
                    <a:solidFill>
                      <a:schemeClr val="accent1">
                        <a:lumMod val="20000"/>
                        <a:lumOff val="80000"/>
                      </a:schemeClr>
                    </a:solidFill>
                  </a:tcPr>
                </a:tc>
                <a:tc>
                  <a:txBody>
                    <a:bodyPr/>
                    <a:lstStyle/>
                    <a:p>
                      <a:r>
                        <a:rPr lang="en-US" sz="1800" dirty="0"/>
                        <a:t>29</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6"/>
                  </a:ext>
                </a:extLst>
              </a:tr>
              <a:tr h="365720">
                <a:tc>
                  <a:txBody>
                    <a:bodyPr/>
                    <a:lstStyle/>
                    <a:p>
                      <a:r>
                        <a:rPr lang="en-US" sz="1800"/>
                        <a:t>21</a:t>
                      </a:r>
                    </a:p>
                  </a:txBody>
                  <a:tcPr marL="91452" marR="91452" marT="45702" marB="45702"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13</a:t>
                      </a:r>
                    </a:p>
                  </a:txBody>
                  <a:tcPr marL="91452" marR="91452"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5</a:t>
                      </a:r>
                    </a:p>
                  </a:txBody>
                  <a:tcPr marL="91452" marR="91452"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28</a:t>
                      </a:r>
                    </a:p>
                  </a:txBody>
                  <a:tcPr marL="91452" marR="91452"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20</a:t>
                      </a:r>
                    </a:p>
                  </a:txBody>
                  <a:tcPr marL="91452" marR="91452"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12</a:t>
                      </a:r>
                    </a:p>
                  </a:txBody>
                  <a:tcPr marL="91452" marR="91452"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4</a:t>
                      </a:r>
                    </a:p>
                  </a:txBody>
                  <a:tcPr marL="91452" marR="91452" marT="45702" marB="45702"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graphicFrame>
        <p:nvGraphicFramePr>
          <p:cNvPr id="5" name="Table 4"/>
          <p:cNvGraphicFramePr>
            <a:graphicFrameLocks noGrp="1"/>
          </p:cNvGraphicFramePr>
          <p:nvPr/>
        </p:nvGraphicFramePr>
        <p:xfrm>
          <a:off x="5292725" y="1766888"/>
          <a:ext cx="3095628" cy="2925792"/>
        </p:xfrm>
        <a:graphic>
          <a:graphicData uri="http://schemas.openxmlformats.org/drawingml/2006/table">
            <a:tbl>
              <a:tblPr/>
              <a:tblGrid>
                <a:gridCol w="515938">
                  <a:extLst>
                    <a:ext uri="{9D8B030D-6E8A-4147-A177-3AD203B41FA5}">
                      <a16:colId xmlns:a16="http://schemas.microsoft.com/office/drawing/2014/main" val="20000"/>
                    </a:ext>
                  </a:extLst>
                </a:gridCol>
                <a:gridCol w="515938">
                  <a:extLst>
                    <a:ext uri="{9D8B030D-6E8A-4147-A177-3AD203B41FA5}">
                      <a16:colId xmlns:a16="http://schemas.microsoft.com/office/drawing/2014/main" val="20001"/>
                    </a:ext>
                  </a:extLst>
                </a:gridCol>
                <a:gridCol w="515938">
                  <a:extLst>
                    <a:ext uri="{9D8B030D-6E8A-4147-A177-3AD203B41FA5}">
                      <a16:colId xmlns:a16="http://schemas.microsoft.com/office/drawing/2014/main" val="20002"/>
                    </a:ext>
                  </a:extLst>
                </a:gridCol>
                <a:gridCol w="515938">
                  <a:extLst>
                    <a:ext uri="{9D8B030D-6E8A-4147-A177-3AD203B41FA5}">
                      <a16:colId xmlns:a16="http://schemas.microsoft.com/office/drawing/2014/main" val="20003"/>
                    </a:ext>
                  </a:extLst>
                </a:gridCol>
                <a:gridCol w="515938">
                  <a:extLst>
                    <a:ext uri="{9D8B030D-6E8A-4147-A177-3AD203B41FA5}">
                      <a16:colId xmlns:a16="http://schemas.microsoft.com/office/drawing/2014/main" val="20004"/>
                    </a:ext>
                  </a:extLst>
                </a:gridCol>
                <a:gridCol w="515938">
                  <a:extLst>
                    <a:ext uri="{9D8B030D-6E8A-4147-A177-3AD203B41FA5}">
                      <a16:colId xmlns:a16="http://schemas.microsoft.com/office/drawing/2014/main" val="20005"/>
                    </a:ext>
                  </a:extLst>
                </a:gridCol>
              </a:tblGrid>
              <a:tr h="365720">
                <a:tc>
                  <a:txBody>
                    <a:bodyPr/>
                    <a:lstStyle/>
                    <a:p>
                      <a:r>
                        <a:rPr lang="en-US" sz="1800" dirty="0"/>
                        <a:t>14</a:t>
                      </a:r>
                    </a:p>
                  </a:txBody>
                  <a:tcPr marL="91419" marR="91419" marT="45702" marB="45702" anchor="ctr">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17</a:t>
                      </a:r>
                    </a:p>
                  </a:txBody>
                  <a:tcPr marL="91419" marR="91419"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dirty="0"/>
                        <a:t>11</a:t>
                      </a:r>
                    </a:p>
                  </a:txBody>
                  <a:tcPr marL="91419" marR="91419"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24</a:t>
                      </a:r>
                    </a:p>
                  </a:txBody>
                  <a:tcPr marL="91419" marR="91419"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1</a:t>
                      </a:r>
                    </a:p>
                  </a:txBody>
                  <a:tcPr marL="91419" marR="91419" marT="45702" marB="45702" anchor="ctr">
                    <a:lnL>
                      <a:noFill/>
                    </a:lnL>
                    <a:lnR>
                      <a:noFill/>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tc>
                  <a:txBody>
                    <a:bodyPr/>
                    <a:lstStyle/>
                    <a:p>
                      <a:r>
                        <a:rPr lang="en-US" sz="1800"/>
                        <a:t>5</a:t>
                      </a:r>
                    </a:p>
                  </a:txBody>
                  <a:tcPr marL="91419" marR="91419" marT="45702" marB="45702" anchor="ctr">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solidFill>
                      <a:schemeClr val="accent1">
                        <a:lumMod val="20000"/>
                        <a:lumOff val="80000"/>
                      </a:schemeClr>
                    </a:solidFill>
                  </a:tcPr>
                </a:tc>
                <a:extLst>
                  <a:ext uri="{0D108BD9-81ED-4DB2-BD59-A6C34878D82A}">
                    <a16:rowId xmlns:a16="http://schemas.microsoft.com/office/drawing/2014/main" val="10000"/>
                  </a:ext>
                </a:extLst>
              </a:tr>
              <a:tr h="365720">
                <a:tc>
                  <a:txBody>
                    <a:bodyPr/>
                    <a:lstStyle/>
                    <a:p>
                      <a:r>
                        <a:rPr lang="en-US" sz="1800" dirty="0"/>
                        <a:t>3</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28</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15</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6</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21</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10</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1"/>
                  </a:ext>
                </a:extLst>
              </a:tr>
              <a:tr h="365720">
                <a:tc>
                  <a:txBody>
                    <a:bodyPr/>
                    <a:lstStyle/>
                    <a:p>
                      <a:r>
                        <a:rPr lang="en-US" sz="1800"/>
                        <a:t>23</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dirty="0"/>
                        <a:t>19</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12</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4</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26</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8</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2"/>
                  </a:ext>
                </a:extLst>
              </a:tr>
              <a:tr h="365720">
                <a:tc>
                  <a:txBody>
                    <a:bodyPr/>
                    <a:lstStyle/>
                    <a:p>
                      <a:r>
                        <a:rPr lang="en-US" sz="1800"/>
                        <a:t>16</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7</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dirty="0"/>
                        <a:t>27</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20</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13</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2</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3"/>
                  </a:ext>
                </a:extLst>
              </a:tr>
              <a:tr h="365720">
                <a:tc>
                  <a:txBody>
                    <a:bodyPr/>
                    <a:lstStyle/>
                    <a:p>
                      <a:r>
                        <a:rPr lang="en-US" sz="1800"/>
                        <a:t>41</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52</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31</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dirty="0"/>
                        <a:t>37</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47</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55</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4"/>
                  </a:ext>
                </a:extLst>
              </a:tr>
              <a:tr h="365720">
                <a:tc>
                  <a:txBody>
                    <a:bodyPr/>
                    <a:lstStyle/>
                    <a:p>
                      <a:r>
                        <a:rPr lang="en-US" sz="1800"/>
                        <a:t>30</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40</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51</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dirty="0"/>
                        <a:t>45</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33</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48</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5"/>
                  </a:ext>
                </a:extLst>
              </a:tr>
              <a:tr h="365720">
                <a:tc>
                  <a:txBody>
                    <a:bodyPr/>
                    <a:lstStyle/>
                    <a:p>
                      <a:r>
                        <a:rPr lang="en-US" sz="1800" dirty="0"/>
                        <a:t>44</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a:noFill/>
                    </a:lnB>
                    <a:solidFill>
                      <a:schemeClr val="accent1">
                        <a:lumMod val="20000"/>
                        <a:lumOff val="80000"/>
                      </a:schemeClr>
                    </a:solidFill>
                  </a:tcPr>
                </a:tc>
                <a:tc>
                  <a:txBody>
                    <a:bodyPr/>
                    <a:lstStyle/>
                    <a:p>
                      <a:r>
                        <a:rPr lang="en-US" sz="1800"/>
                        <a:t>49</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39</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a:t>56</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dirty="0"/>
                        <a:t>34</a:t>
                      </a:r>
                    </a:p>
                  </a:txBody>
                  <a:tcPr marL="91419" marR="91419" marT="45702" marB="45702" anchor="ctr">
                    <a:lnL>
                      <a:noFill/>
                    </a:lnL>
                    <a:lnR>
                      <a:noFill/>
                    </a:lnR>
                    <a:lnT>
                      <a:noFill/>
                    </a:lnT>
                    <a:lnB>
                      <a:noFill/>
                    </a:lnB>
                    <a:solidFill>
                      <a:schemeClr val="accent1">
                        <a:lumMod val="20000"/>
                        <a:lumOff val="80000"/>
                      </a:schemeClr>
                    </a:solidFill>
                  </a:tcPr>
                </a:tc>
                <a:tc>
                  <a:txBody>
                    <a:bodyPr/>
                    <a:lstStyle/>
                    <a:p>
                      <a:r>
                        <a:rPr lang="en-US" sz="1800" dirty="0"/>
                        <a:t>53</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a:noFill/>
                    </a:lnB>
                    <a:solidFill>
                      <a:schemeClr val="accent1">
                        <a:lumMod val="20000"/>
                        <a:lumOff val="80000"/>
                      </a:schemeClr>
                    </a:solidFill>
                  </a:tcPr>
                </a:tc>
                <a:extLst>
                  <a:ext uri="{0D108BD9-81ED-4DB2-BD59-A6C34878D82A}">
                    <a16:rowId xmlns:a16="http://schemas.microsoft.com/office/drawing/2014/main" val="10006"/>
                  </a:ext>
                </a:extLst>
              </a:tr>
              <a:tr h="365720">
                <a:tc>
                  <a:txBody>
                    <a:bodyPr/>
                    <a:lstStyle/>
                    <a:p>
                      <a:r>
                        <a:rPr lang="en-US" sz="1800"/>
                        <a:t>46</a:t>
                      </a:r>
                    </a:p>
                  </a:txBody>
                  <a:tcPr marL="91419" marR="91419" marT="45702" marB="45702" anchor="ctr">
                    <a:lnL w="12700" cap="flat" cmpd="sng" algn="ctr">
                      <a:solidFill>
                        <a:schemeClr val="tx1"/>
                      </a:solidFill>
                      <a:prstDash val="solid"/>
                      <a:round/>
                      <a:headEnd type="none" w="med" len="med"/>
                      <a:tailEnd type="none" w="med" len="med"/>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42</a:t>
                      </a:r>
                    </a:p>
                  </a:txBody>
                  <a:tcPr marL="91419" marR="91419"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50</a:t>
                      </a:r>
                    </a:p>
                  </a:txBody>
                  <a:tcPr marL="91419" marR="91419"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36</a:t>
                      </a:r>
                    </a:p>
                  </a:txBody>
                  <a:tcPr marL="91419" marR="91419"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a:t>29</a:t>
                      </a:r>
                    </a:p>
                  </a:txBody>
                  <a:tcPr marL="91419" marR="91419" marT="45702" marB="45702" anchor="ctr">
                    <a:lnL>
                      <a:noFill/>
                    </a:lnL>
                    <a:lnR>
                      <a:noFill/>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1800" dirty="0"/>
                        <a:t>32</a:t>
                      </a:r>
                    </a:p>
                  </a:txBody>
                  <a:tcPr marL="91419" marR="91419" marT="45702" marB="45702"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7"/>
                  </a:ext>
                </a:extLst>
              </a:tr>
            </a:tbl>
          </a:graphicData>
        </a:graphic>
      </p:graphicFrame>
      <p:sp>
        <p:nvSpPr>
          <p:cNvPr id="57462" name="TextBox 7"/>
          <p:cNvSpPr txBox="1">
            <a:spLocks noChangeArrowheads="1"/>
          </p:cNvSpPr>
          <p:nvPr/>
        </p:nvSpPr>
        <p:spPr bwMode="auto">
          <a:xfrm>
            <a:off x="827883" y="1268413"/>
            <a:ext cx="36004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000">
                <a:latin typeface="Arial" charset="0"/>
              </a:rPr>
              <a:t>Permuted Choice One (PC-1)</a:t>
            </a:r>
            <a:endParaRPr lang="en-US" altLang="en-US" sz="1400" dirty="0">
              <a:latin typeface="Arial" charset="0"/>
            </a:endParaRPr>
          </a:p>
        </p:txBody>
      </p:sp>
      <p:sp>
        <p:nvSpPr>
          <p:cNvPr id="9" name="TextBox 8"/>
          <p:cNvSpPr txBox="1">
            <a:spLocks noChangeArrowheads="1"/>
          </p:cNvSpPr>
          <p:nvPr/>
        </p:nvSpPr>
        <p:spPr bwMode="auto">
          <a:xfrm>
            <a:off x="5076825" y="1268413"/>
            <a:ext cx="35988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000">
                <a:latin typeface="Arial" charset="0"/>
              </a:rPr>
              <a:t>Permuted Choice Two (PC-2)</a:t>
            </a:r>
            <a:endParaRPr lang="en-US" altLang="en-US" sz="1400">
              <a:latin typeface="Arial" charset="0"/>
            </a:endParaRPr>
          </a:p>
        </p:txBody>
      </p:sp>
      <p:sp>
        <p:nvSpPr>
          <p:cNvPr id="57464" name="TextBox 9"/>
          <p:cNvSpPr txBox="1">
            <a:spLocks noChangeArrowheads="1"/>
          </p:cNvSpPr>
          <p:nvPr/>
        </p:nvSpPr>
        <p:spPr bwMode="auto">
          <a:xfrm>
            <a:off x="34925" y="2154238"/>
            <a:ext cx="5762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800" dirty="0">
                <a:solidFill>
                  <a:srgbClr val="0432FF"/>
                </a:solidFill>
                <a:latin typeface="Arial" charset="0"/>
              </a:rPr>
              <a:t>C</a:t>
            </a:r>
            <a:endParaRPr lang="en-US" altLang="en-US" sz="1800" baseline="-25000" dirty="0">
              <a:solidFill>
                <a:srgbClr val="0432FF"/>
              </a:solidFill>
              <a:latin typeface="Arial" charset="0"/>
            </a:endParaRPr>
          </a:p>
        </p:txBody>
      </p:sp>
      <p:sp>
        <p:nvSpPr>
          <p:cNvPr id="57465" name="TextBox 10"/>
          <p:cNvSpPr txBox="1">
            <a:spLocks noChangeArrowheads="1"/>
          </p:cNvSpPr>
          <p:nvPr/>
        </p:nvSpPr>
        <p:spPr bwMode="auto">
          <a:xfrm>
            <a:off x="4763" y="3613150"/>
            <a:ext cx="5762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800" dirty="0">
                <a:solidFill>
                  <a:srgbClr val="0432FF"/>
                </a:solidFill>
                <a:latin typeface="Arial" charset="0"/>
              </a:rPr>
              <a:t>D</a:t>
            </a:r>
            <a:endParaRPr lang="en-US" altLang="en-US" sz="1800" baseline="-25000" dirty="0">
              <a:solidFill>
                <a:srgbClr val="0432FF"/>
              </a:solidFill>
              <a:latin typeface="Arial" charset="0"/>
            </a:endParaRPr>
          </a:p>
        </p:txBody>
      </p:sp>
      <p:sp>
        <p:nvSpPr>
          <p:cNvPr id="12" name="Left Brace 11"/>
          <p:cNvSpPr/>
          <p:nvPr/>
        </p:nvSpPr>
        <p:spPr>
          <a:xfrm>
            <a:off x="509588" y="3252788"/>
            <a:ext cx="174625" cy="1368425"/>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ＭＳ Ｐゴシック" pitchFamily="34" charset="-128"/>
            </a:endParaRPr>
          </a:p>
        </p:txBody>
      </p:sp>
      <p:sp>
        <p:nvSpPr>
          <p:cNvPr id="13" name="Left Brace 12"/>
          <p:cNvSpPr/>
          <p:nvPr/>
        </p:nvSpPr>
        <p:spPr>
          <a:xfrm>
            <a:off x="504825" y="1741488"/>
            <a:ext cx="179388" cy="1439862"/>
          </a:xfrm>
          <a:prstGeom prst="leftBrace">
            <a:avLst/>
          </a:prstGeom>
        </p:spPr>
        <p:style>
          <a:lnRef idx="1">
            <a:schemeClr val="accent1"/>
          </a:lnRef>
          <a:fillRef idx="0">
            <a:schemeClr val="accent1"/>
          </a:fillRef>
          <a:effectRef idx="0">
            <a:schemeClr val="accent1"/>
          </a:effectRef>
          <a:fontRef idx="minor">
            <a:schemeClr val="tx1"/>
          </a:fontRef>
        </p:style>
        <p:txBody>
          <a:bodyPr anchor="ctr"/>
          <a:lstStyle/>
          <a:p>
            <a:pPr algn="ctr" eaLnBrk="1" hangingPunct="1">
              <a:defRPr/>
            </a:pPr>
            <a:endParaRPr lang="en-US">
              <a:ea typeface="ＭＳ Ｐゴシック" pitchFamily="34" charset="-128"/>
            </a:endParaRPr>
          </a:p>
        </p:txBody>
      </p:sp>
      <p:sp>
        <p:nvSpPr>
          <p:cNvPr id="57468" name="TextBox 13"/>
          <p:cNvSpPr txBox="1">
            <a:spLocks noChangeArrowheads="1"/>
          </p:cNvSpPr>
          <p:nvPr/>
        </p:nvSpPr>
        <p:spPr bwMode="auto">
          <a:xfrm>
            <a:off x="0" y="4765675"/>
            <a:ext cx="45005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000" dirty="0">
                <a:solidFill>
                  <a:srgbClr val="0432FF"/>
                </a:solidFill>
                <a:latin typeface="Arial" charset="0"/>
              </a:rPr>
              <a:t>64 -&gt; 56: every eighth bit is discarded</a:t>
            </a:r>
            <a:endParaRPr lang="en-US" altLang="en-US" sz="1400" baseline="-25000" dirty="0">
              <a:solidFill>
                <a:srgbClr val="0432FF"/>
              </a:solidFill>
              <a:latin typeface="Arial" charset="0"/>
            </a:endParaRPr>
          </a:p>
        </p:txBody>
      </p:sp>
      <p:sp>
        <p:nvSpPr>
          <p:cNvPr id="15" name="TextBox 14"/>
          <p:cNvSpPr txBox="1">
            <a:spLocks noChangeArrowheads="1"/>
          </p:cNvSpPr>
          <p:nvPr/>
        </p:nvSpPr>
        <p:spPr bwMode="auto">
          <a:xfrm>
            <a:off x="4608513" y="4765675"/>
            <a:ext cx="45354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000" dirty="0">
                <a:solidFill>
                  <a:srgbClr val="0432FF"/>
                </a:solidFill>
                <a:latin typeface="Arial" charset="0"/>
              </a:rPr>
              <a:t>56 -&gt; 48: eight more bits are discarded</a:t>
            </a:r>
            <a:endParaRPr lang="en-US" altLang="en-US" sz="1400" baseline="-25000" dirty="0">
              <a:solidFill>
                <a:srgbClr val="0432FF"/>
              </a:solidFill>
              <a:latin typeface="Arial" charset="0"/>
            </a:endParaRPr>
          </a:p>
        </p:txBody>
      </p:sp>
      <p:sp>
        <p:nvSpPr>
          <p:cNvPr id="17" name="TextBox 16"/>
          <p:cNvSpPr txBox="1">
            <a:spLocks noChangeArrowheads="1"/>
          </p:cNvSpPr>
          <p:nvPr/>
        </p:nvSpPr>
        <p:spPr bwMode="auto">
          <a:xfrm>
            <a:off x="2843808" y="5980375"/>
            <a:ext cx="417646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r>
              <a:rPr lang="en-AU" altLang="en-US" sz="2000" dirty="0">
                <a:latin typeface="Arial" charset="0"/>
              </a:rPr>
              <a:t>   Schedule of Left Circular Shifts</a:t>
            </a:r>
          </a:p>
          <a:p>
            <a:pPr eaLnBrk="1" hangingPunct="1">
              <a:spcBef>
                <a:spcPct val="0"/>
              </a:spcBef>
              <a:buFontTx/>
              <a:buNone/>
            </a:pPr>
            <a:r>
              <a:rPr lang="en-AU" altLang="en-US" sz="2000" dirty="0">
                <a:latin typeface="Arial" charset="0"/>
              </a:rPr>
              <a:t>(</a:t>
            </a:r>
            <a:r>
              <a:rPr lang="en-AU" altLang="en-US" sz="2000" dirty="0">
                <a:solidFill>
                  <a:srgbClr val="0432FF"/>
                </a:solidFill>
                <a:latin typeface="Arial" charset="0"/>
              </a:rPr>
              <a:t>C</a:t>
            </a:r>
            <a:r>
              <a:rPr lang="en-AU" altLang="en-US" sz="2000" dirty="0">
                <a:latin typeface="Arial" charset="0"/>
              </a:rPr>
              <a:t> and </a:t>
            </a:r>
            <a:r>
              <a:rPr lang="en-AU" altLang="en-US" sz="2000" dirty="0">
                <a:solidFill>
                  <a:srgbClr val="0432FF"/>
                </a:solidFill>
                <a:latin typeface="Arial" charset="0"/>
              </a:rPr>
              <a:t>D</a:t>
            </a:r>
            <a:r>
              <a:rPr lang="en-AU" altLang="en-US" sz="2000" dirty="0">
                <a:latin typeface="Arial" charset="0"/>
              </a:rPr>
              <a:t> will be separately shifted) </a:t>
            </a:r>
            <a:endParaRPr lang="en-US" altLang="en-US" sz="1400" dirty="0">
              <a:latin typeface="Arial"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35832" y="5339506"/>
            <a:ext cx="7345362"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5" grpId="0"/>
      <p:bldP spid="17"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5404</TotalTime>
  <Words>5065</Words>
  <Application>Microsoft Macintosh PowerPoint</Application>
  <PresentationFormat>On-screen Show (4:3)</PresentationFormat>
  <Paragraphs>690</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ＭＳ Ｐゴシック</vt:lpstr>
      <vt:lpstr>Arial</vt:lpstr>
      <vt:lpstr>Calibri</vt:lpstr>
      <vt:lpstr>Office Theme</vt:lpstr>
      <vt:lpstr>CSCI 474/574 Introduction to Cryptography/Theory of Cryptography  Chapter 3 Block Ciphers and the Data Encryption Standard</vt:lpstr>
      <vt:lpstr>Data Encryption Standard (DES) History</vt:lpstr>
      <vt:lpstr>DES Design Controversy</vt:lpstr>
      <vt:lpstr>DES Encryption Overview</vt:lpstr>
      <vt:lpstr>Initial Permutation IP and            Inverse Initial Permutation IP-1</vt:lpstr>
      <vt:lpstr>Single Round of DES Algorithm</vt:lpstr>
      <vt:lpstr>Calculation of F(R, K)</vt:lpstr>
      <vt:lpstr>Definition of DES S-Boxes (e.g., S1)</vt:lpstr>
      <vt:lpstr>DES Key Schedule</vt:lpstr>
      <vt:lpstr>DES Decryption</vt:lpstr>
      <vt:lpstr>DES Example</vt:lpstr>
      <vt:lpstr>Avalanche Effect </vt:lpstr>
      <vt:lpstr>Avalanche in DES (change in plaintext)</vt:lpstr>
      <vt:lpstr>Avalanche in DES (change in key)</vt:lpstr>
      <vt:lpstr>Strength of DES – Key Size</vt:lpstr>
      <vt:lpstr>Strength of DES – Cryptanalytic Attacks</vt:lpstr>
      <vt:lpstr>Strength of DES – Timing Attacks</vt:lpstr>
      <vt:lpstr>DES Design Criteria</vt:lpstr>
      <vt:lpstr>7 criteria for S-boxes (e.g., 1, 2, 3)</vt:lpstr>
      <vt:lpstr>3 criteria for permutation P (e.g, 1, 2)</vt:lpstr>
      <vt:lpstr>Block Cipher Design</vt:lpstr>
      <vt:lpstr>Number of Rounds</vt:lpstr>
      <vt:lpstr>Round Function F</vt:lpstr>
      <vt:lpstr>Key Schedule Algorithm</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Chuan Yue</cp:lastModifiedBy>
  <cp:revision>292</cp:revision>
  <cp:lastPrinted>2009-08-04T06:08:06Z</cp:lastPrinted>
  <dcterms:created xsi:type="dcterms:W3CDTF">2009-08-04T04:51:59Z</dcterms:created>
  <dcterms:modified xsi:type="dcterms:W3CDTF">2025-01-22T21:19:03Z</dcterms:modified>
  <cp:category/>
</cp:coreProperties>
</file>