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25"/>
  </p:notesMasterIdLst>
  <p:handoutMasterIdLst>
    <p:handoutMasterId r:id="rId26"/>
  </p:handoutMasterIdLst>
  <p:sldIdLst>
    <p:sldId id="308" r:id="rId2"/>
    <p:sldId id="275" r:id="rId3"/>
    <p:sldId id="279" r:id="rId4"/>
    <p:sldId id="300" r:id="rId5"/>
    <p:sldId id="281" r:id="rId6"/>
    <p:sldId id="309" r:id="rId7"/>
    <p:sldId id="292" r:id="rId8"/>
    <p:sldId id="312" r:id="rId9"/>
    <p:sldId id="311" r:id="rId10"/>
    <p:sldId id="283" r:id="rId11"/>
    <p:sldId id="294" r:id="rId12"/>
    <p:sldId id="303" r:id="rId13"/>
    <p:sldId id="295" r:id="rId14"/>
    <p:sldId id="296" r:id="rId15"/>
    <p:sldId id="286" r:id="rId16"/>
    <p:sldId id="297" r:id="rId17"/>
    <p:sldId id="299" r:id="rId18"/>
    <p:sldId id="304" r:id="rId19"/>
    <p:sldId id="305" r:id="rId20"/>
    <p:sldId id="306" r:id="rId21"/>
    <p:sldId id="310" r:id="rId22"/>
    <p:sldId id="289" r:id="rId23"/>
    <p:sldId id="274" r:id="rId24"/>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charset="0"/>
        <a:ea typeface="MS PGothic" charset="-128"/>
        <a:cs typeface="+mn-cs"/>
      </a:defRPr>
    </a:lvl1pPr>
    <a:lvl2pPr marL="457200" algn="l" rtl="0" eaLnBrk="0" fontAlgn="base" hangingPunct="0">
      <a:spcBef>
        <a:spcPct val="0"/>
      </a:spcBef>
      <a:spcAft>
        <a:spcPct val="0"/>
      </a:spcAft>
      <a:defRPr kern="1200">
        <a:solidFill>
          <a:schemeClr val="tx1"/>
        </a:solidFill>
        <a:latin typeface="Arial" charset="0"/>
        <a:ea typeface="MS PGothic" charset="-128"/>
        <a:cs typeface="+mn-cs"/>
      </a:defRPr>
    </a:lvl2pPr>
    <a:lvl3pPr marL="914400" algn="l" rtl="0" eaLnBrk="0" fontAlgn="base" hangingPunct="0">
      <a:spcBef>
        <a:spcPct val="0"/>
      </a:spcBef>
      <a:spcAft>
        <a:spcPct val="0"/>
      </a:spcAft>
      <a:defRPr kern="1200">
        <a:solidFill>
          <a:schemeClr val="tx1"/>
        </a:solidFill>
        <a:latin typeface="Arial" charset="0"/>
        <a:ea typeface="MS PGothic" charset="-128"/>
        <a:cs typeface="+mn-cs"/>
      </a:defRPr>
    </a:lvl3pPr>
    <a:lvl4pPr marL="1371600" algn="l" rtl="0" eaLnBrk="0" fontAlgn="base" hangingPunct="0">
      <a:spcBef>
        <a:spcPct val="0"/>
      </a:spcBef>
      <a:spcAft>
        <a:spcPct val="0"/>
      </a:spcAft>
      <a:defRPr kern="1200">
        <a:solidFill>
          <a:schemeClr val="tx1"/>
        </a:solidFill>
        <a:latin typeface="Arial" charset="0"/>
        <a:ea typeface="MS PGothic" charset="-128"/>
        <a:cs typeface="+mn-cs"/>
      </a:defRPr>
    </a:lvl4pPr>
    <a:lvl5pPr marL="1828800" algn="l" rtl="0" eaLnBrk="0" fontAlgn="base" hangingPunct="0">
      <a:spcBef>
        <a:spcPct val="0"/>
      </a:spcBef>
      <a:spcAft>
        <a:spcPct val="0"/>
      </a:spcAft>
      <a:defRPr kern="1200">
        <a:solidFill>
          <a:schemeClr val="tx1"/>
        </a:solidFill>
        <a:latin typeface="Arial" charset="0"/>
        <a:ea typeface="MS PGothic" charset="-128"/>
        <a:cs typeface="+mn-cs"/>
      </a:defRPr>
    </a:lvl5pPr>
    <a:lvl6pPr marL="2286000" algn="l" defTabSz="914400" rtl="0" eaLnBrk="1" latinLnBrk="0" hangingPunct="1">
      <a:defRPr kern="1200">
        <a:solidFill>
          <a:schemeClr val="tx1"/>
        </a:solidFill>
        <a:latin typeface="Arial" charset="0"/>
        <a:ea typeface="MS PGothic" charset="-128"/>
        <a:cs typeface="+mn-cs"/>
      </a:defRPr>
    </a:lvl6pPr>
    <a:lvl7pPr marL="2743200" algn="l" defTabSz="914400" rtl="0" eaLnBrk="1" latinLnBrk="0" hangingPunct="1">
      <a:defRPr kern="1200">
        <a:solidFill>
          <a:schemeClr val="tx1"/>
        </a:solidFill>
        <a:latin typeface="Arial" charset="0"/>
        <a:ea typeface="MS PGothic" charset="-128"/>
        <a:cs typeface="+mn-cs"/>
      </a:defRPr>
    </a:lvl7pPr>
    <a:lvl8pPr marL="3200400" algn="l" defTabSz="914400" rtl="0" eaLnBrk="1" latinLnBrk="0" hangingPunct="1">
      <a:defRPr kern="1200">
        <a:solidFill>
          <a:schemeClr val="tx1"/>
        </a:solidFill>
        <a:latin typeface="Arial" charset="0"/>
        <a:ea typeface="MS PGothic" charset="-128"/>
        <a:cs typeface="+mn-cs"/>
      </a:defRPr>
    </a:lvl8pPr>
    <a:lvl9pPr marL="3657600" algn="l" defTabSz="914400" rtl="0" eaLnBrk="1" latinLnBrk="0" hangingPunct="1">
      <a:defRPr kern="1200">
        <a:solidFill>
          <a:schemeClr val="tx1"/>
        </a:solidFill>
        <a:latin typeface="Arial"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clrMru>
    <a:srgbClr val="0432FF"/>
    <a:srgbClr val="003399"/>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1"/>
    <p:restoredTop sz="85701" autoAdjust="0"/>
  </p:normalViewPr>
  <p:slideViewPr>
    <p:cSldViewPr>
      <p:cViewPr varScale="1">
        <p:scale>
          <a:sx n="154" d="100"/>
          <a:sy n="154" d="100"/>
        </p:scale>
        <p:origin x="184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9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67FD80-67AF-F944-A5B9-D1E5BFED62F0}" type="datetimeFigureOut">
              <a:rPr lang="en-US" smtClean="0"/>
              <a:t>2/10/25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0D06D2-BAB4-4147-9D8D-75E617EE8523}" type="slidenum">
              <a:rPr lang="en-US" smtClean="0"/>
              <a:t>‹#›</a:t>
            </a:fld>
            <a:endParaRPr lang="en-US"/>
          </a:p>
        </p:txBody>
      </p:sp>
    </p:spTree>
    <p:extLst>
      <p:ext uri="{BB962C8B-B14F-4D97-AF65-F5344CB8AC3E}">
        <p14:creationId xmlns:p14="http://schemas.microsoft.com/office/powerpoint/2010/main" val="1606678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MS PGothic" pitchFamily="34" charset="-128"/>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MS PGothic" pitchFamily="34" charset="-128"/>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MS PGothic" pitchFamily="34" charset="-128"/>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587E620-697F-024E-993B-9436C13D1A17}"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FA1ECE37-34E5-3840-A032-5B311ED14573}" type="slidenum">
              <a:rPr lang="en-AU" altLang="en-US"/>
              <a:pPr>
                <a:spcBef>
                  <a:spcPct val="0"/>
                </a:spcBef>
              </a:pPr>
              <a:t>1</a:t>
            </a:fld>
            <a:endParaRPr lang="en-AU" altLang="en-US"/>
          </a:p>
        </p:txBody>
      </p:sp>
      <p:sp>
        <p:nvSpPr>
          <p:cNvPr id="15362" name="Rectangle 2"/>
          <p:cNvSpPr>
            <a:spLocks noGrp="1" noRot="1" noChangeAspect="1" noChangeArrowheads="1" noTextEdit="1"/>
          </p:cNvSpPr>
          <p:nvPr>
            <p:ph type="sldImg"/>
          </p:nvPr>
        </p:nvSpPr>
        <p:spPr>
          <a:solidFill>
            <a:srgbClr val="FFFFFF"/>
          </a:solidFill>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MS PGothic" charset="-128"/>
                <a:cs typeface="ＭＳ Ｐゴシック" charset="-128"/>
              </a:rPr>
              <a:t>Lecture slides by Lawrie Brown for “Cryptography and Network Security”, by William Stallings, Chapter </a:t>
            </a:r>
            <a:r>
              <a:rPr lang="en-US" altLang="en-US" sz="1000" dirty="0">
                <a:ea typeface="MS PGothic" charset="-128"/>
                <a:cs typeface="ＭＳ Ｐゴシック" charset="-128"/>
              </a:rPr>
              <a:t>Chapter 5 –”</a:t>
            </a:r>
            <a:r>
              <a:rPr lang="en-AU" altLang="en-US" sz="1000" dirty="0">
                <a:ea typeface="MS PGothic" charset="-128"/>
                <a:cs typeface="ＭＳ Ｐゴシック" charset="-128"/>
              </a:rPr>
              <a:t>Advanced Encryption Standard</a:t>
            </a:r>
            <a:r>
              <a:rPr lang="en-US" altLang="en-US" dirty="0">
                <a:ea typeface="MS PGothic" charset="-128"/>
                <a:cs typeface="ＭＳ Ｐゴシック" charset="-128"/>
              </a:rPr>
              <a:t>”.</a:t>
            </a:r>
            <a:endParaRPr lang="en-AU" altLang="en-US" dirty="0">
              <a:ea typeface="MS PGothic" charset="-128"/>
              <a:cs typeface="ＭＳ Ｐゴシック" charset="-128"/>
            </a:endParaRPr>
          </a:p>
          <a:p>
            <a:pPr eaLnBrk="1" hangingPunct="1"/>
            <a:endParaRPr lang="en-US" altLang="en-US" dirty="0">
              <a:ea typeface="MS PGothic" charset="-128"/>
              <a:cs typeface="ＭＳ Ｐゴシック" charset="-128"/>
            </a:endParaRPr>
          </a:p>
          <a:p>
            <a:pPr eaLnBrk="1" hangingPunct="1"/>
            <a:r>
              <a:rPr lang="en-US" altLang="en-US" dirty="0"/>
              <a:t>Enhanced and Modified by </a:t>
            </a:r>
            <a:r>
              <a:rPr lang="en-US" altLang="en-US" dirty="0" err="1"/>
              <a:t>Chuan</a:t>
            </a:r>
            <a:r>
              <a:rPr lang="en-US" altLang="en-US" dirty="0"/>
              <a:t> Yue at the Colorado School of Mines.</a:t>
            </a:r>
          </a:p>
          <a:p>
            <a:pPr eaLnBrk="1" hangingPunct="1"/>
            <a:endParaRPr lang="en-US" altLang="en-US" dirty="0">
              <a:ea typeface="MS PGothic" charset="-128"/>
              <a:cs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6A1E717A-24E5-DB4F-AE2C-57EB09D6D00A}" type="slidenum">
              <a:rPr lang="en-AU" altLang="en-US"/>
              <a:pPr>
                <a:spcBef>
                  <a:spcPct val="0"/>
                </a:spcBef>
              </a:pPr>
              <a:t>10</a:t>
            </a:fld>
            <a:endParaRPr lang="en-AU" alt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MS PGothic" charset="-128"/>
                <a:cs typeface="ＭＳ Ｐゴシック" charset="-128"/>
              </a:rPr>
              <a:t>The ShiftRows stage 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performs the circular shifts in the opposite direction for each row. This row shift moves an individual byte from one column to another, which is a linear distance of a multiple of 4 bytes, and ensures that the 4 bytes of one column are spread out to four different columns.</a:t>
            </a:r>
          </a:p>
          <a:p>
            <a:pPr eaLnBrk="1" hangingPunct="1"/>
            <a:endParaRPr lang="en-AU" altLang="en-US">
              <a:ea typeface="MS PGothic" charset="-128"/>
              <a:cs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E83CDF03-2838-144A-A989-2421B4984D8D}" type="slidenum">
              <a:rPr lang="en-AU" altLang="en-US"/>
              <a:pPr>
                <a:spcBef>
                  <a:spcPct val="0"/>
                </a:spcBef>
              </a:pPr>
              <a:t>11</a:t>
            </a:fld>
            <a:endParaRPr lang="en-AU" altLang="en-US"/>
          </a:p>
        </p:txBody>
      </p:sp>
      <p:sp>
        <p:nvSpPr>
          <p:cNvPr id="46082" name="Rectangle 2"/>
          <p:cNvSpPr>
            <a:spLocks noGrp="1" noRot="1" noChangeAspect="1" noChangeArrowheads="1" noTextEdit="1"/>
          </p:cNvSpPr>
          <p:nvPr>
            <p:ph type="sldImg"/>
          </p:nvPr>
        </p:nvSpPr>
        <p:spPr>
          <a:solidFill>
            <a:srgbClr val="FFFFFF"/>
          </a:solidFill>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p>
          <a:p>
            <a:pPr eaLnBrk="1" hangingPunct="1"/>
            <a:endParaRPr lang="en-US" altLang="en-US" dirty="0">
              <a:ea typeface="MS PGothic" charset="-128"/>
              <a:cs typeface="ＭＳ Ｐゴシック" charset="-128"/>
            </a:endParaRPr>
          </a:p>
          <a:p>
            <a:pPr eaLnBrk="1" hangingPunct="1"/>
            <a:endParaRPr lang="en-US" altLang="en-US" dirty="0">
              <a:ea typeface="MS PGothic" charset="-128"/>
              <a:cs typeface="ＭＳ Ｐゴシック" charset="-128"/>
            </a:endParaRPr>
          </a:p>
          <a:p>
            <a:pPr eaLnBrk="1" hangingPunct="1"/>
            <a:r>
              <a:rPr lang="en-US" altLang="en-US" dirty="0">
                <a:ea typeface="MS PGothic" charset="-128"/>
                <a:cs typeface="ＭＳ Ｐゴシック" charset="-128"/>
              </a:rPr>
              <a:t>The forward mix column transformation, called </a:t>
            </a:r>
            <a:r>
              <a:rPr lang="en-US" altLang="en-US" dirty="0" err="1">
                <a:ea typeface="MS PGothic" charset="-128"/>
                <a:cs typeface="ＭＳ Ｐゴシック" charset="-128"/>
              </a:rPr>
              <a:t>MixColumns</a:t>
            </a:r>
            <a:r>
              <a:rPr lang="en-US" altLang="en-US" dirty="0">
                <a:ea typeface="MS PGothic" charset="-128"/>
                <a:cs typeface="ＭＳ Ｐゴシック" charset="-128"/>
              </a:rPr>
              <a:t>, operates on each column individually. Each byte of a column is mapped into a new value that is a function of all four bytes in that column. It is a substitution that makes use of arithmetic over GF(2^8). Each byte of a column is mapped into a new value that is a function of all four bytes in that column. It is designed as a matrix multiplication where each byte is treated as a polynomial in GF(2</a:t>
            </a:r>
            <a:r>
              <a:rPr lang="en-US" altLang="en-US" baseline="30000" dirty="0">
                <a:ea typeface="MS PGothic" charset="-128"/>
                <a:cs typeface="ＭＳ Ｐゴシック" charset="-128"/>
              </a:rPr>
              <a:t>8</a:t>
            </a:r>
            <a:r>
              <a:rPr lang="en-US" altLang="en-US" dirty="0">
                <a:ea typeface="MS PGothic" charset="-128"/>
                <a:cs typeface="ＭＳ Ｐゴシック" charset="-128"/>
              </a:rPr>
              <a:t>). The inverse used for decryption involves a different set of constants.</a:t>
            </a:r>
          </a:p>
          <a:p>
            <a:pPr eaLnBrk="1" hangingPunct="1"/>
            <a:r>
              <a:rPr lang="en-US" altLang="en-US" dirty="0">
                <a:ea typeface="MS PGothic" charset="-128"/>
                <a:cs typeface="ＭＳ Ｐゴシック" charset="-128"/>
              </a:rPr>
              <a:t>The constants used are based on a linear code with maximal distance between code words – this gives good mixing of the bytes within each column. Combined with the “shift rows” step provides good avalanche, so that within a few rounds, all output bits depend on all input bits.</a:t>
            </a:r>
          </a:p>
          <a:p>
            <a:pPr marL="0" marR="0" indent="0" algn="l" defTabSz="914400" rtl="0" eaLnBrk="1" fontAlgn="base" latinLnBrk="0" hangingPunct="1">
              <a:lnSpc>
                <a:spcPct val="100000"/>
              </a:lnSpc>
              <a:spcBef>
                <a:spcPct val="30000"/>
              </a:spcBef>
              <a:spcAft>
                <a:spcPct val="0"/>
              </a:spcAft>
              <a:buClrTx/>
              <a:buSzTx/>
              <a:buFontTx/>
              <a:buNone/>
              <a:tabLst/>
              <a:defRPr/>
            </a:pPr>
            <a:r>
              <a:rPr lang="en-AU" altLang="en-US" dirty="0">
                <a:ea typeface="MS PGothic" charset="-128"/>
                <a:cs typeface="ＭＳ Ｐゴシック" charset="-128"/>
              </a:rPr>
              <a:t>Stalling Figure 5.5b illustrates the Mix Columns transformation.</a:t>
            </a:r>
          </a:p>
          <a:p>
            <a:pPr eaLnBrk="1" hangingPunct="1"/>
            <a:endParaRPr lang="en-US" altLang="en-US" dirty="0">
              <a:ea typeface="MS PGothic" charset="-128"/>
              <a:cs typeface="ＭＳ Ｐゴシック" charset="-128"/>
            </a:endParaRPr>
          </a:p>
          <a:p>
            <a:pPr eaLnBrk="1" hangingPunct="1"/>
            <a:endParaRPr lang="en-AU" altLang="en-US" dirty="0">
              <a:ea typeface="MS PGothic" charset="-128"/>
              <a:cs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ln/>
        </p:spPr>
      </p:sp>
      <p:sp>
        <p:nvSpPr>
          <p:cNvPr id="481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a:t>
            </a:r>
            <a:r>
              <a:rPr lang="en-US" altLang="en-US" baseline="0" dirty="0"/>
              <a:t> </a:t>
            </a:r>
            <a:r>
              <a:rPr lang="en-US" altLang="en-US" dirty="0"/>
              <a:t>by </a:t>
            </a:r>
            <a:r>
              <a:rPr lang="en-US" altLang="en-US" dirty="0" err="1"/>
              <a:t>Chuan</a:t>
            </a:r>
            <a:r>
              <a:rPr lang="en-US" altLang="en-US" dirty="0"/>
              <a:t> Yue at the Colorado School of Mines.</a:t>
            </a:r>
          </a:p>
          <a:p>
            <a:pPr eaLnBrk="1" hangingPunct="1"/>
            <a:endParaRPr lang="en-US" altLang="en-US" dirty="0">
              <a:ea typeface="MS PGothic" charset="-128"/>
              <a:cs typeface="ＭＳ Ｐゴシック" charset="-128"/>
            </a:endParaRPr>
          </a:p>
          <a:p>
            <a:pPr eaLnBrk="1" hangingPunct="1"/>
            <a:r>
              <a:rPr lang="en-US" altLang="en-US" dirty="0">
                <a:ea typeface="MS PGothic" charset="-128"/>
                <a:cs typeface="ＭＳ Ｐゴシック" charset="-128"/>
              </a:rPr>
              <a:t>Show an example of the </a:t>
            </a:r>
            <a:r>
              <a:rPr lang="en-AU" altLang="en-US" dirty="0" err="1">
                <a:ea typeface="MS PGothic" charset="-128"/>
                <a:cs typeface="ＭＳ Ｐゴシック" charset="-128"/>
              </a:rPr>
              <a:t>MixColumns</a:t>
            </a:r>
            <a:r>
              <a:rPr lang="en-AU" altLang="en-US" dirty="0">
                <a:ea typeface="MS PGothic" charset="-128"/>
                <a:cs typeface="ＭＳ Ｐゴシック" charset="-128"/>
              </a:rPr>
              <a:t> </a:t>
            </a:r>
            <a:r>
              <a:rPr lang="en-US" altLang="en-US" dirty="0">
                <a:ea typeface="MS PGothic" charset="-128"/>
                <a:cs typeface="ＭＳ Ｐゴシック" charset="-128"/>
              </a:rPr>
              <a:t>transformation from the text, along with verification of the first column of this example. </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ea typeface="MS PGothic" charset="-128"/>
                <a:cs typeface="ＭＳ Ｐゴシック" charset="-128"/>
              </a:rPr>
              <a:t>AES uses arithmetic in the finite field GF(2</a:t>
            </a:r>
            <a:r>
              <a:rPr lang="en-US" altLang="en-US" baseline="30000" dirty="0">
                <a:ea typeface="MS PGothic" charset="-128"/>
                <a:cs typeface="ＭＳ Ｐゴシック" charset="-128"/>
              </a:rPr>
              <a:t>8</a:t>
            </a:r>
            <a:r>
              <a:rPr lang="en-US" altLang="en-US" dirty="0">
                <a:ea typeface="MS PGothic" charset="-128"/>
                <a:cs typeface="ＭＳ Ｐゴシック" charset="-128"/>
              </a:rPr>
              <a:t>), with the irreducible polynomial m(x) = x</a:t>
            </a:r>
            <a:r>
              <a:rPr lang="en-US" altLang="en-US" baseline="30000" dirty="0">
                <a:ea typeface="MS PGothic" charset="-128"/>
                <a:cs typeface="ＭＳ Ｐゴシック" charset="-128"/>
              </a:rPr>
              <a:t>8</a:t>
            </a:r>
            <a:r>
              <a:rPr lang="en-US" altLang="en-US" dirty="0">
                <a:ea typeface="MS PGothic" charset="-128"/>
                <a:cs typeface="ＭＳ Ｐゴシック" charset="-128"/>
              </a:rPr>
              <a:t> + x</a:t>
            </a:r>
            <a:r>
              <a:rPr lang="en-US" altLang="en-US" baseline="30000" dirty="0">
                <a:ea typeface="MS PGothic" charset="-128"/>
                <a:cs typeface="ＭＳ Ｐゴシック" charset="-128"/>
              </a:rPr>
              <a:t>4</a:t>
            </a:r>
            <a:r>
              <a:rPr lang="en-US" altLang="en-US" dirty="0">
                <a:ea typeface="MS PGothic" charset="-128"/>
                <a:cs typeface="ＭＳ Ｐゴシック" charset="-128"/>
              </a:rPr>
              <a:t> + x</a:t>
            </a:r>
            <a:r>
              <a:rPr lang="en-US" altLang="en-US" baseline="30000" dirty="0">
                <a:ea typeface="MS PGothic" charset="-128"/>
                <a:cs typeface="ＭＳ Ｐゴシック" charset="-128"/>
              </a:rPr>
              <a:t>3</a:t>
            </a:r>
            <a:r>
              <a:rPr lang="en-US" altLang="en-US" dirty="0">
                <a:ea typeface="MS PGothic" charset="-128"/>
                <a:cs typeface="ＭＳ Ｐゴシック" charset="-128"/>
              </a:rPr>
              <a:t> + x + 1. AES operates on 8-bit bytes. Addition of two bytes is defined as the bitwise XOR operation. Multiplication of two bytes is defined as multiplication in the finite field GF(2</a:t>
            </a:r>
            <a:r>
              <a:rPr lang="en-US" altLang="en-US" baseline="30000" dirty="0">
                <a:ea typeface="MS PGothic" charset="-128"/>
                <a:cs typeface="ＭＳ Ｐゴシック" charset="-128"/>
              </a:rPr>
              <a:t>8</a:t>
            </a:r>
            <a:r>
              <a:rPr lang="en-US" altLang="en-US" dirty="0">
                <a:ea typeface="MS PGothic" charset="-128"/>
                <a:cs typeface="ＭＳ Ｐゴシック" charset="-128"/>
              </a:rPr>
              <a:t>). In particular, multiplication of a value by x (i.e., by {02}) can be implemented as a 1-bit left shift followed by a conditional bitwise XOR with (0001 1011) if the leftmost bit of the original value (prior to the shift) is 1. </a:t>
            </a:r>
          </a:p>
          <a:p>
            <a:pPr eaLnBrk="1" hangingPunct="1"/>
            <a:endParaRPr lang="en-US" altLang="en-US" dirty="0">
              <a:ea typeface="MS PGothic" charset="-128"/>
              <a:cs typeface="ＭＳ Ｐゴシック" charset="-128"/>
            </a:endParaRPr>
          </a:p>
          <a:p>
            <a:pPr eaLnBrk="1" hangingPunct="1"/>
            <a:endParaRPr lang="en-US" altLang="en-US" dirty="0">
              <a:ea typeface="MS PGothic" charset="-128"/>
              <a:cs typeface="ＭＳ Ｐゴシック" charset="-128"/>
            </a:endParaRPr>
          </a:p>
        </p:txBody>
      </p:sp>
      <p:sp>
        <p:nvSpPr>
          <p:cNvPr id="481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B64CDF1C-940A-0A41-8D92-7E272AA1E32D}" type="slidenum">
              <a:rPr lang="en-AU" altLang="en-US"/>
              <a:pPr>
                <a:spcBef>
                  <a:spcPct val="0"/>
                </a:spcBef>
              </a:pPr>
              <a:t>12</a:t>
            </a:fld>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14C510EB-D695-014C-BB03-73EA3F5F21C9}" type="slidenum">
              <a:rPr lang="en-AU" altLang="en-US"/>
              <a:pPr>
                <a:spcBef>
                  <a:spcPct val="0"/>
                </a:spcBef>
              </a:pPr>
              <a:t>13</a:t>
            </a:fld>
            <a:endParaRPr lang="en-AU" altLang="en-US"/>
          </a:p>
        </p:txBody>
      </p:sp>
      <p:sp>
        <p:nvSpPr>
          <p:cNvPr id="52226" name="Rectangle 2"/>
          <p:cNvSpPr>
            <a:spLocks noGrp="1" noRot="1" noChangeAspect="1" noChangeArrowheads="1" noTextEdit="1"/>
          </p:cNvSpPr>
          <p:nvPr>
            <p:ph type="sldImg"/>
          </p:nvPr>
        </p:nvSpPr>
        <p:spPr>
          <a:solidFill>
            <a:srgbClr val="FFFFFF"/>
          </a:solidFill>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p>
          <a:p>
            <a:pPr eaLnBrk="1" hangingPunct="1"/>
            <a:endParaRPr lang="en-AU" altLang="en-US" dirty="0">
              <a:ea typeface="MS PGothic" charset="-128"/>
              <a:cs typeface="ＭＳ Ｐゴシック" charset="-128"/>
            </a:endParaRPr>
          </a:p>
          <a:p>
            <a:pPr eaLnBrk="1" hangingPunct="1"/>
            <a:r>
              <a:rPr lang="en-AU" altLang="en-US" dirty="0">
                <a:ea typeface="MS PGothic" charset="-128"/>
                <a:cs typeface="ＭＳ Ｐゴシック" charset="-128"/>
              </a:rPr>
              <a:t>In practise, you implement Mix Columns by expressing the transformation on each column as 4 equations (Stallings equation 5.4) to compute the new bytes for that column. This computation only involves shifts, XORs &amp; conditional XORs (for the modulo reduction).</a:t>
            </a:r>
          </a:p>
          <a:p>
            <a:pPr eaLnBrk="1" hangingPunct="1"/>
            <a:r>
              <a:rPr lang="en-AU" altLang="en-US" dirty="0">
                <a:ea typeface="MS PGothic" charset="-128"/>
                <a:cs typeface="ＭＳ Ｐゴシック" charset="-128"/>
              </a:rPr>
              <a:t>The decryption computation requires the use of the inverse of the matrix, which has larger </a:t>
            </a:r>
            <a:r>
              <a:rPr lang="en-US" altLang="en-US" dirty="0">
                <a:ea typeface="MS PGothic" charset="-128"/>
                <a:cs typeface="ＭＳ Ｐゴシック" charset="-128"/>
              </a:rPr>
              <a:t>coefficients, and is thus potentially a little harder &amp; slower to implement.</a:t>
            </a:r>
          </a:p>
          <a:p>
            <a:pPr eaLnBrk="1" hangingPunct="1"/>
            <a:r>
              <a:rPr lang="en-US" altLang="en-US" dirty="0">
                <a:ea typeface="MS PGothic" charset="-128"/>
                <a:cs typeface="ＭＳ Ｐゴシック" charset="-128"/>
              </a:rPr>
              <a:t>The coefficients of the matrix are based on a linear code with maximal distance between code words, which ensures a good mixing among the bytes of each column. The mix column transformation combined with the shift row transformation ensures that after a few rounds, all output bits depend on all input bits. In addition, the choice of coefficients in </a:t>
            </a:r>
            <a:r>
              <a:rPr lang="en-US" altLang="en-US" dirty="0" err="1">
                <a:ea typeface="MS PGothic" charset="-128"/>
                <a:cs typeface="ＭＳ Ｐゴシック" charset="-128"/>
              </a:rPr>
              <a:t>MixColumns</a:t>
            </a:r>
            <a:r>
              <a:rPr lang="en-US" altLang="en-US" dirty="0">
                <a:ea typeface="MS PGothic" charset="-128"/>
                <a:cs typeface="ＭＳ Ｐゴシック" charset="-128"/>
              </a:rPr>
              <a:t>, which are all {01}, {02}, or {03}, was influenced by implementation considerations. </a:t>
            </a:r>
            <a:endParaRPr lang="en-AU" altLang="en-US" dirty="0">
              <a:ea typeface="MS PGothic" charset="-128"/>
              <a:cs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1D10FDC9-B6AA-B945-A226-93E0B310510B}" type="slidenum">
              <a:rPr lang="en-AU" altLang="en-US"/>
              <a:pPr>
                <a:spcBef>
                  <a:spcPct val="0"/>
                </a:spcBef>
              </a:pPr>
              <a:t>14</a:t>
            </a:fld>
            <a:endParaRPr lang="en-AU"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ea typeface="MS PGothic" charset="-128"/>
                <a:cs typeface="ＭＳ Ｐゴシック" charset="-128"/>
              </a:rPr>
              <a:t>Lastly is the </a:t>
            </a:r>
            <a:r>
              <a:rPr lang="en-AU" altLang="en-US" dirty="0">
                <a:ea typeface="MS PGothic" charset="-128"/>
                <a:cs typeface="ＭＳ Ｐゴシック" charset="-128"/>
              </a:rPr>
              <a:t>Add Round Key</a:t>
            </a:r>
            <a:r>
              <a:rPr lang="en-US" altLang="en-US" dirty="0">
                <a:ea typeface="MS PGothic" charset="-128"/>
                <a:cs typeface="ＭＳ Ｐゴシック" charset="-128"/>
              </a:rPr>
              <a:t> stage which </a:t>
            </a:r>
            <a:r>
              <a:rPr lang="en-US" altLang="en-US" dirty="0">
                <a:latin typeface="Times-Roman" charset="0"/>
                <a:ea typeface="MS PGothic" charset="-128"/>
                <a:cs typeface="ＭＳ Ｐゴシック" charset="-128"/>
              </a:rPr>
              <a:t>is a simple bitwise XOR of the current block with a portion of the expanded </a:t>
            </a:r>
            <a:r>
              <a:rPr lang="en-US" altLang="en-US" dirty="0">
                <a:ea typeface="MS PGothic" charset="-128"/>
                <a:cs typeface="ＭＳ Ｐゴシック" charset="-128"/>
              </a:rPr>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p>
          <a:p>
            <a:pPr eaLnBrk="1" hangingPunct="1"/>
            <a:endParaRPr lang="en-US" altLang="en-US" dirty="0">
              <a:ea typeface="MS PGothic" charset="-128"/>
              <a:cs typeface="ＭＳ Ｐゴシック" charset="-128"/>
            </a:endParaRPr>
          </a:p>
          <a:p>
            <a:pPr eaLnBrk="1" hangingPunct="1"/>
            <a:r>
              <a:rPr lang="en-US" altLang="en-US" dirty="0">
                <a:ea typeface="MS PGothic" charset="-128"/>
                <a:cs typeface="ＭＳ Ｐゴシック" charset="-128"/>
              </a:rPr>
              <a:t>Stallings Figure 5.5b illustrates the </a:t>
            </a:r>
            <a:r>
              <a:rPr lang="en-AU" altLang="en-US" dirty="0">
                <a:ea typeface="MS PGothic" charset="-128"/>
                <a:cs typeface="ＭＳ Ｐゴシック" charset="-128"/>
              </a:rPr>
              <a:t>Add Round Key stage</a:t>
            </a:r>
            <a:r>
              <a:rPr lang="en-US" altLang="en-US" dirty="0">
                <a:ea typeface="MS PGothic" charset="-128"/>
                <a:cs typeface="ＭＳ Ｐゴシック" charset="-128"/>
              </a:rPr>
              <a:t>, which like </a:t>
            </a:r>
            <a:r>
              <a:rPr lang="en-AU" altLang="en-US" dirty="0">
                <a:ea typeface="MS PGothic" charset="-128"/>
                <a:cs typeface="ＭＳ Ｐゴシック" charset="-128"/>
              </a:rPr>
              <a:t>Byte Substitution, operates on each byte of state independently.</a:t>
            </a:r>
          </a:p>
          <a:p>
            <a:pPr eaLnBrk="1" hangingPunct="1"/>
            <a:endParaRPr lang="en-US" altLang="en-US" dirty="0">
              <a:ea typeface="MS PGothic" charset="-128"/>
              <a:cs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3DBADB11-E40D-D144-937A-E80225635633}" type="slidenum">
              <a:rPr lang="en-AU" altLang="en-US"/>
              <a:pPr>
                <a:spcBef>
                  <a:spcPct val="0"/>
                </a:spcBef>
              </a:pPr>
              <a:t>15</a:t>
            </a:fld>
            <a:endParaRPr lang="en-AU" alt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ea typeface="MS PGothic" charset="-128"/>
                <a:cs typeface="ＭＳ Ｐゴシック" charset="-128"/>
              </a:rPr>
              <a:t>Can thus now view all the internal details of the AES round, showing how each byte of the state is manipulated, as shown in Stallings Figure 5.4.</a:t>
            </a:r>
            <a:endParaRPr lang="en-US" altLang="en-US">
              <a:ea typeface="MS PGothic" charset="-128"/>
              <a:cs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1DED24BD-1B21-124B-9475-E54483F1CE45}" type="slidenum">
              <a:rPr lang="en-AU" altLang="en-US"/>
              <a:pPr>
                <a:spcBef>
                  <a:spcPct val="0"/>
                </a:spcBef>
              </a:pPr>
              <a:t>16</a:t>
            </a:fld>
            <a:endParaRPr lang="en-AU" altLang="en-US"/>
          </a:p>
        </p:txBody>
      </p:sp>
      <p:sp>
        <p:nvSpPr>
          <p:cNvPr id="62466" name="Rectangle 2"/>
          <p:cNvSpPr>
            <a:spLocks noGrp="1" noRot="1" noChangeAspect="1" noChangeArrowheads="1" noTextEdit="1"/>
          </p:cNvSpPr>
          <p:nvPr>
            <p:ph type="sldImg"/>
          </p:nvPr>
        </p:nvSpPr>
        <p:spPr>
          <a:solidFill>
            <a:srgbClr val="FFFFFF"/>
          </a:solidFill>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ea typeface="MS PGothic" charset="-128"/>
                <a:cs typeface="ＭＳ Ｐゴシック" charset="-128"/>
              </a:rPr>
              <a:t>The AES key expansion algorithm takes as input a 4-word (16-byte) key and produces a linear array of words, providing a 4-word round key for the initial </a:t>
            </a:r>
            <a:r>
              <a:rPr lang="en-US" altLang="en-US" dirty="0" err="1">
                <a:ea typeface="MS PGothic" charset="-128"/>
                <a:cs typeface="ＭＳ Ｐゴシック" charset="-128"/>
              </a:rPr>
              <a:t>AddRoundKey</a:t>
            </a:r>
            <a:r>
              <a:rPr lang="en-US" altLang="en-US" dirty="0">
                <a:ea typeface="MS PGothic" charset="-128"/>
                <a:cs typeface="ＭＳ Ｐゴシック" charset="-128"/>
              </a:rPr>
              <a:t> stage and each of the 10/12/14 rounds of the cipher. It involves copying the key into the first group of 4 words, and then constructing subsequent groups of 4 based on the values of the previous &amp; 4th back words. The first word in each group of 4 gets “special treatment” with rotate + S-box + XOR constant on the previous word before </a:t>
            </a:r>
            <a:r>
              <a:rPr lang="en-US" altLang="en-US" dirty="0" err="1">
                <a:ea typeface="MS PGothic" charset="-128"/>
                <a:cs typeface="ＭＳ Ｐゴシック" charset="-128"/>
              </a:rPr>
              <a:t>XOR’ing</a:t>
            </a:r>
            <a:r>
              <a:rPr lang="en-US" altLang="en-US" dirty="0">
                <a:ea typeface="MS PGothic" charset="-128"/>
                <a:cs typeface="ＭＳ Ｐゴシック" charset="-128"/>
              </a:rPr>
              <a:t> the one from 4 back. In the 256-bit key/14 round version, there’s also an extra step on the middle word. The text includes in section 5.4 pseudocode that describes the key expansion.</a:t>
            </a:r>
            <a:endParaRPr lang="en-AU" altLang="en-US" dirty="0">
              <a:ea typeface="MS PGothic" charset="-128"/>
              <a:cs typeface="ＭＳ Ｐゴシック" charset="-128"/>
            </a:endParaRPr>
          </a:p>
          <a:p>
            <a:pPr eaLnBrk="1" hangingPunct="1"/>
            <a:endParaRPr lang="en-US" altLang="en-US" dirty="0">
              <a:ea typeface="MS PGothic" charset="-128"/>
              <a:cs typeface="ＭＳ Ｐゴシック" charset="-128"/>
            </a:endParaRPr>
          </a:p>
          <a:p>
            <a:pPr eaLnBrk="1" hangingPunct="1"/>
            <a:r>
              <a:rPr lang="en-US" altLang="en-US" dirty="0">
                <a:ea typeface="MS PGothic" charset="-128"/>
                <a:cs typeface="ＭＳ Ｐゴシック" charset="-128"/>
              </a:rPr>
              <a:t>The first block of the AES Key Expansion is shown here in Stallings Figure 5.9a. It shows each group of 4 bytes in the key being assigned to the first 4 words, then the calculation of the next 4 words based on the values of the previous 4 words, which is repeated enough times to create all the necessary </a:t>
            </a:r>
            <a:r>
              <a:rPr lang="en-US" altLang="en-US" dirty="0" err="1">
                <a:ea typeface="MS PGothic" charset="-128"/>
                <a:cs typeface="ＭＳ Ｐゴシック" charset="-128"/>
              </a:rPr>
              <a:t>subkey</a:t>
            </a:r>
            <a:r>
              <a:rPr lang="en-US" altLang="en-US" dirty="0">
                <a:ea typeface="MS PGothic" charset="-128"/>
                <a:cs typeface="ＭＳ Ｐゴシック" charset="-128"/>
              </a:rPr>
              <a:t> information.</a:t>
            </a:r>
            <a:endParaRPr lang="en-AU" altLang="en-US" dirty="0">
              <a:ea typeface="MS PGothic" charset="-128"/>
              <a:cs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F0DC10E4-645E-E64F-961F-721570D230A3}" type="slidenum">
              <a:rPr lang="en-AU" altLang="en-US"/>
              <a:pPr>
                <a:spcBef>
                  <a:spcPct val="0"/>
                </a:spcBef>
              </a:pPr>
              <a:t>17</a:t>
            </a:fld>
            <a:endParaRPr lang="en-AU" altLang="en-US"/>
          </a:p>
        </p:txBody>
      </p:sp>
      <p:sp>
        <p:nvSpPr>
          <p:cNvPr id="64514" name="Rectangle 2"/>
          <p:cNvSpPr>
            <a:spLocks noGrp="1" noRot="1" noChangeAspect="1" noChangeArrowheads="1" noTextEdit="1"/>
          </p:cNvSpPr>
          <p:nvPr>
            <p:ph type="sldImg"/>
          </p:nvPr>
        </p:nvSpPr>
        <p:spPr>
          <a:solidFill>
            <a:srgbClr val="FFFFFF"/>
          </a:solidFill>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MS PGothic" charset="-128"/>
                <a:cs typeface="ＭＳ Ｐゴシック" charset="-128"/>
              </a:rPr>
              <a:t>The Rijndael developers designed the expansion key algorithm to be resistant to known cryptanalytic attacks. It is designed to be simple to implement, but by using round constants break symmetries, and make it much harder to deduce other key bits if just some are known (but once have as many consecutive bits as are in key, can then easily recreate the full expansion). The design criteria used are listed above.</a:t>
            </a:r>
          </a:p>
          <a:p>
            <a:pPr eaLnBrk="1" hangingPunct="1"/>
            <a:endParaRPr lang="en-US" altLang="en-US">
              <a:ea typeface="MS PGothic" charset="-128"/>
              <a:cs typeface="ＭＳ Ｐゴシック" charset="-128"/>
            </a:endParaRPr>
          </a:p>
          <a:p>
            <a:pPr eaLnBrk="1" hangingPunct="1"/>
            <a:endParaRPr lang="en-AU" altLang="en-US">
              <a:ea typeface="MS PGothic" charset="-128"/>
              <a:cs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MS PGothic" charset="-128"/>
                <a:cs typeface="ＭＳ Ｐゴシック" charset="-128"/>
              </a:rPr>
              <a:t>We now work through an example, and consider some of its implications. The plaintext, key, and resulting ciphertext are as follows:  </a:t>
            </a:r>
          </a:p>
          <a:p>
            <a:pPr eaLnBrk="1" hangingPunct="1"/>
            <a:r>
              <a:rPr lang="en-US" altLang="en-US" dirty="0">
                <a:ea typeface="MS PGothic" charset="-128"/>
                <a:cs typeface="ＭＳ Ｐゴシック" charset="-128"/>
              </a:rPr>
              <a:t>Plaintext: 0123456789abcdeffedcba9876543210 </a:t>
            </a:r>
          </a:p>
          <a:p>
            <a:pPr eaLnBrk="1" hangingPunct="1"/>
            <a:r>
              <a:rPr lang="en-US" altLang="en-US" dirty="0">
                <a:ea typeface="MS PGothic" charset="-128"/>
                <a:cs typeface="ＭＳ Ｐゴシック" charset="-128"/>
              </a:rPr>
              <a:t>Key: 0f1571c947d9e8590cb7add6af7f6798 </a:t>
            </a:r>
          </a:p>
          <a:p>
            <a:pPr eaLnBrk="1" hangingPunct="1"/>
            <a:r>
              <a:rPr lang="en-US" altLang="en-US" dirty="0">
                <a:ea typeface="MS PGothic" charset="-128"/>
                <a:cs typeface="ＭＳ Ｐゴシック" charset="-128"/>
              </a:rPr>
              <a:t>Ciphertext: ff0b844a0853bf7c6934ab4364148fb9 </a:t>
            </a:r>
          </a:p>
          <a:p>
            <a:pPr eaLnBrk="1" hangingPunct="1"/>
            <a:r>
              <a:rPr lang="en-US" altLang="en-US" dirty="0">
                <a:ea typeface="MS PGothic" charset="-128"/>
                <a:cs typeface="ＭＳ Ｐゴシック" charset="-128"/>
              </a:rPr>
              <a:t>Table 5.3 shows the expansion of the 16-byte key into 10 round keys. As previously explained, this process is performed word by word, with each four-byte word occupying one column of the word round key matrix. The left hand column shows the four round key words generated for each round. The right hand column shows the steps used to generate the auxiliary word used in key expansion. We begin, of course, with the key itself serving as the round key for round 0. </a:t>
            </a:r>
          </a:p>
        </p:txBody>
      </p:sp>
      <p:sp>
        <p:nvSpPr>
          <p:cNvPr id="665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34B86578-9647-174E-943D-871926E67600}" type="slidenum">
              <a:rPr lang="en-AU" altLang="en-US"/>
              <a:pPr>
                <a:spcBef>
                  <a:spcPct val="0"/>
                </a:spcBef>
              </a:pPr>
              <a:t>18</a:t>
            </a:fld>
            <a:endParaRPr lang="en-AU"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MS PGothic" charset="-128"/>
                <a:cs typeface="ＭＳ Ｐゴシック" charset="-128"/>
              </a:rPr>
              <a:t>Next, Table 5.4 shows the progression of the state matrix through the AES encryption process. The first column shows the value of the state matrix at the start of a round. For the first row, the state matrix is just the matrix arrangement of the plaintext. The second, third, and fourth columns show the value of the state matrix for that round after the SubBytes, ShiftRows, and MixColumns transformations, respectively. The fifth column shows the round key. You can verify that these round keys equate with those shown in Table 5.3. The first column shows the value of the state matrix resulting from the bitwise XOR of the state after the preceding MixColumns with the round key for the preceding round. </a:t>
            </a:r>
          </a:p>
        </p:txBody>
      </p:sp>
      <p:sp>
        <p:nvSpPr>
          <p:cNvPr id="686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87B2F97D-578A-3644-9C41-7D3B2277E692}" type="slidenum">
              <a:rPr lang="en-AU" altLang="en-US"/>
              <a:pPr>
                <a:spcBef>
                  <a:spcPct val="0"/>
                </a:spcBef>
              </a:pPr>
              <a:t>19</a:t>
            </a:fld>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1EF8FBDB-C5F6-D24E-B6C4-C03960305BAA}" type="slidenum">
              <a:rPr lang="en-AU" altLang="en-US"/>
              <a:pPr>
                <a:spcBef>
                  <a:spcPct val="0"/>
                </a:spcBef>
              </a:pPr>
              <a:t>2</a:t>
            </a:fld>
            <a:endParaRPr lang="en-AU" alt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MS PGothic" charset="-128"/>
                <a:cs typeface="ＭＳ Ｐゴシック" charset="-128"/>
              </a:rPr>
              <a:t>The Advanced Encryption Standard (AES) was published by NIST (National Institute of Standards and Technology) in 2001. AES is a symmetric block cipher that is intended to replace DES as the approved standard for a wide range of applications.</a:t>
            </a:r>
            <a:r>
              <a:rPr lang="en-AU" altLang="en-US">
                <a:ea typeface="MS PGothic" charset="-128"/>
                <a:cs typeface="ＭＳ Ｐゴシック" charset="-128"/>
              </a:rPr>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altLang="en-US">
                <a:ea typeface="MS PGothic" charset="-128"/>
                <a:cs typeface="ＭＳ Ｐゴシック" charset="-128"/>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lang="en-AU" altLang="en-US">
              <a:ea typeface="MS PGothic" charset="-128"/>
              <a:cs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MS PGothic" charset="-128"/>
                <a:cs typeface="ＭＳ Ｐゴシック" charset="-128"/>
              </a:rPr>
              <a:t>In any good cipher design, want the avalanche effect, in which a small change in plaintext or key produces a large change in the ciphertext. Using the example from Table 5.4, Table 5.5 shows the result when the eighth bit of the plaintext is changed. The second column of the table shows the value of the state matrix at the end of each round for the two plaintexts. Note that after just one round, 20 bits of the state vector differ. And after two rounds, close to half the bits differ. This magnitude of difference propagates through the remaining rounds. A bit difference in approximately half the positions in the most desirable outcome. </a:t>
            </a:r>
          </a:p>
        </p:txBody>
      </p:sp>
      <p:sp>
        <p:nvSpPr>
          <p:cNvPr id="706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88CAA483-189A-8146-81B4-A3405219F8C5}" type="slidenum">
              <a:rPr lang="en-AU" altLang="en-US"/>
              <a:pPr>
                <a:spcBef>
                  <a:spcPct val="0"/>
                </a:spcBef>
              </a:pPr>
              <a:t>20</a:t>
            </a:fld>
            <a:endParaRPr lang="en-AU"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p>
          <a:p>
            <a:pPr eaLnBrk="1" hangingPunct="1"/>
            <a:endParaRPr lang="en-US" altLang="en-US" dirty="0">
              <a:ea typeface="MS PGothic" charset="-128"/>
              <a:cs typeface="ＭＳ Ｐゴシック" charset="-128"/>
            </a:endParaRPr>
          </a:p>
        </p:txBody>
      </p:sp>
      <p:sp>
        <p:nvSpPr>
          <p:cNvPr id="727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2A4BF723-EF3A-0542-8A2F-0B4BFE9B9CA9}" type="slidenum">
              <a:rPr lang="en-AU" altLang="en-US"/>
              <a:pPr>
                <a:spcBef>
                  <a:spcPct val="0"/>
                </a:spcBef>
              </a:pPr>
              <a:t>21</a:t>
            </a:fld>
            <a:endParaRPr lang="en-AU"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7D332318-B0CF-214B-A8E9-BC66B46E8605}" type="slidenum">
              <a:rPr lang="en-AU" altLang="en-US"/>
              <a:pPr>
                <a:spcBef>
                  <a:spcPct val="0"/>
                </a:spcBef>
              </a:pPr>
              <a:t>22</a:t>
            </a:fld>
            <a:endParaRPr lang="en-AU"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ea typeface="MS PGothic" charset="-128"/>
                <a:cs typeface="ＭＳ Ｐゴシック" charset="-128"/>
              </a:rPr>
              <a:t>The AES decryption cipher is not identical to the encryption cipher (Stallings Figure 5.3). The sequence of transformations for decryption differs from that for encryption, although the form of the key schedules for encryption and decryption is the same. This has the disadvantage that two separate software or firmware modules are needed for applications that require both encryption and decryption.</a:t>
            </a:r>
          </a:p>
          <a:p>
            <a:pPr eaLnBrk="1" hangingPunct="1"/>
            <a:endParaRPr lang="en-US" altLang="en-US" dirty="0">
              <a:ea typeface="MS PGothic" charset="-128"/>
              <a:cs typeface="ＭＳ Ｐゴシック" charset="-128"/>
            </a:endParaRPr>
          </a:p>
          <a:p>
            <a:pPr eaLnBrk="1" hangingPunct="1"/>
            <a:r>
              <a:rPr lang="en-US" altLang="en-US" dirty="0">
                <a:ea typeface="MS PGothic" charset="-128"/>
                <a:cs typeface="ＭＳ Ｐゴシック" charset="-128"/>
              </a:rPr>
              <a:t>The </a:t>
            </a:r>
            <a:r>
              <a:rPr lang="en-US" altLang="en-US" dirty="0" err="1">
                <a:ea typeface="MS PGothic" charset="-128"/>
                <a:cs typeface="ＭＳ Ｐゴシック" charset="-128"/>
              </a:rPr>
              <a:t>Rijndael</a:t>
            </a:r>
            <a:r>
              <a:rPr lang="en-US" altLang="en-US" dirty="0">
                <a:ea typeface="MS PGothic" charset="-128"/>
                <a:cs typeface="ＭＳ Ｐゴシック" charset="-128"/>
              </a:rPr>
              <a:t> proposal [DAEM99] provides some suggestions for efficient implementation on 8- bit processors, typical for current smart cards, and on 32-bit processors, typical for PCs. </a:t>
            </a:r>
          </a:p>
          <a:p>
            <a:pPr eaLnBrk="1" hangingPunct="1"/>
            <a:r>
              <a:rPr lang="en-US" altLang="en-US" dirty="0">
                <a:ea typeface="MS PGothic" charset="-128"/>
                <a:cs typeface="ＭＳ Ｐゴシック" charset="-128"/>
              </a:rPr>
              <a:t>AES can be implemented very efficiently on an 8-bit processor. </a:t>
            </a:r>
          </a:p>
          <a:p>
            <a:pPr eaLnBrk="1" hangingPunct="1">
              <a:buFontTx/>
              <a:buChar char="•"/>
            </a:pPr>
            <a:r>
              <a:rPr lang="en-US" altLang="en-US" dirty="0" err="1">
                <a:ea typeface="MS PGothic" charset="-128"/>
                <a:cs typeface="ＭＳ Ｐゴシック" charset="-128"/>
              </a:rPr>
              <a:t>AddRoundKey</a:t>
            </a:r>
            <a:r>
              <a:rPr lang="en-US" altLang="en-US" dirty="0">
                <a:ea typeface="MS PGothic" charset="-128"/>
                <a:cs typeface="ＭＳ Ｐゴシック" charset="-128"/>
              </a:rPr>
              <a:t> is a </a:t>
            </a:r>
            <a:r>
              <a:rPr lang="en-US" altLang="en-US" dirty="0" err="1">
                <a:ea typeface="MS PGothic" charset="-128"/>
                <a:cs typeface="ＭＳ Ｐゴシック" charset="-128"/>
              </a:rPr>
              <a:t>bytewise</a:t>
            </a:r>
            <a:r>
              <a:rPr lang="en-US" altLang="en-US" dirty="0">
                <a:ea typeface="MS PGothic" charset="-128"/>
                <a:cs typeface="ＭＳ Ｐゴシック" charset="-128"/>
              </a:rPr>
              <a:t> XOR operation. </a:t>
            </a:r>
          </a:p>
          <a:p>
            <a:pPr eaLnBrk="1" hangingPunct="1">
              <a:buFontTx/>
              <a:buChar char="•"/>
            </a:pPr>
            <a:r>
              <a:rPr lang="en-US" altLang="en-US" dirty="0" err="1">
                <a:ea typeface="MS PGothic" charset="-128"/>
                <a:cs typeface="ＭＳ Ｐゴシック" charset="-128"/>
              </a:rPr>
              <a:t>ShiftRows</a:t>
            </a:r>
            <a:r>
              <a:rPr lang="en-US" altLang="en-US" dirty="0">
                <a:ea typeface="MS PGothic" charset="-128"/>
                <a:cs typeface="ＭＳ Ｐゴシック" charset="-128"/>
              </a:rPr>
              <a:t> is a simple byte shifting operation. </a:t>
            </a:r>
          </a:p>
          <a:p>
            <a:pPr eaLnBrk="1" hangingPunct="1">
              <a:buFontTx/>
              <a:buChar char="•"/>
            </a:pPr>
            <a:r>
              <a:rPr lang="en-US" altLang="en-US" dirty="0" err="1">
                <a:ea typeface="MS PGothic" charset="-128"/>
                <a:cs typeface="ＭＳ Ｐゴシック" charset="-128"/>
              </a:rPr>
              <a:t>SubBytes</a:t>
            </a:r>
            <a:r>
              <a:rPr lang="en-US" altLang="en-US" dirty="0">
                <a:ea typeface="MS PGothic" charset="-128"/>
                <a:cs typeface="ＭＳ Ｐゴシック" charset="-128"/>
              </a:rPr>
              <a:t> operates at the byte level and only requires a lookup of a 256 byte table S. </a:t>
            </a:r>
          </a:p>
          <a:p>
            <a:pPr eaLnBrk="1" hangingPunct="1">
              <a:buFontTx/>
              <a:buChar char="•"/>
            </a:pPr>
            <a:r>
              <a:rPr lang="en-US" altLang="en-US" dirty="0" err="1">
                <a:ea typeface="MS PGothic" charset="-128"/>
                <a:cs typeface="ＭＳ Ｐゴシック" charset="-128"/>
              </a:rPr>
              <a:t>MixColumns</a:t>
            </a:r>
            <a:r>
              <a:rPr lang="en-US" altLang="en-US" dirty="0">
                <a:ea typeface="MS PGothic" charset="-128"/>
                <a:cs typeface="ＭＳ Ｐゴシック" charset="-128"/>
              </a:rPr>
              <a:t> (matrix multiply) can be implemented as byte XOR’s &amp; table lookups with a 2nd 256 byte table X2, using the formulae shown in Stallings equation 5.9.</a:t>
            </a:r>
          </a:p>
          <a:p>
            <a:pPr eaLnBrk="1" hangingPunct="1"/>
            <a:endParaRPr lang="en-US" altLang="en-US" dirty="0">
              <a:ea typeface="MS PGothic" charset="-128"/>
              <a:cs typeface="ＭＳ Ｐゴシック" charset="-128"/>
            </a:endParaRPr>
          </a:p>
          <a:p>
            <a:pPr eaLnBrk="1" hangingPunct="1"/>
            <a:r>
              <a:rPr lang="en-US" altLang="en-US" dirty="0">
                <a:ea typeface="MS PGothic" charset="-128"/>
                <a:cs typeface="ＭＳ Ｐゴシック" charset="-128"/>
              </a:rPr>
              <a:t>AES can also be very efficiently implemented on an 32-bit processor, by rewriting the stage transformation to use 4 table lookups &amp; 4 XOR’s per column of state. These tables can be computed in advance using the formulae shown in the text, and need 4Kb to store.</a:t>
            </a:r>
          </a:p>
          <a:p>
            <a:pPr eaLnBrk="1" hangingPunct="1"/>
            <a:r>
              <a:rPr lang="en-US" altLang="en-US" dirty="0">
                <a:ea typeface="MS PGothic" charset="-128"/>
                <a:cs typeface="ＭＳ Ｐゴシック" charset="-128"/>
              </a:rPr>
              <a:t>The developers of </a:t>
            </a:r>
            <a:r>
              <a:rPr lang="en-US" altLang="en-US" dirty="0" err="1">
                <a:ea typeface="MS PGothic" charset="-128"/>
                <a:cs typeface="ＭＳ Ｐゴシック" charset="-128"/>
              </a:rPr>
              <a:t>Rijndael</a:t>
            </a:r>
            <a:r>
              <a:rPr lang="en-US" altLang="en-US" dirty="0">
                <a:ea typeface="MS PGothic" charset="-128"/>
                <a:cs typeface="ＭＳ Ｐゴシック" charset="-128"/>
              </a:rPr>
              <a:t> believe that this compact, efficient implementation was probably one of the most important factors in the selection of </a:t>
            </a:r>
            <a:r>
              <a:rPr lang="en-US" altLang="en-US" dirty="0" err="1">
                <a:ea typeface="MS PGothic" charset="-128"/>
                <a:cs typeface="ＭＳ Ｐゴシック" charset="-128"/>
              </a:rPr>
              <a:t>Rijndael</a:t>
            </a:r>
            <a:r>
              <a:rPr lang="en-US" altLang="en-US" dirty="0">
                <a:ea typeface="MS PGothic" charset="-128"/>
                <a:cs typeface="ＭＳ Ｐゴシック" charset="-128"/>
              </a:rPr>
              <a:t> for AES. </a:t>
            </a:r>
          </a:p>
          <a:p>
            <a:pPr eaLnBrk="1" hangingPunct="1">
              <a:buFontTx/>
              <a:buChar char="•"/>
            </a:pPr>
            <a:endParaRPr lang="en-US" altLang="en-US" dirty="0">
              <a:ea typeface="MS PGothic" charset="-128"/>
              <a:cs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7D4932B3-616A-114B-82A5-A4570D29623C}" type="slidenum">
              <a:rPr lang="en-AU" altLang="en-US"/>
              <a:pPr>
                <a:spcBef>
                  <a:spcPct val="0"/>
                </a:spcBef>
              </a:pPr>
              <a:t>23</a:t>
            </a:fld>
            <a:endParaRPr lang="en-AU"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MS PGothic" charset="-128"/>
              <a:cs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F3CA1B95-42B5-D247-AD07-DA91714ADD02}" type="slidenum">
              <a:rPr lang="en-AU" altLang="en-US"/>
              <a:pPr>
                <a:spcBef>
                  <a:spcPct val="0"/>
                </a:spcBef>
              </a:pPr>
              <a:t>3</a:t>
            </a:fld>
            <a:endParaRPr lang="en-AU" alt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p>
          <a:p>
            <a:pPr eaLnBrk="1" hangingPunct="1"/>
            <a:endParaRPr lang="en-US" altLang="en-US" dirty="0">
              <a:ea typeface="MS PGothic" charset="-128"/>
              <a:cs typeface="ＭＳ Ｐゴシック" charset="-128"/>
            </a:endParaRPr>
          </a:p>
          <a:p>
            <a:pPr eaLnBrk="1" hangingPunct="1"/>
            <a:r>
              <a:rPr lang="en-US" altLang="en-US" dirty="0">
                <a:ea typeface="MS PGothic" charset="-128"/>
                <a:cs typeface="ＭＳ Ｐゴシック" charset="-128"/>
              </a:rPr>
              <a:t>The </a:t>
            </a:r>
            <a:r>
              <a:rPr lang="en-US" altLang="en-US" dirty="0" err="1">
                <a:ea typeface="MS PGothic" charset="-128"/>
                <a:cs typeface="ＭＳ Ｐゴシック" charset="-128"/>
              </a:rPr>
              <a:t>Rijndael</a:t>
            </a:r>
            <a:r>
              <a:rPr lang="en-US" altLang="en-US" dirty="0">
                <a:ea typeface="MS PGothic" charset="-128"/>
                <a:cs typeface="ＭＳ Ｐゴシック" charset="-128"/>
              </a:rPr>
              <a:t> proposal for AES defined a cipher in which the block length and the key length can be independently specified to be 128,192,or 256 bits. The AES specification uses the same three key size alternatives but limits the block length to 128 bits. </a:t>
            </a:r>
            <a:r>
              <a:rPr lang="en-US" altLang="en-US" dirty="0" err="1">
                <a:ea typeface="MS PGothic" charset="-128"/>
                <a:cs typeface="ＭＳ Ｐゴシック" charset="-128"/>
              </a:rPr>
              <a:t>Rijndael</a:t>
            </a:r>
            <a:r>
              <a:rPr lang="en-US" altLang="en-US" dirty="0">
                <a:ea typeface="MS PGothic" charset="-128"/>
                <a:cs typeface="ＭＳ Ｐゴシック" charset="-128"/>
              </a:rPr>
              <a:t> is an academic submission, based on the earlier Square cipher, from Belgium academics </a:t>
            </a:r>
            <a:r>
              <a:rPr lang="en-US" altLang="en-US" dirty="0" err="1">
                <a:ea typeface="MS PGothic" charset="-128"/>
                <a:cs typeface="ＭＳ Ｐゴシック" charset="-128"/>
              </a:rPr>
              <a:t>Dr</a:t>
            </a:r>
            <a:r>
              <a:rPr lang="en-US" altLang="en-US" dirty="0">
                <a:ea typeface="MS PGothic" charset="-128"/>
                <a:cs typeface="ＭＳ Ｐゴシック" charset="-128"/>
              </a:rPr>
              <a:t> Joan </a:t>
            </a:r>
            <a:r>
              <a:rPr lang="en-US" altLang="en-US" dirty="0" err="1">
                <a:ea typeface="MS PGothic" charset="-128"/>
                <a:cs typeface="ＭＳ Ｐゴシック" charset="-128"/>
              </a:rPr>
              <a:t>Daemen</a:t>
            </a:r>
            <a:r>
              <a:rPr lang="en-US" altLang="en-US" dirty="0">
                <a:ea typeface="MS PGothic" charset="-128"/>
                <a:cs typeface="ＭＳ Ｐゴシック" charset="-128"/>
              </a:rPr>
              <a:t> and </a:t>
            </a:r>
            <a:r>
              <a:rPr lang="en-US" altLang="en-US" dirty="0" err="1">
                <a:ea typeface="MS PGothic" charset="-128"/>
                <a:cs typeface="ＭＳ Ｐゴシック" charset="-128"/>
              </a:rPr>
              <a:t>Dr</a:t>
            </a:r>
            <a:r>
              <a:rPr lang="en-US" altLang="en-US" dirty="0">
                <a:ea typeface="MS PGothic" charset="-128"/>
                <a:cs typeface="ＭＳ Ｐゴシック" charset="-128"/>
              </a:rPr>
              <a:t> Vincent </a:t>
            </a:r>
            <a:r>
              <a:rPr lang="en-US" altLang="en-US" dirty="0" err="1">
                <a:ea typeface="MS PGothic" charset="-128"/>
                <a:cs typeface="ＭＳ Ｐゴシック" charset="-128"/>
              </a:rPr>
              <a:t>Rijmen</a:t>
            </a:r>
            <a:r>
              <a:rPr lang="en-US" altLang="en-US" dirty="0">
                <a:ea typeface="MS PGothic" charset="-128"/>
                <a:cs typeface="ＭＳ Ｐゴシック" charset="-128"/>
              </a:rPr>
              <a:t>. It is an iterative cipher (operates on entire data block in every round) rather than </a:t>
            </a:r>
            <a:r>
              <a:rPr lang="en-US" altLang="en-US" dirty="0" err="1">
                <a:ea typeface="MS PGothic" charset="-128"/>
                <a:cs typeface="ＭＳ Ｐゴシック" charset="-128"/>
              </a:rPr>
              <a:t>feistel</a:t>
            </a:r>
            <a:r>
              <a:rPr lang="en-US" altLang="en-US" dirty="0">
                <a:ea typeface="MS PGothic" charset="-128"/>
                <a:cs typeface="ＭＳ Ｐゴシック" charset="-128"/>
              </a:rPr>
              <a:t> (operate on halves at a time), and was designed to have characteristics of: Resistance against all known attacks, Speed and code compactness on a wide range of platforms, &amp; Design simplicity.</a:t>
            </a:r>
          </a:p>
          <a:p>
            <a:pPr eaLnBrk="1" hangingPunct="1"/>
            <a:endParaRPr lang="en-US" altLang="en-US" dirty="0">
              <a:ea typeface="MS PGothic" charset="-128"/>
              <a:cs typeface="ＭＳ Ｐゴシック" charset="-128"/>
            </a:endParaRPr>
          </a:p>
          <a:p>
            <a:pPr eaLnBrk="1" hangingPunct="1"/>
            <a:endParaRPr lang="en-AU" altLang="en-US" dirty="0">
              <a:ea typeface="MS PGothic" charset="-128"/>
              <a:cs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DFF47135-3FDC-F943-BF3E-442655E07B50}" type="slidenum">
              <a:rPr lang="en-AU" altLang="en-US"/>
              <a:pPr>
                <a:spcBef>
                  <a:spcPct val="0"/>
                </a:spcBef>
              </a:pPr>
              <a:t>4</a:t>
            </a:fld>
            <a:endParaRPr lang="en-AU" alt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p>
          <a:p>
            <a:pPr eaLnBrk="1" hangingPunct="1"/>
            <a:endParaRPr lang="en-US" altLang="en-US" dirty="0">
              <a:ea typeface="MS PGothic" charset="-128"/>
              <a:cs typeface="ＭＳ Ｐゴシック" charset="-128"/>
            </a:endParaRPr>
          </a:p>
          <a:p>
            <a:pPr eaLnBrk="1" hangingPunct="1"/>
            <a:r>
              <a:rPr lang="en-US" altLang="en-US" dirty="0">
                <a:ea typeface="MS PGothic" charset="-128"/>
                <a:cs typeface="ＭＳ Ｐゴシック" charset="-128"/>
              </a:rPr>
              <a:t>Stallings Figure 5.1 shows the overall encryption process in AES.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37876C3C-EA42-554A-9804-A8B359CED7B3}" type="slidenum">
              <a:rPr lang="en-AU" altLang="en-US"/>
              <a:pPr>
                <a:spcBef>
                  <a:spcPct val="0"/>
                </a:spcBef>
              </a:pPr>
              <a:t>5</a:t>
            </a:fld>
            <a:endParaRPr lang="en-AU" alt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p>
          <a:p>
            <a:pPr eaLnBrk="1" hangingPunct="1"/>
            <a:endParaRPr lang="en-US" altLang="en-US" dirty="0">
              <a:ea typeface="MS PGothic" charset="-128"/>
              <a:cs typeface="ＭＳ Ｐゴシック" charset="-128"/>
            </a:endParaRPr>
          </a:p>
          <a:p>
            <a:pPr eaLnBrk="1" hangingPunct="1"/>
            <a:r>
              <a:rPr lang="en-US" altLang="en-US" dirty="0">
                <a:ea typeface="MS PGothic" charset="-128"/>
                <a:cs typeface="ＭＳ Ｐゴシック" charset="-128"/>
              </a:rPr>
              <a:t>Stallings Figure 5.3 shows the structure of AES in more detail. The cipher consists of N rounds, where the number of rounds depends on the key length: 10 rounds for a 16-byte key; 12 rounds for a 24-byte key; and 14 rounds for a 32-byte key. The first N – 1 rounds consist of four distinct transformation functions: </a:t>
            </a:r>
            <a:r>
              <a:rPr lang="en-US" altLang="en-US" dirty="0" err="1">
                <a:ea typeface="MS PGothic" charset="-128"/>
                <a:cs typeface="ＭＳ Ｐゴシック" charset="-128"/>
              </a:rPr>
              <a:t>SubBytes</a:t>
            </a:r>
            <a:r>
              <a:rPr lang="en-US" altLang="en-US" dirty="0">
                <a:ea typeface="MS PGothic" charset="-128"/>
                <a:cs typeface="ＭＳ Ｐゴシック" charset="-128"/>
              </a:rPr>
              <a:t>, </a:t>
            </a:r>
            <a:r>
              <a:rPr lang="en-US" altLang="en-US" dirty="0" err="1">
                <a:ea typeface="MS PGothic" charset="-128"/>
                <a:cs typeface="ＭＳ Ｐゴシック" charset="-128"/>
              </a:rPr>
              <a:t>ShiftRows</a:t>
            </a:r>
            <a:r>
              <a:rPr lang="en-US" altLang="en-US" dirty="0">
                <a:ea typeface="MS PGothic" charset="-128"/>
                <a:cs typeface="ＭＳ Ｐゴシック" charset="-128"/>
              </a:rPr>
              <a:t>, </a:t>
            </a:r>
            <a:r>
              <a:rPr lang="en-US" altLang="en-US" dirty="0" err="1">
                <a:ea typeface="MS PGothic" charset="-128"/>
                <a:cs typeface="ＭＳ Ｐゴシック" charset="-128"/>
              </a:rPr>
              <a:t>MixColumns</a:t>
            </a:r>
            <a:r>
              <a:rPr lang="en-US" altLang="en-US" dirty="0">
                <a:ea typeface="MS PGothic" charset="-128"/>
                <a:cs typeface="ＭＳ Ｐゴシック" charset="-128"/>
              </a:rPr>
              <a:t>, and </a:t>
            </a:r>
            <a:r>
              <a:rPr lang="en-US" altLang="en-US" dirty="0" err="1">
                <a:ea typeface="MS PGothic" charset="-128"/>
                <a:cs typeface="ＭＳ Ｐゴシック" charset="-128"/>
              </a:rPr>
              <a:t>AddRoundKey</a:t>
            </a:r>
            <a:r>
              <a:rPr lang="en-US" altLang="en-US" dirty="0">
                <a:ea typeface="MS PGothic" charset="-128"/>
                <a:cs typeface="ＭＳ Ｐゴシック" charset="-128"/>
              </a:rPr>
              <a:t>, which are described subsequently. The final round contains only 3 transformation, and there is a initial single transformation (</a:t>
            </a:r>
            <a:r>
              <a:rPr lang="en-US" altLang="en-US" dirty="0" err="1">
                <a:ea typeface="MS PGothic" charset="-128"/>
                <a:cs typeface="ＭＳ Ｐゴシック" charset="-128"/>
              </a:rPr>
              <a:t>AddRoundKey</a:t>
            </a:r>
            <a:r>
              <a:rPr lang="en-US" altLang="en-US" dirty="0">
                <a:ea typeface="MS PGothic" charset="-128"/>
                <a:cs typeface="ＭＳ Ｐゴシック" charset="-128"/>
              </a:rPr>
              <a:t>) before the first round, which can be considered Round 0. Each transformation takes one or more 4 x 4 matrices as input and produces a 4 x 4 matrix as output. Figure 5.1 shows that the output of each round is a 4 x 4 matrix, with the output of the final round being the </a:t>
            </a:r>
            <a:r>
              <a:rPr lang="en-US" altLang="en-US" dirty="0" err="1">
                <a:ea typeface="MS PGothic" charset="-128"/>
                <a:cs typeface="ＭＳ Ｐゴシック" charset="-128"/>
              </a:rPr>
              <a:t>ciphertext</a:t>
            </a:r>
            <a:r>
              <a:rPr lang="en-US" altLang="en-US" dirty="0">
                <a:ea typeface="MS PGothic" charset="-128"/>
                <a:cs typeface="ＭＳ Ｐゴシック" charset="-128"/>
              </a:rPr>
              <a:t>. Also, the key expansion function generates N + 1 round keys, each of which is a distinct 4 x 4 matrix. Each round key serve as one of the inputs to the </a:t>
            </a:r>
            <a:r>
              <a:rPr lang="en-US" altLang="en-US" dirty="0" err="1">
                <a:ea typeface="MS PGothic" charset="-128"/>
                <a:cs typeface="ＭＳ Ｐゴシック" charset="-128"/>
              </a:rPr>
              <a:t>AddRoundKey</a:t>
            </a:r>
            <a:r>
              <a:rPr lang="en-US" altLang="en-US" dirty="0">
                <a:ea typeface="MS PGothic" charset="-128"/>
                <a:cs typeface="ＭＳ Ｐゴシック" charset="-128"/>
              </a:rPr>
              <a:t> transformation in each round.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0466ED25-FDBF-1B41-9FC6-AF516C60D993}" type="slidenum">
              <a:rPr lang="en-AU" altLang="en-US"/>
              <a:pPr>
                <a:spcBef>
                  <a:spcPct val="0"/>
                </a:spcBef>
              </a:pPr>
              <a:t>6</a:t>
            </a:fld>
            <a:endParaRPr lang="en-AU" altLang="en-US"/>
          </a:p>
        </p:txBody>
      </p:sp>
      <p:sp>
        <p:nvSpPr>
          <p:cNvPr id="33794" name="Rectangle 2"/>
          <p:cNvSpPr>
            <a:spLocks noGrp="1" noRot="1" noChangeAspect="1" noChangeArrowheads="1" noTextEdit="1"/>
          </p:cNvSpPr>
          <p:nvPr>
            <p:ph type="sldImg"/>
          </p:nvPr>
        </p:nvSpPr>
        <p:spPr>
          <a:solidFill>
            <a:srgbClr val="FFFFFF"/>
          </a:solidFill>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p>
          <a:p>
            <a:pPr eaLnBrk="1" hangingPunct="1"/>
            <a:endParaRPr lang="en-US" altLang="en-US" dirty="0">
              <a:ea typeface="MS PGothic" charset="-128"/>
              <a:cs typeface="ＭＳ Ｐゴシック" charset="-128"/>
            </a:endParaRPr>
          </a:p>
          <a:p>
            <a:pPr eaLnBrk="1" hangingPunct="1"/>
            <a:r>
              <a:rPr lang="en-US" altLang="en-US" dirty="0">
                <a:ea typeface="MS PGothic" charset="-128"/>
                <a:cs typeface="ＭＳ Ｐゴシック" charset="-128"/>
              </a:rPr>
              <a:t>We now turn to a discussion of each of the four transformations used in AES. For each stage, we mention the forward (encryption) algorithm, the inverse (decryption) algorithm, and the rationale for the design of that stage. </a:t>
            </a:r>
          </a:p>
          <a:p>
            <a:pPr eaLnBrk="1" hangingPunct="1"/>
            <a:r>
              <a:rPr lang="en-US" altLang="en-US" dirty="0">
                <a:ea typeface="MS PGothic" charset="-128"/>
                <a:cs typeface="ＭＳ Ｐゴシック" charset="-128"/>
              </a:rPr>
              <a:t>The Substitute bytes stage uses an S-box to perform a byte-by-byte substitution of the block. </a:t>
            </a:r>
          </a:p>
          <a:p>
            <a:pPr eaLnBrk="1" hangingPunct="1"/>
            <a:r>
              <a:rPr lang="en-US" altLang="en-US" dirty="0">
                <a:ea typeface="MS PGothic" charset="-128"/>
                <a:cs typeface="ＭＳ Ｐゴシック" charset="-128"/>
              </a:rPr>
              <a:t>As this diagram from Stallings Fig 5.5a shows, the </a:t>
            </a:r>
            <a:r>
              <a:rPr lang="en-AU" altLang="en-US" dirty="0">
                <a:ea typeface="MS PGothic" charset="-128"/>
                <a:cs typeface="ＭＳ Ｐゴシック" charset="-128"/>
              </a:rPr>
              <a:t>Byte Substitution operates on each byte of state independently, with the input byte used to index a row/col in the table to retrieve the substituted value.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0CA92E74-6F66-CB41-8F0B-26A02D474A25}" type="slidenum">
              <a:rPr lang="en-AU" altLang="en-US"/>
              <a:pPr>
                <a:spcBef>
                  <a:spcPct val="0"/>
                </a:spcBef>
              </a:pPr>
              <a:t>7</a:t>
            </a:fld>
            <a:endParaRPr lang="en-AU" altLang="en-US"/>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p>
          <a:p>
            <a:pPr eaLnBrk="1" hangingPunct="1"/>
            <a:endParaRPr lang="en-US" altLang="en-US" dirty="0">
              <a:ea typeface="MS PGothic" charset="-128"/>
              <a:cs typeface="ＭＳ Ｐゴシック" charset="-128"/>
            </a:endParaRPr>
          </a:p>
          <a:p>
            <a:pPr eaLnBrk="1" hangingPunct="1"/>
            <a:r>
              <a:rPr lang="en-US" altLang="en-US" dirty="0">
                <a:ea typeface="MS PGothic" charset="-128"/>
                <a:cs typeface="ＭＳ Ｐゴシック" charset="-128"/>
              </a:rPr>
              <a:t>There is a single 8-bit wide S-box used on every byte. This S-box is a permutation of all 256 8-bit values, constructed using a transformation which treats the values as polynomials in GF(2</a:t>
            </a:r>
            <a:r>
              <a:rPr lang="en-US" altLang="en-US" baseline="30000" dirty="0">
                <a:ea typeface="MS PGothic" charset="-128"/>
                <a:cs typeface="ＭＳ Ｐゴシック" charset="-128"/>
              </a:rPr>
              <a:t>8</a:t>
            </a:r>
            <a:r>
              <a:rPr lang="en-US" altLang="en-US" dirty="0">
                <a:ea typeface="MS PGothic" charset="-128"/>
                <a:cs typeface="ＭＳ Ｐゴシック" charset="-128"/>
              </a:rPr>
              <a:t>) – however it is fixed, so really only need to know the table when implementing. Decryption requires the inverse of the table. These tables are given in Stallings Table 5.2.</a:t>
            </a:r>
          </a:p>
          <a:p>
            <a:pPr eaLnBrk="1" hangingPunct="1"/>
            <a:r>
              <a:rPr lang="en-US" altLang="en-US" dirty="0">
                <a:ea typeface="MS PGothic" charset="-128"/>
                <a:cs typeface="ＭＳ Ｐゴシック" charset="-128"/>
              </a:rPr>
              <a:t>The table was designed to be resistant to known cryptanalytic attacks. Specifically, the </a:t>
            </a:r>
            <a:r>
              <a:rPr lang="en-US" altLang="en-US" dirty="0" err="1">
                <a:ea typeface="MS PGothic" charset="-128"/>
                <a:cs typeface="ＭＳ Ｐゴシック" charset="-128"/>
              </a:rPr>
              <a:t>Rijndael</a:t>
            </a:r>
            <a:r>
              <a:rPr lang="en-US" altLang="en-US" dirty="0">
                <a:ea typeface="MS PGothic" charset="-128"/>
                <a:cs typeface="ＭＳ Ｐゴシック" charset="-128"/>
              </a:rPr>
              <a:t> developers sought a design that has a low correlation between input bits and output bits, with the property that the output cannot be described as a simple mathematical function of the input, with no fixed points and no “opposite fixed points”.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FE5704FD-9CBF-2144-ABF4-52F13712A87C}" type="slidenum">
              <a:rPr lang="en-AU" altLang="en-US"/>
              <a:pPr>
                <a:spcBef>
                  <a:spcPct val="0"/>
                </a:spcBef>
              </a:pPr>
              <a:t>8</a:t>
            </a:fld>
            <a:endParaRPr lang="en-AU" altLang="en-US"/>
          </a:p>
        </p:txBody>
      </p:sp>
      <p:sp>
        <p:nvSpPr>
          <p:cNvPr id="31746" name="Rectangle 2"/>
          <p:cNvSpPr>
            <a:spLocks noGrp="1" noRot="1" noChangeAspect="1" noChangeArrowheads="1" noTextEdit="1"/>
          </p:cNvSpPr>
          <p:nvPr>
            <p:ph type="sldImg"/>
          </p:nvPr>
        </p:nvSpPr>
        <p:spPr>
          <a:solidFill>
            <a:srgbClr val="FFFFFF"/>
          </a:solidFill>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a:ln/>
        </p:spPr>
      </p:sp>
      <p:sp>
        <p:nvSpPr>
          <p:cNvPr id="378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p>
          <a:p>
            <a:pPr eaLnBrk="1" hangingPunct="1"/>
            <a:endParaRPr lang="en-US" altLang="en-US" dirty="0">
              <a:ea typeface="MS PGothic" charset="-128"/>
              <a:cs typeface="ＭＳ Ｐゴシック" charset="-128"/>
            </a:endParaRPr>
          </a:p>
        </p:txBody>
      </p:sp>
      <p:sp>
        <p:nvSpPr>
          <p:cNvPr id="378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cs typeface="ＭＳ Ｐゴシック"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589538D7-E135-8D47-A326-E7F9506D7A98}" type="slidenum">
              <a:rPr lang="en-AU" altLang="en-US"/>
              <a:pPr>
                <a:spcBef>
                  <a:spcPct val="0"/>
                </a:spcBef>
              </a:pPr>
              <a:t>9</a:t>
            </a:fld>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06ACCF-9C07-1D44-B5C4-267FDB5D3A70}" type="slidenum">
              <a:rPr lang="en-US" altLang="en-US"/>
              <a:pPr>
                <a:defRPr/>
              </a:pPr>
              <a:t>‹#›</a:t>
            </a:fld>
            <a:endParaRPr lang="en-US" altLang="en-US"/>
          </a:p>
        </p:txBody>
      </p:sp>
    </p:spTree>
    <p:extLst>
      <p:ext uri="{BB962C8B-B14F-4D97-AF65-F5344CB8AC3E}">
        <p14:creationId xmlns:p14="http://schemas.microsoft.com/office/powerpoint/2010/main" val="20691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7ED085-4BC5-E745-A33B-05E65A0DC31E}" type="slidenum">
              <a:rPr lang="en-US" altLang="en-US"/>
              <a:pPr>
                <a:defRPr/>
              </a:pPr>
              <a:t>‹#›</a:t>
            </a:fld>
            <a:endParaRPr lang="en-US" altLang="en-US"/>
          </a:p>
        </p:txBody>
      </p:sp>
    </p:spTree>
    <p:extLst>
      <p:ext uri="{BB962C8B-B14F-4D97-AF65-F5344CB8AC3E}">
        <p14:creationId xmlns:p14="http://schemas.microsoft.com/office/powerpoint/2010/main" val="822679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60E4DF-D0F5-EE44-99C5-A1DEA43EA13F}" type="slidenum">
              <a:rPr lang="en-US" altLang="en-US"/>
              <a:pPr>
                <a:defRPr/>
              </a:pPr>
              <a:t>‹#›</a:t>
            </a:fld>
            <a:endParaRPr lang="en-US" altLang="en-US"/>
          </a:p>
        </p:txBody>
      </p:sp>
    </p:spTree>
    <p:extLst>
      <p:ext uri="{BB962C8B-B14F-4D97-AF65-F5344CB8AC3E}">
        <p14:creationId xmlns:p14="http://schemas.microsoft.com/office/powerpoint/2010/main" val="128164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A6D4089-8653-6449-A2EC-C24B14A7D202}" type="slidenum">
              <a:rPr lang="en-US" altLang="en-US"/>
              <a:pPr>
                <a:defRPr/>
              </a:pPr>
              <a:t>‹#›</a:t>
            </a:fld>
            <a:endParaRPr lang="en-US" altLang="en-US"/>
          </a:p>
        </p:txBody>
      </p:sp>
    </p:spTree>
    <p:extLst>
      <p:ext uri="{BB962C8B-B14F-4D97-AF65-F5344CB8AC3E}">
        <p14:creationId xmlns:p14="http://schemas.microsoft.com/office/powerpoint/2010/main" val="764849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0AABC6-CD15-3840-8E8D-BC18C179452E}" type="slidenum">
              <a:rPr lang="en-US" altLang="en-US"/>
              <a:pPr>
                <a:defRPr/>
              </a:pPr>
              <a:t>‹#›</a:t>
            </a:fld>
            <a:endParaRPr lang="en-US" altLang="en-US"/>
          </a:p>
        </p:txBody>
      </p:sp>
    </p:spTree>
    <p:extLst>
      <p:ext uri="{BB962C8B-B14F-4D97-AF65-F5344CB8AC3E}">
        <p14:creationId xmlns:p14="http://schemas.microsoft.com/office/powerpoint/2010/main" val="2140675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9C89B3-7EE8-7E45-9885-A54272C7549F}" type="slidenum">
              <a:rPr lang="en-US" altLang="en-US"/>
              <a:pPr>
                <a:defRPr/>
              </a:pPr>
              <a:t>‹#›</a:t>
            </a:fld>
            <a:endParaRPr lang="en-US" altLang="en-US"/>
          </a:p>
        </p:txBody>
      </p:sp>
    </p:spTree>
    <p:extLst>
      <p:ext uri="{BB962C8B-B14F-4D97-AF65-F5344CB8AC3E}">
        <p14:creationId xmlns:p14="http://schemas.microsoft.com/office/powerpoint/2010/main" val="154103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270B623-3EDB-B543-AC67-38BCEC6555D2}" type="slidenum">
              <a:rPr lang="en-US" altLang="en-US"/>
              <a:pPr>
                <a:defRPr/>
              </a:pPr>
              <a:t>‹#›</a:t>
            </a:fld>
            <a:endParaRPr lang="en-US" altLang="en-US"/>
          </a:p>
        </p:txBody>
      </p:sp>
    </p:spTree>
    <p:extLst>
      <p:ext uri="{BB962C8B-B14F-4D97-AF65-F5344CB8AC3E}">
        <p14:creationId xmlns:p14="http://schemas.microsoft.com/office/powerpoint/2010/main" val="153441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2C89F68-1A93-404D-AF4D-098034C73912}" type="slidenum">
              <a:rPr lang="en-US" altLang="en-US"/>
              <a:pPr>
                <a:defRPr/>
              </a:pPr>
              <a:t>‹#›</a:t>
            </a:fld>
            <a:endParaRPr lang="en-US" altLang="en-US"/>
          </a:p>
        </p:txBody>
      </p:sp>
    </p:spTree>
    <p:extLst>
      <p:ext uri="{BB962C8B-B14F-4D97-AF65-F5344CB8AC3E}">
        <p14:creationId xmlns:p14="http://schemas.microsoft.com/office/powerpoint/2010/main" val="1878128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923FDA6-4C29-3B41-BEAD-2DEF79B1EE91}" type="slidenum">
              <a:rPr lang="en-US" altLang="en-US"/>
              <a:pPr>
                <a:defRPr/>
              </a:pPr>
              <a:t>‹#›</a:t>
            </a:fld>
            <a:endParaRPr lang="en-US" altLang="en-US"/>
          </a:p>
        </p:txBody>
      </p:sp>
    </p:spTree>
    <p:extLst>
      <p:ext uri="{BB962C8B-B14F-4D97-AF65-F5344CB8AC3E}">
        <p14:creationId xmlns:p14="http://schemas.microsoft.com/office/powerpoint/2010/main" val="1984719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26EE077-6009-104D-8724-0B1065B26B66}" type="slidenum">
              <a:rPr lang="en-US" altLang="en-US"/>
              <a:pPr>
                <a:defRPr/>
              </a:pPr>
              <a:t>‹#›</a:t>
            </a:fld>
            <a:endParaRPr lang="en-US" altLang="en-US"/>
          </a:p>
        </p:txBody>
      </p:sp>
    </p:spTree>
    <p:extLst>
      <p:ext uri="{BB962C8B-B14F-4D97-AF65-F5344CB8AC3E}">
        <p14:creationId xmlns:p14="http://schemas.microsoft.com/office/powerpoint/2010/main" val="31975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03E307-CE0A-F34A-844A-44C3E8B0C0AF}" type="slidenum">
              <a:rPr lang="en-US" altLang="en-US"/>
              <a:pPr>
                <a:defRPr/>
              </a:pPr>
              <a:t>‹#›</a:t>
            </a:fld>
            <a:endParaRPr lang="en-US" altLang="en-US"/>
          </a:p>
        </p:txBody>
      </p:sp>
    </p:spTree>
    <p:extLst>
      <p:ext uri="{BB962C8B-B14F-4D97-AF65-F5344CB8AC3E}">
        <p14:creationId xmlns:p14="http://schemas.microsoft.com/office/powerpoint/2010/main" val="1080115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pitchFamily="34" charset="0"/>
                <a:ea typeface="MS PGothic" pitchFamily="34" charset="-128"/>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pitchFamily="34" charset="0"/>
                <a:ea typeface="MS PGothic" pitchFamily="34" charset="-128"/>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EF7F497D-396B-9045-B10B-45BB8E4AED3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5EECCBB3-D745-3742-8CB0-7A53F994B7AE}" type="slidenum">
              <a:rPr lang="en-US" altLang="en-US" sz="1200">
                <a:solidFill>
                  <a:srgbClr val="898989"/>
                </a:solidFill>
                <a:latin typeface="Arial" charset="0"/>
              </a:rPr>
              <a:pPr>
                <a:spcBef>
                  <a:spcPct val="0"/>
                </a:spcBef>
                <a:buFontTx/>
                <a:buNone/>
              </a:pPr>
              <a:t>1</a:t>
            </a:fld>
            <a:endParaRPr lang="en-US" altLang="en-US" sz="1200">
              <a:solidFill>
                <a:srgbClr val="898989"/>
              </a:solidFill>
              <a:latin typeface="Arial" charset="0"/>
            </a:endParaRPr>
          </a:p>
        </p:txBody>
      </p:sp>
      <p:sp>
        <p:nvSpPr>
          <p:cNvPr id="6" name="Rectangle 3"/>
          <p:cNvSpPr>
            <a:spLocks noGrp="1" noChangeArrowheads="1"/>
          </p:cNvSpPr>
          <p:nvPr>
            <p:ph type="subTitle" idx="1"/>
          </p:nvPr>
        </p:nvSpPr>
        <p:spPr>
          <a:xfrm>
            <a:off x="1403648" y="5085183"/>
            <a:ext cx="6984776" cy="1028279"/>
          </a:xfrm>
        </p:spPr>
        <p:txBody>
          <a:bodyPr rtlCol="0">
            <a:normAutofit/>
          </a:bodyPr>
          <a:lstStyle/>
          <a:p>
            <a:pPr eaLnBrk="1" fontAlgn="auto" hangingPunct="1">
              <a:spcAft>
                <a:spcPts val="0"/>
              </a:spcAft>
              <a:defRPr/>
            </a:pPr>
            <a:r>
              <a:rPr lang="en-US" dirty="0">
                <a:solidFill>
                  <a:schemeClr val="tx1"/>
                </a:solidFill>
                <a:ea typeface="ＭＳ Ｐゴシック" pitchFamily="34" charset="-128"/>
              </a:rPr>
              <a:t>5.1 </a:t>
            </a:r>
            <a:r>
              <a:rPr lang="en-AU" dirty="0">
                <a:solidFill>
                  <a:schemeClr val="tx1"/>
                </a:solidFill>
                <a:ea typeface="ＭＳ Ｐゴシック" pitchFamily="34" charset="-128"/>
              </a:rPr>
              <a:t>Advanced Encryption Standard (AES) </a:t>
            </a:r>
            <a:endParaRPr lang="en-US" dirty="0">
              <a:solidFill>
                <a:schemeClr val="tx1"/>
              </a:solidFill>
              <a:ea typeface="ＭＳ Ｐゴシック" pitchFamily="34" charset="-128"/>
            </a:endParaRPr>
          </a:p>
        </p:txBody>
      </p:sp>
      <p:sp>
        <p:nvSpPr>
          <p:cNvPr id="2052" name="Rectangle 2"/>
          <p:cNvSpPr>
            <a:spLocks noGrp="1" noChangeArrowheads="1"/>
          </p:cNvSpPr>
          <p:nvPr>
            <p:ph type="ctrTitle"/>
          </p:nvPr>
        </p:nvSpPr>
        <p:spPr>
          <a:xfrm>
            <a:off x="107504" y="692696"/>
            <a:ext cx="8928992" cy="3023642"/>
          </a:xfrm>
        </p:spPr>
        <p:txBody>
          <a:bodyPr>
            <a:normAutofit fontScale="90000"/>
          </a:bodyPr>
          <a:lstStyle/>
          <a:p>
            <a:pPr eaLnBrk="1" hangingPunct="1">
              <a:defRPr/>
            </a:pPr>
            <a:r>
              <a:rPr lang="en-US" altLang="en-US" b="1" dirty="0"/>
              <a:t>CSCI 474/574 Introduction to Cryptography/</a:t>
            </a:r>
            <a:r>
              <a:rPr lang="en-US" b="1" dirty="0"/>
              <a:t>Theory of Cryptography</a:t>
            </a:r>
            <a:br>
              <a:rPr lang="en-US" sz="4000" b="1" dirty="0"/>
            </a:br>
            <a:br>
              <a:rPr lang="en-US" sz="4000" dirty="0">
                <a:ea typeface="MS PGothic" pitchFamily="34" charset="-128"/>
              </a:rPr>
            </a:br>
            <a:r>
              <a:rPr lang="en-US" sz="4000" dirty="0">
                <a:ea typeface="MS PGothic" pitchFamily="34" charset="-128"/>
              </a:rPr>
              <a:t>Chapter 5 </a:t>
            </a:r>
            <a:r>
              <a:rPr lang="en-AU" sz="4000" dirty="0">
                <a:ea typeface="MS PGothic" pitchFamily="34" charset="-128"/>
              </a:rPr>
              <a:t>Advanced Encryption Standard (AES)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AU" altLang="en-US"/>
              <a:t>Shift Rows</a:t>
            </a:r>
          </a:p>
        </p:txBody>
      </p:sp>
      <p:sp>
        <p:nvSpPr>
          <p:cNvPr id="38914" name="Rectangle 3"/>
          <p:cNvSpPr>
            <a:spLocks noGrp="1" noChangeArrowheads="1"/>
          </p:cNvSpPr>
          <p:nvPr>
            <p:ph idx="1"/>
          </p:nvPr>
        </p:nvSpPr>
        <p:spPr>
          <a:xfrm>
            <a:off x="35496" y="1268760"/>
            <a:ext cx="8229600" cy="4525962"/>
          </a:xfrm>
        </p:spPr>
        <p:txBody>
          <a:bodyPr/>
          <a:lstStyle/>
          <a:p>
            <a:pPr eaLnBrk="1" hangingPunct="1">
              <a:lnSpc>
                <a:spcPct val="90000"/>
              </a:lnSpc>
            </a:pPr>
            <a:r>
              <a:rPr lang="en-US" altLang="en-US" sz="2800" dirty="0">
                <a:ea typeface="MS PGothic" charset="-128"/>
              </a:rPr>
              <a:t>a circular byte shift in each row</a:t>
            </a:r>
          </a:p>
          <a:p>
            <a:pPr lvl="1" eaLnBrk="1" hangingPunct="1">
              <a:lnSpc>
                <a:spcPct val="90000"/>
              </a:lnSpc>
            </a:pPr>
            <a:r>
              <a:rPr lang="en-US" altLang="en-US" sz="2400" dirty="0">
                <a:ea typeface="MS PGothic" charset="-128"/>
              </a:rPr>
              <a:t>1</a:t>
            </a:r>
            <a:r>
              <a:rPr lang="en-US" altLang="en-US" sz="2400" baseline="30000" dirty="0">
                <a:ea typeface="MS PGothic" charset="-128"/>
              </a:rPr>
              <a:t>st</a:t>
            </a:r>
            <a:r>
              <a:rPr lang="en-US" altLang="en-US" sz="2400" dirty="0">
                <a:ea typeface="MS PGothic" charset="-128"/>
              </a:rPr>
              <a:t> row is unchanged</a:t>
            </a:r>
          </a:p>
          <a:p>
            <a:pPr lvl="1" eaLnBrk="1" hangingPunct="1">
              <a:lnSpc>
                <a:spcPct val="90000"/>
              </a:lnSpc>
            </a:pPr>
            <a:r>
              <a:rPr lang="en-US" altLang="en-US" sz="2400" dirty="0">
                <a:ea typeface="MS PGothic" charset="-128"/>
              </a:rPr>
              <a:t>2</a:t>
            </a:r>
            <a:r>
              <a:rPr lang="en-US" altLang="en-US" sz="2400" baseline="30000" dirty="0">
                <a:ea typeface="MS PGothic" charset="-128"/>
              </a:rPr>
              <a:t>nd</a:t>
            </a:r>
            <a:r>
              <a:rPr lang="en-US" altLang="en-US" sz="2400" dirty="0">
                <a:ea typeface="MS PGothic" charset="-128"/>
              </a:rPr>
              <a:t> row does </a:t>
            </a:r>
            <a:r>
              <a:rPr lang="en-US" altLang="en-US" sz="2400" dirty="0">
                <a:solidFill>
                  <a:srgbClr val="0432FF"/>
                </a:solidFill>
                <a:ea typeface="MS PGothic" charset="-128"/>
              </a:rPr>
              <a:t>1 byte circular shift </a:t>
            </a:r>
            <a:r>
              <a:rPr lang="en-US" altLang="en-US" sz="2400" dirty="0">
                <a:ea typeface="MS PGothic" charset="-128"/>
              </a:rPr>
              <a:t>to left</a:t>
            </a:r>
          </a:p>
          <a:p>
            <a:pPr lvl="1" eaLnBrk="1" hangingPunct="1">
              <a:lnSpc>
                <a:spcPct val="90000"/>
              </a:lnSpc>
            </a:pPr>
            <a:r>
              <a:rPr lang="en-US" altLang="en-US" sz="2400" dirty="0">
                <a:ea typeface="MS PGothic" charset="-128"/>
              </a:rPr>
              <a:t>3</a:t>
            </a:r>
            <a:r>
              <a:rPr lang="en-US" altLang="en-US" sz="2400" baseline="30000" dirty="0">
                <a:ea typeface="MS PGothic" charset="-128"/>
              </a:rPr>
              <a:t>rd</a:t>
            </a:r>
            <a:r>
              <a:rPr lang="en-US" altLang="en-US" sz="2400" dirty="0">
                <a:ea typeface="MS PGothic" charset="-128"/>
              </a:rPr>
              <a:t> row does </a:t>
            </a:r>
            <a:r>
              <a:rPr lang="en-US" altLang="en-US" sz="2400" dirty="0">
                <a:solidFill>
                  <a:srgbClr val="0432FF"/>
                </a:solidFill>
                <a:ea typeface="MS PGothic" charset="-128"/>
              </a:rPr>
              <a:t>2 byte circular shift </a:t>
            </a:r>
            <a:r>
              <a:rPr lang="en-US" altLang="en-US" sz="2400" dirty="0">
                <a:ea typeface="MS PGothic" charset="-128"/>
              </a:rPr>
              <a:t>to left</a:t>
            </a:r>
          </a:p>
          <a:p>
            <a:pPr lvl="1" eaLnBrk="1" hangingPunct="1">
              <a:lnSpc>
                <a:spcPct val="90000"/>
              </a:lnSpc>
            </a:pPr>
            <a:r>
              <a:rPr lang="en-US" altLang="en-US" sz="2400" dirty="0">
                <a:ea typeface="MS PGothic" charset="-128"/>
              </a:rPr>
              <a:t>4</a:t>
            </a:r>
            <a:r>
              <a:rPr lang="en-US" altLang="en-US" sz="2400" baseline="30000" dirty="0">
                <a:ea typeface="MS PGothic" charset="-128"/>
              </a:rPr>
              <a:t>th</a:t>
            </a:r>
            <a:r>
              <a:rPr lang="en-US" altLang="en-US" sz="2400" dirty="0">
                <a:ea typeface="MS PGothic" charset="-128"/>
              </a:rPr>
              <a:t> row does </a:t>
            </a:r>
            <a:r>
              <a:rPr lang="en-US" altLang="en-US" sz="2400" dirty="0">
                <a:solidFill>
                  <a:srgbClr val="0432FF"/>
                </a:solidFill>
                <a:ea typeface="MS PGothic" charset="-128"/>
              </a:rPr>
              <a:t>3 byte circular shift</a:t>
            </a:r>
            <a:r>
              <a:rPr lang="en-US" altLang="en-US" sz="2400" dirty="0">
                <a:ea typeface="MS PGothic" charset="-128"/>
              </a:rPr>
              <a:t> to left</a:t>
            </a:r>
          </a:p>
          <a:p>
            <a:pPr eaLnBrk="1" hangingPunct="1">
              <a:lnSpc>
                <a:spcPct val="90000"/>
              </a:lnSpc>
            </a:pPr>
            <a:r>
              <a:rPr lang="en-US" altLang="en-US" sz="2800" dirty="0">
                <a:ea typeface="MS PGothic" charset="-128"/>
              </a:rPr>
              <a:t>decrypt inverts using shifts to right</a:t>
            </a:r>
          </a:p>
          <a:p>
            <a:pPr eaLnBrk="1" hangingPunct="1">
              <a:lnSpc>
                <a:spcPct val="90000"/>
              </a:lnSpc>
            </a:pPr>
            <a:r>
              <a:rPr lang="en-US" altLang="en-US" sz="2800" dirty="0">
                <a:ea typeface="MS PGothic" charset="-128"/>
              </a:rPr>
              <a:t>since state is processed by columns, this step permutes bytes between the columns</a:t>
            </a:r>
            <a:endParaRPr lang="en-AU" altLang="en-US" sz="2800" dirty="0">
              <a:ea typeface="MS PGothic" charset="-128"/>
            </a:endParaRPr>
          </a:p>
          <a:p>
            <a:pPr lvl="1" eaLnBrk="1" hangingPunct="1">
              <a:lnSpc>
                <a:spcPct val="90000"/>
              </a:lnSpc>
            </a:pPr>
            <a:endParaRPr lang="en-AU" altLang="en-US" sz="2400" dirty="0">
              <a:ea typeface="MS PGothic" charset="-128"/>
            </a:endParaRPr>
          </a:p>
          <a:p>
            <a:pPr lvl="1" eaLnBrk="1" hangingPunct="1">
              <a:lnSpc>
                <a:spcPct val="90000"/>
              </a:lnSpc>
            </a:pPr>
            <a:endParaRPr lang="en-AU" altLang="en-US" sz="2400" dirty="0">
              <a:ea typeface="MS PGothic" charset="-128"/>
            </a:endParaRPr>
          </a:p>
        </p:txBody>
      </p:sp>
      <p:sp>
        <p:nvSpPr>
          <p:cNvPr id="3891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5F94EE28-3320-6849-8C25-B757370D2AD3}" type="slidenum">
              <a:rPr lang="en-US" altLang="en-US" sz="1200">
                <a:solidFill>
                  <a:srgbClr val="898989"/>
                </a:solidFill>
                <a:latin typeface="Arial" charset="0"/>
              </a:rPr>
              <a:pPr>
                <a:spcBef>
                  <a:spcPct val="0"/>
                </a:spcBef>
                <a:buFontTx/>
                <a:buNone/>
              </a:pPr>
              <a:t>10</a:t>
            </a:fld>
            <a:endParaRPr lang="en-US" altLang="en-US" sz="1200">
              <a:solidFill>
                <a:srgbClr val="898989"/>
              </a:solidFill>
              <a:latin typeface="Arial" charset="0"/>
            </a:endParaRPr>
          </a:p>
        </p:txBody>
      </p:sp>
      <p:pic>
        <p:nvPicPr>
          <p:cNvPr id="38916" name="Picture 5"/>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64648" y="4728269"/>
            <a:ext cx="7162800" cy="20605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5652120" y="1151062"/>
            <a:ext cx="3472754" cy="105380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026"/>
          <p:cNvSpPr>
            <a:spLocks noGrp="1" noChangeArrowheads="1"/>
          </p:cNvSpPr>
          <p:nvPr>
            <p:ph type="title"/>
          </p:nvPr>
        </p:nvSpPr>
        <p:spPr/>
        <p:txBody>
          <a:bodyPr/>
          <a:lstStyle/>
          <a:p>
            <a:pPr eaLnBrk="1" hangingPunct="1"/>
            <a:r>
              <a:rPr lang="en-AU" altLang="en-US"/>
              <a:t>Mix Columns</a:t>
            </a:r>
          </a:p>
        </p:txBody>
      </p:sp>
      <p:pic>
        <p:nvPicPr>
          <p:cNvPr id="45058" name="Picture 1030"/>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189365" y="1364648"/>
            <a:ext cx="5880833" cy="3075967"/>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65A3CB73-B0FA-104A-A83C-8843D5B9E5C8}" type="slidenum">
              <a:rPr lang="en-US" altLang="en-US" sz="1200">
                <a:solidFill>
                  <a:srgbClr val="898989"/>
                </a:solidFill>
                <a:latin typeface="Arial" charset="0"/>
              </a:rPr>
              <a:pPr>
                <a:spcBef>
                  <a:spcPct val="0"/>
                </a:spcBef>
                <a:buFontTx/>
                <a:buNone/>
              </a:pPr>
              <a:t>11</a:t>
            </a:fld>
            <a:endParaRPr lang="en-US" altLang="en-US" sz="1200">
              <a:solidFill>
                <a:srgbClr val="898989"/>
              </a:solidFill>
              <a:latin typeface="Arial" charset="0"/>
            </a:endParaRPr>
          </a:p>
        </p:txBody>
      </p:sp>
      <p:pic>
        <p:nvPicPr>
          <p:cNvPr id="5" name="Picture 4"/>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5220072" y="1364648"/>
            <a:ext cx="3850898" cy="862547"/>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Grp="1" noChangeArrowheads="1"/>
          </p:cNvSpPr>
          <p:nvPr>
            <p:ph idx="1"/>
          </p:nvPr>
        </p:nvSpPr>
        <p:spPr>
          <a:xfrm>
            <a:off x="323528" y="4440615"/>
            <a:ext cx="8229600" cy="2212355"/>
          </a:xfrm>
        </p:spPr>
        <p:txBody>
          <a:bodyPr>
            <a:normAutofit lnSpcReduction="10000"/>
          </a:bodyPr>
          <a:lstStyle/>
          <a:p>
            <a:pPr eaLnBrk="1" hangingPunct="1"/>
            <a:r>
              <a:rPr lang="en-US" altLang="en-US" sz="2800" dirty="0">
                <a:solidFill>
                  <a:srgbClr val="0432FF"/>
                </a:solidFill>
                <a:ea typeface="MS PGothic" charset="-128"/>
              </a:rPr>
              <a:t>each column is processed separately</a:t>
            </a:r>
          </a:p>
          <a:p>
            <a:pPr eaLnBrk="1" hangingPunct="1"/>
            <a:r>
              <a:rPr lang="en-US" altLang="en-US" sz="2800" dirty="0">
                <a:solidFill>
                  <a:srgbClr val="0432FF"/>
                </a:solidFill>
                <a:ea typeface="MS PGothic" charset="-128"/>
              </a:rPr>
              <a:t>each byte </a:t>
            </a:r>
            <a:r>
              <a:rPr lang="en-US" altLang="en-US" sz="2800" dirty="0">
                <a:ea typeface="MS PGothic" charset="-128"/>
              </a:rPr>
              <a:t>is replaced by a value dependent on all 4 bytes in that column</a:t>
            </a:r>
          </a:p>
          <a:p>
            <a:pPr eaLnBrk="1" hangingPunct="1"/>
            <a:r>
              <a:rPr lang="en-US" altLang="en-US" sz="2800" dirty="0">
                <a:ea typeface="MS PGothic" charset="-128"/>
              </a:rPr>
              <a:t>effectively a </a:t>
            </a:r>
            <a:r>
              <a:rPr lang="en-US" altLang="en-US" sz="2800" dirty="0">
                <a:solidFill>
                  <a:srgbClr val="0432FF"/>
                </a:solidFill>
                <a:ea typeface="MS PGothic" charset="-128"/>
              </a:rPr>
              <a:t>matrix multiplication in GF(2</a:t>
            </a:r>
            <a:r>
              <a:rPr lang="en-US" altLang="en-US" sz="2800" baseline="30000" dirty="0">
                <a:solidFill>
                  <a:srgbClr val="0432FF"/>
                </a:solidFill>
                <a:ea typeface="MS PGothic" charset="-128"/>
              </a:rPr>
              <a:t>8</a:t>
            </a:r>
            <a:r>
              <a:rPr lang="en-US" altLang="en-US" sz="2800" dirty="0">
                <a:solidFill>
                  <a:srgbClr val="0432FF"/>
                </a:solidFill>
                <a:ea typeface="MS PGothic" charset="-128"/>
              </a:rPr>
              <a:t>) </a:t>
            </a:r>
            <a:r>
              <a:rPr lang="en-US" altLang="en-US" sz="2800" dirty="0">
                <a:ea typeface="MS PGothic" charset="-128"/>
              </a:rPr>
              <a:t>using prime polynomial m(x) =x</a:t>
            </a:r>
            <a:r>
              <a:rPr lang="en-US" altLang="en-US" sz="2800" baseline="30000" dirty="0">
                <a:ea typeface="MS PGothic" charset="-128"/>
              </a:rPr>
              <a:t>8</a:t>
            </a:r>
            <a:r>
              <a:rPr lang="en-US" altLang="en-US" sz="2800" dirty="0">
                <a:ea typeface="MS PGothic" charset="-128"/>
              </a:rPr>
              <a:t>+x</a:t>
            </a:r>
            <a:r>
              <a:rPr lang="en-US" altLang="en-US" sz="2800" baseline="30000" dirty="0">
                <a:ea typeface="MS PGothic" charset="-128"/>
              </a:rPr>
              <a:t>4</a:t>
            </a:r>
            <a:r>
              <a:rPr lang="en-US" altLang="en-US" sz="2800" dirty="0">
                <a:ea typeface="MS PGothic" charset="-128"/>
              </a:rPr>
              <a:t>+x</a:t>
            </a:r>
            <a:r>
              <a:rPr lang="en-US" altLang="en-US" sz="2800" baseline="30000" dirty="0">
                <a:ea typeface="MS PGothic" charset="-128"/>
              </a:rPr>
              <a:t>3</a:t>
            </a:r>
            <a:r>
              <a:rPr lang="en-US" altLang="en-US" sz="2800" dirty="0">
                <a:ea typeface="MS PGothic" charset="-128"/>
              </a:rPr>
              <a:t>+x+1</a:t>
            </a:r>
            <a:endParaRPr lang="en-AU" altLang="en-US" sz="2800" dirty="0">
              <a:ea typeface="MS PGothic"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AU" altLang="en-US" dirty="0">
                <a:ea typeface="MS PGothic" charset="-128"/>
              </a:rPr>
              <a:t>Mix Columns Example</a:t>
            </a:r>
            <a:endParaRPr lang="en-US" altLang="en-US" dirty="0">
              <a:ea typeface="MS PGothic" charset="-128"/>
            </a:endParaRPr>
          </a:p>
        </p:txBody>
      </p:sp>
      <p:pic>
        <p:nvPicPr>
          <p:cNvPr id="47106" name="Picture 3"/>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1772816"/>
            <a:ext cx="4283968" cy="151216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 name="Picture 4"/>
          <p:cNvPicPr>
            <a:picLocks noChangeAspect="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4261626" y="1844824"/>
            <a:ext cx="4807021" cy="136815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E95C5F7-6A18-4142-BA5E-21F4CCB5E364}" type="slidenum">
              <a:rPr lang="en-US" altLang="en-US" sz="1200">
                <a:solidFill>
                  <a:srgbClr val="898989"/>
                </a:solidFill>
                <a:latin typeface="Arial" charset="0"/>
              </a:rPr>
              <a:pPr>
                <a:spcBef>
                  <a:spcPct val="0"/>
                </a:spcBef>
                <a:buFontTx/>
                <a:buNone/>
              </a:pPr>
              <a:t>12</a:t>
            </a:fld>
            <a:endParaRPr lang="en-US" altLang="en-US" sz="1200">
              <a:solidFill>
                <a:srgbClr val="898989"/>
              </a:solidFill>
              <a:latin typeface="Arial" charset="0"/>
            </a:endParaRPr>
          </a:p>
        </p:txBody>
      </p:sp>
      <p:sp>
        <p:nvSpPr>
          <p:cNvPr id="7" name="Content Placeholder 2"/>
          <p:cNvSpPr>
            <a:spLocks noGrp="1"/>
          </p:cNvSpPr>
          <p:nvPr>
            <p:ph idx="1"/>
          </p:nvPr>
        </p:nvSpPr>
        <p:spPr>
          <a:xfrm>
            <a:off x="107504" y="3501008"/>
            <a:ext cx="8961143" cy="3220467"/>
          </a:xfrm>
        </p:spPr>
        <p:txBody>
          <a:bodyPr/>
          <a:lstStyle/>
          <a:p>
            <a:pPr eaLnBrk="1" hangingPunct="1">
              <a:lnSpc>
                <a:spcPct val="90000"/>
              </a:lnSpc>
            </a:pPr>
            <a:r>
              <a:rPr lang="en-US" altLang="en-US" sz="2800" dirty="0">
                <a:ea typeface="MS PGothic" charset="-128"/>
              </a:rPr>
              <a:t>uses arithmetic in the finite field GF(2</a:t>
            </a:r>
            <a:r>
              <a:rPr lang="en-US" altLang="en-US" sz="2800" baseline="30000" dirty="0">
                <a:ea typeface="MS PGothic" charset="-128"/>
              </a:rPr>
              <a:t>8</a:t>
            </a:r>
            <a:r>
              <a:rPr lang="en-US" altLang="en-US" sz="2800" dirty="0">
                <a:ea typeface="MS PGothic" charset="-128"/>
              </a:rPr>
              <a:t>) with irreducible polynomial </a:t>
            </a:r>
            <a:r>
              <a:rPr lang="en-US" altLang="en-US" sz="2800" i="1" dirty="0">
                <a:solidFill>
                  <a:srgbClr val="FF0000"/>
                </a:solidFill>
                <a:latin typeface="Courier New" charset="0"/>
                <a:ea typeface="MS PGothic" charset="-128"/>
                <a:cs typeface="Courier New" charset="0"/>
              </a:rPr>
              <a:t>m(x)</a:t>
            </a:r>
            <a:r>
              <a:rPr lang="en-US" altLang="en-US" sz="2800" i="1" dirty="0">
                <a:latin typeface="Courier New" charset="0"/>
                <a:ea typeface="MS PGothic" charset="-128"/>
                <a:cs typeface="Courier New" charset="0"/>
              </a:rPr>
              <a:t>=x</a:t>
            </a:r>
            <a:r>
              <a:rPr lang="en-US" altLang="en-US" sz="2800" i="1" baseline="30000" dirty="0">
                <a:latin typeface="Courier New" charset="0"/>
                <a:ea typeface="MS PGothic" charset="-128"/>
                <a:cs typeface="Courier New" charset="0"/>
              </a:rPr>
              <a:t>8</a:t>
            </a:r>
            <a:r>
              <a:rPr lang="en-US" altLang="en-US" sz="2800" i="1" dirty="0">
                <a:latin typeface="Courier New" charset="0"/>
                <a:ea typeface="MS PGothic" charset="-128"/>
                <a:cs typeface="Courier New" charset="0"/>
              </a:rPr>
              <a:t>+x</a:t>
            </a:r>
            <a:r>
              <a:rPr lang="en-US" altLang="en-US" sz="2800" i="1" baseline="30000" dirty="0">
                <a:latin typeface="Courier New" charset="0"/>
                <a:ea typeface="MS PGothic" charset="-128"/>
                <a:cs typeface="Courier New" charset="0"/>
              </a:rPr>
              <a:t>4</a:t>
            </a:r>
            <a:r>
              <a:rPr lang="en-US" altLang="en-US" sz="2800" i="1" dirty="0">
                <a:latin typeface="Courier New" charset="0"/>
                <a:ea typeface="MS PGothic" charset="-128"/>
                <a:cs typeface="Courier New" charset="0"/>
              </a:rPr>
              <a:t>+x</a:t>
            </a:r>
            <a:r>
              <a:rPr lang="en-US" altLang="en-US" sz="2800" i="1" baseline="30000" dirty="0">
                <a:latin typeface="Courier New" charset="0"/>
                <a:ea typeface="MS PGothic" charset="-128"/>
                <a:cs typeface="Courier New" charset="0"/>
              </a:rPr>
              <a:t>3</a:t>
            </a:r>
            <a:r>
              <a:rPr lang="en-US" altLang="en-US" sz="2800" i="1" dirty="0">
                <a:latin typeface="Courier New" charset="0"/>
                <a:ea typeface="MS PGothic" charset="-128"/>
                <a:cs typeface="Courier New" charset="0"/>
              </a:rPr>
              <a:t>+x+1,</a:t>
            </a:r>
            <a:r>
              <a:rPr lang="en-US" altLang="en-US" sz="2400" dirty="0">
                <a:ea typeface="MS PGothic" charset="-128"/>
                <a:cs typeface="Courier New" charset="0"/>
              </a:rPr>
              <a:t>which is </a:t>
            </a:r>
            <a:r>
              <a:rPr lang="en-US" altLang="en-US" sz="2400" dirty="0">
                <a:latin typeface="Courier New" charset="0"/>
                <a:ea typeface="MS PGothic" charset="-128"/>
                <a:cs typeface="Courier New" charset="0"/>
              </a:rPr>
              <a:t>(1</a:t>
            </a:r>
            <a:r>
              <a:rPr lang="en-US" altLang="en-US" sz="2400" b="1" dirty="0">
                <a:solidFill>
                  <a:srgbClr val="FF0000"/>
                </a:solidFill>
                <a:latin typeface="Courier New" charset="0"/>
                <a:ea typeface="MS PGothic" charset="-128"/>
                <a:cs typeface="Courier New" charset="0"/>
              </a:rPr>
              <a:t>00011011</a:t>
            </a:r>
            <a:r>
              <a:rPr lang="en-US" altLang="en-US" sz="2400" dirty="0">
                <a:latin typeface="Courier New" charset="0"/>
                <a:ea typeface="MS PGothic" charset="-128"/>
                <a:cs typeface="Courier New" charset="0"/>
              </a:rPr>
              <a:t>)</a:t>
            </a:r>
            <a:r>
              <a:rPr lang="en-US" altLang="en-US" sz="2400" dirty="0">
                <a:ea typeface="MS PGothic" charset="-128"/>
                <a:cs typeface="Courier New" charset="0"/>
              </a:rPr>
              <a:t>or</a:t>
            </a:r>
            <a:r>
              <a:rPr lang="en-US" altLang="en-US" sz="2400" dirty="0">
                <a:latin typeface="Courier New" charset="0"/>
                <a:ea typeface="MS PGothic" charset="-128"/>
                <a:cs typeface="Courier New" charset="0"/>
              </a:rPr>
              <a:t>{11b}</a:t>
            </a:r>
          </a:p>
          <a:p>
            <a:pPr eaLnBrk="1" hangingPunct="1">
              <a:lnSpc>
                <a:spcPct val="90000"/>
              </a:lnSpc>
            </a:pPr>
            <a:r>
              <a:rPr lang="en-US" altLang="en-US" sz="2800" dirty="0">
                <a:ea typeface="MS PGothic" charset="-128"/>
              </a:rPr>
              <a:t>multiplication of a value by {</a:t>
            </a:r>
            <a:r>
              <a:rPr lang="en-US" altLang="en-US" sz="2800" dirty="0">
                <a:solidFill>
                  <a:srgbClr val="0432FF"/>
                </a:solidFill>
                <a:ea typeface="MS PGothic" charset="-128"/>
              </a:rPr>
              <a:t>02</a:t>
            </a:r>
            <a:r>
              <a:rPr lang="en-US" altLang="en-US" sz="2800" dirty="0">
                <a:ea typeface="MS PGothic" charset="-128"/>
              </a:rPr>
              <a:t>} means by </a:t>
            </a:r>
            <a:r>
              <a:rPr lang="en-US" altLang="en-US" sz="2800" dirty="0">
                <a:solidFill>
                  <a:srgbClr val="0432FF"/>
                </a:solidFill>
                <a:ea typeface="MS PGothic" charset="-128"/>
              </a:rPr>
              <a:t>x</a:t>
            </a:r>
            <a:r>
              <a:rPr lang="en-US" altLang="en-US" sz="2800" dirty="0">
                <a:ea typeface="MS PGothic" charset="-128"/>
              </a:rPr>
              <a:t>, multiplication of a value by {</a:t>
            </a:r>
            <a:r>
              <a:rPr lang="en-US" altLang="en-US" sz="2800" dirty="0">
                <a:solidFill>
                  <a:srgbClr val="0432FF"/>
                </a:solidFill>
                <a:ea typeface="MS PGothic" charset="-128"/>
              </a:rPr>
              <a:t>03</a:t>
            </a:r>
            <a:r>
              <a:rPr lang="en-US" altLang="en-US" sz="2800" dirty="0">
                <a:ea typeface="MS PGothic" charset="-128"/>
              </a:rPr>
              <a:t>} means by </a:t>
            </a:r>
            <a:r>
              <a:rPr lang="en-US" altLang="en-US" sz="2800" dirty="0">
                <a:solidFill>
                  <a:srgbClr val="0432FF"/>
                </a:solidFill>
                <a:ea typeface="MS PGothic" charset="-128"/>
              </a:rPr>
              <a:t>x+1</a:t>
            </a:r>
          </a:p>
          <a:p>
            <a:pPr lvl="1" eaLnBrk="1" hangingPunct="1">
              <a:lnSpc>
                <a:spcPct val="90000"/>
              </a:lnSpc>
            </a:pPr>
            <a:r>
              <a:rPr lang="en-US" altLang="en-US" sz="2400" dirty="0">
                <a:ea typeface="MS PGothic" charset="-128"/>
              </a:rPr>
              <a:t>E.g. {02} • {87} mod {11b} = x • {10000111} mod {11b} =(1</a:t>
            </a:r>
            <a:r>
              <a:rPr lang="en-US" altLang="en-US" sz="2400" b="1" dirty="0">
                <a:solidFill>
                  <a:srgbClr val="0432FF"/>
                </a:solidFill>
                <a:ea typeface="MS PGothic" charset="-128"/>
              </a:rPr>
              <a:t>00001110</a:t>
            </a:r>
            <a:r>
              <a:rPr lang="en-US" altLang="en-US" sz="2400" dirty="0">
                <a:ea typeface="MS PGothic" charset="-128"/>
              </a:rPr>
              <a:t>) mod {11b} </a:t>
            </a:r>
            <a:br>
              <a:rPr lang="en-US" altLang="en-US" sz="2400" dirty="0">
                <a:ea typeface="MS PGothic" charset="-128"/>
              </a:rPr>
            </a:br>
            <a:r>
              <a:rPr lang="en-US" altLang="en-US" sz="2400" dirty="0">
                <a:ea typeface="MS PGothic" charset="-128"/>
              </a:rPr>
              <a:t>= </a:t>
            </a:r>
            <a:r>
              <a:rPr lang="en-US" altLang="en-US" sz="2400" b="1" dirty="0">
                <a:ea typeface="MS PGothic" charset="-128"/>
              </a:rPr>
              <a:t>(</a:t>
            </a:r>
            <a:r>
              <a:rPr lang="en-US" altLang="en-US" sz="2400" b="1" dirty="0">
                <a:solidFill>
                  <a:srgbClr val="0432FF"/>
                </a:solidFill>
                <a:ea typeface="MS PGothic" charset="-128"/>
              </a:rPr>
              <a:t>00001110</a:t>
            </a:r>
            <a:r>
              <a:rPr lang="en-US" altLang="en-US" sz="2400" b="1" dirty="0">
                <a:ea typeface="MS PGothic" charset="-128"/>
              </a:rPr>
              <a:t>) XOR (</a:t>
            </a:r>
            <a:r>
              <a:rPr lang="en-US" altLang="en-US" sz="2400" b="1" dirty="0">
                <a:solidFill>
                  <a:srgbClr val="FF0000"/>
                </a:solidFill>
                <a:ea typeface="MS PGothic" charset="-128"/>
              </a:rPr>
              <a:t>00011011</a:t>
            </a:r>
            <a:r>
              <a:rPr lang="en-US" altLang="en-US" sz="2400" b="1" dirty="0">
                <a:ea typeface="MS PGothic" charset="-128"/>
              </a:rPr>
              <a:t>) = (00010101)</a:t>
            </a:r>
          </a:p>
          <a:p>
            <a:pPr eaLnBrk="1" hangingPunct="1">
              <a:lnSpc>
                <a:spcPct val="90000"/>
              </a:lnSpc>
            </a:pPr>
            <a:endParaRPr lang="en-US" altLang="en-US" dirty="0">
              <a:ea typeface="MS PGothic"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AU" altLang="en-US" dirty="0"/>
              <a:t>Mix Columns Design Rationale</a:t>
            </a:r>
          </a:p>
        </p:txBody>
      </p:sp>
      <p:sp>
        <p:nvSpPr>
          <p:cNvPr id="51202" name="Rectangle 3"/>
          <p:cNvSpPr>
            <a:spLocks noGrp="1" noChangeArrowheads="1"/>
          </p:cNvSpPr>
          <p:nvPr>
            <p:ph idx="1"/>
          </p:nvPr>
        </p:nvSpPr>
        <p:spPr>
          <a:xfrm>
            <a:off x="107504" y="2204864"/>
            <a:ext cx="8640959" cy="4154979"/>
          </a:xfrm>
        </p:spPr>
        <p:txBody>
          <a:bodyPr/>
          <a:lstStyle/>
          <a:p>
            <a:pPr eaLnBrk="1" hangingPunct="1"/>
            <a:r>
              <a:rPr lang="en-US" altLang="en-US" sz="2800" dirty="0">
                <a:solidFill>
                  <a:srgbClr val="0432FF"/>
                </a:solidFill>
                <a:ea typeface="MS PGothic" charset="-128"/>
              </a:rPr>
              <a:t>decryption uses an inverse matrix</a:t>
            </a:r>
          </a:p>
          <a:p>
            <a:pPr lvl="1" eaLnBrk="1" hangingPunct="1"/>
            <a:r>
              <a:rPr lang="en-US" altLang="en-US" sz="2400" dirty="0">
                <a:ea typeface="MS PGothic" charset="-128"/>
              </a:rPr>
              <a:t>with larger coefficients, a little harder &amp; slow to implement</a:t>
            </a:r>
          </a:p>
          <a:p>
            <a:pPr lvl="1" eaLnBrk="1" hangingPunct="1"/>
            <a:r>
              <a:rPr lang="en-US" altLang="en-US" sz="2400" dirty="0">
                <a:ea typeface="MS PGothic" charset="-128"/>
              </a:rPr>
              <a:t>encryption is more important than decryption</a:t>
            </a:r>
          </a:p>
          <a:p>
            <a:pPr lvl="2" eaLnBrk="1" hangingPunct="1"/>
            <a:r>
              <a:rPr lang="en-US" altLang="en-US" sz="2000" dirty="0">
                <a:ea typeface="MS PGothic" charset="-128"/>
              </a:rPr>
              <a:t>Some cipher modes of operation and MAC only uses encryption</a:t>
            </a:r>
          </a:p>
          <a:p>
            <a:pPr eaLnBrk="1" hangingPunct="1"/>
            <a:r>
              <a:rPr lang="en-US" altLang="en-US" sz="2800" dirty="0">
                <a:ea typeface="MS PGothic" charset="-128"/>
              </a:rPr>
              <a:t>coefficients based on </a:t>
            </a:r>
            <a:r>
              <a:rPr lang="en-US" altLang="en-US" sz="2800" dirty="0">
                <a:solidFill>
                  <a:srgbClr val="0432FF"/>
                </a:solidFill>
                <a:ea typeface="MS PGothic" charset="-128"/>
              </a:rPr>
              <a:t>linear code with maximal distance between code words</a:t>
            </a:r>
          </a:p>
          <a:p>
            <a:pPr lvl="1" eaLnBrk="1" hangingPunct="1"/>
            <a:r>
              <a:rPr lang="en-US" altLang="en-US" sz="2400" dirty="0">
                <a:ea typeface="MS PGothic" charset="-128"/>
              </a:rPr>
              <a:t>ensures a good mixing among bytes of each column</a:t>
            </a:r>
          </a:p>
          <a:p>
            <a:pPr eaLnBrk="1" hangingPunct="1"/>
            <a:r>
              <a:rPr lang="en-US" altLang="en-US" sz="2800" dirty="0">
                <a:ea typeface="MS PGothic" charset="-128"/>
              </a:rPr>
              <a:t>Shift Rows plus Mix Columns</a:t>
            </a:r>
          </a:p>
          <a:p>
            <a:pPr lvl="1" eaLnBrk="1" hangingPunct="1"/>
            <a:r>
              <a:rPr lang="en-US" altLang="en-US" sz="2400" dirty="0">
                <a:ea typeface="MS PGothic" charset="-128"/>
              </a:rPr>
              <a:t>All output bits depend on all input bits after a few (</a:t>
            </a:r>
            <a:r>
              <a:rPr lang="en-US" altLang="en-US" sz="2400" dirty="0">
                <a:solidFill>
                  <a:srgbClr val="0432FF"/>
                </a:solidFill>
                <a:ea typeface="MS PGothic" charset="-128"/>
              </a:rPr>
              <a:t>two rounds</a:t>
            </a:r>
            <a:r>
              <a:rPr lang="en-US" altLang="en-US" sz="2400" dirty="0">
                <a:ea typeface="MS PGothic" charset="-128"/>
              </a:rPr>
              <a:t> indeed) rounds</a:t>
            </a:r>
            <a:endParaRPr lang="en-AU" altLang="en-US" sz="2400" dirty="0">
              <a:ea typeface="MS PGothic" charset="-128"/>
            </a:endParaRPr>
          </a:p>
        </p:txBody>
      </p:sp>
      <p:sp>
        <p:nvSpPr>
          <p:cNvPr id="5120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243BED8-6549-3B46-B065-4EBDF445FD92}" type="slidenum">
              <a:rPr lang="en-US" altLang="en-US" sz="1200">
                <a:solidFill>
                  <a:srgbClr val="898989"/>
                </a:solidFill>
                <a:latin typeface="Arial" charset="0"/>
              </a:rPr>
              <a:pPr>
                <a:spcBef>
                  <a:spcPct val="0"/>
                </a:spcBef>
                <a:buFontTx/>
                <a:buNone/>
              </a:pPr>
              <a:t>13</a:t>
            </a:fld>
            <a:endParaRPr lang="en-US" altLang="en-US" sz="1200">
              <a:solidFill>
                <a:srgbClr val="898989"/>
              </a:solidFill>
              <a:latin typeface="Aria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43671" y="1556792"/>
            <a:ext cx="2339752" cy="1299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026"/>
          <p:cNvSpPr>
            <a:spLocks noGrp="1" noChangeArrowheads="1"/>
          </p:cNvSpPr>
          <p:nvPr>
            <p:ph type="title"/>
          </p:nvPr>
        </p:nvSpPr>
        <p:spPr/>
        <p:txBody>
          <a:bodyPr/>
          <a:lstStyle/>
          <a:p>
            <a:pPr eaLnBrk="1" hangingPunct="1"/>
            <a:r>
              <a:rPr lang="en-AU" altLang="en-US"/>
              <a:t>Add Round Key</a:t>
            </a:r>
          </a:p>
        </p:txBody>
      </p:sp>
      <p:sp>
        <p:nvSpPr>
          <p:cNvPr id="5529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BF561218-4815-804A-8FD6-38D3BCCA64AB}" type="slidenum">
              <a:rPr lang="en-US" altLang="en-US" sz="1200">
                <a:solidFill>
                  <a:srgbClr val="898989"/>
                </a:solidFill>
                <a:latin typeface="Arial" charset="0"/>
              </a:rPr>
              <a:pPr>
                <a:spcBef>
                  <a:spcPct val="0"/>
                </a:spcBef>
                <a:buFontTx/>
                <a:buNone/>
              </a:pPr>
              <a:t>14</a:t>
            </a:fld>
            <a:endParaRPr lang="en-US" altLang="en-US" sz="1200">
              <a:solidFill>
                <a:srgbClr val="898989"/>
              </a:solidFill>
              <a:latin typeface="Arial" charset="0"/>
            </a:endParaRPr>
          </a:p>
        </p:txBody>
      </p:sp>
      <p:pic>
        <p:nvPicPr>
          <p:cNvPr id="5529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556792"/>
            <a:ext cx="7062787"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Grp="1" noChangeArrowheads="1"/>
          </p:cNvSpPr>
          <p:nvPr>
            <p:ph idx="1"/>
          </p:nvPr>
        </p:nvSpPr>
        <p:spPr>
          <a:xfrm>
            <a:off x="977603" y="3733254"/>
            <a:ext cx="7410821" cy="2623096"/>
          </a:xfrm>
        </p:spPr>
        <p:txBody>
          <a:bodyPr/>
          <a:lstStyle/>
          <a:p>
            <a:pPr eaLnBrk="1" hangingPunct="1"/>
            <a:r>
              <a:rPr lang="en-US" altLang="en-US" sz="2400" dirty="0">
                <a:solidFill>
                  <a:srgbClr val="0432FF"/>
                </a:solidFill>
              </a:rPr>
              <a:t>XOR</a:t>
            </a:r>
            <a:r>
              <a:rPr lang="en-US" altLang="en-US" sz="2400" dirty="0"/>
              <a:t> </a:t>
            </a:r>
            <a:r>
              <a:rPr lang="en-US" altLang="en-US" sz="2400" dirty="0">
                <a:solidFill>
                  <a:srgbClr val="0432FF"/>
                </a:solidFill>
              </a:rPr>
              <a:t>state</a:t>
            </a:r>
            <a:r>
              <a:rPr lang="en-US" altLang="en-US" sz="2400" dirty="0"/>
              <a:t> with 128-bits of the </a:t>
            </a:r>
            <a:r>
              <a:rPr lang="en-US" altLang="en-US" sz="2400" dirty="0">
                <a:solidFill>
                  <a:srgbClr val="0432FF"/>
                </a:solidFill>
              </a:rPr>
              <a:t>round key</a:t>
            </a:r>
          </a:p>
          <a:p>
            <a:pPr eaLnBrk="1" hangingPunct="1"/>
            <a:r>
              <a:rPr lang="en-US" altLang="en-US" sz="2400" dirty="0"/>
              <a:t>inverse transformation for decryption is identical</a:t>
            </a:r>
          </a:p>
          <a:p>
            <a:pPr lvl="1" eaLnBrk="1" hangingPunct="1"/>
            <a:r>
              <a:rPr lang="en-US" altLang="en-US" sz="2000" dirty="0">
                <a:ea typeface="MS PGothic" charset="-128"/>
              </a:rPr>
              <a:t>since XOR is its own inverse</a:t>
            </a:r>
          </a:p>
          <a:p>
            <a:pPr eaLnBrk="1" hangingPunct="1"/>
            <a:r>
              <a:rPr lang="en-US" altLang="en-US" sz="2400" dirty="0"/>
              <a:t>design rationale</a:t>
            </a:r>
          </a:p>
          <a:p>
            <a:pPr lvl="1" eaLnBrk="1" hangingPunct="1"/>
            <a:r>
              <a:rPr lang="en-US" altLang="en-US" sz="2000" dirty="0"/>
              <a:t>as </a:t>
            </a:r>
            <a:r>
              <a:rPr lang="en-US" altLang="en-US" sz="2000" dirty="0">
                <a:solidFill>
                  <a:srgbClr val="0432FF"/>
                </a:solidFill>
              </a:rPr>
              <a:t>simple</a:t>
            </a:r>
            <a:r>
              <a:rPr lang="en-US" altLang="en-US" sz="2000" dirty="0"/>
              <a:t> as possible, </a:t>
            </a:r>
            <a:r>
              <a:rPr lang="en-AU" altLang="en-US" sz="2000" dirty="0">
                <a:solidFill>
                  <a:srgbClr val="0432FF"/>
                </a:solidFill>
                <a:ea typeface="MS PGothic" charset="-128"/>
              </a:rPr>
              <a:t>affects every bit</a:t>
            </a:r>
            <a:r>
              <a:rPr lang="en-AU" altLang="en-US" sz="2000" dirty="0">
                <a:ea typeface="MS PGothic" charset="-128"/>
              </a:rPr>
              <a:t> of State</a:t>
            </a:r>
          </a:p>
          <a:p>
            <a:pPr lvl="1" eaLnBrk="1" hangingPunct="1"/>
            <a:r>
              <a:rPr lang="en-AU" altLang="en-US" sz="2000" dirty="0">
                <a:ea typeface="MS PGothic" charset="-128"/>
              </a:rPr>
              <a:t>complexity of the round key expansion and the combination with other stages ensure security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026"/>
          <p:cNvSpPr>
            <a:spLocks noGrp="1" noChangeArrowheads="1"/>
          </p:cNvSpPr>
          <p:nvPr>
            <p:ph type="title"/>
          </p:nvPr>
        </p:nvSpPr>
        <p:spPr/>
        <p:txBody>
          <a:bodyPr/>
          <a:lstStyle/>
          <a:p>
            <a:pPr eaLnBrk="1" hangingPunct="1"/>
            <a:r>
              <a:rPr lang="en-US" altLang="en-US">
                <a:ea typeface="MS PGothic" charset="-128"/>
              </a:rPr>
              <a:t>AES Round</a:t>
            </a:r>
            <a:endParaRPr lang="en-AU" altLang="en-US">
              <a:ea typeface="MS PGothic" charset="-128"/>
            </a:endParaRPr>
          </a:p>
        </p:txBody>
      </p:sp>
      <p:pic>
        <p:nvPicPr>
          <p:cNvPr id="57346" name="Picture 1029"/>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1254125" y="1773238"/>
            <a:ext cx="6675438" cy="4941887"/>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6DF89CAF-FBC1-2F48-88D3-997EEB3A54E2}" type="slidenum">
              <a:rPr lang="en-US" altLang="en-US" sz="1200">
                <a:solidFill>
                  <a:srgbClr val="898989"/>
                </a:solidFill>
                <a:latin typeface="Arial" charset="0"/>
              </a:rPr>
              <a:pPr>
                <a:spcBef>
                  <a:spcPct val="0"/>
                </a:spcBef>
                <a:buFontTx/>
                <a:buNone/>
              </a:pPr>
              <a:t>15</a:t>
            </a:fld>
            <a:endParaRPr lang="en-US" altLang="en-US" sz="1200">
              <a:solidFill>
                <a:srgbClr val="898989"/>
              </a:solidFill>
              <a:latin typeface="Arial" charset="0"/>
            </a:endParaRPr>
          </a:p>
        </p:txBody>
      </p:sp>
      <p:grpSp>
        <p:nvGrpSpPr>
          <p:cNvPr id="57348" name="Group 9"/>
          <p:cNvGrpSpPr>
            <a:grpSpLocks/>
          </p:cNvGrpSpPr>
          <p:nvPr/>
        </p:nvGrpSpPr>
        <p:grpSpPr bwMode="auto">
          <a:xfrm>
            <a:off x="3635375" y="1341438"/>
            <a:ext cx="1319213" cy="544512"/>
            <a:chOff x="2291191" y="1347590"/>
            <a:chExt cx="1319090" cy="545796"/>
          </a:xfrm>
        </p:grpSpPr>
        <p:sp>
          <p:nvSpPr>
            <p:cNvPr id="11" name="Right Brace 10"/>
            <p:cNvSpPr/>
            <p:nvPr/>
          </p:nvSpPr>
          <p:spPr>
            <a:xfrm rot="16200000">
              <a:off x="2836975" y="1131192"/>
              <a:ext cx="216409" cy="1307978"/>
            </a:xfrm>
            <a:prstGeom prst="rightBrace">
              <a:avLst>
                <a:gd name="adj1" fmla="val 8333"/>
                <a:gd name="adj2" fmla="val 48207"/>
              </a:avLst>
            </a:prstGeom>
            <a:noFill/>
            <a:ln w="9525"/>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ea typeface="MS PGothic" pitchFamily="34" charset="-128"/>
              </a:endParaRPr>
            </a:p>
          </p:txBody>
        </p:sp>
        <p:sp>
          <p:nvSpPr>
            <p:cNvPr id="57359" name="TextBox 11"/>
            <p:cNvSpPr txBox="1">
              <a:spLocks noChangeArrowheads="1"/>
            </p:cNvSpPr>
            <p:nvPr/>
          </p:nvSpPr>
          <p:spPr bwMode="auto">
            <a:xfrm>
              <a:off x="2349806" y="1347590"/>
              <a:ext cx="1260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solidFill>
                    <a:srgbClr val="0432FF"/>
                  </a:solidFill>
                  <a:latin typeface="Arial" charset="0"/>
                </a:rPr>
                <a:t>column 2</a:t>
              </a:r>
            </a:p>
          </p:txBody>
        </p:sp>
      </p:grpSp>
      <p:grpSp>
        <p:nvGrpSpPr>
          <p:cNvPr id="57349" name="Group 12"/>
          <p:cNvGrpSpPr>
            <a:grpSpLocks/>
          </p:cNvGrpSpPr>
          <p:nvPr/>
        </p:nvGrpSpPr>
        <p:grpSpPr bwMode="auto">
          <a:xfrm>
            <a:off x="5003800" y="1341438"/>
            <a:ext cx="1319213" cy="544512"/>
            <a:chOff x="2291191" y="1347590"/>
            <a:chExt cx="1319090" cy="545796"/>
          </a:xfrm>
        </p:grpSpPr>
        <p:sp>
          <p:nvSpPr>
            <p:cNvPr id="14" name="Right Brace 13"/>
            <p:cNvSpPr/>
            <p:nvPr/>
          </p:nvSpPr>
          <p:spPr>
            <a:xfrm rot="16200000">
              <a:off x="2836975" y="1131192"/>
              <a:ext cx="216409" cy="1307978"/>
            </a:xfrm>
            <a:prstGeom prst="rightBrace">
              <a:avLst>
                <a:gd name="adj1" fmla="val 8333"/>
                <a:gd name="adj2" fmla="val 48207"/>
              </a:avLst>
            </a:prstGeom>
            <a:noFill/>
            <a:ln w="9525"/>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ea typeface="MS PGothic" pitchFamily="34" charset="-128"/>
              </a:endParaRPr>
            </a:p>
          </p:txBody>
        </p:sp>
        <p:sp>
          <p:nvSpPr>
            <p:cNvPr id="57357" name="TextBox 14"/>
            <p:cNvSpPr txBox="1">
              <a:spLocks noChangeArrowheads="1"/>
            </p:cNvSpPr>
            <p:nvPr/>
          </p:nvSpPr>
          <p:spPr bwMode="auto">
            <a:xfrm>
              <a:off x="2349806" y="1347590"/>
              <a:ext cx="1260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solidFill>
                    <a:srgbClr val="0432FF"/>
                  </a:solidFill>
                  <a:latin typeface="Arial" charset="0"/>
                </a:rPr>
                <a:t>column 3</a:t>
              </a:r>
            </a:p>
          </p:txBody>
        </p:sp>
      </p:grpSp>
      <p:grpSp>
        <p:nvGrpSpPr>
          <p:cNvPr id="57350" name="Group 15"/>
          <p:cNvGrpSpPr>
            <a:grpSpLocks/>
          </p:cNvGrpSpPr>
          <p:nvPr/>
        </p:nvGrpSpPr>
        <p:grpSpPr bwMode="auto">
          <a:xfrm>
            <a:off x="6372225" y="1341438"/>
            <a:ext cx="1319213" cy="544512"/>
            <a:chOff x="2291191" y="1347590"/>
            <a:chExt cx="1319090" cy="545796"/>
          </a:xfrm>
        </p:grpSpPr>
        <p:sp>
          <p:nvSpPr>
            <p:cNvPr id="17" name="Right Brace 16"/>
            <p:cNvSpPr/>
            <p:nvPr/>
          </p:nvSpPr>
          <p:spPr>
            <a:xfrm rot="16200000">
              <a:off x="2836975" y="1131192"/>
              <a:ext cx="216409" cy="1307978"/>
            </a:xfrm>
            <a:prstGeom prst="rightBrace">
              <a:avLst>
                <a:gd name="adj1" fmla="val 8333"/>
                <a:gd name="adj2" fmla="val 48207"/>
              </a:avLst>
            </a:prstGeom>
            <a:noFill/>
            <a:ln w="9525"/>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ea typeface="MS PGothic" pitchFamily="34" charset="-128"/>
              </a:endParaRPr>
            </a:p>
          </p:txBody>
        </p:sp>
        <p:sp>
          <p:nvSpPr>
            <p:cNvPr id="57355" name="TextBox 17"/>
            <p:cNvSpPr txBox="1">
              <a:spLocks noChangeArrowheads="1"/>
            </p:cNvSpPr>
            <p:nvPr/>
          </p:nvSpPr>
          <p:spPr bwMode="auto">
            <a:xfrm>
              <a:off x="2349806" y="1347590"/>
              <a:ext cx="1260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solidFill>
                    <a:srgbClr val="0432FF"/>
                  </a:solidFill>
                  <a:latin typeface="Arial" charset="0"/>
                </a:rPr>
                <a:t>column 4</a:t>
              </a:r>
            </a:p>
          </p:txBody>
        </p:sp>
      </p:grpSp>
      <p:grpSp>
        <p:nvGrpSpPr>
          <p:cNvPr id="57351" name="Group 18"/>
          <p:cNvGrpSpPr>
            <a:grpSpLocks/>
          </p:cNvGrpSpPr>
          <p:nvPr/>
        </p:nvGrpSpPr>
        <p:grpSpPr bwMode="auto">
          <a:xfrm>
            <a:off x="2290763" y="1341438"/>
            <a:ext cx="1319212" cy="544512"/>
            <a:chOff x="2291191" y="1347590"/>
            <a:chExt cx="1319090" cy="545796"/>
          </a:xfrm>
        </p:grpSpPr>
        <p:sp>
          <p:nvSpPr>
            <p:cNvPr id="20" name="Right Brace 19"/>
            <p:cNvSpPr/>
            <p:nvPr/>
          </p:nvSpPr>
          <p:spPr>
            <a:xfrm rot="16200000">
              <a:off x="2836976" y="1131192"/>
              <a:ext cx="216409" cy="1307979"/>
            </a:xfrm>
            <a:prstGeom prst="rightBrace">
              <a:avLst>
                <a:gd name="adj1" fmla="val 8333"/>
                <a:gd name="adj2" fmla="val 48207"/>
              </a:avLst>
            </a:prstGeom>
            <a:noFill/>
            <a:ln w="9525"/>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ea typeface="MS PGothic" pitchFamily="34" charset="-128"/>
              </a:endParaRPr>
            </a:p>
          </p:txBody>
        </p:sp>
        <p:sp>
          <p:nvSpPr>
            <p:cNvPr id="57353" name="TextBox 20"/>
            <p:cNvSpPr txBox="1">
              <a:spLocks noChangeArrowheads="1"/>
            </p:cNvSpPr>
            <p:nvPr/>
          </p:nvSpPr>
          <p:spPr bwMode="auto">
            <a:xfrm>
              <a:off x="2349806" y="1347590"/>
              <a:ext cx="1260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solidFill>
                    <a:srgbClr val="0432FF"/>
                  </a:solidFill>
                  <a:latin typeface="Arial" charset="0"/>
                </a:rPr>
                <a:t>column 1</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altLang="en-US" sz="4000">
                <a:ea typeface="MS PGothic" charset="-128"/>
              </a:rPr>
              <a:t>AES Key Expansion</a:t>
            </a:r>
            <a:endParaRPr lang="en-AU" altLang="en-US" sz="4000">
              <a:ea typeface="MS PGothic" charset="-128"/>
            </a:endParaRPr>
          </a:p>
        </p:txBody>
      </p:sp>
      <p:sp>
        <p:nvSpPr>
          <p:cNvPr id="6144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A7230335-10C7-6448-B3A4-01CD96EF83EE}" type="slidenum">
              <a:rPr lang="en-US" altLang="en-US" sz="1200">
                <a:solidFill>
                  <a:srgbClr val="898989"/>
                </a:solidFill>
                <a:latin typeface="Arial" charset="0"/>
              </a:rPr>
              <a:pPr>
                <a:spcBef>
                  <a:spcPct val="0"/>
                </a:spcBef>
                <a:buFontTx/>
                <a:buNone/>
              </a:pPr>
              <a:t>16</a:t>
            </a:fld>
            <a:endParaRPr lang="en-US" altLang="en-US" sz="1200">
              <a:solidFill>
                <a:srgbClr val="898989"/>
              </a:solidFill>
              <a:latin typeface="Arial" charset="0"/>
            </a:endParaRPr>
          </a:p>
        </p:txBody>
      </p:sp>
      <p:pic>
        <p:nvPicPr>
          <p:cNvPr id="6144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897" y="1484784"/>
            <a:ext cx="4088859" cy="46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44" name="Group 4"/>
          <p:cNvGrpSpPr>
            <a:grpSpLocks/>
          </p:cNvGrpSpPr>
          <p:nvPr/>
        </p:nvGrpSpPr>
        <p:grpSpPr bwMode="auto">
          <a:xfrm>
            <a:off x="1763688" y="5762137"/>
            <a:ext cx="4896566" cy="917452"/>
            <a:chOff x="5076056" y="5203429"/>
            <a:chExt cx="4190229" cy="736070"/>
          </a:xfrm>
        </p:grpSpPr>
        <p:pic>
          <p:nvPicPr>
            <p:cNvPr id="61447"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5203429"/>
              <a:ext cx="3960440" cy="472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8" name="TextBox 6"/>
            <p:cNvSpPr txBox="1">
              <a:spLocks noChangeArrowheads="1"/>
            </p:cNvSpPr>
            <p:nvPr/>
          </p:nvSpPr>
          <p:spPr bwMode="auto">
            <a:xfrm>
              <a:off x="5571225" y="5667878"/>
              <a:ext cx="3695060" cy="27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600" dirty="0">
                  <a:solidFill>
                    <a:srgbClr val="0432FF"/>
                  </a:solidFill>
                  <a:latin typeface="Arial" charset="0"/>
                </a:rPr>
                <a:t>round constant RC[j] for the 10 rounds</a:t>
              </a:r>
            </a:p>
          </p:txBody>
        </p:sp>
      </p:grpSp>
      <p:sp>
        <p:nvSpPr>
          <p:cNvPr id="6" name="Line Callout 1 5"/>
          <p:cNvSpPr/>
          <p:nvPr/>
        </p:nvSpPr>
        <p:spPr>
          <a:xfrm>
            <a:off x="3851920" y="2718956"/>
            <a:ext cx="1726977" cy="864096"/>
          </a:xfrm>
          <a:prstGeom prst="borderCallout1">
            <a:avLst>
              <a:gd name="adj1" fmla="val 49980"/>
              <a:gd name="adj2" fmla="val -2731"/>
              <a:gd name="adj3" fmla="val 91668"/>
              <a:gd name="adj4" fmla="val -19999"/>
            </a:avLst>
          </a:prstGeom>
          <a:no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0432FF"/>
                </a:solidFill>
              </a:rPr>
              <a:t>The same S-box as used in Substitute Bytes</a:t>
            </a:r>
          </a:p>
        </p:txBody>
      </p:sp>
      <p:sp>
        <p:nvSpPr>
          <p:cNvPr id="61446" name="TextBox 9"/>
          <p:cNvSpPr txBox="1">
            <a:spLocks noChangeArrowheads="1"/>
          </p:cNvSpPr>
          <p:nvPr/>
        </p:nvSpPr>
        <p:spPr bwMode="auto">
          <a:xfrm>
            <a:off x="3091183" y="1484784"/>
            <a:ext cx="1295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800" dirty="0">
                <a:solidFill>
                  <a:srgbClr val="0432FF"/>
                </a:solidFill>
                <a:latin typeface="Arial" charset="0"/>
              </a:rPr>
              <a:t>w[i-1]</a:t>
            </a:r>
          </a:p>
        </p:txBody>
      </p:sp>
      <p:sp>
        <p:nvSpPr>
          <p:cNvPr id="11" name="Rectangle 3"/>
          <p:cNvSpPr>
            <a:spLocks noGrp="1" noChangeArrowheads="1"/>
          </p:cNvSpPr>
          <p:nvPr>
            <p:ph idx="1"/>
          </p:nvPr>
        </p:nvSpPr>
        <p:spPr>
          <a:xfrm>
            <a:off x="5641775" y="1417638"/>
            <a:ext cx="3395719" cy="4938712"/>
          </a:xfrm>
        </p:spPr>
        <p:txBody>
          <a:bodyPr/>
          <a:lstStyle/>
          <a:p>
            <a:pPr eaLnBrk="1" hangingPunct="1"/>
            <a:r>
              <a:rPr lang="en-US" altLang="en-US" sz="2000" dirty="0"/>
              <a:t>Expand </a:t>
            </a:r>
            <a:r>
              <a:rPr lang="en-US" altLang="en-US" sz="2000" dirty="0">
                <a:solidFill>
                  <a:srgbClr val="0432FF"/>
                </a:solidFill>
              </a:rPr>
              <a:t>128</a:t>
            </a:r>
            <a:r>
              <a:rPr lang="en-US" altLang="en-US" sz="2000" dirty="0"/>
              <a:t>/192/256 bits (</a:t>
            </a:r>
            <a:r>
              <a:rPr lang="en-US" altLang="en-US" sz="2000" dirty="0">
                <a:solidFill>
                  <a:srgbClr val="0432FF"/>
                </a:solidFill>
              </a:rPr>
              <a:t>16</a:t>
            </a:r>
            <a:r>
              <a:rPr lang="en-US" altLang="en-US" sz="2000" dirty="0"/>
              <a:t>/24/32bytes) key to </a:t>
            </a:r>
            <a:r>
              <a:rPr lang="en-US" altLang="en-US" sz="2000" dirty="0">
                <a:solidFill>
                  <a:srgbClr val="0432FF"/>
                </a:solidFill>
              </a:rPr>
              <a:t>44</a:t>
            </a:r>
            <a:r>
              <a:rPr lang="en-US" altLang="en-US" sz="2000" dirty="0"/>
              <a:t>/52/60 32-bit words</a:t>
            </a:r>
          </a:p>
          <a:p>
            <a:pPr eaLnBrk="1" hangingPunct="1"/>
            <a:r>
              <a:rPr lang="en-US" altLang="en-US" sz="2000" dirty="0"/>
              <a:t>start by copying key into first 4 words </a:t>
            </a:r>
            <a:r>
              <a:rPr lang="en-US" altLang="en-US" sz="2000" dirty="0">
                <a:solidFill>
                  <a:srgbClr val="0432FF"/>
                </a:solidFill>
              </a:rPr>
              <a:t>w</a:t>
            </a:r>
            <a:r>
              <a:rPr lang="en-US" altLang="en-US" sz="2000" baseline="-25000" dirty="0">
                <a:solidFill>
                  <a:srgbClr val="0432FF"/>
                </a:solidFill>
              </a:rPr>
              <a:t>0</a:t>
            </a:r>
            <a:r>
              <a:rPr lang="en-US" altLang="en-US" sz="2000" dirty="0"/>
              <a:t> to </a:t>
            </a:r>
            <a:r>
              <a:rPr lang="en-US" altLang="en-US" sz="2000" dirty="0">
                <a:solidFill>
                  <a:srgbClr val="0432FF"/>
                </a:solidFill>
              </a:rPr>
              <a:t>w</a:t>
            </a:r>
            <a:r>
              <a:rPr lang="en-US" altLang="en-US" sz="2000" baseline="-25000" dirty="0">
                <a:solidFill>
                  <a:srgbClr val="0432FF"/>
                </a:solidFill>
              </a:rPr>
              <a:t>3</a:t>
            </a:r>
          </a:p>
          <a:p>
            <a:pPr eaLnBrk="1" hangingPunct="1"/>
            <a:r>
              <a:rPr lang="en-US" altLang="en-US" sz="2000" dirty="0"/>
              <a:t>then loop creating new word </a:t>
            </a:r>
            <a:r>
              <a:rPr lang="en-US" altLang="en-US" sz="2000" dirty="0">
                <a:solidFill>
                  <a:srgbClr val="0432FF"/>
                </a:solidFill>
              </a:rPr>
              <a:t>w[</a:t>
            </a:r>
            <a:r>
              <a:rPr lang="en-US" altLang="en-US" sz="2000" dirty="0" err="1">
                <a:solidFill>
                  <a:srgbClr val="0432FF"/>
                </a:solidFill>
              </a:rPr>
              <a:t>i</a:t>
            </a:r>
            <a:r>
              <a:rPr lang="en-US" altLang="en-US" sz="2000" dirty="0">
                <a:solidFill>
                  <a:srgbClr val="0432FF"/>
                </a:solidFill>
              </a:rPr>
              <a:t>]</a:t>
            </a:r>
            <a:r>
              <a:rPr lang="en-US" altLang="en-US" sz="2000" dirty="0"/>
              <a:t> that depends on values in </a:t>
            </a:r>
            <a:r>
              <a:rPr lang="en-US" altLang="en-US" sz="2000" dirty="0">
                <a:solidFill>
                  <a:srgbClr val="0432FF"/>
                </a:solidFill>
              </a:rPr>
              <a:t>w[i-1]</a:t>
            </a:r>
            <a:r>
              <a:rPr lang="en-US" altLang="en-US" sz="2000" dirty="0"/>
              <a:t> and </a:t>
            </a:r>
            <a:r>
              <a:rPr lang="en-US" altLang="en-US" sz="2000" dirty="0">
                <a:solidFill>
                  <a:srgbClr val="0432FF"/>
                </a:solidFill>
              </a:rPr>
              <a:t>w[i-4]</a:t>
            </a:r>
          </a:p>
          <a:p>
            <a:pPr lvl="1" eaLnBrk="1" hangingPunct="1"/>
            <a:r>
              <a:rPr lang="en-US" altLang="en-US" sz="1800" dirty="0">
                <a:ea typeface="MS PGothic" charset="-128"/>
              </a:rPr>
              <a:t>4 does not divides </a:t>
            </a:r>
            <a:r>
              <a:rPr lang="en-US" altLang="en-US" sz="1800" dirty="0" err="1">
                <a:ea typeface="MS PGothic" charset="-128"/>
              </a:rPr>
              <a:t>i</a:t>
            </a:r>
            <a:r>
              <a:rPr lang="en-US" altLang="en-US" sz="1800" dirty="0">
                <a:ea typeface="MS PGothic" charset="-128"/>
              </a:rPr>
              <a:t>: just XOR </a:t>
            </a:r>
            <a:r>
              <a:rPr lang="en-US" altLang="en-US" sz="1800" dirty="0"/>
              <a:t>w[i-1] and w[i-4]</a:t>
            </a:r>
            <a:endParaRPr lang="en-US" altLang="en-US" sz="1800" dirty="0">
              <a:ea typeface="MS PGothic" charset="-128"/>
            </a:endParaRPr>
          </a:p>
          <a:p>
            <a:pPr lvl="1" eaLnBrk="1" hangingPunct="1"/>
            <a:r>
              <a:rPr lang="en-US" altLang="en-US" sz="1800" dirty="0">
                <a:ea typeface="MS PGothic" charset="-128"/>
              </a:rPr>
              <a:t>4 divides </a:t>
            </a:r>
            <a:r>
              <a:rPr lang="en-US" altLang="en-US" sz="1800" dirty="0" err="1">
                <a:ea typeface="MS PGothic" charset="-128"/>
              </a:rPr>
              <a:t>i</a:t>
            </a:r>
            <a:r>
              <a:rPr lang="en-US" altLang="en-US" sz="1800" dirty="0">
                <a:ea typeface="MS PGothic" charset="-128"/>
              </a:rPr>
              <a:t>: a more complex function g is applied on</a:t>
            </a:r>
            <a:r>
              <a:rPr lang="en-US" altLang="en-US" sz="1800" dirty="0"/>
              <a:t> w[i-1]</a:t>
            </a:r>
            <a:r>
              <a:rPr lang="en-US" altLang="en-US" sz="1800" dirty="0">
                <a:ea typeface="MS PGothic" charset="-128"/>
              </a:rPr>
              <a:t>  before XOR with </a:t>
            </a:r>
            <a:r>
              <a:rPr lang="en-US" altLang="en-US" sz="1800" dirty="0"/>
              <a:t>w[i-4]</a:t>
            </a:r>
            <a:r>
              <a:rPr lang="en-US" altLang="en-US" sz="1800" dirty="0">
                <a:ea typeface="MS PGothic" charset="-128"/>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altLang="en-US">
                <a:ea typeface="MS PGothic" charset="-128"/>
              </a:rPr>
              <a:t>Key Expansion Rationale</a:t>
            </a:r>
            <a:endParaRPr lang="en-AU" altLang="en-US">
              <a:ea typeface="MS PGothic" charset="-128"/>
            </a:endParaRPr>
          </a:p>
        </p:txBody>
      </p:sp>
      <p:sp>
        <p:nvSpPr>
          <p:cNvPr id="63490" name="Rectangle 3"/>
          <p:cNvSpPr>
            <a:spLocks noGrp="1" noChangeArrowheads="1"/>
          </p:cNvSpPr>
          <p:nvPr>
            <p:ph idx="1"/>
          </p:nvPr>
        </p:nvSpPr>
        <p:spPr>
          <a:xfrm>
            <a:off x="457200" y="1484313"/>
            <a:ext cx="8458200" cy="4454525"/>
          </a:xfrm>
        </p:spPr>
        <p:txBody>
          <a:bodyPr/>
          <a:lstStyle/>
          <a:p>
            <a:pPr eaLnBrk="1" hangingPunct="1">
              <a:lnSpc>
                <a:spcPct val="90000"/>
              </a:lnSpc>
            </a:pPr>
            <a:r>
              <a:rPr lang="en-US" altLang="en-US" dirty="0">
                <a:ea typeface="MS PGothic" charset="-128"/>
              </a:rPr>
              <a:t>designed to </a:t>
            </a:r>
            <a:r>
              <a:rPr lang="en-US" altLang="en-US" dirty="0">
                <a:solidFill>
                  <a:srgbClr val="0432FF"/>
                </a:solidFill>
                <a:ea typeface="MS PGothic" charset="-128"/>
              </a:rPr>
              <a:t>resist known attacks</a:t>
            </a:r>
          </a:p>
          <a:p>
            <a:pPr eaLnBrk="1" hangingPunct="1">
              <a:lnSpc>
                <a:spcPct val="90000"/>
              </a:lnSpc>
            </a:pPr>
            <a:r>
              <a:rPr lang="en-US" altLang="en-US" dirty="0">
                <a:ea typeface="MS PGothic" charset="-128"/>
              </a:rPr>
              <a:t>design criteria included</a:t>
            </a:r>
          </a:p>
          <a:p>
            <a:pPr lvl="1" eaLnBrk="1" hangingPunct="1">
              <a:lnSpc>
                <a:spcPct val="90000"/>
              </a:lnSpc>
            </a:pPr>
            <a:r>
              <a:rPr lang="en-AU" altLang="en-US" dirty="0">
                <a:ea typeface="MS PGothic" charset="-128"/>
              </a:rPr>
              <a:t>knowing part key insufficient to find more key bits</a:t>
            </a:r>
          </a:p>
          <a:p>
            <a:pPr lvl="1" eaLnBrk="1" hangingPunct="1">
              <a:lnSpc>
                <a:spcPct val="90000"/>
              </a:lnSpc>
            </a:pPr>
            <a:r>
              <a:rPr lang="en-AU" altLang="en-US" dirty="0">
                <a:ea typeface="MS PGothic" charset="-128"/>
              </a:rPr>
              <a:t>an </a:t>
            </a:r>
            <a:r>
              <a:rPr lang="en-AU" altLang="en-US" dirty="0">
                <a:solidFill>
                  <a:srgbClr val="0432FF"/>
                </a:solidFill>
                <a:ea typeface="MS PGothic" charset="-128"/>
              </a:rPr>
              <a:t>invertible</a:t>
            </a:r>
            <a:r>
              <a:rPr lang="en-AU" altLang="en-US" dirty="0">
                <a:ea typeface="MS PGothic" charset="-128"/>
              </a:rPr>
              <a:t> </a:t>
            </a:r>
            <a:r>
              <a:rPr lang="en-AU" altLang="en-US" dirty="0">
                <a:solidFill>
                  <a:srgbClr val="0432FF"/>
                </a:solidFill>
                <a:ea typeface="MS PGothic" charset="-128"/>
              </a:rPr>
              <a:t>transformation</a:t>
            </a:r>
            <a:r>
              <a:rPr lang="en-AU" altLang="en-US" dirty="0">
                <a:ea typeface="MS PGothic" charset="-128"/>
              </a:rPr>
              <a:t> with </a:t>
            </a:r>
            <a:r>
              <a:rPr lang="en-AU" altLang="en-US" i="1" dirty="0" err="1">
                <a:ea typeface="MS PGothic" charset="-128"/>
              </a:rPr>
              <a:t>Nk</a:t>
            </a:r>
            <a:r>
              <a:rPr lang="en-AU" altLang="en-US" dirty="0">
                <a:ea typeface="MS PGothic" charset="-128"/>
              </a:rPr>
              <a:t> consecutive words of expanded key</a:t>
            </a:r>
          </a:p>
          <a:p>
            <a:pPr lvl="1" eaLnBrk="1" hangingPunct="1">
              <a:lnSpc>
                <a:spcPct val="90000"/>
              </a:lnSpc>
            </a:pPr>
            <a:r>
              <a:rPr lang="en-AU" altLang="en-US" dirty="0">
                <a:solidFill>
                  <a:srgbClr val="0432FF"/>
                </a:solidFill>
                <a:ea typeface="MS PGothic" charset="-128"/>
              </a:rPr>
              <a:t>fast</a:t>
            </a:r>
            <a:r>
              <a:rPr lang="en-AU" altLang="en-US" dirty="0">
                <a:ea typeface="MS PGothic" charset="-128"/>
              </a:rPr>
              <a:t> on wide range of CPU’s</a:t>
            </a:r>
          </a:p>
          <a:p>
            <a:pPr lvl="1" eaLnBrk="1" hangingPunct="1">
              <a:lnSpc>
                <a:spcPct val="90000"/>
              </a:lnSpc>
            </a:pPr>
            <a:r>
              <a:rPr lang="en-AU" altLang="en-US" dirty="0">
                <a:ea typeface="MS PGothic" charset="-128"/>
              </a:rPr>
              <a:t>use round constants to </a:t>
            </a:r>
            <a:r>
              <a:rPr lang="en-AU" altLang="en-US" dirty="0">
                <a:solidFill>
                  <a:srgbClr val="0432FF"/>
                </a:solidFill>
                <a:ea typeface="MS PGothic" charset="-128"/>
              </a:rPr>
              <a:t>eliminate symmetries</a:t>
            </a:r>
          </a:p>
          <a:p>
            <a:pPr lvl="1" eaLnBrk="1" hangingPunct="1">
              <a:lnSpc>
                <a:spcPct val="90000"/>
              </a:lnSpc>
            </a:pPr>
            <a:r>
              <a:rPr lang="en-AU" altLang="en-US" dirty="0">
                <a:solidFill>
                  <a:srgbClr val="0432FF"/>
                </a:solidFill>
                <a:ea typeface="MS PGothic" charset="-128"/>
              </a:rPr>
              <a:t>diffusion of key bits</a:t>
            </a:r>
            <a:r>
              <a:rPr lang="en-AU" altLang="en-US" dirty="0">
                <a:ea typeface="MS PGothic" charset="-128"/>
              </a:rPr>
              <a:t> into round keys</a:t>
            </a:r>
          </a:p>
          <a:p>
            <a:pPr lvl="1" eaLnBrk="1" hangingPunct="1">
              <a:lnSpc>
                <a:spcPct val="90000"/>
              </a:lnSpc>
            </a:pPr>
            <a:r>
              <a:rPr lang="en-AU" altLang="en-US" dirty="0">
                <a:ea typeface="MS PGothic" charset="-128"/>
              </a:rPr>
              <a:t>enough </a:t>
            </a:r>
            <a:r>
              <a:rPr lang="en-AU" altLang="en-US" dirty="0">
                <a:solidFill>
                  <a:srgbClr val="0432FF"/>
                </a:solidFill>
                <a:ea typeface="MS PGothic" charset="-128"/>
              </a:rPr>
              <a:t>non-linearity</a:t>
            </a:r>
            <a:r>
              <a:rPr lang="en-AU" altLang="en-US" dirty="0">
                <a:ea typeface="MS PGothic" charset="-128"/>
              </a:rPr>
              <a:t> to prohibit determination of round key differences from cipher key differences</a:t>
            </a:r>
          </a:p>
          <a:p>
            <a:pPr lvl="1" eaLnBrk="1" hangingPunct="1">
              <a:lnSpc>
                <a:spcPct val="90000"/>
              </a:lnSpc>
            </a:pPr>
            <a:r>
              <a:rPr lang="en-AU" altLang="en-US" dirty="0">
                <a:solidFill>
                  <a:srgbClr val="0432FF"/>
                </a:solidFill>
                <a:ea typeface="MS PGothic" charset="-128"/>
              </a:rPr>
              <a:t>simplicity</a:t>
            </a:r>
            <a:r>
              <a:rPr lang="en-AU" altLang="en-US" dirty="0">
                <a:ea typeface="MS PGothic" charset="-128"/>
              </a:rPr>
              <a:t> of description</a:t>
            </a:r>
          </a:p>
        </p:txBody>
      </p:sp>
      <p:sp>
        <p:nvSpPr>
          <p:cNvPr id="6349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F066C9E-844E-E34E-9BAE-9E072CCDE250}" type="slidenum">
              <a:rPr lang="en-US" altLang="en-US" sz="1200">
                <a:solidFill>
                  <a:srgbClr val="898989"/>
                </a:solidFill>
                <a:latin typeface="Arial" charset="0"/>
              </a:rPr>
              <a:pPr>
                <a:spcBef>
                  <a:spcPct val="0"/>
                </a:spcBef>
                <a:buFontTx/>
                <a:buNone/>
              </a:pPr>
              <a:t>17</a:t>
            </a:fld>
            <a:endParaRPr lang="en-US" altLang="en-US" sz="1200">
              <a:solidFill>
                <a:srgbClr val="898989"/>
              </a:solidFill>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7938" y="304800"/>
            <a:ext cx="2979737" cy="5589588"/>
          </a:xfrm>
        </p:spPr>
        <p:txBody>
          <a:bodyPr/>
          <a:lstStyle/>
          <a:p>
            <a:pPr eaLnBrk="1" hangingPunct="1"/>
            <a:r>
              <a:rPr lang="en-US" altLang="en-US" sz="3600"/>
              <a:t>AES Example Key Expansion</a:t>
            </a:r>
          </a:p>
        </p:txBody>
      </p:sp>
      <p:pic>
        <p:nvPicPr>
          <p:cNvPr id="65538" name="Picture 3"/>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2916238" y="107950"/>
            <a:ext cx="5486400" cy="66182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FCC495BC-EF6D-D541-BAA2-1D07CFAC7E15}" type="slidenum">
              <a:rPr lang="en-US" altLang="en-US" sz="1200">
                <a:solidFill>
                  <a:srgbClr val="898989"/>
                </a:solidFill>
                <a:latin typeface="Arial" charset="0"/>
              </a:rPr>
              <a:pPr>
                <a:spcBef>
                  <a:spcPct val="0"/>
                </a:spcBef>
                <a:buFontTx/>
                <a:buNone/>
              </a:pPr>
              <a:t>18</a:t>
            </a:fld>
            <a:endParaRPr lang="en-US" altLang="en-US" sz="1200">
              <a:solidFill>
                <a:srgbClr val="898989"/>
              </a:solidFill>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152400" y="304800"/>
            <a:ext cx="2763838" cy="5589588"/>
          </a:xfrm>
        </p:spPr>
        <p:txBody>
          <a:bodyPr/>
          <a:lstStyle/>
          <a:p>
            <a:pPr eaLnBrk="1" hangingPunct="1"/>
            <a:r>
              <a:rPr lang="en-US" altLang="en-US" sz="3600"/>
              <a:t>AES Example Encryption</a:t>
            </a:r>
          </a:p>
        </p:txBody>
      </p:sp>
      <p:pic>
        <p:nvPicPr>
          <p:cNvPr id="67586" name="Picture 4"/>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2916238" y="123368"/>
            <a:ext cx="4803775" cy="66817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8A7E13C-F4CA-FE44-8051-11F1D1B26309}" type="slidenum">
              <a:rPr lang="en-US" altLang="en-US" sz="1200">
                <a:solidFill>
                  <a:srgbClr val="898989"/>
                </a:solidFill>
                <a:latin typeface="Arial" charset="0"/>
              </a:rPr>
              <a:pPr>
                <a:spcBef>
                  <a:spcPct val="0"/>
                </a:spcBef>
                <a:buFontTx/>
                <a:buNone/>
              </a:pPr>
              <a:t>19</a:t>
            </a:fld>
            <a:endParaRPr lang="en-US" altLang="en-US" sz="1200">
              <a:solidFill>
                <a:srgbClr val="898989"/>
              </a:solidFill>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altLang="en-US">
                <a:ea typeface="MS PGothic" charset="-128"/>
              </a:rPr>
              <a:t>Origins</a:t>
            </a:r>
            <a:endParaRPr lang="en-AU" altLang="en-US">
              <a:ea typeface="MS PGothic" charset="-128"/>
            </a:endParaRPr>
          </a:p>
        </p:txBody>
      </p:sp>
      <p:sp>
        <p:nvSpPr>
          <p:cNvPr id="16386" name="Rectangle 3"/>
          <p:cNvSpPr>
            <a:spLocks noGrp="1" noChangeArrowheads="1"/>
          </p:cNvSpPr>
          <p:nvPr>
            <p:ph idx="1"/>
          </p:nvPr>
        </p:nvSpPr>
        <p:spPr/>
        <p:txBody>
          <a:bodyPr/>
          <a:lstStyle/>
          <a:p>
            <a:pPr eaLnBrk="1" hangingPunct="1">
              <a:lnSpc>
                <a:spcPct val="90000"/>
              </a:lnSpc>
            </a:pPr>
            <a:r>
              <a:rPr lang="en-AU" altLang="en-US" sz="2800" dirty="0">
                <a:ea typeface="MS PGothic" charset="-128"/>
              </a:rPr>
              <a:t>clearly a replacement for DES was needed</a:t>
            </a:r>
          </a:p>
          <a:p>
            <a:pPr eaLnBrk="1" hangingPunct="1">
              <a:lnSpc>
                <a:spcPct val="90000"/>
              </a:lnSpc>
            </a:pPr>
            <a:r>
              <a:rPr lang="en-AU" altLang="en-US" sz="2800" dirty="0">
                <a:ea typeface="MS PGothic" charset="-128"/>
              </a:rPr>
              <a:t>can use Triple-DES – but slow, has small blocks</a:t>
            </a:r>
          </a:p>
          <a:p>
            <a:pPr eaLnBrk="1" hangingPunct="1">
              <a:lnSpc>
                <a:spcPct val="90000"/>
              </a:lnSpc>
            </a:pPr>
            <a:r>
              <a:rPr lang="en-AU" altLang="en-US" sz="2800" dirty="0">
                <a:ea typeface="MS PGothic" charset="-128"/>
              </a:rPr>
              <a:t>NIST issued call for ciphers in 1997</a:t>
            </a:r>
          </a:p>
          <a:p>
            <a:pPr eaLnBrk="1" hangingPunct="1">
              <a:lnSpc>
                <a:spcPct val="90000"/>
              </a:lnSpc>
            </a:pPr>
            <a:r>
              <a:rPr lang="en-AU" altLang="en-US" sz="2800" dirty="0">
                <a:ea typeface="MS PGothic" charset="-128"/>
              </a:rPr>
              <a:t>15 candidates accepted in June 1998 </a:t>
            </a:r>
          </a:p>
          <a:p>
            <a:pPr eaLnBrk="1" hangingPunct="1">
              <a:lnSpc>
                <a:spcPct val="90000"/>
              </a:lnSpc>
            </a:pPr>
            <a:r>
              <a:rPr lang="en-AU" altLang="en-US" sz="2800" dirty="0">
                <a:ea typeface="MS PGothic" charset="-128"/>
              </a:rPr>
              <a:t>5 were shortlisted in August 1999 </a:t>
            </a:r>
          </a:p>
          <a:p>
            <a:pPr eaLnBrk="1" hangingPunct="1">
              <a:lnSpc>
                <a:spcPct val="90000"/>
              </a:lnSpc>
            </a:pPr>
            <a:r>
              <a:rPr lang="en-AU" altLang="en-US" sz="2800" dirty="0" err="1">
                <a:solidFill>
                  <a:srgbClr val="0432FF"/>
                </a:solidFill>
                <a:ea typeface="ＭＳ Ｐゴシック" charset="-128"/>
              </a:rPr>
              <a:t>Rijndael</a:t>
            </a:r>
            <a:r>
              <a:rPr lang="en-AU" altLang="en-US" sz="2800" dirty="0">
                <a:ea typeface="MS PGothic" charset="-128"/>
              </a:rPr>
              <a:t> (designed by </a:t>
            </a:r>
            <a:r>
              <a:rPr lang="en-AU" altLang="en-US" sz="2800" dirty="0" err="1">
                <a:ea typeface="MS PGothic" charset="-128"/>
              </a:rPr>
              <a:t>Rijmen</a:t>
            </a:r>
            <a:r>
              <a:rPr lang="en-AU" altLang="en-US" sz="2800" dirty="0">
                <a:ea typeface="MS PGothic" charset="-128"/>
              </a:rPr>
              <a:t> and </a:t>
            </a:r>
            <a:r>
              <a:rPr lang="en-AU" altLang="en-US" sz="2800" dirty="0" err="1">
                <a:ea typeface="MS PGothic" charset="-128"/>
              </a:rPr>
              <a:t>Daemen</a:t>
            </a:r>
            <a:r>
              <a:rPr lang="en-AU" altLang="en-US" sz="2800" dirty="0">
                <a:ea typeface="MS PGothic" charset="-128"/>
              </a:rPr>
              <a:t> in Belgium) was </a:t>
            </a:r>
            <a:r>
              <a:rPr lang="en-AU" altLang="en-US" sz="2800" dirty="0">
                <a:solidFill>
                  <a:srgbClr val="0432FF"/>
                </a:solidFill>
                <a:ea typeface="ＭＳ Ｐゴシック" charset="-128"/>
              </a:rPr>
              <a:t>selected as the AES in Oct-2000</a:t>
            </a:r>
          </a:p>
          <a:p>
            <a:pPr eaLnBrk="1" hangingPunct="1">
              <a:lnSpc>
                <a:spcPct val="90000"/>
              </a:lnSpc>
            </a:pPr>
            <a:r>
              <a:rPr lang="en-AU" altLang="en-US" sz="2800" dirty="0">
                <a:ea typeface="MS PGothic" charset="-128"/>
              </a:rPr>
              <a:t>issued as FIPS PUB 197 </a:t>
            </a:r>
            <a:r>
              <a:rPr lang="en-AU" altLang="en-US" sz="2800" dirty="0">
                <a:solidFill>
                  <a:srgbClr val="0432FF"/>
                </a:solidFill>
                <a:ea typeface="ＭＳ Ｐゴシック" charset="-128"/>
              </a:rPr>
              <a:t>standard in Nov-2001 </a:t>
            </a:r>
          </a:p>
        </p:txBody>
      </p:sp>
      <p:sp>
        <p:nvSpPr>
          <p:cNvPr id="1638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453C930-B66B-BC48-BC78-144DA152155F}" type="slidenum">
              <a:rPr lang="en-US" altLang="en-US" sz="1200">
                <a:solidFill>
                  <a:srgbClr val="898989"/>
                </a:solidFill>
                <a:latin typeface="Arial" charset="0"/>
              </a:rPr>
              <a:pPr>
                <a:spcBef>
                  <a:spcPct val="0"/>
                </a:spcBef>
                <a:buFontTx/>
                <a:buNone/>
              </a:pPr>
              <a:t>2</a:t>
            </a:fld>
            <a:endParaRPr lang="en-US" altLang="en-US" sz="1200">
              <a:solidFill>
                <a:srgbClr val="898989"/>
              </a:solid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152400" y="304800"/>
            <a:ext cx="2906713" cy="5589588"/>
          </a:xfrm>
        </p:spPr>
        <p:txBody>
          <a:bodyPr/>
          <a:lstStyle/>
          <a:p>
            <a:pPr eaLnBrk="1" hangingPunct="1"/>
            <a:r>
              <a:rPr lang="en-US" altLang="en-US" sz="3600"/>
              <a:t>AES Example Avalanche</a:t>
            </a:r>
            <a:br>
              <a:rPr lang="en-US" altLang="en-US" sz="3600"/>
            </a:br>
            <a:r>
              <a:rPr lang="en-US" altLang="en-US" sz="3600"/>
              <a:t>(change 1-bit in plaintext)</a:t>
            </a:r>
          </a:p>
        </p:txBody>
      </p:sp>
      <p:pic>
        <p:nvPicPr>
          <p:cNvPr id="69634" name="Picture 3"/>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3059113" y="228600"/>
            <a:ext cx="5257800" cy="63881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C2E359B4-6C4B-2249-91B5-18FD4E23C954}" type="slidenum">
              <a:rPr lang="en-US" altLang="en-US" sz="1200">
                <a:solidFill>
                  <a:srgbClr val="898989"/>
                </a:solidFill>
                <a:latin typeface="Arial" charset="0"/>
              </a:rPr>
              <a:pPr>
                <a:spcBef>
                  <a:spcPct val="0"/>
                </a:spcBef>
                <a:buFontTx/>
                <a:buNone/>
              </a:pPr>
              <a:t>20</a:t>
            </a:fld>
            <a:endParaRPr lang="en-US" altLang="en-US" sz="1200">
              <a:solidFill>
                <a:srgbClr val="898989"/>
              </a:solidFill>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152400" y="304800"/>
            <a:ext cx="2906713" cy="5589588"/>
          </a:xfrm>
        </p:spPr>
        <p:txBody>
          <a:bodyPr/>
          <a:lstStyle/>
          <a:p>
            <a:pPr eaLnBrk="1" hangingPunct="1"/>
            <a:r>
              <a:rPr lang="en-US" altLang="en-US" sz="3600"/>
              <a:t>AES Example Avalanche</a:t>
            </a:r>
            <a:br>
              <a:rPr lang="en-US" altLang="en-US" sz="3600"/>
            </a:br>
            <a:r>
              <a:rPr lang="en-US" altLang="en-US" sz="3600"/>
              <a:t>(change 1-bit in key)</a:t>
            </a:r>
          </a:p>
        </p:txBody>
      </p:sp>
      <p:sp>
        <p:nvSpPr>
          <p:cNvPr id="7168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6AB1C927-AFA7-F141-982B-FBB2AD6FF2BE}" type="slidenum">
              <a:rPr lang="en-US" altLang="en-US" sz="1200">
                <a:solidFill>
                  <a:srgbClr val="898989"/>
                </a:solidFill>
                <a:latin typeface="Arial" charset="0"/>
              </a:rPr>
              <a:pPr>
                <a:spcBef>
                  <a:spcPct val="0"/>
                </a:spcBef>
                <a:buFontTx/>
                <a:buNone/>
              </a:pPr>
              <a:t>21</a:t>
            </a:fld>
            <a:endParaRPr lang="en-US" altLang="en-US" sz="1200">
              <a:solidFill>
                <a:srgbClr val="898989"/>
              </a:solidFill>
              <a:latin typeface="Arial" charset="0"/>
            </a:endParaRPr>
          </a:p>
        </p:txBody>
      </p:sp>
      <p:pic>
        <p:nvPicPr>
          <p:cNvPr id="7168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620713"/>
            <a:ext cx="5926137"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07503" y="274638"/>
            <a:ext cx="8857109" cy="1143000"/>
          </a:xfrm>
        </p:spPr>
        <p:txBody>
          <a:bodyPr/>
          <a:lstStyle/>
          <a:p>
            <a:pPr eaLnBrk="1" hangingPunct="1"/>
            <a:r>
              <a:rPr lang="en-US" altLang="en-US" sz="4000" dirty="0">
                <a:ea typeface="MS PGothic" charset="-128"/>
              </a:rPr>
              <a:t>Decryption and Implementation Aspects</a:t>
            </a:r>
            <a:endParaRPr lang="en-AU" altLang="en-US" sz="4000" dirty="0">
              <a:ea typeface="MS PGothic" charset="-128"/>
            </a:endParaRPr>
          </a:p>
        </p:txBody>
      </p:sp>
      <p:sp>
        <p:nvSpPr>
          <p:cNvPr id="31747" name="Rectangle 3"/>
          <p:cNvSpPr>
            <a:spLocks noGrp="1" noChangeArrowheads="1"/>
          </p:cNvSpPr>
          <p:nvPr>
            <p:ph idx="1"/>
          </p:nvPr>
        </p:nvSpPr>
        <p:spPr>
          <a:xfrm>
            <a:off x="107504" y="1412875"/>
            <a:ext cx="8928992" cy="5040461"/>
          </a:xfrm>
        </p:spPr>
        <p:txBody>
          <a:bodyPr>
            <a:normAutofit fontScale="92500"/>
          </a:bodyPr>
          <a:lstStyle/>
          <a:p>
            <a:pPr eaLnBrk="1" hangingPunct="1">
              <a:lnSpc>
                <a:spcPct val="90000"/>
              </a:lnSpc>
            </a:pPr>
            <a:r>
              <a:rPr lang="en-US" altLang="en-US" sz="2800" dirty="0">
                <a:ea typeface="MS PGothic" charset="-128"/>
              </a:rPr>
              <a:t>AES </a:t>
            </a:r>
            <a:r>
              <a:rPr lang="en-US" altLang="en-US" sz="2800" dirty="0">
                <a:solidFill>
                  <a:srgbClr val="0432FF"/>
                </a:solidFill>
                <a:ea typeface="MS PGothic" charset="-128"/>
              </a:rPr>
              <a:t>decryption is not identical to encryptio</a:t>
            </a:r>
            <a:r>
              <a:rPr lang="en-US" altLang="en-US" sz="2800" dirty="0">
                <a:ea typeface="MS PGothic" charset="-128"/>
              </a:rPr>
              <a:t>n as their sequence of transformations are different</a:t>
            </a:r>
          </a:p>
          <a:p>
            <a:pPr lvl="1" eaLnBrk="1" hangingPunct="1">
              <a:lnSpc>
                <a:spcPct val="90000"/>
              </a:lnSpc>
            </a:pPr>
            <a:r>
              <a:rPr lang="en-US" altLang="en-US" sz="2400" dirty="0">
                <a:ea typeface="MS PGothic" charset="-128"/>
              </a:rPr>
              <a:t>may need two separate implementation modules</a:t>
            </a:r>
          </a:p>
          <a:p>
            <a:pPr lvl="1" eaLnBrk="1" hangingPunct="1">
              <a:lnSpc>
                <a:spcPct val="90000"/>
              </a:lnSpc>
            </a:pPr>
            <a:r>
              <a:rPr lang="en-US" altLang="en-US" sz="2400" dirty="0">
                <a:ea typeface="MS PGothic" charset="-128"/>
              </a:rPr>
              <a:t>some cipher modes of operation and MAC only uses encryption</a:t>
            </a:r>
          </a:p>
          <a:p>
            <a:pPr eaLnBrk="1" hangingPunct="1"/>
            <a:r>
              <a:rPr lang="en-US" altLang="en-US" sz="2800" dirty="0">
                <a:ea typeface="MS PGothic" charset="-128"/>
              </a:rPr>
              <a:t>Can be </a:t>
            </a:r>
            <a:r>
              <a:rPr lang="en-US" altLang="en-US" sz="2800" dirty="0">
                <a:solidFill>
                  <a:srgbClr val="0432FF"/>
                </a:solidFill>
                <a:ea typeface="MS PGothic" charset="-128"/>
              </a:rPr>
              <a:t>efficiently implemented on 8-bit CPU</a:t>
            </a:r>
          </a:p>
          <a:p>
            <a:pPr lvl="1" eaLnBrk="1" hangingPunct="1"/>
            <a:r>
              <a:rPr lang="en-AU" altLang="en-US" sz="2400" dirty="0">
                <a:ea typeface="MS PGothic" charset="-128"/>
              </a:rPr>
              <a:t>Substitute bytes only requires looking up a table of 256 bytes</a:t>
            </a:r>
          </a:p>
          <a:p>
            <a:pPr lvl="1" eaLnBrk="1" hangingPunct="1"/>
            <a:r>
              <a:rPr lang="en-AU" altLang="en-US" sz="2400" dirty="0">
                <a:ea typeface="MS PGothic" charset="-128"/>
              </a:rPr>
              <a:t>Shift rows is simple byte shift</a:t>
            </a:r>
          </a:p>
          <a:p>
            <a:pPr lvl="1" eaLnBrk="1" hangingPunct="1"/>
            <a:r>
              <a:rPr lang="en-AU" altLang="en-US" sz="2400" dirty="0">
                <a:ea typeface="MS PGothic" charset="-128"/>
              </a:rPr>
              <a:t>Mix columns </a:t>
            </a:r>
            <a:r>
              <a:rPr lang="en-US" altLang="en-US" sz="2400" dirty="0">
                <a:ea typeface="MS PGothic" charset="-128"/>
              </a:rPr>
              <a:t>is byte XOR’s or table lookups (thwart timing attacks)</a:t>
            </a:r>
          </a:p>
          <a:p>
            <a:pPr lvl="1" eaLnBrk="1" hangingPunct="1"/>
            <a:r>
              <a:rPr lang="en-AU" altLang="en-US" sz="2400" dirty="0">
                <a:ea typeface="MS PGothic" charset="-128"/>
              </a:rPr>
              <a:t>Add round key works on byte XOR’s</a:t>
            </a:r>
          </a:p>
          <a:p>
            <a:pPr eaLnBrk="1" hangingPunct="1"/>
            <a:r>
              <a:rPr lang="en-US" altLang="en-US" sz="2800" dirty="0"/>
              <a:t>can be </a:t>
            </a:r>
            <a:r>
              <a:rPr lang="en-US" altLang="en-US" sz="2800" dirty="0">
                <a:solidFill>
                  <a:srgbClr val="0432FF"/>
                </a:solidFill>
              </a:rPr>
              <a:t>efficiently implemented on 32-bit CPU</a:t>
            </a:r>
          </a:p>
          <a:p>
            <a:pPr lvl="1" eaLnBrk="1" hangingPunct="1"/>
            <a:r>
              <a:rPr lang="en-US" altLang="en-US" sz="2400" dirty="0"/>
              <a:t>with operations defined on 32-bit words</a:t>
            </a:r>
          </a:p>
          <a:p>
            <a:pPr lvl="1" eaLnBrk="1" hangingPunct="1"/>
            <a:r>
              <a:rPr lang="en-US" altLang="en-US" sz="2400" dirty="0"/>
              <a:t>designers believe this was a key factor in selecting AES cipher</a:t>
            </a:r>
          </a:p>
          <a:p>
            <a:pPr lvl="1" eaLnBrk="1" hangingPunct="1"/>
            <a:endParaRPr lang="en-US" altLang="en-US" sz="2400" dirty="0"/>
          </a:p>
          <a:p>
            <a:pPr lvl="1" eaLnBrk="1" hangingPunct="1"/>
            <a:endParaRPr lang="en-US" altLang="en-US" sz="2400" dirty="0"/>
          </a:p>
          <a:p>
            <a:pPr lvl="1" eaLnBrk="1" hangingPunct="1"/>
            <a:endParaRPr lang="en-AU" altLang="en-US" dirty="0">
              <a:ea typeface="MS PGothic" charset="-128"/>
            </a:endParaRPr>
          </a:p>
          <a:p>
            <a:pPr lvl="1" eaLnBrk="1" hangingPunct="1"/>
            <a:endParaRPr lang="en-AU" altLang="en-US" dirty="0">
              <a:ea typeface="MS PGothic" charset="-128"/>
            </a:endParaRPr>
          </a:p>
        </p:txBody>
      </p:sp>
      <p:sp>
        <p:nvSpPr>
          <p:cNvPr id="7577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FF658DA1-8A3E-F047-A71A-6ACAA0A15989}" type="slidenum">
              <a:rPr lang="en-US" altLang="en-US" sz="1200">
                <a:solidFill>
                  <a:srgbClr val="898989"/>
                </a:solidFill>
                <a:latin typeface="Arial" charset="0"/>
              </a:rPr>
              <a:pPr>
                <a:spcBef>
                  <a:spcPct val="0"/>
                </a:spcBef>
                <a:buFontTx/>
                <a:buNone/>
              </a:pPr>
              <a:t>22</a:t>
            </a:fld>
            <a:endParaRPr lang="en-US" altLang="en-US" sz="1200">
              <a:solidFill>
                <a:srgbClr val="898989"/>
              </a:solidFill>
              <a:latin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pPr eaLnBrk="1" hangingPunct="1"/>
            <a:r>
              <a:rPr lang="en-US" altLang="en-US">
                <a:ea typeface="MS PGothic" charset="-128"/>
              </a:rPr>
              <a:t>Summary</a:t>
            </a:r>
            <a:endParaRPr lang="en-AU" altLang="en-US">
              <a:ea typeface="MS PGothic" charset="-128"/>
            </a:endParaRPr>
          </a:p>
        </p:txBody>
      </p:sp>
      <p:sp>
        <p:nvSpPr>
          <p:cNvPr id="77826" name="Rectangle 3"/>
          <p:cNvSpPr>
            <a:spLocks noGrp="1" noChangeArrowheads="1"/>
          </p:cNvSpPr>
          <p:nvPr>
            <p:ph idx="1"/>
          </p:nvPr>
        </p:nvSpPr>
        <p:spPr/>
        <p:txBody>
          <a:bodyPr/>
          <a:lstStyle/>
          <a:p>
            <a:pPr eaLnBrk="1" hangingPunct="1"/>
            <a:r>
              <a:rPr lang="en-US" altLang="en-US" dirty="0">
                <a:ea typeface="MS PGothic" charset="-128"/>
              </a:rPr>
              <a:t>the AES selection process</a:t>
            </a:r>
          </a:p>
          <a:p>
            <a:pPr eaLnBrk="1" hangingPunct="1"/>
            <a:r>
              <a:rPr lang="en-US" altLang="en-US" dirty="0">
                <a:ea typeface="MS PGothic" charset="-128"/>
              </a:rPr>
              <a:t>the details of </a:t>
            </a:r>
            <a:r>
              <a:rPr lang="en-US" altLang="en-US" dirty="0" err="1">
                <a:ea typeface="MS PGothic" charset="-128"/>
              </a:rPr>
              <a:t>Rijndael</a:t>
            </a:r>
            <a:r>
              <a:rPr lang="en-US" altLang="en-US" dirty="0">
                <a:ea typeface="MS PGothic" charset="-128"/>
              </a:rPr>
              <a:t> – the AES cipher</a:t>
            </a:r>
          </a:p>
          <a:p>
            <a:pPr eaLnBrk="1" hangingPunct="1"/>
            <a:r>
              <a:rPr lang="en-US" altLang="en-US" dirty="0">
                <a:ea typeface="MS PGothic" charset="-128"/>
              </a:rPr>
              <a:t>the stages in each round</a:t>
            </a:r>
          </a:p>
          <a:p>
            <a:pPr eaLnBrk="1" hangingPunct="1"/>
            <a:r>
              <a:rPr lang="en-US" altLang="en-US" dirty="0">
                <a:ea typeface="MS PGothic" charset="-128"/>
              </a:rPr>
              <a:t>the key expansion</a:t>
            </a:r>
          </a:p>
          <a:p>
            <a:pPr eaLnBrk="1" hangingPunct="1"/>
            <a:r>
              <a:rPr lang="en-US" altLang="en-US" dirty="0">
                <a:ea typeface="MS PGothic" charset="-128"/>
              </a:rPr>
              <a:t>implementation aspects</a:t>
            </a:r>
          </a:p>
          <a:p>
            <a:pPr lvl="1" eaLnBrk="1" hangingPunct="1"/>
            <a:endParaRPr lang="en-US" altLang="en-US" dirty="0">
              <a:ea typeface="MS PGothic" charset="-128"/>
            </a:endParaRPr>
          </a:p>
          <a:p>
            <a:pPr lvl="1" eaLnBrk="1" hangingPunct="1"/>
            <a:endParaRPr lang="en-AU" altLang="en-US" dirty="0">
              <a:ea typeface="MS PGothic" charset="-128"/>
            </a:endParaRPr>
          </a:p>
        </p:txBody>
      </p:sp>
      <p:sp>
        <p:nvSpPr>
          <p:cNvPr id="7782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1AB42EDD-45FB-D449-BB43-F3D3D0DD421B}" type="slidenum">
              <a:rPr lang="en-US" altLang="en-US" sz="1200">
                <a:solidFill>
                  <a:srgbClr val="898989"/>
                </a:solidFill>
                <a:latin typeface="Arial" charset="0"/>
              </a:rPr>
              <a:pPr>
                <a:spcBef>
                  <a:spcPct val="0"/>
                </a:spcBef>
                <a:buFontTx/>
                <a:buNone/>
              </a:pPr>
              <a:t>23</a:t>
            </a:fld>
            <a:endParaRPr lang="en-US" altLang="en-US" sz="1200">
              <a:solidFill>
                <a:srgbClr val="898989"/>
              </a:solid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AU" altLang="en-US"/>
              <a:t>The AES Main Points</a:t>
            </a:r>
          </a:p>
        </p:txBody>
      </p:sp>
      <p:sp>
        <p:nvSpPr>
          <p:cNvPr id="18434" name="Rectangle 3"/>
          <p:cNvSpPr>
            <a:spLocks noGrp="1" noChangeArrowheads="1"/>
          </p:cNvSpPr>
          <p:nvPr>
            <p:ph idx="1"/>
          </p:nvPr>
        </p:nvSpPr>
        <p:spPr>
          <a:xfrm>
            <a:off x="457200" y="1600200"/>
            <a:ext cx="8507413" cy="4525963"/>
          </a:xfrm>
        </p:spPr>
        <p:txBody>
          <a:bodyPr/>
          <a:lstStyle/>
          <a:p>
            <a:pPr eaLnBrk="1" hangingPunct="1">
              <a:lnSpc>
                <a:spcPct val="80000"/>
              </a:lnSpc>
            </a:pPr>
            <a:r>
              <a:rPr lang="en-AU" altLang="en-US" sz="2800" dirty="0">
                <a:ea typeface="MS PGothic" charset="-128"/>
              </a:rPr>
              <a:t>has 128/192/256 bit keys, 128 bit block size (16 bytes) </a:t>
            </a:r>
          </a:p>
          <a:p>
            <a:pPr eaLnBrk="1" hangingPunct="1">
              <a:lnSpc>
                <a:spcPct val="80000"/>
              </a:lnSpc>
            </a:pPr>
            <a:r>
              <a:rPr lang="en-AU" altLang="en-US" sz="2800" dirty="0">
                <a:ea typeface="MS PGothic" charset="-128"/>
              </a:rPr>
              <a:t>an </a:t>
            </a:r>
            <a:r>
              <a:rPr lang="en-AU" altLang="en-US" sz="2800" dirty="0">
                <a:solidFill>
                  <a:srgbClr val="0432FF"/>
                </a:solidFill>
                <a:ea typeface="MS PGothic" charset="-128"/>
              </a:rPr>
              <a:t>iterative </a:t>
            </a:r>
            <a:r>
              <a:rPr lang="en-AU" altLang="en-US" sz="2800" dirty="0">
                <a:ea typeface="MS PGothic" charset="-128"/>
              </a:rPr>
              <a:t>rather than </a:t>
            </a:r>
            <a:r>
              <a:rPr lang="en-AU" altLang="en-US" sz="2800" dirty="0" err="1">
                <a:ea typeface="MS PGothic" charset="-128"/>
              </a:rPr>
              <a:t>Feistel</a:t>
            </a:r>
            <a:r>
              <a:rPr lang="en-AU" altLang="en-US" sz="2800" dirty="0">
                <a:ea typeface="MS PGothic" charset="-128"/>
              </a:rPr>
              <a:t> cipher</a:t>
            </a:r>
          </a:p>
          <a:p>
            <a:pPr lvl="1" eaLnBrk="1" hangingPunct="1">
              <a:lnSpc>
                <a:spcPct val="80000"/>
              </a:lnSpc>
            </a:pPr>
            <a:r>
              <a:rPr lang="en-US" altLang="en-US" sz="2400" dirty="0">
                <a:ea typeface="MS PGothic" charset="-128"/>
              </a:rPr>
              <a:t>processes </a:t>
            </a:r>
            <a:r>
              <a:rPr lang="en-AU" altLang="en-US" sz="2400" dirty="0">
                <a:ea typeface="MS PGothic" charset="-128"/>
              </a:rPr>
              <a:t>data as block of </a:t>
            </a:r>
            <a:r>
              <a:rPr lang="en-AU" altLang="en-US" sz="2400" dirty="0">
                <a:solidFill>
                  <a:srgbClr val="0432FF"/>
                </a:solidFill>
                <a:ea typeface="MS PGothic" charset="-128"/>
              </a:rPr>
              <a:t>4 columns of 4 bytes</a:t>
            </a:r>
          </a:p>
          <a:p>
            <a:pPr lvl="1" eaLnBrk="1" hangingPunct="1">
              <a:lnSpc>
                <a:spcPct val="80000"/>
              </a:lnSpc>
            </a:pPr>
            <a:r>
              <a:rPr lang="en-US" altLang="en-US" sz="2400" dirty="0">
                <a:solidFill>
                  <a:srgbClr val="0432FF"/>
                </a:solidFill>
                <a:ea typeface="MS PGothic" charset="-128"/>
              </a:rPr>
              <a:t>operates on entire data block </a:t>
            </a:r>
            <a:r>
              <a:rPr lang="en-US" altLang="en-US" sz="2400" dirty="0">
                <a:ea typeface="MS PGothic" charset="-128"/>
              </a:rPr>
              <a:t>(not half-half) in every round</a:t>
            </a:r>
          </a:p>
          <a:p>
            <a:pPr eaLnBrk="1" hangingPunct="1">
              <a:lnSpc>
                <a:spcPct val="80000"/>
              </a:lnSpc>
            </a:pPr>
            <a:r>
              <a:rPr lang="en-AU" altLang="en-US" sz="2800" dirty="0">
                <a:ea typeface="MS PGothic" charset="-128"/>
              </a:rPr>
              <a:t>all operations are performed </a:t>
            </a:r>
            <a:r>
              <a:rPr lang="en-AU" altLang="en-US" sz="2800" dirty="0">
                <a:solidFill>
                  <a:srgbClr val="0432FF"/>
                </a:solidFill>
                <a:ea typeface="MS PGothic" charset="-128"/>
              </a:rPr>
              <a:t>on 8-bit bytes</a:t>
            </a:r>
          </a:p>
          <a:p>
            <a:pPr lvl="1" eaLnBrk="1" hangingPunct="1">
              <a:lnSpc>
                <a:spcPct val="80000"/>
              </a:lnSpc>
            </a:pPr>
            <a:r>
              <a:rPr lang="en-US" altLang="en-US" sz="2400" dirty="0">
                <a:ea typeface="MS PGothic" charset="-128"/>
              </a:rPr>
              <a:t>the arithmetic operations are performed over the finite field </a:t>
            </a:r>
            <a:r>
              <a:rPr lang="en-US" altLang="en-US" sz="2400" dirty="0">
                <a:solidFill>
                  <a:srgbClr val="0432FF"/>
                </a:solidFill>
                <a:ea typeface="MS PGothic" charset="-128"/>
              </a:rPr>
              <a:t>GF (2</a:t>
            </a:r>
            <a:r>
              <a:rPr lang="en-US" altLang="en-US" sz="2400" baseline="30000" dirty="0">
                <a:solidFill>
                  <a:srgbClr val="0432FF"/>
                </a:solidFill>
                <a:ea typeface="MS PGothic" charset="-128"/>
              </a:rPr>
              <a:t>8</a:t>
            </a:r>
            <a:r>
              <a:rPr lang="en-US" altLang="en-US" sz="2400" dirty="0">
                <a:solidFill>
                  <a:srgbClr val="0432FF"/>
                </a:solidFill>
                <a:ea typeface="MS PGothic" charset="-128"/>
              </a:rPr>
              <a:t>)</a:t>
            </a:r>
            <a:r>
              <a:rPr lang="en-US" altLang="en-US" sz="2400" dirty="0">
                <a:ea typeface="MS PGothic" charset="-128"/>
              </a:rPr>
              <a:t>, with the irreducible polynomial </a:t>
            </a:r>
            <a:r>
              <a:rPr lang="en-US" altLang="en-US" sz="2400" dirty="0">
                <a:solidFill>
                  <a:srgbClr val="0432FF"/>
                </a:solidFill>
                <a:latin typeface="Times-Roman" charset="0"/>
                <a:ea typeface="MS PGothic" charset="-128"/>
              </a:rPr>
              <a:t>m(x)</a:t>
            </a:r>
            <a:r>
              <a:rPr lang="en-US" altLang="en-US" sz="2400" dirty="0">
                <a:latin typeface="Times-Roman" charset="0"/>
                <a:ea typeface="MS PGothic" charset="-128"/>
              </a:rPr>
              <a:t> =  x</a:t>
            </a:r>
            <a:r>
              <a:rPr lang="en-US" altLang="en-US" sz="2400" baseline="30000" dirty="0">
                <a:latin typeface="Times-Roman" charset="0"/>
                <a:ea typeface="MS PGothic" charset="-128"/>
              </a:rPr>
              <a:t>8 </a:t>
            </a:r>
            <a:r>
              <a:rPr lang="en-US" altLang="en-US" sz="2400" dirty="0">
                <a:latin typeface="Times-Roman" charset="0"/>
                <a:ea typeface="MS PGothic" charset="-128"/>
              </a:rPr>
              <a:t>+ x</a:t>
            </a:r>
            <a:r>
              <a:rPr lang="en-US" altLang="en-US" sz="2400" baseline="30000" dirty="0">
                <a:latin typeface="Times-Roman" charset="0"/>
                <a:ea typeface="MS PGothic" charset="-128"/>
              </a:rPr>
              <a:t>4 </a:t>
            </a:r>
            <a:r>
              <a:rPr lang="en-US" altLang="en-US" sz="2400" dirty="0">
                <a:latin typeface="Times-Roman" charset="0"/>
                <a:ea typeface="MS PGothic" charset="-128"/>
              </a:rPr>
              <a:t>+ x</a:t>
            </a:r>
            <a:r>
              <a:rPr lang="en-US" altLang="en-US" sz="2400" baseline="30000" dirty="0">
                <a:latin typeface="Times-Roman" charset="0"/>
                <a:ea typeface="MS PGothic" charset="-128"/>
              </a:rPr>
              <a:t>3 </a:t>
            </a:r>
            <a:r>
              <a:rPr lang="en-US" altLang="en-US" sz="2400" dirty="0">
                <a:latin typeface="Times-Roman" charset="0"/>
                <a:ea typeface="MS PGothic" charset="-128"/>
              </a:rPr>
              <a:t>+ x + 1  (first of the 30 degree-8 irreducible polynomials).</a:t>
            </a:r>
            <a:endParaRPr lang="en-AU" altLang="en-US" sz="2400" dirty="0">
              <a:ea typeface="MS PGothic" charset="-128"/>
            </a:endParaRPr>
          </a:p>
          <a:p>
            <a:pPr eaLnBrk="1" hangingPunct="1">
              <a:lnSpc>
                <a:spcPct val="80000"/>
              </a:lnSpc>
            </a:pPr>
            <a:r>
              <a:rPr lang="en-US" altLang="en-US" sz="2800" dirty="0">
                <a:ea typeface="MS PGothic" charset="-128"/>
              </a:rPr>
              <a:t>designed to be:</a:t>
            </a:r>
          </a:p>
          <a:p>
            <a:pPr lvl="1" eaLnBrk="1" hangingPunct="1">
              <a:lnSpc>
                <a:spcPct val="80000"/>
              </a:lnSpc>
            </a:pPr>
            <a:r>
              <a:rPr lang="en-US" altLang="en-US" sz="2400" dirty="0">
                <a:ea typeface="MS PGothic" charset="-128"/>
              </a:rPr>
              <a:t>resistant against known attacks</a:t>
            </a:r>
          </a:p>
          <a:p>
            <a:pPr lvl="1" eaLnBrk="1" hangingPunct="1">
              <a:lnSpc>
                <a:spcPct val="80000"/>
              </a:lnSpc>
            </a:pPr>
            <a:r>
              <a:rPr lang="en-US" altLang="en-US" sz="2400" dirty="0">
                <a:ea typeface="MS PGothic" charset="-128"/>
              </a:rPr>
              <a:t>speed and code compactness on many CPUs</a:t>
            </a:r>
          </a:p>
          <a:p>
            <a:pPr lvl="1" eaLnBrk="1" hangingPunct="1">
              <a:lnSpc>
                <a:spcPct val="80000"/>
              </a:lnSpc>
            </a:pPr>
            <a:r>
              <a:rPr lang="en-US" altLang="en-US" sz="2400" dirty="0">
                <a:ea typeface="MS PGothic" charset="-128"/>
              </a:rPr>
              <a:t>design simplicity</a:t>
            </a:r>
            <a:endParaRPr lang="en-AU" altLang="en-US" sz="2400" dirty="0">
              <a:ea typeface="MS PGothic" charset="-128"/>
            </a:endParaRPr>
          </a:p>
          <a:p>
            <a:pPr eaLnBrk="1" hangingPunct="1">
              <a:lnSpc>
                <a:spcPct val="80000"/>
              </a:lnSpc>
            </a:pPr>
            <a:endParaRPr lang="en-AU" altLang="en-US" sz="2600" dirty="0">
              <a:ea typeface="MS PGothic" charset="-128"/>
            </a:endParaRPr>
          </a:p>
        </p:txBody>
      </p:sp>
      <p:sp>
        <p:nvSpPr>
          <p:cNvPr id="1843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A40ED18D-94CE-2F49-9DD7-8AA8E99134BD}" type="slidenum">
              <a:rPr lang="en-US" altLang="en-US" sz="1200">
                <a:solidFill>
                  <a:srgbClr val="898989"/>
                </a:solidFill>
                <a:latin typeface="Arial" charset="0"/>
              </a:rPr>
              <a:pPr>
                <a:spcBef>
                  <a:spcPct val="0"/>
                </a:spcBef>
                <a:buFontTx/>
                <a:buNone/>
              </a:pPr>
              <a:t>3</a:t>
            </a:fld>
            <a:endParaRPr lang="en-US" altLang="en-US" sz="1200">
              <a:solidFill>
                <a:srgbClr val="898989"/>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0" y="990600"/>
            <a:ext cx="2268538" cy="4522788"/>
          </a:xfrm>
        </p:spPr>
        <p:txBody>
          <a:bodyPr/>
          <a:lstStyle/>
          <a:p>
            <a:pPr eaLnBrk="1" hangingPunct="1"/>
            <a:r>
              <a:rPr lang="en-AU" altLang="en-US" sz="3600" dirty="0"/>
              <a:t>AES Encryption Process</a:t>
            </a:r>
          </a:p>
        </p:txBody>
      </p:sp>
      <p:pic>
        <p:nvPicPr>
          <p:cNvPr id="20482" name="Picture 3"/>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2717800" y="228600"/>
            <a:ext cx="4662488" cy="63563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a:spLocks noChangeArrowheads="1"/>
          </p:cNvSpPr>
          <p:nvPr/>
        </p:nvSpPr>
        <p:spPr bwMode="auto">
          <a:xfrm>
            <a:off x="22225" y="296863"/>
            <a:ext cx="2736850" cy="2144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solidFill>
                  <a:srgbClr val="0432FF"/>
                </a:solidFill>
                <a:latin typeface="Arial" charset="0"/>
              </a:rPr>
              <a:t>The byte ordering is by column from left to right for both the data and key </a:t>
            </a:r>
          </a:p>
          <a:p>
            <a:pPr eaLnBrk="1" hangingPunct="1">
              <a:spcBef>
                <a:spcPct val="0"/>
              </a:spcBef>
              <a:buFontTx/>
              <a:buNone/>
            </a:pPr>
            <a:endParaRPr lang="en-US" altLang="en-US" sz="2000" dirty="0">
              <a:solidFill>
                <a:srgbClr val="0432FF"/>
              </a:solidFill>
              <a:latin typeface="Arial" charset="0"/>
            </a:endParaRPr>
          </a:p>
          <a:p>
            <a:pPr eaLnBrk="1" hangingPunct="1">
              <a:spcBef>
                <a:spcPct val="0"/>
              </a:spcBef>
              <a:buFontTx/>
              <a:buNone/>
            </a:pPr>
            <a:r>
              <a:rPr lang="en-US" altLang="en-US" sz="2000" dirty="0">
                <a:solidFill>
                  <a:srgbClr val="0432FF"/>
                </a:solidFill>
                <a:latin typeface="Arial" charset="0"/>
              </a:rPr>
              <a:t>State array holds data</a:t>
            </a:r>
          </a:p>
          <a:p>
            <a:pPr eaLnBrk="1" hangingPunct="1">
              <a:spcBef>
                <a:spcPct val="0"/>
              </a:spcBef>
              <a:buFontTx/>
              <a:buNone/>
            </a:pPr>
            <a:endParaRPr lang="en-US" altLang="en-US" sz="2000" baseline="-25000" dirty="0">
              <a:solidFill>
                <a:srgbClr val="003399"/>
              </a:solidFill>
              <a:latin typeface="Arial" charset="0"/>
            </a:endParaRPr>
          </a:p>
        </p:txBody>
      </p:sp>
      <p:sp>
        <p:nvSpPr>
          <p:cNvPr id="6" name="TextBox 5"/>
          <p:cNvSpPr txBox="1">
            <a:spLocks noChangeArrowheads="1"/>
          </p:cNvSpPr>
          <p:nvPr/>
        </p:nvSpPr>
        <p:spPr bwMode="auto">
          <a:xfrm>
            <a:off x="-36513" y="4365625"/>
            <a:ext cx="303688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solidFill>
                  <a:srgbClr val="0432FF"/>
                </a:solidFill>
                <a:latin typeface="Arial" charset="0"/>
              </a:rPr>
              <a:t>First N-1 round: 4 transformations</a:t>
            </a:r>
            <a:r>
              <a:rPr lang="en-US" altLang="en-US" sz="2000" baseline="-25000" dirty="0">
                <a:solidFill>
                  <a:srgbClr val="0432FF"/>
                </a:solidFill>
                <a:latin typeface="Arial" charset="0"/>
              </a:rPr>
              <a:t>;</a:t>
            </a:r>
            <a:r>
              <a:rPr lang="en-US" altLang="en-US" sz="2000" dirty="0">
                <a:solidFill>
                  <a:srgbClr val="0432FF"/>
                </a:solidFill>
                <a:latin typeface="Arial" charset="0"/>
              </a:rPr>
              <a:t> Final round: 3 transformations.</a:t>
            </a:r>
          </a:p>
          <a:p>
            <a:pPr eaLnBrk="1" hangingPunct="1">
              <a:spcBef>
                <a:spcPct val="0"/>
              </a:spcBef>
              <a:buFontTx/>
              <a:buNone/>
            </a:pPr>
            <a:endParaRPr lang="en-US" altLang="en-US" sz="2000" dirty="0">
              <a:solidFill>
                <a:srgbClr val="0432FF"/>
              </a:solidFill>
              <a:latin typeface="Arial" charset="0"/>
            </a:endParaRPr>
          </a:p>
          <a:p>
            <a:pPr eaLnBrk="1" hangingPunct="1">
              <a:spcBef>
                <a:spcPct val="0"/>
              </a:spcBef>
              <a:buFontTx/>
              <a:buNone/>
            </a:pPr>
            <a:r>
              <a:rPr lang="en-US" altLang="en-US" sz="2000" dirty="0">
                <a:solidFill>
                  <a:srgbClr val="0432FF"/>
                </a:solidFill>
                <a:latin typeface="Arial" charset="0"/>
              </a:rPr>
              <a:t>Each round: </a:t>
            </a:r>
          </a:p>
          <a:p>
            <a:pPr eaLnBrk="1" hangingPunct="1">
              <a:spcBef>
                <a:spcPct val="0"/>
              </a:spcBef>
              <a:buFontTx/>
              <a:buNone/>
            </a:pPr>
            <a:r>
              <a:rPr lang="en-US" altLang="en-US" sz="2000" dirty="0">
                <a:solidFill>
                  <a:srgbClr val="0432FF"/>
                </a:solidFill>
                <a:latin typeface="Arial" charset="0"/>
              </a:rPr>
              <a:t>4x4 state </a:t>
            </a:r>
            <a:r>
              <a:rPr lang="en-US" altLang="en-US" sz="2000" dirty="0">
                <a:solidFill>
                  <a:srgbClr val="0432FF"/>
                </a:solidFill>
                <a:latin typeface="Arial" charset="0"/>
                <a:sym typeface="Wingdings" charset="2"/>
              </a:rPr>
              <a:t> </a:t>
            </a:r>
            <a:r>
              <a:rPr lang="en-US" altLang="en-US" sz="2000" dirty="0">
                <a:solidFill>
                  <a:srgbClr val="0432FF"/>
                </a:solidFill>
                <a:latin typeface="Arial" charset="0"/>
              </a:rPr>
              <a:t>4x4 state</a:t>
            </a:r>
          </a:p>
        </p:txBody>
      </p:sp>
      <p:sp>
        <p:nvSpPr>
          <p:cNvPr id="2048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CB24FD8D-BBAC-434E-B735-03D58AC6139C}" type="slidenum">
              <a:rPr lang="en-US" altLang="en-US" sz="1200">
                <a:solidFill>
                  <a:srgbClr val="898989"/>
                </a:solidFill>
                <a:latin typeface="Arial" charset="0"/>
              </a:rPr>
              <a:pPr>
                <a:spcBef>
                  <a:spcPct val="0"/>
                </a:spcBef>
                <a:buFontTx/>
                <a:buNone/>
              </a:pPr>
              <a:t>4</a:t>
            </a:fld>
            <a:endParaRPr lang="en-US" altLang="en-US" sz="1200">
              <a:solidFill>
                <a:srgbClr val="898989"/>
              </a:solidFill>
              <a:latin typeface="Arial" charset="0"/>
            </a:endParaRPr>
          </a:p>
        </p:txBody>
      </p:sp>
      <p:sp>
        <p:nvSpPr>
          <p:cNvPr id="8" name="TextBox 7"/>
          <p:cNvSpPr txBox="1">
            <a:spLocks noChangeArrowheads="1"/>
          </p:cNvSpPr>
          <p:nvPr/>
        </p:nvSpPr>
        <p:spPr bwMode="auto">
          <a:xfrm>
            <a:off x="6659563" y="1196975"/>
            <a:ext cx="2376487"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solidFill>
                  <a:srgbClr val="0432FF"/>
                </a:solidFill>
                <a:latin typeface="Arial" charset="0"/>
              </a:rPr>
              <a:t>Key expansion function generates N+1 round keys </a:t>
            </a:r>
          </a:p>
          <a:p>
            <a:pPr eaLnBrk="1" hangingPunct="1">
              <a:spcBef>
                <a:spcPct val="0"/>
              </a:spcBef>
              <a:buFontTx/>
              <a:buNone/>
            </a:pPr>
            <a:endParaRPr lang="en-US" altLang="en-US" sz="2000" dirty="0">
              <a:solidFill>
                <a:srgbClr val="003399"/>
              </a:solidFill>
              <a:latin typeface="Arial" charset="0"/>
            </a:endParaRPr>
          </a:p>
          <a:p>
            <a:pPr eaLnBrk="1" hangingPunct="1">
              <a:spcBef>
                <a:spcPct val="0"/>
              </a:spcBef>
              <a:buFontTx/>
              <a:buNone/>
            </a:pPr>
            <a:r>
              <a:rPr lang="en-US" altLang="en-US" sz="2000" dirty="0">
                <a:solidFill>
                  <a:srgbClr val="0432FF"/>
                </a:solidFill>
                <a:latin typeface="Arial" charset="0"/>
              </a:rPr>
              <a:t>128-bit key length:</a:t>
            </a:r>
          </a:p>
          <a:p>
            <a:pPr eaLnBrk="1" hangingPunct="1">
              <a:spcBef>
                <a:spcPct val="0"/>
              </a:spcBef>
              <a:buFontTx/>
              <a:buNone/>
            </a:pPr>
            <a:r>
              <a:rPr lang="en-US" altLang="en-US" sz="2000" dirty="0">
                <a:solidFill>
                  <a:srgbClr val="0432FF"/>
                </a:solidFill>
                <a:latin typeface="Arial" charset="0"/>
              </a:rPr>
              <a:t>expanded into 44 32-bit words</a:t>
            </a:r>
          </a:p>
        </p:txBody>
      </p:sp>
      <p:sp>
        <p:nvSpPr>
          <p:cNvPr id="9" name="TextBox 8"/>
          <p:cNvSpPr txBox="1">
            <a:spLocks noChangeArrowheads="1"/>
          </p:cNvSpPr>
          <p:nvPr/>
        </p:nvSpPr>
        <p:spPr bwMode="auto">
          <a:xfrm>
            <a:off x="6588125" y="4465638"/>
            <a:ext cx="2520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solidFill>
                  <a:srgbClr val="0432FF"/>
                </a:solidFill>
                <a:latin typeface="Arial" charset="0"/>
              </a:rPr>
              <a:t>Number of rounds relates to key length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AU" dirty="0"/>
              <a:t>AES Structure in Detail (128-bit key)</a:t>
            </a:r>
          </a:p>
        </p:txBody>
      </p:sp>
      <p:pic>
        <p:nvPicPr>
          <p:cNvPr id="22530" name="Picture 5"/>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3491880" y="1125538"/>
            <a:ext cx="4032448" cy="5265737"/>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D4378069-6BF2-A449-9789-5F427BBC6676}" type="slidenum">
              <a:rPr lang="en-US" altLang="en-US" sz="1200">
                <a:solidFill>
                  <a:srgbClr val="898989"/>
                </a:solidFill>
                <a:latin typeface="Arial" charset="0"/>
              </a:rPr>
              <a:pPr>
                <a:spcBef>
                  <a:spcPct val="0"/>
                </a:spcBef>
                <a:buFontTx/>
                <a:buNone/>
              </a:pPr>
              <a:t>5</a:t>
            </a:fld>
            <a:endParaRPr lang="en-US" altLang="en-US" sz="1200">
              <a:solidFill>
                <a:srgbClr val="898989"/>
              </a:solidFill>
              <a:latin typeface="Arial" charset="0"/>
            </a:endParaRPr>
          </a:p>
        </p:txBody>
      </p:sp>
      <p:sp>
        <p:nvSpPr>
          <p:cNvPr id="3" name="Rectangle 2"/>
          <p:cNvSpPr>
            <a:spLocks noChangeArrowheads="1"/>
          </p:cNvSpPr>
          <p:nvPr/>
        </p:nvSpPr>
        <p:spPr bwMode="auto">
          <a:xfrm>
            <a:off x="34925" y="1482725"/>
            <a:ext cx="3673475"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1800" dirty="0">
                <a:latin typeface="Arial" charset="0"/>
              </a:rPr>
              <a:t>Substitute Bytes: one S-box used on every byte-by-byte </a:t>
            </a:r>
            <a:r>
              <a:rPr lang="en-AU" altLang="en-US" sz="1800" dirty="0">
                <a:solidFill>
                  <a:srgbClr val="0432FF"/>
                </a:solidFill>
                <a:latin typeface="Arial" charset="0"/>
              </a:rPr>
              <a:t>substitution </a:t>
            </a:r>
          </a:p>
          <a:p>
            <a:pPr eaLnBrk="1" hangingPunct="1">
              <a:spcBef>
                <a:spcPct val="0"/>
              </a:spcBef>
              <a:buFontTx/>
              <a:buNone/>
            </a:pPr>
            <a:endParaRPr lang="en-AU" altLang="en-US" sz="1800" dirty="0">
              <a:latin typeface="Arial" charset="0"/>
            </a:endParaRPr>
          </a:p>
          <a:p>
            <a:pPr eaLnBrk="1" hangingPunct="1">
              <a:spcBef>
                <a:spcPct val="0"/>
              </a:spcBef>
              <a:buFontTx/>
              <a:buNone/>
            </a:pPr>
            <a:r>
              <a:rPr lang="en-AU" altLang="en-US" sz="1800" dirty="0" err="1">
                <a:latin typeface="Arial" charset="0"/>
              </a:rPr>
              <a:t>ShiftRows</a:t>
            </a:r>
            <a:r>
              <a:rPr lang="en-AU" altLang="en-US" sz="1800" dirty="0">
                <a:latin typeface="Arial" charset="0"/>
              </a:rPr>
              <a:t>: a simple </a:t>
            </a:r>
            <a:r>
              <a:rPr lang="en-AU" altLang="en-US" sz="1800" dirty="0">
                <a:solidFill>
                  <a:srgbClr val="0432FF"/>
                </a:solidFill>
                <a:latin typeface="Arial" charset="0"/>
              </a:rPr>
              <a:t>permutation</a:t>
            </a:r>
          </a:p>
          <a:p>
            <a:pPr eaLnBrk="1" hangingPunct="1">
              <a:spcBef>
                <a:spcPct val="0"/>
              </a:spcBef>
              <a:buFontTx/>
              <a:buNone/>
            </a:pPr>
            <a:endParaRPr lang="en-AU" altLang="en-US" sz="1800" dirty="0">
              <a:latin typeface="Arial" charset="0"/>
            </a:endParaRPr>
          </a:p>
          <a:p>
            <a:pPr eaLnBrk="1" hangingPunct="1">
              <a:spcBef>
                <a:spcPct val="0"/>
              </a:spcBef>
              <a:buFontTx/>
              <a:buNone/>
            </a:pPr>
            <a:r>
              <a:rPr lang="en-AU" altLang="en-US" sz="1800" dirty="0" err="1">
                <a:latin typeface="Arial" charset="0"/>
              </a:rPr>
              <a:t>MixColumns</a:t>
            </a:r>
            <a:r>
              <a:rPr lang="en-AU" altLang="en-US" sz="1800" dirty="0">
                <a:latin typeface="Arial" charset="0"/>
              </a:rPr>
              <a:t>: a </a:t>
            </a:r>
            <a:r>
              <a:rPr lang="en-AU" altLang="en-US" sz="1800" dirty="0">
                <a:solidFill>
                  <a:srgbClr val="0432FF"/>
                </a:solidFill>
                <a:latin typeface="Arial" charset="0"/>
              </a:rPr>
              <a:t>substitution </a:t>
            </a:r>
            <a:r>
              <a:rPr lang="en-AU" altLang="en-US" sz="1800" dirty="0">
                <a:latin typeface="Arial" charset="0"/>
              </a:rPr>
              <a:t>makes use of arithmetic over </a:t>
            </a:r>
            <a:r>
              <a:rPr lang="en-AU" altLang="en-US" sz="1800" dirty="0">
                <a:solidFill>
                  <a:srgbClr val="0432FF"/>
                </a:solidFill>
                <a:latin typeface="Arial" charset="0"/>
              </a:rPr>
              <a:t>GF(2</a:t>
            </a:r>
            <a:r>
              <a:rPr lang="en-AU" altLang="en-US" sz="1800" baseline="30000" dirty="0">
                <a:solidFill>
                  <a:srgbClr val="0432FF"/>
                </a:solidFill>
                <a:latin typeface="Arial" charset="0"/>
              </a:rPr>
              <a:t>8</a:t>
            </a:r>
            <a:r>
              <a:rPr lang="en-AU" altLang="en-US" sz="1800" dirty="0">
                <a:solidFill>
                  <a:srgbClr val="0432FF"/>
                </a:solidFill>
                <a:latin typeface="Arial" charset="0"/>
              </a:rPr>
              <a:t>)</a:t>
            </a:r>
            <a:r>
              <a:rPr lang="en-AU" altLang="en-US" sz="1800" dirty="0">
                <a:latin typeface="Arial" charset="0"/>
              </a:rPr>
              <a:t> </a:t>
            </a:r>
          </a:p>
          <a:p>
            <a:pPr eaLnBrk="1" hangingPunct="1">
              <a:spcBef>
                <a:spcPct val="0"/>
              </a:spcBef>
              <a:buFontTx/>
              <a:buNone/>
            </a:pPr>
            <a:endParaRPr lang="en-AU" altLang="en-US" sz="1800" dirty="0">
              <a:latin typeface="Arial" charset="0"/>
            </a:endParaRPr>
          </a:p>
          <a:p>
            <a:pPr eaLnBrk="1" hangingPunct="1">
              <a:spcBef>
                <a:spcPct val="0"/>
              </a:spcBef>
              <a:buFontTx/>
              <a:buNone/>
            </a:pPr>
            <a:r>
              <a:rPr lang="en-AU" altLang="en-US" sz="1800" dirty="0" err="1">
                <a:latin typeface="Arial" charset="0"/>
              </a:rPr>
              <a:t>AddRoundKey</a:t>
            </a:r>
            <a:r>
              <a:rPr lang="en-AU" altLang="en-US" sz="1800" dirty="0">
                <a:latin typeface="Arial" charset="0"/>
              </a:rPr>
              <a:t>: a simple </a:t>
            </a:r>
            <a:r>
              <a:rPr lang="en-AU" altLang="en-US" sz="1800" dirty="0">
                <a:solidFill>
                  <a:srgbClr val="0432FF"/>
                </a:solidFill>
                <a:latin typeface="Arial" charset="0"/>
              </a:rPr>
              <a:t>substitution </a:t>
            </a:r>
            <a:r>
              <a:rPr lang="en-AU" altLang="en-US" sz="1800" dirty="0">
                <a:latin typeface="Arial" charset="0"/>
              </a:rPr>
              <a:t>(</a:t>
            </a:r>
            <a:r>
              <a:rPr lang="en-AU" altLang="en-US" sz="1800" dirty="0">
                <a:solidFill>
                  <a:srgbClr val="0432FF"/>
                </a:solidFill>
                <a:latin typeface="Arial" charset="0"/>
              </a:rPr>
              <a:t>XOR</a:t>
            </a:r>
            <a:r>
              <a:rPr lang="en-AU" altLang="en-US" sz="1800" dirty="0">
                <a:latin typeface="Arial" charset="0"/>
              </a:rPr>
              <a:t> </a:t>
            </a:r>
            <a:r>
              <a:rPr lang="en-AU" altLang="en-US" sz="1800" dirty="0">
                <a:solidFill>
                  <a:srgbClr val="0432FF"/>
                </a:solidFill>
                <a:latin typeface="Arial" charset="0"/>
              </a:rPr>
              <a:t>state</a:t>
            </a:r>
            <a:r>
              <a:rPr lang="en-AU" altLang="en-US" sz="1800" dirty="0">
                <a:latin typeface="Arial" charset="0"/>
              </a:rPr>
              <a:t> with </a:t>
            </a:r>
            <a:r>
              <a:rPr lang="en-AU" altLang="en-US" sz="1800" dirty="0">
                <a:solidFill>
                  <a:srgbClr val="0432FF"/>
                </a:solidFill>
                <a:latin typeface="Arial" charset="0"/>
              </a:rPr>
              <a:t>key</a:t>
            </a:r>
            <a:r>
              <a:rPr lang="en-AU" altLang="en-US" sz="1800" dirty="0">
                <a:latin typeface="Arial" charset="0"/>
              </a:rPr>
              <a:t>)</a:t>
            </a:r>
          </a:p>
          <a:p>
            <a:pPr eaLnBrk="1" hangingPunct="1">
              <a:spcBef>
                <a:spcPct val="0"/>
              </a:spcBef>
              <a:buFontTx/>
              <a:buNone/>
            </a:pPr>
            <a:endParaRPr lang="en-AU" altLang="en-US" sz="1800" dirty="0">
              <a:latin typeface="Arial" charset="0"/>
            </a:endParaRPr>
          </a:p>
          <a:p>
            <a:pPr eaLnBrk="1" hangingPunct="1">
              <a:spcBef>
                <a:spcPct val="0"/>
              </a:spcBef>
              <a:buFontTx/>
              <a:buNone/>
            </a:pPr>
            <a:r>
              <a:rPr lang="en-AU" altLang="en-US" sz="1800" dirty="0">
                <a:latin typeface="Arial" charset="0"/>
              </a:rPr>
              <a:t>XOR encryption (</a:t>
            </a:r>
            <a:r>
              <a:rPr lang="en-AU" altLang="en-US" sz="1800" dirty="0" err="1">
                <a:latin typeface="Arial" charset="0"/>
              </a:rPr>
              <a:t>AddRoundKey</a:t>
            </a:r>
            <a:r>
              <a:rPr lang="en-AU" altLang="en-US" sz="1800" dirty="0">
                <a:latin typeface="Arial" charset="0"/>
              </a:rPr>
              <a:t>), followed by scrambling of the block (the other three stages), followed by XOR encryption, and so on.  </a:t>
            </a:r>
            <a:r>
              <a:rPr lang="en-AU" altLang="en-US" sz="1800" dirty="0">
                <a:solidFill>
                  <a:srgbClr val="0432FF"/>
                </a:solidFill>
                <a:latin typeface="Arial" charset="0"/>
              </a:rPr>
              <a:t>Each stage is reversible</a:t>
            </a:r>
            <a:r>
              <a:rPr lang="en-AU" altLang="en-US" sz="1800" dirty="0">
                <a:latin typeface="Arial" charset="0"/>
              </a:rPr>
              <a:t>.  Only </a:t>
            </a:r>
            <a:r>
              <a:rPr lang="en-AU" altLang="en-US" sz="1800" dirty="0" err="1">
                <a:latin typeface="Arial" charset="0"/>
              </a:rPr>
              <a:t>AddRoundKey</a:t>
            </a:r>
            <a:r>
              <a:rPr lang="en-AU" altLang="en-US" sz="1800" dirty="0">
                <a:latin typeface="Arial" charset="0"/>
              </a:rPr>
              <a:t> really provides the security. </a:t>
            </a:r>
          </a:p>
        </p:txBody>
      </p:sp>
      <p:sp>
        <p:nvSpPr>
          <p:cNvPr id="7" name="Rectangle 6"/>
          <p:cNvSpPr>
            <a:spLocks noChangeArrowheads="1"/>
          </p:cNvSpPr>
          <p:nvPr/>
        </p:nvSpPr>
        <p:spPr bwMode="auto">
          <a:xfrm>
            <a:off x="7524328" y="1472055"/>
            <a:ext cx="151216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1800" dirty="0">
                <a:solidFill>
                  <a:srgbClr val="0432FF"/>
                </a:solidFill>
                <a:latin typeface="Arial" charset="0"/>
              </a:rPr>
              <a:t>Key is expanded into array of 32-bit words;</a:t>
            </a:r>
          </a:p>
          <a:p>
            <a:pPr eaLnBrk="1" hangingPunct="1">
              <a:spcBef>
                <a:spcPct val="0"/>
              </a:spcBef>
              <a:buFontTx/>
              <a:buNone/>
            </a:pPr>
            <a:r>
              <a:rPr lang="en-AU" altLang="en-US" sz="1800" dirty="0">
                <a:solidFill>
                  <a:srgbClr val="0432FF"/>
                </a:solidFill>
                <a:latin typeface="Arial" charset="0"/>
              </a:rPr>
              <a:t>four words (128-bit key) form a round key in each round.</a:t>
            </a:r>
          </a:p>
          <a:p>
            <a:pPr eaLnBrk="1" hangingPunct="1">
              <a:spcBef>
                <a:spcPct val="0"/>
              </a:spcBef>
              <a:buFontTx/>
              <a:buNone/>
            </a:pPr>
            <a:endParaRPr lang="en-AU" altLang="en-US" sz="1800" dirty="0">
              <a:solidFill>
                <a:srgbClr val="0432FF"/>
              </a:solidFill>
              <a:latin typeface="Arial" charset="0"/>
            </a:endParaRPr>
          </a:p>
          <a:p>
            <a:pPr eaLnBrk="1" hangingPunct="1">
              <a:spcBef>
                <a:spcPct val="0"/>
              </a:spcBef>
              <a:buFontTx/>
              <a:buNone/>
            </a:pPr>
            <a:r>
              <a:rPr lang="en-AU" altLang="en-US" sz="1800" dirty="0">
                <a:solidFill>
                  <a:srgbClr val="0432FF"/>
                </a:solidFill>
                <a:latin typeface="Arial" charset="0"/>
              </a:rPr>
              <a:t>Decryption &amp; encryption procedures are not identical.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AU" altLang="en-US"/>
              <a:t>Substitute Bytes</a:t>
            </a:r>
          </a:p>
        </p:txBody>
      </p:sp>
      <p:pic>
        <p:nvPicPr>
          <p:cNvPr id="32770" name="Picture 5"/>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1619672" y="1451494"/>
            <a:ext cx="5472608" cy="3216271"/>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639AC23-FC5C-3842-A483-4C925F1E0251}" type="slidenum">
              <a:rPr lang="en-US" altLang="en-US" sz="1200">
                <a:solidFill>
                  <a:srgbClr val="898989"/>
                </a:solidFill>
                <a:latin typeface="Arial" charset="0"/>
              </a:rPr>
              <a:pPr>
                <a:spcBef>
                  <a:spcPct val="0"/>
                </a:spcBef>
                <a:buFontTx/>
                <a:buNone/>
              </a:pPr>
              <a:t>6</a:t>
            </a:fld>
            <a:endParaRPr lang="en-US" altLang="en-US" sz="1200">
              <a:solidFill>
                <a:srgbClr val="898989"/>
              </a:solidFill>
              <a:latin typeface="Arial" charset="0"/>
            </a:endParaRPr>
          </a:p>
        </p:txBody>
      </p:sp>
      <p:sp>
        <p:nvSpPr>
          <p:cNvPr id="6" name="Rectangle 3"/>
          <p:cNvSpPr>
            <a:spLocks noGrp="1" noChangeArrowheads="1"/>
          </p:cNvSpPr>
          <p:nvPr>
            <p:ph idx="1"/>
          </p:nvPr>
        </p:nvSpPr>
        <p:spPr>
          <a:xfrm>
            <a:off x="457201" y="4725144"/>
            <a:ext cx="8219606" cy="1693636"/>
          </a:xfrm>
        </p:spPr>
        <p:txBody>
          <a:bodyPr/>
          <a:lstStyle/>
          <a:p>
            <a:pPr eaLnBrk="1" hangingPunct="1">
              <a:lnSpc>
                <a:spcPct val="80000"/>
              </a:lnSpc>
            </a:pPr>
            <a:r>
              <a:rPr lang="en-US" altLang="en-US" sz="2400" dirty="0">
                <a:ea typeface="MS PGothic" charset="-128"/>
              </a:rPr>
              <a:t>a simple substitution of </a:t>
            </a:r>
            <a:r>
              <a:rPr lang="en-US" altLang="en-US" sz="2400" dirty="0">
                <a:solidFill>
                  <a:srgbClr val="0432FF"/>
                </a:solidFill>
                <a:ea typeface="MS PGothic" charset="-128"/>
              </a:rPr>
              <a:t>each byte</a:t>
            </a:r>
          </a:p>
          <a:p>
            <a:pPr eaLnBrk="1" hangingPunct="1">
              <a:lnSpc>
                <a:spcPct val="80000"/>
              </a:lnSpc>
            </a:pPr>
            <a:r>
              <a:rPr lang="en-US" altLang="en-US" sz="2400" dirty="0">
                <a:ea typeface="MS PGothic" charset="-128"/>
              </a:rPr>
              <a:t>uses a of 16 x 16 </a:t>
            </a:r>
            <a:r>
              <a:rPr lang="en-US" altLang="en-US" sz="2400" dirty="0">
                <a:solidFill>
                  <a:srgbClr val="0432FF"/>
                </a:solidFill>
                <a:ea typeface="MS PGothic" charset="-128"/>
              </a:rPr>
              <a:t>S-Box</a:t>
            </a:r>
            <a:r>
              <a:rPr lang="en-US" altLang="en-US" sz="2400" dirty="0">
                <a:ea typeface="MS PGothic" charset="-128"/>
              </a:rPr>
              <a:t> which contains a permutation of all the 256 unique 8-bit values</a:t>
            </a:r>
          </a:p>
          <a:p>
            <a:pPr eaLnBrk="1" hangingPunct="1">
              <a:lnSpc>
                <a:spcPct val="80000"/>
              </a:lnSpc>
            </a:pPr>
            <a:r>
              <a:rPr lang="en-US" altLang="en-US" sz="2400" dirty="0">
                <a:ea typeface="MS PGothic" charset="-128"/>
              </a:rPr>
              <a:t>each byte of state is replaced by byte indexed by </a:t>
            </a:r>
            <a:r>
              <a:rPr lang="en-US" altLang="en-US" sz="2400" dirty="0">
                <a:solidFill>
                  <a:srgbClr val="0432FF"/>
                </a:solidFill>
                <a:ea typeface="MS PGothic" charset="-128"/>
              </a:rPr>
              <a:t>row</a:t>
            </a:r>
            <a:r>
              <a:rPr lang="en-US" altLang="en-US" sz="2400" dirty="0">
                <a:ea typeface="MS PGothic" charset="-128"/>
              </a:rPr>
              <a:t> (left 4-bits) &amp; </a:t>
            </a:r>
            <a:r>
              <a:rPr lang="en-US" altLang="en-US" sz="2400" dirty="0">
                <a:solidFill>
                  <a:srgbClr val="0432FF"/>
                </a:solidFill>
                <a:ea typeface="MS PGothic" charset="-128"/>
              </a:rPr>
              <a:t>column</a:t>
            </a:r>
            <a:r>
              <a:rPr lang="en-US" altLang="en-US" sz="2400" dirty="0">
                <a:ea typeface="MS PGothic" charset="-128"/>
              </a:rPr>
              <a:t> (right 4-bits)</a:t>
            </a:r>
          </a:p>
        </p:txBody>
      </p:sp>
      <p:pic>
        <p:nvPicPr>
          <p:cNvPr id="8" name="Picture 3"/>
          <p:cNvPicPr>
            <a:picLocks noChangeAspect="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5839106" y="1326665"/>
            <a:ext cx="3264493" cy="102221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AU" altLang="en-US"/>
              <a:t>S-Box</a:t>
            </a:r>
          </a:p>
        </p:txBody>
      </p:sp>
      <p:sp>
        <p:nvSpPr>
          <p:cNvPr id="2867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5B504B94-912E-1B40-8DCA-96C042D581CD}" type="slidenum">
              <a:rPr lang="en-US" altLang="en-US" sz="1200">
                <a:solidFill>
                  <a:srgbClr val="898989"/>
                </a:solidFill>
                <a:latin typeface="Arial" charset="0"/>
              </a:rPr>
              <a:pPr>
                <a:spcBef>
                  <a:spcPct val="0"/>
                </a:spcBef>
                <a:buFontTx/>
                <a:buNone/>
              </a:pPr>
              <a:t>7</a:t>
            </a:fld>
            <a:endParaRPr lang="en-US" altLang="en-US" sz="1200">
              <a:solidFill>
                <a:srgbClr val="898989"/>
              </a:solidFill>
              <a:latin typeface="Arial" charset="0"/>
            </a:endParaRPr>
          </a:p>
        </p:txBody>
      </p:sp>
      <p:pic>
        <p:nvPicPr>
          <p:cNvPr id="2867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4681" y="1215678"/>
            <a:ext cx="6696546" cy="428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475656" y="5504783"/>
            <a:ext cx="6408514" cy="1077218"/>
          </a:xfrm>
          <a:prstGeom prst="rect">
            <a:avLst/>
          </a:prstGeom>
          <a:noFill/>
        </p:spPr>
        <p:txBody>
          <a:bodyPr wrap="square" rtlCol="0">
            <a:spAutoFit/>
          </a:bodyPr>
          <a:lstStyle/>
          <a:p>
            <a:pPr marL="285750" indent="-285750" eaLnBrk="1" hangingPunct="1">
              <a:lnSpc>
                <a:spcPct val="80000"/>
              </a:lnSpc>
              <a:buFont typeface="Arial" charset="0"/>
              <a:buChar char="•"/>
            </a:pPr>
            <a:r>
              <a:rPr lang="en-US" altLang="en-US" sz="2000" dirty="0"/>
              <a:t>S-box constructed using the defined transformation of values in </a:t>
            </a:r>
            <a:r>
              <a:rPr lang="en-US" altLang="en-US" sz="2000" dirty="0">
                <a:solidFill>
                  <a:srgbClr val="0432FF"/>
                </a:solidFill>
              </a:rPr>
              <a:t>GF(2</a:t>
            </a:r>
            <a:r>
              <a:rPr lang="en-US" altLang="en-US" sz="2000" baseline="30000" dirty="0">
                <a:solidFill>
                  <a:srgbClr val="0432FF"/>
                </a:solidFill>
              </a:rPr>
              <a:t>8</a:t>
            </a:r>
            <a:r>
              <a:rPr lang="en-US" altLang="en-US" sz="2000" dirty="0">
                <a:solidFill>
                  <a:srgbClr val="0432FF"/>
                </a:solidFill>
              </a:rPr>
              <a:t>)</a:t>
            </a:r>
            <a:r>
              <a:rPr lang="en-US" altLang="en-US" sz="2000" dirty="0"/>
              <a:t>, uses multiplicative inverse, etc.</a:t>
            </a:r>
          </a:p>
          <a:p>
            <a:pPr marL="285750" indent="-285750" eaLnBrk="1" hangingPunct="1">
              <a:lnSpc>
                <a:spcPct val="80000"/>
              </a:lnSpc>
              <a:buFont typeface="Arial" charset="0"/>
              <a:buChar char="•"/>
            </a:pPr>
            <a:r>
              <a:rPr lang="en-US" altLang="en-US" sz="2000" dirty="0"/>
              <a:t>S-box is invertible  (</a:t>
            </a:r>
            <a:r>
              <a:rPr lang="en-US" altLang="en-US" sz="2000" dirty="0">
                <a:solidFill>
                  <a:srgbClr val="0432FF"/>
                </a:solidFill>
              </a:rPr>
              <a:t>IS-box[S-box(a)] = a</a:t>
            </a:r>
            <a:r>
              <a:rPr lang="en-US" altLang="en-US" sz="2000" dirty="0"/>
              <a:t>)</a:t>
            </a:r>
          </a:p>
          <a:p>
            <a:pPr marL="285750" indent="-285750" eaLnBrk="1" hangingPunct="1">
              <a:lnSpc>
                <a:spcPct val="80000"/>
              </a:lnSpc>
              <a:buFont typeface="Arial" charset="0"/>
              <a:buChar char="•"/>
            </a:pPr>
            <a:r>
              <a:rPr lang="en-US" altLang="en-US" sz="2000" dirty="0"/>
              <a:t>designed to be </a:t>
            </a:r>
            <a:r>
              <a:rPr lang="en-US" altLang="en-US" sz="2000" dirty="0">
                <a:solidFill>
                  <a:srgbClr val="0432FF"/>
                </a:solidFill>
              </a:rPr>
              <a:t>resistant to all known attacks</a:t>
            </a:r>
            <a:endParaRPr lang="en-AU" altLang="en-US" sz="2000" dirty="0">
              <a:solidFill>
                <a:srgbClr val="0432FF"/>
              </a:solidFill>
            </a:endParaRPr>
          </a:p>
        </p:txBody>
      </p:sp>
      <p:sp>
        <p:nvSpPr>
          <p:cNvPr id="4" name="Rectangle 3"/>
          <p:cNvSpPr/>
          <p:nvPr/>
        </p:nvSpPr>
        <p:spPr>
          <a:xfrm>
            <a:off x="7676795" y="1628800"/>
            <a:ext cx="1329601" cy="2308324"/>
          </a:xfrm>
          <a:prstGeom prst="rect">
            <a:avLst/>
          </a:prstGeom>
        </p:spPr>
        <p:txBody>
          <a:bodyPr wrap="square">
            <a:spAutoFit/>
          </a:bodyPr>
          <a:lstStyle/>
          <a:p>
            <a:r>
              <a:rPr lang="en-US" dirty="0"/>
              <a:t>E.g., byte {</a:t>
            </a:r>
            <a:r>
              <a:rPr lang="en-US" dirty="0">
                <a:solidFill>
                  <a:srgbClr val="0432FF"/>
                </a:solidFill>
              </a:rPr>
              <a:t>95</a:t>
            </a:r>
            <a:r>
              <a:rPr lang="en-US" dirty="0"/>
              <a:t>} is replaced by byte in </a:t>
            </a:r>
            <a:r>
              <a:rPr lang="en-US" dirty="0">
                <a:solidFill>
                  <a:srgbClr val="0432FF"/>
                </a:solidFill>
              </a:rPr>
              <a:t>row 9 column 5</a:t>
            </a:r>
          </a:p>
          <a:p>
            <a:r>
              <a:rPr lang="en-US" dirty="0"/>
              <a:t>which has value {</a:t>
            </a:r>
            <a:r>
              <a:rPr lang="en-US" dirty="0">
                <a:solidFill>
                  <a:srgbClr val="0432FF"/>
                </a:solidFill>
              </a:rPr>
              <a:t>2A</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AU" altLang="en-US"/>
              <a:t>IS-Box</a:t>
            </a:r>
          </a:p>
        </p:txBody>
      </p:sp>
      <p:sp>
        <p:nvSpPr>
          <p:cNvPr id="3072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7BF42C3-0EF0-E745-BCB0-F10A9F3C9452}" type="slidenum">
              <a:rPr lang="en-US" altLang="en-US" sz="1200">
                <a:solidFill>
                  <a:srgbClr val="898989"/>
                </a:solidFill>
                <a:latin typeface="Arial" charset="0"/>
              </a:rPr>
              <a:pPr>
                <a:spcBef>
                  <a:spcPct val="0"/>
                </a:spcBef>
                <a:buFontTx/>
                <a:buNone/>
              </a:pPr>
              <a:t>8</a:t>
            </a:fld>
            <a:endParaRPr lang="en-US" altLang="en-US" sz="1200">
              <a:solidFill>
                <a:srgbClr val="898989"/>
              </a:solidFill>
              <a:latin typeface="Arial" charset="0"/>
            </a:endParaRPr>
          </a:p>
        </p:txBody>
      </p:sp>
      <p:pic>
        <p:nvPicPr>
          <p:cNvPr id="3072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839" y="1196752"/>
            <a:ext cx="6856322" cy="440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411760" y="5805264"/>
            <a:ext cx="5256584" cy="369332"/>
          </a:xfrm>
          <a:prstGeom prst="rect">
            <a:avLst/>
          </a:prstGeom>
        </p:spPr>
        <p:txBody>
          <a:bodyPr wrap="square">
            <a:spAutoFit/>
          </a:bodyPr>
          <a:lstStyle/>
          <a:p>
            <a:r>
              <a:rPr lang="en-US" dirty="0"/>
              <a:t>E.g., IS-box(S-box({</a:t>
            </a:r>
            <a:r>
              <a:rPr lang="en-US" dirty="0">
                <a:solidFill>
                  <a:srgbClr val="0432FF"/>
                </a:solidFill>
              </a:rPr>
              <a:t>95</a:t>
            </a:r>
            <a:r>
              <a:rPr lang="en-US" dirty="0"/>
              <a:t>})) = IS-box({</a:t>
            </a:r>
            <a:r>
              <a:rPr lang="en-US" dirty="0">
                <a:solidFill>
                  <a:srgbClr val="0432FF"/>
                </a:solidFill>
              </a:rPr>
              <a:t>2A</a:t>
            </a:r>
            <a:r>
              <a:rPr lang="en-US" dirty="0"/>
              <a:t>}) </a:t>
            </a:r>
            <a:r>
              <a:rPr lang="en-US"/>
              <a:t>= {</a:t>
            </a:r>
            <a:r>
              <a:rPr lang="en-US">
                <a:solidFill>
                  <a:srgbClr val="0432FF"/>
                </a:solidFill>
              </a:rPr>
              <a:t>95</a:t>
            </a:r>
            <a:r>
              <a:rPr lang="en-US"/>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AU" altLang="en-US">
                <a:ea typeface="MS PGothic" charset="-128"/>
              </a:rPr>
              <a:t>Construction of S-Box and IS-Box</a:t>
            </a:r>
            <a:endParaRPr lang="en-US" altLang="en-US">
              <a:ea typeface="MS PGothic" charset="-128"/>
            </a:endParaRPr>
          </a:p>
        </p:txBody>
      </p:sp>
      <p:sp>
        <p:nvSpPr>
          <p:cNvPr id="3686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4319BBD-C617-A641-A15D-95AD11B298F1}" type="slidenum">
              <a:rPr lang="en-US" altLang="en-US" sz="1200">
                <a:solidFill>
                  <a:srgbClr val="898989"/>
                </a:solidFill>
                <a:latin typeface="Arial" charset="0"/>
              </a:rPr>
              <a:pPr>
                <a:spcBef>
                  <a:spcPct val="0"/>
                </a:spcBef>
                <a:buFontTx/>
                <a:buNone/>
              </a:pPr>
              <a:t>9</a:t>
            </a:fld>
            <a:endParaRPr lang="en-US" altLang="en-US" sz="1200">
              <a:solidFill>
                <a:srgbClr val="898989"/>
              </a:solidFill>
              <a:latin typeface="Arial" charset="0"/>
            </a:endParaRPr>
          </a:p>
        </p:txBody>
      </p:sp>
      <p:pic>
        <p:nvPicPr>
          <p:cNvPr id="3686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277938"/>
            <a:ext cx="5111750" cy="546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Box 3"/>
          <p:cNvSpPr txBox="1">
            <a:spLocks noChangeArrowheads="1"/>
          </p:cNvSpPr>
          <p:nvPr/>
        </p:nvSpPr>
        <p:spPr bwMode="auto">
          <a:xfrm>
            <a:off x="179388" y="1412875"/>
            <a:ext cx="216058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800" dirty="0">
                <a:latin typeface="Arial" charset="0"/>
              </a:rPr>
              <a:t>Initialize the S-box</a:t>
            </a:r>
          </a:p>
          <a:p>
            <a:pPr eaLnBrk="1" hangingPunct="1">
              <a:spcBef>
                <a:spcPct val="0"/>
              </a:spcBef>
              <a:buFontTx/>
              <a:buNone/>
            </a:pPr>
            <a:r>
              <a:rPr lang="en-US" altLang="en-US" sz="1800" dirty="0">
                <a:solidFill>
                  <a:srgbClr val="0432FF"/>
                </a:solidFill>
                <a:latin typeface="Arial" charset="0"/>
              </a:rPr>
              <a:t>00 </a:t>
            </a:r>
            <a:r>
              <a:rPr lang="en-US" altLang="en-US" sz="1800" dirty="0">
                <a:latin typeface="Arial" charset="0"/>
              </a:rPr>
              <a:t>01 02 …..0F</a:t>
            </a:r>
          </a:p>
          <a:p>
            <a:pPr eaLnBrk="1" hangingPunct="1">
              <a:spcBef>
                <a:spcPct val="0"/>
              </a:spcBef>
              <a:buFontTx/>
              <a:buNone/>
            </a:pPr>
            <a:r>
              <a:rPr lang="en-US" altLang="en-US" sz="1800" dirty="0">
                <a:latin typeface="Arial" charset="0"/>
              </a:rPr>
              <a:t>10 11 12 …..1F</a:t>
            </a:r>
          </a:p>
          <a:p>
            <a:pPr eaLnBrk="1" hangingPunct="1">
              <a:spcBef>
                <a:spcPct val="0"/>
              </a:spcBef>
              <a:buFontTx/>
              <a:buNone/>
            </a:pPr>
            <a:r>
              <a:rPr lang="en-US" altLang="en-US" sz="1800" dirty="0">
                <a:latin typeface="Arial" charset="0"/>
              </a:rPr>
              <a:t>……</a:t>
            </a:r>
          </a:p>
          <a:p>
            <a:pPr eaLnBrk="1" hangingPunct="1">
              <a:spcBef>
                <a:spcPct val="0"/>
              </a:spcBef>
              <a:buFontTx/>
              <a:buNone/>
            </a:pPr>
            <a:endParaRPr lang="en-US" altLang="en-US" sz="1800" dirty="0">
              <a:latin typeface="Arial" charset="0"/>
            </a:endParaRPr>
          </a:p>
          <a:p>
            <a:pPr eaLnBrk="1" hangingPunct="1">
              <a:spcBef>
                <a:spcPct val="0"/>
              </a:spcBef>
              <a:buFontTx/>
              <a:buNone/>
            </a:pPr>
            <a:r>
              <a:rPr lang="en-US" altLang="en-US" sz="1800" dirty="0">
                <a:latin typeface="Arial" charset="0"/>
              </a:rPr>
              <a:t>F0 F1 F2 …..FF</a:t>
            </a:r>
          </a:p>
        </p:txBody>
      </p:sp>
      <p:sp>
        <p:nvSpPr>
          <p:cNvPr id="7" name="TextBox 6"/>
          <p:cNvSpPr txBox="1">
            <a:spLocks noChangeArrowheads="1"/>
          </p:cNvSpPr>
          <p:nvPr/>
        </p:nvSpPr>
        <p:spPr bwMode="auto">
          <a:xfrm>
            <a:off x="72463" y="4048026"/>
            <a:ext cx="2518338"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800" dirty="0">
                <a:solidFill>
                  <a:srgbClr val="0432FF"/>
                </a:solidFill>
                <a:latin typeface="Arial" charset="0"/>
              </a:rPr>
              <a:t>Nonlinearity</a:t>
            </a:r>
            <a:r>
              <a:rPr lang="en-US" altLang="en-US" sz="1800" dirty="0">
                <a:latin typeface="Arial" charset="0"/>
              </a:rPr>
              <a:t> due to multiplicative inverse</a:t>
            </a:r>
          </a:p>
          <a:p>
            <a:pPr eaLnBrk="1" hangingPunct="1">
              <a:spcBef>
                <a:spcPct val="0"/>
              </a:spcBef>
              <a:buFontTx/>
              <a:buNone/>
            </a:pPr>
            <a:endParaRPr lang="en-US" altLang="en-US" sz="1800" dirty="0">
              <a:latin typeface="Arial" charset="0"/>
            </a:endParaRPr>
          </a:p>
          <a:p>
            <a:pPr eaLnBrk="1" hangingPunct="1">
              <a:spcBef>
                <a:spcPct val="0"/>
              </a:spcBef>
              <a:buFontTx/>
              <a:buNone/>
            </a:pPr>
            <a:r>
              <a:rPr lang="en-US" altLang="en-US" sz="1800" dirty="0">
                <a:solidFill>
                  <a:srgbClr val="0432FF"/>
                </a:solidFill>
                <a:latin typeface="Arial" charset="0"/>
              </a:rPr>
              <a:t>No fixed points </a:t>
            </a:r>
            <a:r>
              <a:rPr lang="en-US" altLang="en-US" sz="1800" dirty="0">
                <a:latin typeface="Arial" charset="0"/>
              </a:rPr>
              <a:t>(S-box(a) =a) and </a:t>
            </a:r>
            <a:r>
              <a:rPr lang="en-US" altLang="en-US" sz="1800" dirty="0">
                <a:solidFill>
                  <a:srgbClr val="0432FF"/>
                </a:solidFill>
                <a:latin typeface="Arial" charset="0"/>
              </a:rPr>
              <a:t>no opposite fixed point </a:t>
            </a:r>
            <a:r>
              <a:rPr lang="en-US" altLang="en-US" sz="1800" dirty="0">
                <a:latin typeface="Arial" charset="0"/>
              </a:rPr>
              <a:t>(S-box(a) =~a)</a:t>
            </a:r>
            <a:r>
              <a:rPr lang="en-US" altLang="en-US" sz="1800" dirty="0">
                <a:solidFill>
                  <a:srgbClr val="0432FF"/>
                </a:solidFill>
                <a:latin typeface="Arial" charset="0"/>
              </a:rPr>
              <a:t>  </a:t>
            </a:r>
            <a:r>
              <a:rPr lang="en-US" altLang="en-US" sz="1800" dirty="0">
                <a:latin typeface="Arial" charset="0"/>
              </a:rPr>
              <a:t>due to the constant; </a:t>
            </a:r>
            <a:r>
              <a:rPr lang="en-US" altLang="en-US" sz="1800" dirty="0">
                <a:solidFill>
                  <a:srgbClr val="0432FF"/>
                </a:solidFill>
                <a:latin typeface="Arial" charset="0"/>
              </a:rPr>
              <a:t>S-box(a) != IS-box(a)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2202</TotalTime>
  <Words>3929</Words>
  <Application>Microsoft Macintosh PowerPoint</Application>
  <PresentationFormat>On-screen Show (4:3)</PresentationFormat>
  <Paragraphs>263</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ＭＳ Ｐゴシック</vt:lpstr>
      <vt:lpstr>Times-Roman</vt:lpstr>
      <vt:lpstr>Arial</vt:lpstr>
      <vt:lpstr>Calibri</vt:lpstr>
      <vt:lpstr>Courier New</vt:lpstr>
      <vt:lpstr>Office Theme</vt:lpstr>
      <vt:lpstr>CSCI 474/574 Introduction to Cryptography/Theory of Cryptography  Chapter 5 Advanced Encryption Standard (AES) </vt:lpstr>
      <vt:lpstr>Origins</vt:lpstr>
      <vt:lpstr>The AES Main Points</vt:lpstr>
      <vt:lpstr>AES Encryption Process</vt:lpstr>
      <vt:lpstr>AES Structure in Detail (128-bit key)</vt:lpstr>
      <vt:lpstr>Substitute Bytes</vt:lpstr>
      <vt:lpstr>S-Box</vt:lpstr>
      <vt:lpstr>IS-Box</vt:lpstr>
      <vt:lpstr>Construction of S-Box and IS-Box</vt:lpstr>
      <vt:lpstr>Shift Rows</vt:lpstr>
      <vt:lpstr>Mix Columns</vt:lpstr>
      <vt:lpstr>Mix Columns Example</vt:lpstr>
      <vt:lpstr>Mix Columns Design Rationale</vt:lpstr>
      <vt:lpstr>Add Round Key</vt:lpstr>
      <vt:lpstr>AES Round</vt:lpstr>
      <vt:lpstr>AES Key Expansion</vt:lpstr>
      <vt:lpstr>Key Expansion Rationale</vt:lpstr>
      <vt:lpstr>AES Example Key Expansion</vt:lpstr>
      <vt:lpstr>AES Example Encryption</vt:lpstr>
      <vt:lpstr>AES Example Avalanche (change 1-bit in plaintext)</vt:lpstr>
      <vt:lpstr>AES Example Avalanche (change 1-bit in key)</vt:lpstr>
      <vt:lpstr>Decryption and Implementation Aspects</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5</dc:subject>
  <dc:creator>Dr Lawrie Brown</dc:creator>
  <cp:keywords/>
  <dc:description/>
  <cp:lastModifiedBy>Chuan Yue</cp:lastModifiedBy>
  <cp:revision>170</cp:revision>
  <cp:lastPrinted>2009-08-06T05:23:03Z</cp:lastPrinted>
  <dcterms:created xsi:type="dcterms:W3CDTF">2009-08-06T04:13:17Z</dcterms:created>
  <dcterms:modified xsi:type="dcterms:W3CDTF">2025-02-11T02:29:48Z</dcterms:modified>
  <cp:category/>
</cp:coreProperties>
</file>