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17"/>
  </p:notesMasterIdLst>
  <p:handoutMasterIdLst>
    <p:handoutMasterId r:id="rId18"/>
  </p:handoutMasterIdLst>
  <p:sldIdLst>
    <p:sldId id="303" r:id="rId2"/>
    <p:sldId id="278" r:id="rId3"/>
    <p:sldId id="279" r:id="rId4"/>
    <p:sldId id="300" r:id="rId5"/>
    <p:sldId id="280" r:id="rId6"/>
    <p:sldId id="291" r:id="rId7"/>
    <p:sldId id="292" r:id="rId8"/>
    <p:sldId id="293" r:id="rId9"/>
    <p:sldId id="281" r:id="rId10"/>
    <p:sldId id="294" r:id="rId11"/>
    <p:sldId id="304" r:id="rId12"/>
    <p:sldId id="283" r:id="rId13"/>
    <p:sldId id="284" r:id="rId14"/>
    <p:sldId id="305" r:id="rId15"/>
    <p:sldId id="306" r:id="rId16"/>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1BE"/>
    <a:srgbClr val="0000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8566"/>
    <p:restoredTop sz="97353" autoAdjust="0"/>
  </p:normalViewPr>
  <p:slideViewPr>
    <p:cSldViewPr>
      <p:cViewPr varScale="1">
        <p:scale>
          <a:sx n="170" d="100"/>
          <a:sy n="170" d="100"/>
        </p:scale>
        <p:origin x="164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7936A8-7343-9D4C-92EA-663BD30E77C0}" type="doc">
      <dgm:prSet loTypeId="urn:microsoft.com/office/officeart/2005/8/layout/lProcess2" loCatId="" qsTypeId="urn:microsoft.com/office/officeart/2005/8/quickstyle/simple4" qsCatId="simple" csTypeId="urn:microsoft.com/office/officeart/2005/8/colors/accent1_2" csCatId="accent1"/>
      <dgm:spPr/>
      <dgm:t>
        <a:bodyPr/>
        <a:lstStyle/>
        <a:p>
          <a:endParaRPr lang="en-US"/>
        </a:p>
      </dgm:t>
    </dgm:pt>
    <dgm:pt modelId="{8312E624-8105-AB42-B5AB-AC53D8575E71}">
      <dgm:prSet/>
      <dgm:spPr/>
      <dgm:t>
        <a:bodyPr/>
        <a:lstStyle/>
        <a:p>
          <a:pPr rtl="0"/>
          <a:r>
            <a:rPr lang="en-US" dirty="0"/>
            <a:t>Low</a:t>
          </a:r>
        </a:p>
      </dgm:t>
    </dgm:pt>
    <dgm:pt modelId="{16EFAF7B-6BED-4044-9F37-11A7B6DCCC34}" type="parTrans" cxnId="{7280E591-DBF6-604F-9FC9-90C4E6CD06D0}">
      <dgm:prSet/>
      <dgm:spPr/>
      <dgm:t>
        <a:bodyPr/>
        <a:lstStyle/>
        <a:p>
          <a:endParaRPr lang="en-US"/>
        </a:p>
      </dgm:t>
    </dgm:pt>
    <dgm:pt modelId="{71B1BD2E-0CC4-2346-952F-A90F42DE997C}" type="sibTrans" cxnId="{7280E591-DBF6-604F-9FC9-90C4E6CD06D0}">
      <dgm:prSet/>
      <dgm:spPr/>
      <dgm:t>
        <a:bodyPr/>
        <a:lstStyle/>
        <a:p>
          <a:endParaRPr lang="en-US"/>
        </a:p>
      </dgm:t>
    </dgm:pt>
    <dgm:pt modelId="{A98F2357-88AB-454A-80EA-89460C6FD670}">
      <dgm:prSet/>
      <dgm:spPr/>
      <dgm:t>
        <a:bodyPr/>
        <a:lstStyle/>
        <a:p>
          <a:pPr rtl="0"/>
          <a:r>
            <a:rPr lang="en-US" dirty="0"/>
            <a:t>The loss could be expected to have a limited adverse effect on organizational operations, organizational assets, or individuals</a:t>
          </a:r>
        </a:p>
      </dgm:t>
    </dgm:pt>
    <dgm:pt modelId="{7F46EEF1-822D-4D40-9AED-50D32223470D}" type="parTrans" cxnId="{75D483A7-1466-904C-8978-45F3CEB4D648}">
      <dgm:prSet/>
      <dgm:spPr/>
      <dgm:t>
        <a:bodyPr/>
        <a:lstStyle/>
        <a:p>
          <a:endParaRPr lang="en-US"/>
        </a:p>
      </dgm:t>
    </dgm:pt>
    <dgm:pt modelId="{9EE85FE2-D4E7-BD4F-89BE-AE3B56109F51}" type="sibTrans" cxnId="{75D483A7-1466-904C-8978-45F3CEB4D648}">
      <dgm:prSet/>
      <dgm:spPr/>
      <dgm:t>
        <a:bodyPr/>
        <a:lstStyle/>
        <a:p>
          <a:endParaRPr lang="en-US"/>
        </a:p>
      </dgm:t>
    </dgm:pt>
    <dgm:pt modelId="{93384590-968B-FE45-9C67-B93868C930D6}">
      <dgm:prSet/>
      <dgm:spPr/>
      <dgm:t>
        <a:bodyPr/>
        <a:lstStyle/>
        <a:p>
          <a:pPr rtl="0"/>
          <a:r>
            <a:rPr lang="en-US"/>
            <a:t>Moderate</a:t>
          </a:r>
        </a:p>
      </dgm:t>
    </dgm:pt>
    <dgm:pt modelId="{BC435E07-AF29-F648-AAE9-7C124F4C08E8}" type="parTrans" cxnId="{0410967B-DB96-E04A-869F-8C20BF7661E1}">
      <dgm:prSet/>
      <dgm:spPr/>
      <dgm:t>
        <a:bodyPr/>
        <a:lstStyle/>
        <a:p>
          <a:endParaRPr lang="en-US"/>
        </a:p>
      </dgm:t>
    </dgm:pt>
    <dgm:pt modelId="{D386680E-6D62-B04A-B428-64B6CEBD5AB5}" type="sibTrans" cxnId="{0410967B-DB96-E04A-869F-8C20BF7661E1}">
      <dgm:prSet/>
      <dgm:spPr/>
      <dgm:t>
        <a:bodyPr/>
        <a:lstStyle/>
        <a:p>
          <a:endParaRPr lang="en-US"/>
        </a:p>
      </dgm:t>
    </dgm:pt>
    <dgm:pt modelId="{E5A8F5D0-6F1B-D143-A9C2-3ABA5171CECA}">
      <dgm:prSet/>
      <dgm:spPr/>
      <dgm:t>
        <a:bodyPr/>
        <a:lstStyle/>
        <a:p>
          <a:pPr rtl="0"/>
          <a:r>
            <a:rPr lang="en-US"/>
            <a:t>The loss could be expected to have a serious adverse effect on organizational operations, organizational assets, or individuals</a:t>
          </a:r>
        </a:p>
      </dgm:t>
    </dgm:pt>
    <dgm:pt modelId="{15113425-07C8-6244-8A9A-B3FB52D96842}" type="parTrans" cxnId="{643FBEF9-56C1-9F43-A187-2897A1492918}">
      <dgm:prSet/>
      <dgm:spPr/>
      <dgm:t>
        <a:bodyPr/>
        <a:lstStyle/>
        <a:p>
          <a:endParaRPr lang="en-US"/>
        </a:p>
      </dgm:t>
    </dgm:pt>
    <dgm:pt modelId="{B0B75278-7DFB-A74B-ABBA-2A3EAB5742ED}" type="sibTrans" cxnId="{643FBEF9-56C1-9F43-A187-2897A1492918}">
      <dgm:prSet/>
      <dgm:spPr/>
      <dgm:t>
        <a:bodyPr/>
        <a:lstStyle/>
        <a:p>
          <a:endParaRPr lang="en-US"/>
        </a:p>
      </dgm:t>
    </dgm:pt>
    <dgm:pt modelId="{2C845A89-971C-F545-B8EE-5D6C16A9EBD4}">
      <dgm:prSet/>
      <dgm:spPr/>
      <dgm:t>
        <a:bodyPr/>
        <a:lstStyle/>
        <a:p>
          <a:pPr rtl="0"/>
          <a:r>
            <a:rPr lang="en-US"/>
            <a:t>High</a:t>
          </a:r>
        </a:p>
      </dgm:t>
    </dgm:pt>
    <dgm:pt modelId="{8F3759B3-6967-E74C-B3B2-24CF005833A4}" type="parTrans" cxnId="{3439F120-299D-5342-B1A8-CA6BC5245E68}">
      <dgm:prSet/>
      <dgm:spPr/>
      <dgm:t>
        <a:bodyPr/>
        <a:lstStyle/>
        <a:p>
          <a:endParaRPr lang="en-US"/>
        </a:p>
      </dgm:t>
    </dgm:pt>
    <dgm:pt modelId="{761BBE1C-05FF-2646-9D16-FF6F3A5DBD90}" type="sibTrans" cxnId="{3439F120-299D-5342-B1A8-CA6BC5245E68}">
      <dgm:prSet/>
      <dgm:spPr/>
      <dgm:t>
        <a:bodyPr/>
        <a:lstStyle/>
        <a:p>
          <a:endParaRPr lang="en-US"/>
        </a:p>
      </dgm:t>
    </dgm:pt>
    <dgm:pt modelId="{5B94EEDE-2C15-1C42-AFB7-441D81661863}">
      <dgm:prSet/>
      <dgm:spPr/>
      <dgm:t>
        <a:bodyPr/>
        <a:lstStyle/>
        <a:p>
          <a:pPr rtl="0"/>
          <a:r>
            <a:rPr lang="en-US" dirty="0"/>
            <a:t>The loss could be expected to have a severe or catastrophic adverse effect on organizational operations, organizational assets, or individuals</a:t>
          </a:r>
        </a:p>
      </dgm:t>
    </dgm:pt>
    <dgm:pt modelId="{C36712F4-D1B5-F548-893A-014F0808BE7C}" type="parTrans" cxnId="{DB4004D7-1200-0F4F-BCFC-2CA457F4517A}">
      <dgm:prSet/>
      <dgm:spPr/>
      <dgm:t>
        <a:bodyPr/>
        <a:lstStyle/>
        <a:p>
          <a:endParaRPr lang="en-US"/>
        </a:p>
      </dgm:t>
    </dgm:pt>
    <dgm:pt modelId="{3B948A06-5286-1648-ABC1-844260F038A9}" type="sibTrans" cxnId="{DB4004D7-1200-0F4F-BCFC-2CA457F4517A}">
      <dgm:prSet/>
      <dgm:spPr/>
      <dgm:t>
        <a:bodyPr/>
        <a:lstStyle/>
        <a:p>
          <a:endParaRPr lang="en-US"/>
        </a:p>
      </dgm:t>
    </dgm:pt>
    <dgm:pt modelId="{92AF8465-1AE9-4446-96F4-4417503CDA5C}" type="pres">
      <dgm:prSet presAssocID="{9E7936A8-7343-9D4C-92EA-663BD30E77C0}" presName="theList" presStyleCnt="0">
        <dgm:presLayoutVars>
          <dgm:dir/>
          <dgm:animLvl val="lvl"/>
          <dgm:resizeHandles val="exact"/>
        </dgm:presLayoutVars>
      </dgm:prSet>
      <dgm:spPr/>
    </dgm:pt>
    <dgm:pt modelId="{758F86E0-731D-FF47-9D7D-393E65D6B4A5}" type="pres">
      <dgm:prSet presAssocID="{8312E624-8105-AB42-B5AB-AC53D8575E71}" presName="compNode" presStyleCnt="0"/>
      <dgm:spPr/>
    </dgm:pt>
    <dgm:pt modelId="{F93FA195-4327-FC45-98BB-247F95256495}" type="pres">
      <dgm:prSet presAssocID="{8312E624-8105-AB42-B5AB-AC53D8575E71}" presName="aNode" presStyleLbl="bgShp" presStyleIdx="0" presStyleCnt="3"/>
      <dgm:spPr/>
    </dgm:pt>
    <dgm:pt modelId="{CEEED511-2911-214F-B4F1-EBB78D9D6E69}" type="pres">
      <dgm:prSet presAssocID="{8312E624-8105-AB42-B5AB-AC53D8575E71}" presName="textNode" presStyleLbl="bgShp" presStyleIdx="0" presStyleCnt="3"/>
      <dgm:spPr/>
    </dgm:pt>
    <dgm:pt modelId="{E88AADE4-C939-854F-8E6B-FBABCD5AC878}" type="pres">
      <dgm:prSet presAssocID="{8312E624-8105-AB42-B5AB-AC53D8575E71}" presName="compChildNode" presStyleCnt="0"/>
      <dgm:spPr/>
    </dgm:pt>
    <dgm:pt modelId="{10E685E0-5B9B-7448-B7FE-7118AA573AD0}" type="pres">
      <dgm:prSet presAssocID="{8312E624-8105-AB42-B5AB-AC53D8575E71}" presName="theInnerList" presStyleCnt="0"/>
      <dgm:spPr/>
    </dgm:pt>
    <dgm:pt modelId="{D377B63E-0BF1-C641-9393-97FAB2CE8E6C}" type="pres">
      <dgm:prSet presAssocID="{A98F2357-88AB-454A-80EA-89460C6FD670}" presName="childNode" presStyleLbl="node1" presStyleIdx="0" presStyleCnt="3">
        <dgm:presLayoutVars>
          <dgm:bulletEnabled val="1"/>
        </dgm:presLayoutVars>
      </dgm:prSet>
      <dgm:spPr/>
    </dgm:pt>
    <dgm:pt modelId="{A29D7880-85D7-C840-8E90-7DB3EBDCF1B4}" type="pres">
      <dgm:prSet presAssocID="{8312E624-8105-AB42-B5AB-AC53D8575E71}" presName="aSpace" presStyleCnt="0"/>
      <dgm:spPr/>
    </dgm:pt>
    <dgm:pt modelId="{98ADFDF4-CCDA-A94C-9AEC-22FABEDF099C}" type="pres">
      <dgm:prSet presAssocID="{93384590-968B-FE45-9C67-B93868C930D6}" presName="compNode" presStyleCnt="0"/>
      <dgm:spPr/>
    </dgm:pt>
    <dgm:pt modelId="{FA9A61D8-5551-574C-B3C6-20BD94D0AF54}" type="pres">
      <dgm:prSet presAssocID="{93384590-968B-FE45-9C67-B93868C930D6}" presName="aNode" presStyleLbl="bgShp" presStyleIdx="1" presStyleCnt="3"/>
      <dgm:spPr/>
    </dgm:pt>
    <dgm:pt modelId="{61C97487-74BB-7D49-8E56-B463FCAE9E56}" type="pres">
      <dgm:prSet presAssocID="{93384590-968B-FE45-9C67-B93868C930D6}" presName="textNode" presStyleLbl="bgShp" presStyleIdx="1" presStyleCnt="3"/>
      <dgm:spPr/>
    </dgm:pt>
    <dgm:pt modelId="{398D33EF-0BF0-C348-A7C9-61DC4B497BC9}" type="pres">
      <dgm:prSet presAssocID="{93384590-968B-FE45-9C67-B93868C930D6}" presName="compChildNode" presStyleCnt="0"/>
      <dgm:spPr/>
    </dgm:pt>
    <dgm:pt modelId="{A4901B75-7B20-914C-AB32-E5AAC318A3D1}" type="pres">
      <dgm:prSet presAssocID="{93384590-968B-FE45-9C67-B93868C930D6}" presName="theInnerList" presStyleCnt="0"/>
      <dgm:spPr/>
    </dgm:pt>
    <dgm:pt modelId="{8B4ACE22-5A1F-4D4E-8F5D-638FCD7D181A}" type="pres">
      <dgm:prSet presAssocID="{E5A8F5D0-6F1B-D143-A9C2-3ABA5171CECA}" presName="childNode" presStyleLbl="node1" presStyleIdx="1" presStyleCnt="3">
        <dgm:presLayoutVars>
          <dgm:bulletEnabled val="1"/>
        </dgm:presLayoutVars>
      </dgm:prSet>
      <dgm:spPr/>
    </dgm:pt>
    <dgm:pt modelId="{4E4AED6B-CF5B-A94C-9367-3804D2C57FD6}" type="pres">
      <dgm:prSet presAssocID="{93384590-968B-FE45-9C67-B93868C930D6}" presName="aSpace" presStyleCnt="0"/>
      <dgm:spPr/>
    </dgm:pt>
    <dgm:pt modelId="{1CEB44D2-37C9-1E42-A79C-A0DA0C70FD48}" type="pres">
      <dgm:prSet presAssocID="{2C845A89-971C-F545-B8EE-5D6C16A9EBD4}" presName="compNode" presStyleCnt="0"/>
      <dgm:spPr/>
    </dgm:pt>
    <dgm:pt modelId="{E3CE9194-5F75-0B43-B7E7-D9FAA7178543}" type="pres">
      <dgm:prSet presAssocID="{2C845A89-971C-F545-B8EE-5D6C16A9EBD4}" presName="aNode" presStyleLbl="bgShp" presStyleIdx="2" presStyleCnt="3"/>
      <dgm:spPr/>
    </dgm:pt>
    <dgm:pt modelId="{24B7361E-E612-8647-80FD-B7B57AACA808}" type="pres">
      <dgm:prSet presAssocID="{2C845A89-971C-F545-B8EE-5D6C16A9EBD4}" presName="textNode" presStyleLbl="bgShp" presStyleIdx="2" presStyleCnt="3"/>
      <dgm:spPr/>
    </dgm:pt>
    <dgm:pt modelId="{9FF758B2-F498-FC4D-8BB7-91CA12354BB6}" type="pres">
      <dgm:prSet presAssocID="{2C845A89-971C-F545-B8EE-5D6C16A9EBD4}" presName="compChildNode" presStyleCnt="0"/>
      <dgm:spPr/>
    </dgm:pt>
    <dgm:pt modelId="{A3FBA880-0698-A841-B9B3-5995A8F2DB43}" type="pres">
      <dgm:prSet presAssocID="{2C845A89-971C-F545-B8EE-5D6C16A9EBD4}" presName="theInnerList" presStyleCnt="0"/>
      <dgm:spPr/>
    </dgm:pt>
    <dgm:pt modelId="{644C816D-7B3E-4542-93C8-487904F413CD}" type="pres">
      <dgm:prSet presAssocID="{5B94EEDE-2C15-1C42-AFB7-441D81661863}" presName="childNode" presStyleLbl="node1" presStyleIdx="2" presStyleCnt="3">
        <dgm:presLayoutVars>
          <dgm:bulletEnabled val="1"/>
        </dgm:presLayoutVars>
      </dgm:prSet>
      <dgm:spPr/>
    </dgm:pt>
  </dgm:ptLst>
  <dgm:cxnLst>
    <dgm:cxn modelId="{D63CEF1B-C04F-0241-BC90-282AE465A3ED}" type="presOf" srcId="{5B94EEDE-2C15-1C42-AFB7-441D81661863}" destId="{644C816D-7B3E-4542-93C8-487904F413CD}" srcOrd="0" destOrd="0" presId="urn:microsoft.com/office/officeart/2005/8/layout/lProcess2"/>
    <dgm:cxn modelId="{3439F120-299D-5342-B1A8-CA6BC5245E68}" srcId="{9E7936A8-7343-9D4C-92EA-663BD30E77C0}" destId="{2C845A89-971C-F545-B8EE-5D6C16A9EBD4}" srcOrd="2" destOrd="0" parTransId="{8F3759B3-6967-E74C-B3B2-24CF005833A4}" sibTransId="{761BBE1C-05FF-2646-9D16-FF6F3A5DBD90}"/>
    <dgm:cxn modelId="{9D513929-2D94-6D43-87D5-8D10516CBCB4}" type="presOf" srcId="{9E7936A8-7343-9D4C-92EA-663BD30E77C0}" destId="{92AF8465-1AE9-4446-96F4-4417503CDA5C}" srcOrd="0" destOrd="0" presId="urn:microsoft.com/office/officeart/2005/8/layout/lProcess2"/>
    <dgm:cxn modelId="{6FDD9D3A-AEF4-7746-876A-59059902A4DD}" type="presOf" srcId="{93384590-968B-FE45-9C67-B93868C930D6}" destId="{61C97487-74BB-7D49-8E56-B463FCAE9E56}" srcOrd="1" destOrd="0" presId="urn:microsoft.com/office/officeart/2005/8/layout/lProcess2"/>
    <dgm:cxn modelId="{48956B3C-D398-EF45-A0BE-78842AE41B9C}" type="presOf" srcId="{93384590-968B-FE45-9C67-B93868C930D6}" destId="{FA9A61D8-5551-574C-B3C6-20BD94D0AF54}" srcOrd="0" destOrd="0" presId="urn:microsoft.com/office/officeart/2005/8/layout/lProcess2"/>
    <dgm:cxn modelId="{F2775545-8A36-814D-96C6-E11A5DA1AD83}" type="presOf" srcId="{2C845A89-971C-F545-B8EE-5D6C16A9EBD4}" destId="{E3CE9194-5F75-0B43-B7E7-D9FAA7178543}" srcOrd="0" destOrd="0" presId="urn:microsoft.com/office/officeart/2005/8/layout/lProcess2"/>
    <dgm:cxn modelId="{E7661E77-7A95-9A48-9B4A-80F93256402F}" type="presOf" srcId="{2C845A89-971C-F545-B8EE-5D6C16A9EBD4}" destId="{24B7361E-E612-8647-80FD-B7B57AACA808}" srcOrd="1" destOrd="0" presId="urn:microsoft.com/office/officeart/2005/8/layout/lProcess2"/>
    <dgm:cxn modelId="{0410967B-DB96-E04A-869F-8C20BF7661E1}" srcId="{9E7936A8-7343-9D4C-92EA-663BD30E77C0}" destId="{93384590-968B-FE45-9C67-B93868C930D6}" srcOrd="1" destOrd="0" parTransId="{BC435E07-AF29-F648-AAE9-7C124F4C08E8}" sibTransId="{D386680E-6D62-B04A-B428-64B6CEBD5AB5}"/>
    <dgm:cxn modelId="{7280E591-DBF6-604F-9FC9-90C4E6CD06D0}" srcId="{9E7936A8-7343-9D4C-92EA-663BD30E77C0}" destId="{8312E624-8105-AB42-B5AB-AC53D8575E71}" srcOrd="0" destOrd="0" parTransId="{16EFAF7B-6BED-4044-9F37-11A7B6DCCC34}" sibTransId="{71B1BD2E-0CC4-2346-952F-A90F42DE997C}"/>
    <dgm:cxn modelId="{F2D45F93-D6A8-0F48-BC79-296834F02ADD}" type="presOf" srcId="{8312E624-8105-AB42-B5AB-AC53D8575E71}" destId="{CEEED511-2911-214F-B4F1-EBB78D9D6E69}" srcOrd="1" destOrd="0" presId="urn:microsoft.com/office/officeart/2005/8/layout/lProcess2"/>
    <dgm:cxn modelId="{75D483A7-1466-904C-8978-45F3CEB4D648}" srcId="{8312E624-8105-AB42-B5AB-AC53D8575E71}" destId="{A98F2357-88AB-454A-80EA-89460C6FD670}" srcOrd="0" destOrd="0" parTransId="{7F46EEF1-822D-4D40-9AED-50D32223470D}" sibTransId="{9EE85FE2-D4E7-BD4F-89BE-AE3B56109F51}"/>
    <dgm:cxn modelId="{AC279BAA-33A1-C441-AF3D-70A0707E0B24}" type="presOf" srcId="{A98F2357-88AB-454A-80EA-89460C6FD670}" destId="{D377B63E-0BF1-C641-9393-97FAB2CE8E6C}" srcOrd="0" destOrd="0" presId="urn:microsoft.com/office/officeart/2005/8/layout/lProcess2"/>
    <dgm:cxn modelId="{DB4004D7-1200-0F4F-BCFC-2CA457F4517A}" srcId="{2C845A89-971C-F545-B8EE-5D6C16A9EBD4}" destId="{5B94EEDE-2C15-1C42-AFB7-441D81661863}" srcOrd="0" destOrd="0" parTransId="{C36712F4-D1B5-F548-893A-014F0808BE7C}" sibTransId="{3B948A06-5286-1648-ABC1-844260F038A9}"/>
    <dgm:cxn modelId="{892BCDF4-BF84-8642-99ED-2451C4FAE956}" type="presOf" srcId="{8312E624-8105-AB42-B5AB-AC53D8575E71}" destId="{F93FA195-4327-FC45-98BB-247F95256495}" srcOrd="0" destOrd="0" presId="urn:microsoft.com/office/officeart/2005/8/layout/lProcess2"/>
    <dgm:cxn modelId="{643FBEF9-56C1-9F43-A187-2897A1492918}" srcId="{93384590-968B-FE45-9C67-B93868C930D6}" destId="{E5A8F5D0-6F1B-D143-A9C2-3ABA5171CECA}" srcOrd="0" destOrd="0" parTransId="{15113425-07C8-6244-8A9A-B3FB52D96842}" sibTransId="{B0B75278-7DFB-A74B-ABBA-2A3EAB5742ED}"/>
    <dgm:cxn modelId="{1810C7FE-2045-F849-BF85-005E513B10D0}" type="presOf" srcId="{E5A8F5D0-6F1B-D143-A9C2-3ABA5171CECA}" destId="{8B4ACE22-5A1F-4D4E-8F5D-638FCD7D181A}" srcOrd="0" destOrd="0" presId="urn:microsoft.com/office/officeart/2005/8/layout/lProcess2"/>
    <dgm:cxn modelId="{1256EA04-65A3-544C-8146-55CE75F23C91}" type="presParOf" srcId="{92AF8465-1AE9-4446-96F4-4417503CDA5C}" destId="{758F86E0-731D-FF47-9D7D-393E65D6B4A5}" srcOrd="0" destOrd="0" presId="urn:microsoft.com/office/officeart/2005/8/layout/lProcess2"/>
    <dgm:cxn modelId="{E9B46A8B-4EB1-DF4C-BD1F-82BEB5B6B922}" type="presParOf" srcId="{758F86E0-731D-FF47-9D7D-393E65D6B4A5}" destId="{F93FA195-4327-FC45-98BB-247F95256495}" srcOrd="0" destOrd="0" presId="urn:microsoft.com/office/officeart/2005/8/layout/lProcess2"/>
    <dgm:cxn modelId="{9209071F-EA1E-4443-9987-CFCBCB89839C}" type="presParOf" srcId="{758F86E0-731D-FF47-9D7D-393E65D6B4A5}" destId="{CEEED511-2911-214F-B4F1-EBB78D9D6E69}" srcOrd="1" destOrd="0" presId="urn:microsoft.com/office/officeart/2005/8/layout/lProcess2"/>
    <dgm:cxn modelId="{BD668AA9-A59B-174B-9312-A0E398F7E92C}" type="presParOf" srcId="{758F86E0-731D-FF47-9D7D-393E65D6B4A5}" destId="{E88AADE4-C939-854F-8E6B-FBABCD5AC878}" srcOrd="2" destOrd="0" presId="urn:microsoft.com/office/officeart/2005/8/layout/lProcess2"/>
    <dgm:cxn modelId="{4FA6E7FF-F1DD-144F-B69B-A2F47154B59A}" type="presParOf" srcId="{E88AADE4-C939-854F-8E6B-FBABCD5AC878}" destId="{10E685E0-5B9B-7448-B7FE-7118AA573AD0}" srcOrd="0" destOrd="0" presId="urn:microsoft.com/office/officeart/2005/8/layout/lProcess2"/>
    <dgm:cxn modelId="{D3C2C69D-814B-C647-8EAD-13516DFCED2C}" type="presParOf" srcId="{10E685E0-5B9B-7448-B7FE-7118AA573AD0}" destId="{D377B63E-0BF1-C641-9393-97FAB2CE8E6C}" srcOrd="0" destOrd="0" presId="urn:microsoft.com/office/officeart/2005/8/layout/lProcess2"/>
    <dgm:cxn modelId="{D645472B-B5CE-2F4D-A2E5-A7F5C044748E}" type="presParOf" srcId="{92AF8465-1AE9-4446-96F4-4417503CDA5C}" destId="{A29D7880-85D7-C840-8E90-7DB3EBDCF1B4}" srcOrd="1" destOrd="0" presId="urn:microsoft.com/office/officeart/2005/8/layout/lProcess2"/>
    <dgm:cxn modelId="{DA134645-C3AD-734C-B7C0-E94E91EC1466}" type="presParOf" srcId="{92AF8465-1AE9-4446-96F4-4417503CDA5C}" destId="{98ADFDF4-CCDA-A94C-9AEC-22FABEDF099C}" srcOrd="2" destOrd="0" presId="urn:microsoft.com/office/officeart/2005/8/layout/lProcess2"/>
    <dgm:cxn modelId="{84CCEB18-8A1D-0A47-B9A5-0EEE67D2B859}" type="presParOf" srcId="{98ADFDF4-CCDA-A94C-9AEC-22FABEDF099C}" destId="{FA9A61D8-5551-574C-B3C6-20BD94D0AF54}" srcOrd="0" destOrd="0" presId="urn:microsoft.com/office/officeart/2005/8/layout/lProcess2"/>
    <dgm:cxn modelId="{A12CF19C-1FA5-064F-B0C1-253ECCC2BE1A}" type="presParOf" srcId="{98ADFDF4-CCDA-A94C-9AEC-22FABEDF099C}" destId="{61C97487-74BB-7D49-8E56-B463FCAE9E56}" srcOrd="1" destOrd="0" presId="urn:microsoft.com/office/officeart/2005/8/layout/lProcess2"/>
    <dgm:cxn modelId="{595EB8DD-61BF-4A4C-BC7F-999C6F5602C3}" type="presParOf" srcId="{98ADFDF4-CCDA-A94C-9AEC-22FABEDF099C}" destId="{398D33EF-0BF0-C348-A7C9-61DC4B497BC9}" srcOrd="2" destOrd="0" presId="urn:microsoft.com/office/officeart/2005/8/layout/lProcess2"/>
    <dgm:cxn modelId="{6B6952AB-9DC0-E941-ADB3-FC86BDCB70D0}" type="presParOf" srcId="{398D33EF-0BF0-C348-A7C9-61DC4B497BC9}" destId="{A4901B75-7B20-914C-AB32-E5AAC318A3D1}" srcOrd="0" destOrd="0" presId="urn:microsoft.com/office/officeart/2005/8/layout/lProcess2"/>
    <dgm:cxn modelId="{B4AF0F3A-F6C4-674A-A9E1-B994955A366F}" type="presParOf" srcId="{A4901B75-7B20-914C-AB32-E5AAC318A3D1}" destId="{8B4ACE22-5A1F-4D4E-8F5D-638FCD7D181A}" srcOrd="0" destOrd="0" presId="urn:microsoft.com/office/officeart/2005/8/layout/lProcess2"/>
    <dgm:cxn modelId="{539C6EA2-8B9A-B941-9031-F9C02D298EC3}" type="presParOf" srcId="{92AF8465-1AE9-4446-96F4-4417503CDA5C}" destId="{4E4AED6B-CF5B-A94C-9367-3804D2C57FD6}" srcOrd="3" destOrd="0" presId="urn:microsoft.com/office/officeart/2005/8/layout/lProcess2"/>
    <dgm:cxn modelId="{D67A38BF-4B71-8E43-A7C0-A484BA48DDB6}" type="presParOf" srcId="{92AF8465-1AE9-4446-96F4-4417503CDA5C}" destId="{1CEB44D2-37C9-1E42-A79C-A0DA0C70FD48}" srcOrd="4" destOrd="0" presId="urn:microsoft.com/office/officeart/2005/8/layout/lProcess2"/>
    <dgm:cxn modelId="{A797F80D-2E37-6D46-BC5B-4FA0C44302F9}" type="presParOf" srcId="{1CEB44D2-37C9-1E42-A79C-A0DA0C70FD48}" destId="{E3CE9194-5F75-0B43-B7E7-D9FAA7178543}" srcOrd="0" destOrd="0" presId="urn:microsoft.com/office/officeart/2005/8/layout/lProcess2"/>
    <dgm:cxn modelId="{F6AB10EE-DC26-CC4A-8B23-0FF38CAB8274}" type="presParOf" srcId="{1CEB44D2-37C9-1E42-A79C-A0DA0C70FD48}" destId="{24B7361E-E612-8647-80FD-B7B57AACA808}" srcOrd="1" destOrd="0" presId="urn:microsoft.com/office/officeart/2005/8/layout/lProcess2"/>
    <dgm:cxn modelId="{E8DE72EB-FFCD-8648-9C0B-8F50B16EE4A0}" type="presParOf" srcId="{1CEB44D2-37C9-1E42-A79C-A0DA0C70FD48}" destId="{9FF758B2-F498-FC4D-8BB7-91CA12354BB6}" srcOrd="2" destOrd="0" presId="urn:microsoft.com/office/officeart/2005/8/layout/lProcess2"/>
    <dgm:cxn modelId="{897534BC-4C62-6549-B351-20E473C1801B}" type="presParOf" srcId="{9FF758B2-F498-FC4D-8BB7-91CA12354BB6}" destId="{A3FBA880-0698-A841-B9B3-5995A8F2DB43}" srcOrd="0" destOrd="0" presId="urn:microsoft.com/office/officeart/2005/8/layout/lProcess2"/>
    <dgm:cxn modelId="{C8A22A37-2D33-624E-B85D-1E38C98FF4B4}" type="presParOf" srcId="{A3FBA880-0698-A841-B9B3-5995A8F2DB43}" destId="{644C816D-7B3E-4542-93C8-487904F413CD}"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FA195-4327-FC45-98BB-247F95256495}">
      <dsp:nvSpPr>
        <dsp:cNvPr id="0" name=""/>
        <dsp:cNvSpPr/>
      </dsp:nvSpPr>
      <dsp:spPr>
        <a:xfrm>
          <a:off x="976" y="0"/>
          <a:ext cx="2540088" cy="4298950"/>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3830" tIns="163830" rIns="163830" bIns="163830" numCol="1" spcCol="1270" anchor="ctr" anchorCtr="0">
          <a:noAutofit/>
        </a:bodyPr>
        <a:lstStyle/>
        <a:p>
          <a:pPr marL="0" lvl="0" indent="0" algn="ctr" defTabSz="1911350" rtl="0">
            <a:lnSpc>
              <a:spcPct val="90000"/>
            </a:lnSpc>
            <a:spcBef>
              <a:spcPct val="0"/>
            </a:spcBef>
            <a:spcAft>
              <a:spcPct val="35000"/>
            </a:spcAft>
            <a:buNone/>
          </a:pPr>
          <a:r>
            <a:rPr lang="en-US" sz="4300" kern="1200" dirty="0"/>
            <a:t>Low</a:t>
          </a:r>
        </a:p>
      </dsp:txBody>
      <dsp:txXfrm>
        <a:off x="976" y="0"/>
        <a:ext cx="2540088" cy="1289685"/>
      </dsp:txXfrm>
    </dsp:sp>
    <dsp:sp modelId="{D377B63E-0BF1-C641-9393-97FAB2CE8E6C}">
      <dsp:nvSpPr>
        <dsp:cNvPr id="0" name=""/>
        <dsp:cNvSpPr/>
      </dsp:nvSpPr>
      <dsp:spPr>
        <a:xfrm>
          <a:off x="254985" y="1289685"/>
          <a:ext cx="2032070" cy="279431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t>The loss could be expected to have a limited adverse effect on organizational operations, organizational assets, or individuals</a:t>
          </a:r>
        </a:p>
      </dsp:txBody>
      <dsp:txXfrm>
        <a:off x="314502" y="1349202"/>
        <a:ext cx="1913036" cy="2675283"/>
      </dsp:txXfrm>
    </dsp:sp>
    <dsp:sp modelId="{FA9A61D8-5551-574C-B3C6-20BD94D0AF54}">
      <dsp:nvSpPr>
        <dsp:cNvPr id="0" name=""/>
        <dsp:cNvSpPr/>
      </dsp:nvSpPr>
      <dsp:spPr>
        <a:xfrm>
          <a:off x="2731571" y="0"/>
          <a:ext cx="2540088" cy="4298950"/>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3830" tIns="163830" rIns="163830" bIns="163830" numCol="1" spcCol="1270" anchor="ctr" anchorCtr="0">
          <a:noAutofit/>
        </a:bodyPr>
        <a:lstStyle/>
        <a:p>
          <a:pPr marL="0" lvl="0" indent="0" algn="ctr" defTabSz="1911350" rtl="0">
            <a:lnSpc>
              <a:spcPct val="90000"/>
            </a:lnSpc>
            <a:spcBef>
              <a:spcPct val="0"/>
            </a:spcBef>
            <a:spcAft>
              <a:spcPct val="35000"/>
            </a:spcAft>
            <a:buNone/>
          </a:pPr>
          <a:r>
            <a:rPr lang="en-US" sz="4300" kern="1200"/>
            <a:t>Moderate</a:t>
          </a:r>
        </a:p>
      </dsp:txBody>
      <dsp:txXfrm>
        <a:off x="2731571" y="0"/>
        <a:ext cx="2540088" cy="1289685"/>
      </dsp:txXfrm>
    </dsp:sp>
    <dsp:sp modelId="{8B4ACE22-5A1F-4D4E-8F5D-638FCD7D181A}">
      <dsp:nvSpPr>
        <dsp:cNvPr id="0" name=""/>
        <dsp:cNvSpPr/>
      </dsp:nvSpPr>
      <dsp:spPr>
        <a:xfrm>
          <a:off x="2985580" y="1289685"/>
          <a:ext cx="2032070" cy="279431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US" sz="1800" kern="1200"/>
            <a:t>The loss could be expected to have a serious adverse effect on organizational operations, organizational assets, or individuals</a:t>
          </a:r>
        </a:p>
      </dsp:txBody>
      <dsp:txXfrm>
        <a:off x="3045097" y="1349202"/>
        <a:ext cx="1913036" cy="2675283"/>
      </dsp:txXfrm>
    </dsp:sp>
    <dsp:sp modelId="{E3CE9194-5F75-0B43-B7E7-D9FAA7178543}">
      <dsp:nvSpPr>
        <dsp:cNvPr id="0" name=""/>
        <dsp:cNvSpPr/>
      </dsp:nvSpPr>
      <dsp:spPr>
        <a:xfrm>
          <a:off x="5462166" y="0"/>
          <a:ext cx="2540088" cy="4298950"/>
        </a:xfrm>
        <a:prstGeom prst="roundRect">
          <a:avLst>
            <a:gd name="adj" fmla="val 10000"/>
          </a:avLst>
        </a:prstGeom>
        <a:solidFill>
          <a:schemeClr val="accent1">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txBody>
        <a:bodyPr spcFirstLastPara="0" vert="horz" wrap="square" lIns="163830" tIns="163830" rIns="163830" bIns="163830" numCol="1" spcCol="1270" anchor="ctr" anchorCtr="0">
          <a:noAutofit/>
        </a:bodyPr>
        <a:lstStyle/>
        <a:p>
          <a:pPr marL="0" lvl="0" indent="0" algn="ctr" defTabSz="1911350" rtl="0">
            <a:lnSpc>
              <a:spcPct val="90000"/>
            </a:lnSpc>
            <a:spcBef>
              <a:spcPct val="0"/>
            </a:spcBef>
            <a:spcAft>
              <a:spcPct val="35000"/>
            </a:spcAft>
            <a:buNone/>
          </a:pPr>
          <a:r>
            <a:rPr lang="en-US" sz="4300" kern="1200"/>
            <a:t>High</a:t>
          </a:r>
        </a:p>
      </dsp:txBody>
      <dsp:txXfrm>
        <a:off x="5462166" y="0"/>
        <a:ext cx="2540088" cy="1289685"/>
      </dsp:txXfrm>
    </dsp:sp>
    <dsp:sp modelId="{644C816D-7B3E-4542-93C8-487904F413CD}">
      <dsp:nvSpPr>
        <dsp:cNvPr id="0" name=""/>
        <dsp:cNvSpPr/>
      </dsp:nvSpPr>
      <dsp:spPr>
        <a:xfrm>
          <a:off x="5716175" y="1289685"/>
          <a:ext cx="2032070" cy="2794317"/>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t>The loss could be expected to have a severe or catastrophic adverse effect on organizational operations, organizational assets, or individuals</a:t>
          </a:r>
        </a:p>
      </dsp:txBody>
      <dsp:txXfrm>
        <a:off x="5775692" y="1349202"/>
        <a:ext cx="1913036" cy="267528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ＭＳ Ｐゴシック" pitchFamily="34" charset="-128"/>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ＭＳ Ｐゴシック" pitchFamily="34" charset="-128"/>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ＭＳ Ｐゴシック" pitchFamily="34" charset="-128"/>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56BFA0C-937A-C84B-8731-133DBFC6FE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ＭＳ Ｐゴシック" pitchFamily="34" charset="-128"/>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ＭＳ Ｐゴシック" pitchFamily="34" charset="-128"/>
              </a:defRPr>
            </a:lvl1pPr>
          </a:lstStyle>
          <a:p>
            <a:pPr>
              <a:defRPr/>
            </a:pPr>
            <a:endParaRPr lang="en-US"/>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ＭＳ Ｐゴシック" pitchFamily="34" charset="-128"/>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19B8095-87A9-844A-97E8-B2F61D6B2F62}"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4F7795F6-4F9C-074F-8016-9B887FF7FD93}" type="slidenum">
              <a:rPr lang="en-AU" altLang="en-US"/>
              <a:pPr>
                <a:spcBef>
                  <a:spcPct val="0"/>
                </a:spcBef>
              </a:pPr>
              <a:t>1</a:t>
            </a:fld>
            <a:endParaRPr lang="en-AU" alt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Lecture slides by Lawrie Brown for “Cryptography and Network Security”, by William Stallings, briefly reviewing the text outline from </a:t>
            </a:r>
            <a:r>
              <a:rPr lang="en-US" altLang="en-US" dirty="0" err="1"/>
              <a:t>Ch</a:t>
            </a:r>
            <a:r>
              <a:rPr lang="en-US" altLang="en-US" dirty="0"/>
              <a:t> 0, and then presenting the content from Chapter 1 – “Introduction”.</a:t>
            </a:r>
          </a:p>
          <a:p>
            <a:pPr eaLnBrk="1" hangingPunct="1"/>
            <a:endParaRPr lang="en-US" altLang="en-US" dirty="0"/>
          </a:p>
          <a:p>
            <a:pPr eaLnBrk="1" hangingPunct="1"/>
            <a:r>
              <a:rPr lang="en-US" altLang="en-US" dirty="0"/>
              <a:t>Enhanced and Modified by </a:t>
            </a:r>
            <a:r>
              <a:rPr lang="en-US" altLang="en-US" dirty="0" err="1"/>
              <a:t>Chuan</a:t>
            </a:r>
            <a:r>
              <a:rPr lang="en-US" altLang="en-US" dirty="0"/>
              <a:t> Yue at the Colorado School of Mines.</a:t>
            </a:r>
          </a:p>
          <a:p>
            <a:pPr eaLnBrk="1" hangingPunct="1"/>
            <a:endParaRPr lang="en-AU" altLang="en-US" dirty="0">
              <a:latin typeface="Times New Roman" charset="0"/>
            </a:endParaRPr>
          </a:p>
        </p:txBody>
      </p:sp>
    </p:spTree>
    <p:extLst>
      <p:ext uri="{BB962C8B-B14F-4D97-AF65-F5344CB8AC3E}">
        <p14:creationId xmlns:p14="http://schemas.microsoft.com/office/powerpoint/2010/main" val="1054286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a:ln/>
        </p:spPr>
      </p:sp>
      <p:sp>
        <p:nvSpPr>
          <p:cNvPr id="471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100" dirty="0"/>
              <a:t>Added by Chuan Yue at the Colorado School of Mines.</a:t>
            </a:r>
          </a:p>
          <a:p>
            <a:pPr eaLnBrk="1" hangingPunct="1"/>
            <a:endParaRPr lang="en-US" altLang="en-US" sz="1100" dirty="0"/>
          </a:p>
        </p:txBody>
      </p:sp>
      <p:sp>
        <p:nvSpPr>
          <p:cNvPr id="47107"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39F81804-1A23-794D-9014-E843F80DAD7B}" type="slidenum">
              <a:rPr lang="en-AU" altLang="en-US"/>
              <a:pPr>
                <a:spcBef>
                  <a:spcPct val="0"/>
                </a:spcBef>
              </a:pPr>
              <a:t>10</a:t>
            </a:fld>
            <a:endParaRPr lang="en-A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We use three levels of impact on organizations or</a:t>
            </a:r>
          </a:p>
          <a:p>
            <a:r>
              <a:rPr lang="en-US" sz="1200" b="0" i="0" u="none" strike="noStrike" kern="1200" baseline="0" dirty="0">
                <a:solidFill>
                  <a:schemeClr val="tx1"/>
                </a:solidFill>
                <a:latin typeface="Arial" pitchFamily="-107" charset="0"/>
                <a:ea typeface="+mn-ea"/>
                <a:cs typeface="+mn-cs"/>
              </a:rPr>
              <a:t>individuals should there be a breach of security (i.e., a loss of confidentiality, integrity,</a:t>
            </a:r>
          </a:p>
          <a:p>
            <a:r>
              <a:rPr lang="en-US" sz="1200" b="0" i="0" u="none" strike="noStrike" kern="1200" baseline="0" dirty="0">
                <a:solidFill>
                  <a:schemeClr val="tx1"/>
                </a:solidFill>
                <a:latin typeface="Arial" pitchFamily="-107" charset="0"/>
                <a:ea typeface="+mn-ea"/>
                <a:cs typeface="+mn-cs"/>
              </a:rPr>
              <a:t>or availability). These levels are defined in FIPS 199:</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Low:  The loss could be expected to have a limited adverse effect on organizational</a:t>
            </a:r>
          </a:p>
          <a:p>
            <a:r>
              <a:rPr lang="en-US" sz="1200" b="0" i="0" u="none" strike="noStrike" kern="1200" baseline="0" dirty="0">
                <a:solidFill>
                  <a:schemeClr val="tx1"/>
                </a:solidFill>
                <a:latin typeface="Arial" pitchFamily="-107" charset="0"/>
                <a:ea typeface="+mn-ea"/>
                <a:cs typeface="+mn-cs"/>
              </a:rPr>
              <a:t>operations, organizational assets, or individuals. A limited adverse effect</a:t>
            </a:r>
          </a:p>
          <a:p>
            <a:r>
              <a:rPr lang="en-US" sz="1200" b="0" i="0" u="none" strike="noStrike" kern="1200" baseline="0" dirty="0">
                <a:solidFill>
                  <a:schemeClr val="tx1"/>
                </a:solidFill>
                <a:latin typeface="Arial" pitchFamily="-107" charset="0"/>
                <a:ea typeface="+mn-ea"/>
                <a:cs typeface="+mn-cs"/>
              </a:rPr>
              <a:t>means that, for example, the loss of confidentiality, integrity, or availability</a:t>
            </a:r>
          </a:p>
          <a:p>
            <a:r>
              <a:rPr lang="en-US" sz="1200" b="0" i="0" u="none" strike="noStrike" kern="1200" baseline="0" dirty="0">
                <a:solidFill>
                  <a:schemeClr val="tx1"/>
                </a:solidFill>
                <a:latin typeface="Arial" pitchFamily="-107" charset="0"/>
                <a:ea typeface="+mn-ea"/>
                <a:cs typeface="+mn-cs"/>
              </a:rPr>
              <a:t>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degradation in mission capability to an extent and duration</a:t>
            </a:r>
          </a:p>
          <a:p>
            <a:r>
              <a:rPr lang="en-US" sz="1200" b="0" i="0" u="none" strike="noStrike" kern="1200" baseline="0" dirty="0">
                <a:solidFill>
                  <a:schemeClr val="tx1"/>
                </a:solidFill>
                <a:latin typeface="Arial" pitchFamily="-107" charset="0"/>
                <a:ea typeface="+mn-ea"/>
                <a:cs typeface="+mn-cs"/>
              </a:rPr>
              <a:t>that the organization is able to perform its primary functions, but the effectiveness</a:t>
            </a:r>
          </a:p>
          <a:p>
            <a:r>
              <a:rPr lang="en-US" sz="1200" b="0" i="0" u="none" strike="noStrike" kern="1200" baseline="0" dirty="0">
                <a:solidFill>
                  <a:schemeClr val="tx1"/>
                </a:solidFill>
                <a:latin typeface="Arial" pitchFamily="-107" charset="0"/>
                <a:ea typeface="+mn-ea"/>
                <a:cs typeface="+mn-cs"/>
              </a:rPr>
              <a:t>of the functions is noticeably reduced; (ii) result in minor damage to</a:t>
            </a:r>
          </a:p>
          <a:p>
            <a:r>
              <a:rPr lang="en-US" sz="1200" b="0" i="0" u="none" strike="noStrike" kern="1200" baseline="0" dirty="0">
                <a:solidFill>
                  <a:schemeClr val="tx1"/>
                </a:solidFill>
                <a:latin typeface="Arial" pitchFamily="-107" charset="0"/>
                <a:ea typeface="+mn-ea"/>
                <a:cs typeface="+mn-cs"/>
              </a:rPr>
              <a:t>organizational assets; (iii) result in minor financial loss; or (iv) result in minor</a:t>
            </a:r>
          </a:p>
          <a:p>
            <a:r>
              <a:rPr lang="en-US" sz="1200" b="0" i="0" u="none" strike="noStrike" kern="1200" baseline="0" dirty="0">
                <a:solidFill>
                  <a:schemeClr val="tx1"/>
                </a:solidFill>
                <a:latin typeface="Arial" pitchFamily="-107" charset="0"/>
                <a:ea typeface="+mn-ea"/>
                <a:cs typeface="+mn-cs"/>
              </a:rPr>
              <a:t>harm to individuals.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Moderate:  The loss could be expected to have a serious adverse effect on</a:t>
            </a:r>
          </a:p>
          <a:p>
            <a:r>
              <a:rPr lang="en-US" sz="1200" b="0" i="0" u="none" strike="noStrike" kern="1200" baseline="0" dirty="0">
                <a:solidFill>
                  <a:schemeClr val="tx1"/>
                </a:solidFill>
                <a:latin typeface="Arial" pitchFamily="-107" charset="0"/>
                <a:ea typeface="+mn-ea"/>
                <a:cs typeface="+mn-cs"/>
              </a:rPr>
              <a:t>organizational operations, organizational assets, or individuals. A serious</a:t>
            </a:r>
          </a:p>
          <a:p>
            <a:r>
              <a:rPr lang="en-US" sz="1200" b="0" i="0" u="none" strike="noStrike" kern="1200" baseline="0" dirty="0">
                <a:solidFill>
                  <a:schemeClr val="tx1"/>
                </a:solidFill>
                <a:latin typeface="Arial" pitchFamily="-107" charset="0"/>
                <a:ea typeface="+mn-ea"/>
                <a:cs typeface="+mn-cs"/>
              </a:rPr>
              <a:t>adverse effect means that, for example, the loss might (</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significant</a:t>
            </a:r>
          </a:p>
          <a:p>
            <a:r>
              <a:rPr lang="en-US" sz="1200" b="0" i="0" u="none" strike="noStrike" kern="1200" baseline="0" dirty="0">
                <a:solidFill>
                  <a:schemeClr val="tx1"/>
                </a:solidFill>
                <a:latin typeface="Arial" pitchFamily="-107" charset="0"/>
                <a:ea typeface="+mn-ea"/>
                <a:cs typeface="+mn-cs"/>
              </a:rPr>
              <a:t>degradation in mission capability to an extent and duration that the organization</a:t>
            </a:r>
          </a:p>
          <a:p>
            <a:r>
              <a:rPr lang="en-US" sz="1200" b="0" i="0" u="none" strike="noStrike" kern="1200" baseline="0" dirty="0">
                <a:solidFill>
                  <a:schemeClr val="tx1"/>
                </a:solidFill>
                <a:latin typeface="Arial" pitchFamily="-107" charset="0"/>
                <a:ea typeface="+mn-ea"/>
                <a:cs typeface="+mn-cs"/>
              </a:rPr>
              <a:t>is able to perform its primary functions, but the effectiveness of the functions</a:t>
            </a:r>
          </a:p>
          <a:p>
            <a:r>
              <a:rPr lang="en-US" sz="1200" b="0" i="0" u="none" strike="noStrike" kern="1200" baseline="0" dirty="0">
                <a:solidFill>
                  <a:schemeClr val="tx1"/>
                </a:solidFill>
                <a:latin typeface="Arial" pitchFamily="-107" charset="0"/>
                <a:ea typeface="+mn-ea"/>
                <a:cs typeface="+mn-cs"/>
              </a:rPr>
              <a:t>is significantly reduced; (ii) result in significant damage to organizational</a:t>
            </a:r>
          </a:p>
          <a:p>
            <a:r>
              <a:rPr lang="en-US" sz="1200" b="0" i="0" u="none" strike="noStrike" kern="1200" baseline="0" dirty="0">
                <a:solidFill>
                  <a:schemeClr val="tx1"/>
                </a:solidFill>
                <a:latin typeface="Arial" pitchFamily="-107" charset="0"/>
                <a:ea typeface="+mn-ea"/>
                <a:cs typeface="+mn-cs"/>
              </a:rPr>
              <a:t>assets; (iii) result in significant financial loss; or (iv) result in significant harm</a:t>
            </a:r>
          </a:p>
          <a:p>
            <a:r>
              <a:rPr lang="en-US" sz="1200" b="0" i="0" u="none" strike="noStrike" kern="1200" baseline="0" dirty="0">
                <a:solidFill>
                  <a:schemeClr val="tx1"/>
                </a:solidFill>
                <a:latin typeface="Arial" pitchFamily="-107" charset="0"/>
                <a:ea typeface="+mn-ea"/>
                <a:cs typeface="+mn-cs"/>
              </a:rPr>
              <a:t>to individuals that does not involve loss of life or serious, life-threatening</a:t>
            </a:r>
          </a:p>
          <a:p>
            <a:r>
              <a:rPr lang="en-US" sz="1200" b="0" i="0" u="none" strike="noStrike" kern="1200" baseline="0" dirty="0">
                <a:solidFill>
                  <a:schemeClr val="tx1"/>
                </a:solidFill>
                <a:latin typeface="Arial" pitchFamily="-107" charset="0"/>
                <a:ea typeface="+mn-ea"/>
                <a:cs typeface="+mn-cs"/>
              </a:rPr>
              <a:t>injuries.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High:  The loss could be expected to have a severe or catastrophic adverse</a:t>
            </a:r>
          </a:p>
          <a:p>
            <a:r>
              <a:rPr lang="en-US" sz="1200" b="0" i="0" u="none" strike="noStrike" kern="1200" baseline="0" dirty="0">
                <a:solidFill>
                  <a:schemeClr val="tx1"/>
                </a:solidFill>
                <a:latin typeface="Arial" pitchFamily="-107" charset="0"/>
                <a:ea typeface="+mn-ea"/>
                <a:cs typeface="+mn-cs"/>
              </a:rPr>
              <a:t>effect on organizational operations, organizational assets, or individuals. A</a:t>
            </a:r>
          </a:p>
          <a:p>
            <a:r>
              <a:rPr lang="en-US" sz="1200" b="0" i="0" u="none" strike="noStrike" kern="1200" baseline="0" dirty="0">
                <a:solidFill>
                  <a:schemeClr val="tx1"/>
                </a:solidFill>
                <a:latin typeface="Arial" pitchFamily="-107" charset="0"/>
                <a:ea typeface="+mn-ea"/>
                <a:cs typeface="+mn-cs"/>
              </a:rPr>
              <a:t>severe or catastrophic adverse effect means that, for example, the loss might</a:t>
            </a:r>
          </a:p>
          <a:p>
            <a:r>
              <a:rPr lang="en-US" sz="1200" b="0" i="0" u="none" strike="noStrike" kern="1200" baseline="0" dirty="0">
                <a:solidFill>
                  <a:schemeClr val="tx1"/>
                </a:solidFill>
                <a:latin typeface="Arial" pitchFamily="-107" charset="0"/>
                <a:ea typeface="+mn-ea"/>
                <a:cs typeface="+mn-cs"/>
              </a:rPr>
              <a:t>(</a:t>
            </a:r>
            <a:r>
              <a:rPr lang="en-US" sz="1200" b="0" i="0" u="none" strike="noStrike" kern="1200" baseline="0" dirty="0" err="1">
                <a:solidFill>
                  <a:schemeClr val="tx1"/>
                </a:solidFill>
                <a:latin typeface="Arial" pitchFamily="-107" charset="0"/>
                <a:ea typeface="+mn-ea"/>
                <a:cs typeface="+mn-cs"/>
              </a:rPr>
              <a:t>i</a:t>
            </a:r>
            <a:r>
              <a:rPr lang="en-US" sz="1200" b="0" i="0" u="none" strike="noStrike" kern="1200" baseline="0" dirty="0">
                <a:solidFill>
                  <a:schemeClr val="tx1"/>
                </a:solidFill>
                <a:latin typeface="Arial" pitchFamily="-107" charset="0"/>
                <a:ea typeface="+mn-ea"/>
                <a:cs typeface="+mn-cs"/>
              </a:rPr>
              <a:t>) cause a severe degradation in or loss of mission capability to an extent</a:t>
            </a:r>
          </a:p>
          <a:p>
            <a:r>
              <a:rPr lang="en-US" sz="1200" b="0" i="0" u="none" strike="noStrike" kern="1200" baseline="0" dirty="0">
                <a:solidFill>
                  <a:schemeClr val="tx1"/>
                </a:solidFill>
                <a:latin typeface="Arial" pitchFamily="-107" charset="0"/>
                <a:ea typeface="+mn-ea"/>
                <a:cs typeface="+mn-cs"/>
              </a:rPr>
              <a:t>and duration that the organization is not able to perform one or more of its</a:t>
            </a:r>
          </a:p>
          <a:p>
            <a:r>
              <a:rPr lang="en-US" sz="1200" b="0" i="0" u="none" strike="noStrike" kern="1200" baseline="0" dirty="0">
                <a:solidFill>
                  <a:schemeClr val="tx1"/>
                </a:solidFill>
                <a:latin typeface="Arial" pitchFamily="-107" charset="0"/>
                <a:ea typeface="+mn-ea"/>
                <a:cs typeface="+mn-cs"/>
              </a:rPr>
              <a:t>primary functions; (ii) result in major damage to organizational assets; (iii)</a:t>
            </a:r>
          </a:p>
          <a:p>
            <a:r>
              <a:rPr lang="en-US" sz="1200" b="0" i="0" u="none" strike="noStrike" kern="1200" baseline="0" dirty="0">
                <a:solidFill>
                  <a:schemeClr val="tx1"/>
                </a:solidFill>
                <a:latin typeface="Arial" pitchFamily="-107" charset="0"/>
                <a:ea typeface="+mn-ea"/>
                <a:cs typeface="+mn-cs"/>
              </a:rPr>
              <a:t>result in major financial loss; or (iv) result in severe or catastrophic harm to</a:t>
            </a:r>
          </a:p>
          <a:p>
            <a:r>
              <a:rPr lang="en-US" sz="1200" b="0" i="0" u="none" strike="noStrike" kern="1200" baseline="0" dirty="0">
                <a:solidFill>
                  <a:schemeClr val="tx1"/>
                </a:solidFill>
                <a:latin typeface="Arial" pitchFamily="-107" charset="0"/>
                <a:ea typeface="+mn-ea"/>
                <a:cs typeface="+mn-cs"/>
              </a:rPr>
              <a:t>individuals involving loss of life or serious life-threatening injuries.</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1863354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a:ln/>
        </p:spPr>
      </p:sp>
      <p:sp>
        <p:nvSpPr>
          <p:cNvPr id="5120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a:t>We now provide some examples of applications that illustrate the requirements just enumerated.</a:t>
            </a:r>
          </a:p>
          <a:p>
            <a:pPr eaLnBrk="1" hangingPunct="1"/>
            <a:r>
              <a:rPr lang="en-US" altLang="en-US" sz="1100"/>
              <a:t>• Confidentiality - Student grade information is an asset whose confidentiality is considered to be highly important by students. Grade information should only be available to students, their parents, and employees that require the information to do their job. Student enrollment information may have a moderate confidentiality rating. While still coveredby FERPA, this information is seen by more people on a daily basis, is less likely to be targeted than grade information, and results in less damage if disclosed. Directory information, such as lists of students or faculty or departmental lists, may be assigned a low confidentiality rating or indeed no rating. This information is typically freely available to the public and published on a school's Web site.</a:t>
            </a:r>
          </a:p>
          <a:p>
            <a:pPr eaLnBrk="1" hangingPunct="1"/>
            <a:r>
              <a:rPr lang="en-US" altLang="en-US" sz="1100"/>
              <a:t>• Integrity – Consider a hospital patient's allergy information stored in a database. The doctor should be able to trust that the information is correct and current. Now suppose that an employee (e.g., a nurse) who is authorized to view and update this information deliberately falsifies the data to cause harm to the hospital. The database needs to be restored to a trusted basis quickly, and it should be possible to trace the error back to the person responsible. Patient allergy information is an example of an asset with a high requirement for integrity. Inaccurate information could result in serious harm or death to a patient and expose the hospital to massive liability.</a:t>
            </a:r>
          </a:p>
          <a:p>
            <a:pPr eaLnBrk="1" hangingPunct="1"/>
            <a:r>
              <a:rPr lang="en-US" altLang="en-US" sz="1100"/>
              <a:t>• Availability - The more critical a component or service, the higher is the level of availability required. Consider a system that provides authentication services for critical systems, applications, and devices. An interruption of service results in the inability for customers to access computing resources and staff to access the resources they need to perform critical tasks. The loss of the service translates into a large financial loss in lost employee productivity and potential customer loss.</a:t>
            </a:r>
          </a:p>
        </p:txBody>
      </p:sp>
      <p:sp>
        <p:nvSpPr>
          <p:cNvPr id="5120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E719A938-8226-D24B-A0BD-CC276DA4B3C8}" type="slidenum">
              <a:rPr lang="en-AU" altLang="en-US"/>
              <a:pPr>
                <a:spcBef>
                  <a:spcPct val="0"/>
                </a:spcBef>
              </a:pPr>
              <a:t>12</a:t>
            </a:fld>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a:ln/>
        </p:spPr>
      </p:sp>
      <p:sp>
        <p:nvSpPr>
          <p:cNvPr id="5325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a:t>Computer security is both fascinating and complex. Some of the reasons follow:</a:t>
            </a:r>
          </a:p>
          <a:p>
            <a:pPr eaLnBrk="1" hangingPunct="1"/>
            <a:r>
              <a:rPr lang="en-US" altLang="en-US" sz="1100" b="1"/>
              <a:t>1.</a:t>
            </a:r>
            <a:r>
              <a:rPr lang="en-US" altLang="en-US" sz="1100"/>
              <a:t> Computer security is not as simple as it might first appear to the novice. The requirements seem to be straightforward, but the mechanisms used to meet those requirements can be quite complex and subtle.</a:t>
            </a:r>
          </a:p>
          <a:p>
            <a:pPr eaLnBrk="1" hangingPunct="1"/>
            <a:r>
              <a:rPr lang="en-US" altLang="en-US" sz="1100" b="1"/>
              <a:t>2.</a:t>
            </a:r>
            <a:r>
              <a:rPr lang="en-US" altLang="en-US" sz="1100"/>
              <a:t> In developing a particular security mechanism or algorithm, one must always consider potential attacks (often unexpected) on those security features. </a:t>
            </a:r>
          </a:p>
          <a:p>
            <a:pPr eaLnBrk="1" hangingPunct="1"/>
            <a:r>
              <a:rPr lang="en-US" altLang="en-US" sz="1100" b="1"/>
              <a:t>3.</a:t>
            </a:r>
            <a:r>
              <a:rPr lang="en-US" altLang="en-US" sz="1100"/>
              <a:t> Hence procedures used to provide particular services are often counterintuitive.   E,g, PBKDF2 requirements</a:t>
            </a:r>
          </a:p>
          <a:p>
            <a:pPr eaLnBrk="1" hangingPunct="1"/>
            <a:r>
              <a:rPr lang="en-US" altLang="en-US" sz="1100" b="1"/>
              <a:t>4.</a:t>
            </a:r>
            <a:r>
              <a:rPr lang="en-US" altLang="en-US" sz="1100"/>
              <a:t> Security mechanisms typically involve more than a particular algorithm or protocol, but also require participants to have secret information, leading to issues of creation, distribution, and protection of that secret information. </a:t>
            </a:r>
          </a:p>
          <a:p>
            <a:pPr eaLnBrk="1" hangingPunct="1"/>
            <a:r>
              <a:rPr lang="en-US" altLang="en-US" sz="1100" b="1"/>
              <a:t>5. </a:t>
            </a:r>
            <a:r>
              <a:rPr lang="en-US" altLang="en-US" sz="1100"/>
              <a:t>Having designed various security mechanisms, it is necessary to decide where to use them.</a:t>
            </a:r>
          </a:p>
          <a:p>
            <a:pPr eaLnBrk="1" hangingPunct="1"/>
            <a:r>
              <a:rPr lang="en-US" altLang="en-US" sz="1100" b="1"/>
              <a:t>6. </a:t>
            </a:r>
            <a:r>
              <a:rPr lang="en-US" altLang="en-US" sz="1100"/>
              <a:t>Computer security is essentially a battle of wits between a perpetrator who tries to find holes and the designer or administrator who tries to close them. </a:t>
            </a:r>
          </a:p>
          <a:p>
            <a:pPr eaLnBrk="1" hangingPunct="1"/>
            <a:r>
              <a:rPr lang="en-US" altLang="en-US" sz="1100" b="1"/>
              <a:t>7. </a:t>
            </a:r>
            <a:r>
              <a:rPr lang="en-US" altLang="en-US" sz="1100"/>
              <a:t>There is a natural tendency on the part of users and system managers to perceive little benefit from security investment until a security failure occurs.</a:t>
            </a:r>
          </a:p>
          <a:p>
            <a:pPr eaLnBrk="1" hangingPunct="1"/>
            <a:r>
              <a:rPr lang="en-US" altLang="en-US" sz="1100" b="1"/>
              <a:t>8. </a:t>
            </a:r>
            <a:r>
              <a:rPr lang="en-US" altLang="en-US" sz="1100"/>
              <a:t>Security requires regular monitoring, difficult in today's short-term environment.</a:t>
            </a:r>
          </a:p>
          <a:p>
            <a:pPr eaLnBrk="1" hangingPunct="1"/>
            <a:r>
              <a:rPr lang="en-US" altLang="en-US" sz="1100" b="1"/>
              <a:t>9. </a:t>
            </a:r>
            <a:r>
              <a:rPr lang="en-US" altLang="en-US" sz="1100"/>
              <a:t>Security is still too often an afterthought - incorporated after the design is complete.</a:t>
            </a:r>
          </a:p>
          <a:p>
            <a:pPr eaLnBrk="1" hangingPunct="1"/>
            <a:r>
              <a:rPr lang="en-US" altLang="en-US" sz="1100" b="1"/>
              <a:t>10. </a:t>
            </a:r>
            <a:r>
              <a:rPr lang="en-US" altLang="en-US" sz="1100"/>
              <a:t>Many users / security administrators view strong security as an impediment to efficient and user-friendly operation of an information system or use of information.</a:t>
            </a:r>
          </a:p>
          <a:p>
            <a:pPr eaLnBrk="1" hangingPunct="1"/>
            <a:endParaRPr lang="en-US" altLang="en-US" sz="1100"/>
          </a:p>
        </p:txBody>
      </p:sp>
      <p:sp>
        <p:nvSpPr>
          <p:cNvPr id="5325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FF7260F2-FBB7-5648-9671-A792B58F52F8}" type="slidenum">
              <a:rPr lang="en-AU" altLang="en-US"/>
              <a:pPr>
                <a:spcBef>
                  <a:spcPct val="0"/>
                </a:spcBef>
              </a:pPr>
              <a:t>13</a:t>
            </a:fld>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2CC472E-EC0D-304D-AF18-ECD84C0D06AB}" type="slidenum">
              <a:rPr lang="en-AU" altLang="en-US"/>
              <a:pPr eaLnBrk="1" hangingPunct="1">
                <a:spcBef>
                  <a:spcPct val="0"/>
                </a:spcBef>
              </a:pPr>
              <a:t>14</a:t>
            </a:fld>
            <a:endParaRPr lang="en-AU" altLang="en-US"/>
          </a:p>
        </p:txBody>
      </p:sp>
      <p:sp>
        <p:nvSpPr>
          <p:cNvPr id="67587" name="Rectangle 4"/>
          <p:cNvSpPr>
            <a:spLocks noGrp="1" noRot="1" noChangeAspect="1" noChangeArrowheads="1" noTextEdit="1"/>
          </p:cNvSpPr>
          <p:nvPr>
            <p:ph type="sldImg"/>
          </p:nvPr>
        </p:nvSpPr>
        <p:spPr>
          <a:ln/>
        </p:spPr>
      </p:sp>
      <p:sp>
        <p:nvSpPr>
          <p:cNvPr id="67588" name="Rectangle 5"/>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200" dirty="0"/>
              <a:t>Added by Chuan Yue at the Colorado School of Mines.</a:t>
            </a:r>
          </a:p>
        </p:txBody>
      </p:sp>
    </p:spTree>
    <p:extLst>
      <p:ext uri="{BB962C8B-B14F-4D97-AF65-F5344CB8AC3E}">
        <p14:creationId xmlns:p14="http://schemas.microsoft.com/office/powerpoint/2010/main" val="1849436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92CC472E-EC0D-304D-AF18-ECD84C0D06AB}" type="slidenum">
              <a:rPr lang="en-AU" altLang="en-US"/>
              <a:pPr eaLnBrk="1" hangingPunct="1">
                <a:spcBef>
                  <a:spcPct val="0"/>
                </a:spcBef>
              </a:pPr>
              <a:t>15</a:t>
            </a:fld>
            <a:endParaRPr lang="en-AU" altLang="en-US"/>
          </a:p>
        </p:txBody>
      </p:sp>
      <p:sp>
        <p:nvSpPr>
          <p:cNvPr id="67587" name="Rectangle 4"/>
          <p:cNvSpPr>
            <a:spLocks noGrp="1" noRot="1" noChangeAspect="1" noChangeArrowheads="1" noTextEdit="1"/>
          </p:cNvSpPr>
          <p:nvPr>
            <p:ph type="sldImg"/>
          </p:nvPr>
        </p:nvSpPr>
        <p:spPr>
          <a:ln/>
        </p:spPr>
      </p:sp>
      <p:sp>
        <p:nvSpPr>
          <p:cNvPr id="67588" name="Rectangle 5"/>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endParaRPr lang="en-US" altLang="en-US" dirty="0">
              <a:latin typeface="Times New Roman" charset="0"/>
            </a:endParaRPr>
          </a:p>
        </p:txBody>
      </p:sp>
    </p:spTree>
    <p:extLst>
      <p:ext uri="{BB962C8B-B14F-4D97-AF65-F5344CB8AC3E}">
        <p14:creationId xmlns:p14="http://schemas.microsoft.com/office/powerpoint/2010/main" val="424203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material in this book is organized into four broad categories:</a:t>
            </a:r>
          </a:p>
          <a:p>
            <a:pPr eaLnBrk="1" hangingPunct="1"/>
            <a:r>
              <a:rPr lang="en-US" altLang="en-US"/>
              <a:t>• </a:t>
            </a:r>
            <a:r>
              <a:rPr lang="en-US" altLang="en-US" b="1"/>
              <a:t>Cryptographic algorithms: </a:t>
            </a:r>
            <a:r>
              <a:rPr lang="en-US" altLang="en-US"/>
              <a:t>This is the study of techniques for ensuring the secrecy and/or authenticity of information. The three main areas of study in this category are: 1. symmetric encryption, 2. asymmetric encryption, and 3. cryptographic hash functions, with the related topics of message authentication codes and digital signatures.</a:t>
            </a:r>
          </a:p>
          <a:p>
            <a:pPr eaLnBrk="1" hangingPunct="1"/>
            <a:r>
              <a:rPr lang="en-US" altLang="en-US"/>
              <a:t>• </a:t>
            </a:r>
            <a:r>
              <a:rPr lang="en-US" altLang="en-US" b="1"/>
              <a:t>Mutual trust: </a:t>
            </a:r>
            <a:r>
              <a:rPr lang="en-US" altLang="en-US"/>
              <a:t>This is the study of techniques and algorithms for providing mutual trust in two main areas. First, key management and distribution deals with establishing trust in the encryption keys used between two communicating entities. Second, user authentication deals with establish trust in the identity of a communicating partner.</a:t>
            </a:r>
          </a:p>
          <a:p>
            <a:pPr eaLnBrk="1" hangingPunct="1"/>
            <a:r>
              <a:rPr lang="en-US" altLang="en-US"/>
              <a:t>• </a:t>
            </a:r>
            <a:r>
              <a:rPr lang="en-US" altLang="en-US" b="1"/>
              <a:t>Network security: </a:t>
            </a:r>
            <a:r>
              <a:rPr lang="en-US" altLang="en-US"/>
              <a:t>This area covers the use of cryptographic algorithms in network protocols and network applications.</a:t>
            </a:r>
          </a:p>
          <a:p>
            <a:pPr eaLnBrk="1" hangingPunct="1"/>
            <a:r>
              <a:rPr lang="en-US" altLang="en-US"/>
              <a:t>• </a:t>
            </a:r>
            <a:r>
              <a:rPr lang="en-US" altLang="en-US" b="1"/>
              <a:t>Computer security</a:t>
            </a:r>
            <a:r>
              <a:rPr lang="en-US" altLang="en-US"/>
              <a:t>: In this book, we use this term to refer to the security of computers against intruders (e.g., hackers) and malicious software (e.g., viruses). Typically, the computer to be secured is attached to a network and the bulk of the threats arise from the network.</a:t>
            </a: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CDA5F3AA-1A30-2947-A2B0-FEBC364C50CB}" type="slidenum">
              <a:rPr lang="en-AU" altLang="en-US"/>
              <a:pPr>
                <a:spcBef>
                  <a:spcPct val="0"/>
                </a:spcBef>
              </a:pPr>
              <a:t>2</a:t>
            </a:fld>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a:ln/>
        </p:spPr>
      </p:sp>
      <p:sp>
        <p:nvSpPr>
          <p:cNvPr id="3277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z="1000"/>
              <a:t>Throughout this book, we describe the most important standards in use or being developed for various aspects of cryptography and</a:t>
            </a:r>
          </a:p>
          <a:p>
            <a:pPr eaLnBrk="1" hangingPunct="1">
              <a:lnSpc>
                <a:spcPct val="90000"/>
              </a:lnSpc>
            </a:pPr>
            <a:r>
              <a:rPr lang="en-US" altLang="en-US" sz="1000"/>
              <a:t>network security. Various organizations have been involved in the development or promotion of these standards including:</a:t>
            </a:r>
          </a:p>
          <a:p>
            <a:pPr eaLnBrk="1" hangingPunct="1">
              <a:lnSpc>
                <a:spcPct val="90000"/>
              </a:lnSpc>
            </a:pPr>
            <a:r>
              <a:rPr lang="en-US" altLang="en-US" sz="1000"/>
              <a:t>• NIST is a U.S. federal agency that deals with measurement science, standards, and technology related to U.S. government use</a:t>
            </a:r>
          </a:p>
          <a:p>
            <a:pPr eaLnBrk="1" hangingPunct="1">
              <a:lnSpc>
                <a:spcPct val="90000"/>
              </a:lnSpc>
            </a:pPr>
            <a:r>
              <a:rPr lang="en-US" altLang="en-US" sz="1000"/>
              <a:t>and to the promotion of U.S. private-sector innovation. Despite its national scope, NIST Federal Information Processing Standards (FIPS) and Special Publications (SP) have a worldwide impact.</a:t>
            </a:r>
          </a:p>
          <a:p>
            <a:pPr eaLnBrk="1" hangingPunct="1">
              <a:lnSpc>
                <a:spcPct val="90000"/>
              </a:lnSpc>
            </a:pPr>
            <a:r>
              <a:rPr lang="en-US" altLang="en-US" sz="1000"/>
              <a:t>• ISOC is a professional membership society with worldwide organizational and individual membership. It provides leadership in addressing issues that confront the future of the Internet and is the organization home for the groups responsible for Internet infrastructure standards, including the Internet Engineering Task Force (IETF) and the Internet Architecture Board (IAB). These organizations develop Internet standards and related specifications, all of which are published as Requests for Comments (RFCs).</a:t>
            </a:r>
          </a:p>
          <a:p>
            <a:pPr eaLnBrk="1" hangingPunct="1">
              <a:lnSpc>
                <a:spcPct val="90000"/>
              </a:lnSpc>
            </a:pPr>
            <a:r>
              <a:rPr lang="en-US" altLang="en-US" sz="1000"/>
              <a:t>• ITU is an international organization within the United Nations System in which governments and the private sector coordinate global telecom networks and services The ITU Telecommunication Standardization Sector (ITU-T) is one of the three sectors of the ITU. ITU-T's mission is the production of standards covering all fields of telecommunications. ITU-T standards are referred to as Recommendations.</a:t>
            </a:r>
          </a:p>
          <a:p>
            <a:pPr eaLnBrk="1" hangingPunct="1">
              <a:lnSpc>
                <a:spcPct val="90000"/>
              </a:lnSpc>
            </a:pPr>
            <a:r>
              <a:rPr lang="en-US" altLang="en-US" sz="1000"/>
              <a:t>• ISO is a worldwide federation of national standards bodies from more than 140 countries, one from each country. ISO is a nongovernmental organization that promotes the development of standardization and related activities with a view to facilitating the international exchange of goods and services, and to developing cooperation in the spheres of intellectual, scientific, technological, and economic activity. ISO's work results in international agreements that are published as International Standards.</a:t>
            </a:r>
          </a:p>
        </p:txBody>
      </p:sp>
      <p:sp>
        <p:nvSpPr>
          <p:cNvPr id="3277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E9CF4B4-0503-DA44-897C-7135FE8D8704}" type="slidenum">
              <a:rPr lang="en-AU" altLang="en-US"/>
              <a:pPr>
                <a:spcBef>
                  <a:spcPct val="0"/>
                </a:spcBef>
              </a:pPr>
              <a:t>3</a:t>
            </a:fld>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1" fontAlgn="base" latinLnBrk="0" hangingPunct="1">
              <a:lnSpc>
                <a:spcPct val="90000"/>
              </a:lnSpc>
              <a:spcBef>
                <a:spcPct val="30000"/>
              </a:spcBef>
              <a:spcAft>
                <a:spcPct val="0"/>
              </a:spcAft>
              <a:buClrTx/>
              <a:buSzTx/>
              <a:buFontTx/>
              <a:buNone/>
              <a:tabLst/>
              <a:defRPr/>
            </a:pPr>
            <a:r>
              <a:rPr lang="en-US" altLang="en-US" sz="1000" dirty="0"/>
              <a:t>Added by Chuan Yue at the Colorado School of Mines.</a:t>
            </a:r>
          </a:p>
          <a:p>
            <a:pPr eaLnBrk="1" hangingPunct="1">
              <a:lnSpc>
                <a:spcPct val="90000"/>
              </a:lnSpc>
            </a:pPr>
            <a:endParaRPr lang="en-US" altLang="en-US" sz="1000" dirty="0"/>
          </a:p>
        </p:txBody>
      </p:sp>
      <p:sp>
        <p:nvSpPr>
          <p:cNvPr id="3481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DBA28B60-136C-8846-9712-8E70A0230B4F}" type="slidenum">
              <a:rPr lang="en-AU" altLang="en-US"/>
              <a:pPr>
                <a:spcBef>
                  <a:spcPct val="0"/>
                </a:spcBef>
              </a:pPr>
              <a:t>4</a:t>
            </a:fld>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B37DC277-19B6-A047-9DDF-2CA7E8A517D5}" type="slidenum">
              <a:rPr lang="en-AU" altLang="en-US"/>
              <a:pPr>
                <a:spcBef>
                  <a:spcPct val="0"/>
                </a:spcBef>
              </a:pPr>
              <a:t>5</a:t>
            </a:fld>
            <a:endParaRPr lang="en-AU" alt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NIST Computer Security Handbook [NIST95] defines the term </a:t>
            </a:r>
            <a:r>
              <a:rPr lang="en-US" altLang="en-US" i="1"/>
              <a:t>computer security </a:t>
            </a:r>
            <a:r>
              <a:rPr lang="en-US" altLang="en-US"/>
              <a:t>as shown on this slide. This definition introduces three key objectives that are at the heart of computer security as we see on the next slide.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a:ln/>
        </p:spPr>
      </p:sp>
      <p:sp>
        <p:nvSpPr>
          <p:cNvPr id="3891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100" dirty="0"/>
              <a:t>Added by Chuan Yue at the Colorado School of Mines.</a:t>
            </a:r>
          </a:p>
          <a:p>
            <a:pPr eaLnBrk="1" hangingPunct="1"/>
            <a:endParaRPr lang="en-US" altLang="en-US" sz="1100" dirty="0"/>
          </a:p>
        </p:txBody>
      </p:sp>
      <p:sp>
        <p:nvSpPr>
          <p:cNvPr id="3891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ED370B15-0362-AB4B-B6D3-143B7805E77B}" type="slidenum">
              <a:rPr lang="en-AU" altLang="en-US"/>
              <a:pPr>
                <a:spcBef>
                  <a:spcPct val="0"/>
                </a:spcBef>
              </a:pPr>
              <a:t>6</a:t>
            </a:fld>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100" dirty="0"/>
              <a:t>Added by Chuan Yue at the Colorado School of Mines.</a:t>
            </a:r>
          </a:p>
          <a:p>
            <a:pPr eaLnBrk="1" hangingPunct="1"/>
            <a:endParaRPr lang="en-US" altLang="en-US" sz="1100" dirty="0"/>
          </a:p>
        </p:txBody>
      </p:sp>
      <p:sp>
        <p:nvSpPr>
          <p:cNvPr id="4096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99E7DE90-4486-4A47-890F-C90ACCB04DAC}" type="slidenum">
              <a:rPr lang="en-AU" altLang="en-US"/>
              <a:pPr>
                <a:spcBef>
                  <a:spcPct val="0"/>
                </a:spcBef>
              </a:pPr>
              <a:t>7</a:t>
            </a:fld>
            <a:endParaRPr lang="en-A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a:ln/>
        </p:spPr>
      </p:sp>
      <p:sp>
        <p:nvSpPr>
          <p:cNvPr id="430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100" dirty="0"/>
              <a:t>Added by Chuan Yue at the Colorado School of Mines.</a:t>
            </a:r>
          </a:p>
          <a:p>
            <a:pPr eaLnBrk="1" hangingPunct="1"/>
            <a:endParaRPr lang="en-US" altLang="en-US" sz="1100" dirty="0"/>
          </a:p>
        </p:txBody>
      </p:sp>
      <p:sp>
        <p:nvSpPr>
          <p:cNvPr id="430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028F918-2E86-EC40-A12D-AA9DA0980FE3}" type="slidenum">
              <a:rPr lang="en-AU" altLang="en-US"/>
              <a:pPr>
                <a:spcBef>
                  <a:spcPct val="0"/>
                </a:spcBef>
              </a:pPr>
              <a:t>8</a:t>
            </a:fld>
            <a:endParaRPr lang="en-A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a:ln/>
        </p:spPr>
      </p:sp>
      <p:sp>
        <p:nvSpPr>
          <p:cNvPr id="45058" name="Notes Placeholder 2"/>
          <p:cNvSpPr>
            <a:spLocks noGrp="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dirty="0"/>
              <a:t>These three concepts form what is often referred to as the </a:t>
            </a:r>
            <a:r>
              <a:rPr lang="en-US" altLang="en-US" b="1" dirty="0"/>
              <a:t>CIA triad</a:t>
            </a:r>
            <a:r>
              <a:rPr lang="en-US" altLang="en-US" dirty="0"/>
              <a:t> (Figure 1.1). The three concepts embody the fundamental security objectives for both data and for information and computing services. FIPS PUB 199 provides a useful characterization of these three objectives in terms of requirements and the definition of a loss of security in each category:</a:t>
            </a:r>
          </a:p>
          <a:p>
            <a:pPr eaLnBrk="1" hangingPunct="1">
              <a:lnSpc>
                <a:spcPct val="90000"/>
              </a:lnSpc>
            </a:pPr>
            <a:r>
              <a:rPr lang="en-US" altLang="en-US" dirty="0"/>
              <a:t>• </a:t>
            </a:r>
            <a:r>
              <a:rPr lang="en-US" altLang="en-US" b="1" dirty="0"/>
              <a:t>Confidentiality</a:t>
            </a:r>
            <a:r>
              <a:rPr lang="en-US" altLang="en-US" dirty="0"/>
              <a:t> (covers both data confidentiality and privacy): preserving authorized restrictions on information access and disclosure, including means for protecting personal privacy and proprietary information. A loss of confidentiality is the unauthorized disclosure of information.</a:t>
            </a:r>
          </a:p>
          <a:p>
            <a:pPr eaLnBrk="1" hangingPunct="1">
              <a:lnSpc>
                <a:spcPct val="90000"/>
              </a:lnSpc>
            </a:pPr>
            <a:r>
              <a:rPr lang="en-US" altLang="en-US" dirty="0"/>
              <a:t>• </a:t>
            </a:r>
            <a:r>
              <a:rPr lang="en-US" altLang="en-US" b="1" dirty="0"/>
              <a:t>Integrity</a:t>
            </a:r>
            <a:r>
              <a:rPr lang="en-US" altLang="en-US" dirty="0"/>
              <a:t> (covers both data and system integrity)</a:t>
            </a:r>
            <a:r>
              <a:rPr lang="en-US" altLang="en-US" b="1" dirty="0"/>
              <a:t>:</a:t>
            </a:r>
            <a:r>
              <a:rPr lang="en-US" altLang="en-US" dirty="0"/>
              <a:t> Guarding against improper information modification or destruction, and includes ensuring information non-repudiation and authenticity. A loss of integrity is the unauthorized modification or destruction of information.</a:t>
            </a:r>
          </a:p>
          <a:p>
            <a:pPr eaLnBrk="1" hangingPunct="1">
              <a:lnSpc>
                <a:spcPct val="90000"/>
              </a:lnSpc>
            </a:pPr>
            <a:r>
              <a:rPr lang="en-US" altLang="en-US" dirty="0"/>
              <a:t>• </a:t>
            </a:r>
            <a:r>
              <a:rPr lang="en-US" altLang="en-US" b="1" dirty="0"/>
              <a:t>Availability:</a:t>
            </a:r>
            <a:r>
              <a:rPr lang="en-US" altLang="en-US" dirty="0"/>
              <a:t> Ensuring timely and reliable access to and use of information. A loss of availability is the disruption of access to or use of information or an information system.</a:t>
            </a:r>
          </a:p>
          <a:p>
            <a:pPr eaLnBrk="1" hangingPunct="1">
              <a:lnSpc>
                <a:spcPct val="90000"/>
              </a:lnSpc>
            </a:pPr>
            <a:r>
              <a:rPr lang="en-US" altLang="en-US" dirty="0"/>
              <a:t>Although the use of the CIA triad to define security objectives is well established, some in the security field feel that additional concepts are needed to present a complete picture. Two of the most commonly mentioned are:</a:t>
            </a:r>
          </a:p>
          <a:p>
            <a:pPr eaLnBrk="1" hangingPunct="1">
              <a:lnSpc>
                <a:spcPct val="90000"/>
              </a:lnSpc>
            </a:pPr>
            <a:endParaRPr lang="en-US" altLang="en-US" dirty="0"/>
          </a:p>
        </p:txBody>
      </p:sp>
      <p:sp>
        <p:nvSpPr>
          <p:cNvPr id="45059"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35145D74-21F9-C94E-9A53-281973466A31}" type="slidenum">
              <a:rPr lang="en-AU" altLang="en-US"/>
              <a:pPr>
                <a:spcBef>
                  <a:spcPct val="0"/>
                </a:spcBef>
              </a:pPr>
              <a:t>9</a:t>
            </a:fld>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2B82172-0120-5A4F-8133-4B06A170A6D7}" type="slidenum">
              <a:rPr lang="en-US" altLang="en-US"/>
              <a:pPr>
                <a:defRPr/>
              </a:pPr>
              <a:t>‹#›</a:t>
            </a:fld>
            <a:endParaRPr lang="en-US" altLang="en-US"/>
          </a:p>
        </p:txBody>
      </p:sp>
    </p:spTree>
    <p:extLst>
      <p:ext uri="{BB962C8B-B14F-4D97-AF65-F5344CB8AC3E}">
        <p14:creationId xmlns:p14="http://schemas.microsoft.com/office/powerpoint/2010/main" val="44087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065E52E-DD5A-0148-976A-B97E6A21B7C6}" type="slidenum">
              <a:rPr lang="en-US" altLang="en-US"/>
              <a:pPr>
                <a:defRPr/>
              </a:pPr>
              <a:t>‹#›</a:t>
            </a:fld>
            <a:endParaRPr lang="en-US" altLang="en-US"/>
          </a:p>
        </p:txBody>
      </p:sp>
    </p:spTree>
    <p:extLst>
      <p:ext uri="{BB962C8B-B14F-4D97-AF65-F5344CB8AC3E}">
        <p14:creationId xmlns:p14="http://schemas.microsoft.com/office/powerpoint/2010/main" val="54366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5E599B-DEB1-ED47-9578-BDA5CF0354FA}" type="slidenum">
              <a:rPr lang="en-US" altLang="en-US"/>
              <a:pPr>
                <a:defRPr/>
              </a:pPr>
              <a:t>‹#›</a:t>
            </a:fld>
            <a:endParaRPr lang="en-US" altLang="en-US"/>
          </a:p>
        </p:txBody>
      </p:sp>
    </p:spTree>
    <p:extLst>
      <p:ext uri="{BB962C8B-B14F-4D97-AF65-F5344CB8AC3E}">
        <p14:creationId xmlns:p14="http://schemas.microsoft.com/office/powerpoint/2010/main" val="191013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CA8551-40B3-7742-850C-3A06AEE7031C}" type="slidenum">
              <a:rPr lang="en-US" altLang="en-US"/>
              <a:pPr>
                <a:defRPr/>
              </a:pPr>
              <a:t>‹#›</a:t>
            </a:fld>
            <a:endParaRPr lang="en-US" altLang="en-US"/>
          </a:p>
        </p:txBody>
      </p:sp>
    </p:spTree>
    <p:extLst>
      <p:ext uri="{BB962C8B-B14F-4D97-AF65-F5344CB8AC3E}">
        <p14:creationId xmlns:p14="http://schemas.microsoft.com/office/powerpoint/2010/main" val="90233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E4129-9A04-EF4F-A210-D8A34AB546BA}" type="slidenum">
              <a:rPr lang="en-US" altLang="en-US"/>
              <a:pPr>
                <a:defRPr/>
              </a:pPr>
              <a:t>‹#›</a:t>
            </a:fld>
            <a:endParaRPr lang="en-US" altLang="en-US"/>
          </a:p>
        </p:txBody>
      </p:sp>
    </p:spTree>
    <p:extLst>
      <p:ext uri="{BB962C8B-B14F-4D97-AF65-F5344CB8AC3E}">
        <p14:creationId xmlns:p14="http://schemas.microsoft.com/office/powerpoint/2010/main" val="210668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9106189-0AE8-984F-9631-F82983E65294}" type="slidenum">
              <a:rPr lang="en-US" altLang="en-US"/>
              <a:pPr>
                <a:defRPr/>
              </a:pPr>
              <a:t>‹#›</a:t>
            </a:fld>
            <a:endParaRPr lang="en-US" altLang="en-US"/>
          </a:p>
        </p:txBody>
      </p:sp>
    </p:spTree>
    <p:extLst>
      <p:ext uri="{BB962C8B-B14F-4D97-AF65-F5344CB8AC3E}">
        <p14:creationId xmlns:p14="http://schemas.microsoft.com/office/powerpoint/2010/main" val="144758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99CCB1-64E6-BE4F-AC3B-2F836C403DEC}" type="slidenum">
              <a:rPr lang="en-US" altLang="en-US"/>
              <a:pPr>
                <a:defRPr/>
              </a:pPr>
              <a:t>‹#›</a:t>
            </a:fld>
            <a:endParaRPr lang="en-US" altLang="en-US"/>
          </a:p>
        </p:txBody>
      </p:sp>
    </p:spTree>
    <p:extLst>
      <p:ext uri="{BB962C8B-B14F-4D97-AF65-F5344CB8AC3E}">
        <p14:creationId xmlns:p14="http://schemas.microsoft.com/office/powerpoint/2010/main" val="74998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153D098-FE17-1B4D-A111-422A2A473823}" type="slidenum">
              <a:rPr lang="en-US" altLang="en-US"/>
              <a:pPr>
                <a:defRPr/>
              </a:pPr>
              <a:t>‹#›</a:t>
            </a:fld>
            <a:endParaRPr lang="en-US" altLang="en-US"/>
          </a:p>
        </p:txBody>
      </p:sp>
    </p:spTree>
    <p:extLst>
      <p:ext uri="{BB962C8B-B14F-4D97-AF65-F5344CB8AC3E}">
        <p14:creationId xmlns:p14="http://schemas.microsoft.com/office/powerpoint/2010/main" val="1411345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0B703D7-AECB-9F4E-AA99-B74A809F6337}" type="slidenum">
              <a:rPr lang="en-US" altLang="en-US"/>
              <a:pPr>
                <a:defRPr/>
              </a:pPr>
              <a:t>‹#›</a:t>
            </a:fld>
            <a:endParaRPr lang="en-US" altLang="en-US"/>
          </a:p>
        </p:txBody>
      </p:sp>
    </p:spTree>
    <p:extLst>
      <p:ext uri="{BB962C8B-B14F-4D97-AF65-F5344CB8AC3E}">
        <p14:creationId xmlns:p14="http://schemas.microsoft.com/office/powerpoint/2010/main" val="1526332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F65F5F2-281E-324A-A3FD-3FEDDA42E3BF}" type="slidenum">
              <a:rPr lang="en-US" altLang="en-US"/>
              <a:pPr>
                <a:defRPr/>
              </a:pPr>
              <a:t>‹#›</a:t>
            </a:fld>
            <a:endParaRPr lang="en-US" altLang="en-US"/>
          </a:p>
        </p:txBody>
      </p:sp>
    </p:spTree>
    <p:extLst>
      <p:ext uri="{BB962C8B-B14F-4D97-AF65-F5344CB8AC3E}">
        <p14:creationId xmlns:p14="http://schemas.microsoft.com/office/powerpoint/2010/main" val="137535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769575-D2D8-CE4D-B8DE-54DE2274191B}" type="slidenum">
              <a:rPr lang="en-US" altLang="en-US"/>
              <a:pPr>
                <a:defRPr/>
              </a:pPr>
              <a:t>‹#›</a:t>
            </a:fld>
            <a:endParaRPr lang="en-US" altLang="en-US"/>
          </a:p>
        </p:txBody>
      </p:sp>
    </p:spTree>
    <p:extLst>
      <p:ext uri="{BB962C8B-B14F-4D97-AF65-F5344CB8AC3E}">
        <p14:creationId xmlns:p14="http://schemas.microsoft.com/office/powerpoint/2010/main" val="11643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ＭＳ Ｐゴシック" pitchFamily="34" charset="-128"/>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ea typeface="ＭＳ Ｐゴシック" pitchFamily="34" charset="-128"/>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39DDD0-408A-0E45-A69C-5E1D715B03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8K1RapDozuw"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youtube.com/watch?v=opT6pIfyGU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uccs-ex1.uccs.edu/owa/redir.aspx?C=02b2c8946b074abd8d054b395e80dff9&amp;URL=http://www.isoc.org/" TargetMode="External"/><Relationship Id="rId13" Type="http://schemas.openxmlformats.org/officeDocument/2006/relationships/hyperlink" Target="https://uccs-ex1.uccs.edu/owa/redir.aspx?C=02b2c8946b074abd8d054b395e80dff9&amp;URL=http://www.acm.org/" TargetMode="External"/><Relationship Id="rId3" Type="http://schemas.openxmlformats.org/officeDocument/2006/relationships/hyperlink" Target="https://uccs-ex1.uccs.edu/owa/redir.aspx?C=02b2c8946b074abd8d054b395e80dff9&amp;URL=http://www.nsa.gov/" TargetMode="External"/><Relationship Id="rId7" Type="http://schemas.openxmlformats.org/officeDocument/2006/relationships/hyperlink" Target="https://uccs-ex1.uccs.edu/owa/redir.aspx?C=02b2c8946b074abd8d054b395e80dff9&amp;URL=http://www.itu.int/" TargetMode="External"/><Relationship Id="rId12" Type="http://schemas.openxmlformats.org/officeDocument/2006/relationships/hyperlink" Target="https://uccs-ex1.uccs.edu/owa/redir.aspx?C=02b2c8946b074abd8d054b395e80dff9&amp;URL=http://www.computer.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uccs-ex1.uccs.edu/owa/redir.aspx?C=02b2c8946b074abd8d054b395e80dff9&amp;URL=http://www.dhs.gov/" TargetMode="External"/><Relationship Id="rId11" Type="http://schemas.openxmlformats.org/officeDocument/2006/relationships/hyperlink" Target="https://uccs-ex1.uccs.edu/owa/redir.aspx?C=02b2c8946b074abd8d054b395e80dff9&amp;URL=http://www.iso.org" TargetMode="External"/><Relationship Id="rId5" Type="http://schemas.openxmlformats.org/officeDocument/2006/relationships/hyperlink" Target="https://uccs-ex1.uccs.edu/owa/redir.aspx?C=02b2c8946b074abd8d054b395e80dff9&amp;URL=http://www.commoncriteriaportal.org/" TargetMode="External"/><Relationship Id="rId15" Type="http://schemas.openxmlformats.org/officeDocument/2006/relationships/hyperlink" Target="https://ccsp.mines.edu/" TargetMode="External"/><Relationship Id="rId10" Type="http://schemas.openxmlformats.org/officeDocument/2006/relationships/hyperlink" Target="https://uccs-ex1.uccs.edu/owa/redir.aspx?C=02b2c8946b074abd8d054b395e80dff9&amp;URL=http://www.iab.org/" TargetMode="External"/><Relationship Id="rId4" Type="http://schemas.openxmlformats.org/officeDocument/2006/relationships/hyperlink" Target="https://uccs-ex1.uccs.edu/owa/redir.aspx?C=02b2c8946b074abd8d054b395e80dff9&amp;URL=http://csrc.nist.gov/" TargetMode="External"/><Relationship Id="rId9" Type="http://schemas.openxmlformats.org/officeDocument/2006/relationships/hyperlink" Target="https://uccs-ex1.uccs.edu/owa/redir.aspx?C=02b2c8946b074abd8d054b395e80dff9&amp;URL=http://www.ietf.org/" TargetMode="External"/><Relationship Id="rId14" Type="http://schemas.openxmlformats.org/officeDocument/2006/relationships/hyperlink" Target="https://uccs-ex1.uccs.edu/owa/redir.aspx?C=02b2c8946b074abd8d054b395e80dff9&amp;URL=http://www.usenix.or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0" y="981075"/>
            <a:ext cx="9144000" cy="2735263"/>
          </a:xfrm>
        </p:spPr>
        <p:txBody>
          <a:bodyPr/>
          <a:lstStyle/>
          <a:p>
            <a:pPr eaLnBrk="1" hangingPunct="1"/>
            <a:r>
              <a:rPr lang="en-US" altLang="en-US" b="1" dirty="0"/>
              <a:t>CSCI 474/574 Introduction to Cryptography/</a:t>
            </a:r>
            <a:r>
              <a:rPr lang="en-US" b="1" dirty="0"/>
              <a:t>Theory of Cryptography</a:t>
            </a:r>
            <a:br>
              <a:rPr lang="en-US" altLang="en-US" b="1" dirty="0"/>
            </a:br>
            <a:br>
              <a:rPr lang="en-US" altLang="en-US" dirty="0">
                <a:ea typeface="ＭＳ Ｐゴシック" charset="-128"/>
              </a:rPr>
            </a:br>
            <a:r>
              <a:rPr lang="en-US" altLang="en-US" dirty="0">
                <a:ea typeface="ＭＳ Ｐゴシック" charset="-128"/>
              </a:rPr>
              <a:t>Chapter 1 Overview</a:t>
            </a:r>
            <a:endParaRPr lang="en-AU" altLang="en-US" dirty="0">
              <a:ea typeface="ＭＳ Ｐゴシック" charset="-128"/>
            </a:endParaRPr>
          </a:p>
        </p:txBody>
      </p:sp>
      <p:sp>
        <p:nvSpPr>
          <p:cNvPr id="2051" name="Rectangle 3"/>
          <p:cNvSpPr>
            <a:spLocks noGrp="1" noChangeArrowheads="1"/>
          </p:cNvSpPr>
          <p:nvPr>
            <p:ph type="subTitle" idx="1"/>
          </p:nvPr>
        </p:nvSpPr>
        <p:spPr>
          <a:xfrm>
            <a:off x="1692275" y="4365625"/>
            <a:ext cx="6119813" cy="1747838"/>
          </a:xfrm>
        </p:spPr>
        <p:txBody>
          <a:bodyPr rtlCol="0">
            <a:normAutofit/>
          </a:bodyPr>
          <a:lstStyle/>
          <a:p>
            <a:pPr eaLnBrk="1" fontAlgn="auto" hangingPunct="1">
              <a:spcAft>
                <a:spcPts val="0"/>
              </a:spcAft>
              <a:defRPr/>
            </a:pPr>
            <a:r>
              <a:rPr lang="en-US" dirty="0">
                <a:solidFill>
                  <a:schemeClr val="tx1"/>
                </a:solidFill>
                <a:ea typeface="ＭＳ Ｐゴシック" pitchFamily="34" charset="-128"/>
              </a:rPr>
              <a:t>1.1 </a:t>
            </a:r>
            <a:r>
              <a:rPr kumimoji="1" lang="en-US" dirty="0">
                <a:solidFill>
                  <a:schemeClr val="tx1"/>
                </a:solidFill>
              </a:rPr>
              <a:t>Key Security Concepts or Requirements</a:t>
            </a:r>
          </a:p>
        </p:txBody>
      </p:sp>
      <p:sp>
        <p:nvSpPr>
          <p:cNvPr id="1536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19CD651-3677-264C-9FF7-218ABD4E2221}" type="slidenum">
              <a:rPr lang="en-US" altLang="en-US" sz="1200">
                <a:solidFill>
                  <a:srgbClr val="898989"/>
                </a:solidFill>
                <a:latin typeface="Arial" charset="0"/>
              </a:rPr>
              <a:pPr>
                <a:spcBef>
                  <a:spcPct val="0"/>
                </a:spcBef>
                <a:buFontTx/>
                <a:buNone/>
              </a:pPr>
              <a:t>1</a:t>
            </a:fld>
            <a:endParaRPr lang="en-US" altLang="en-US" sz="1200">
              <a:solidFill>
                <a:srgbClr val="898989"/>
              </a:solidFill>
              <a:latin typeface="Arial" charset="0"/>
            </a:endParaRPr>
          </a:p>
        </p:txBody>
      </p:sp>
    </p:spTree>
    <p:extLst>
      <p:ext uri="{BB962C8B-B14F-4D97-AF65-F5344CB8AC3E}">
        <p14:creationId xmlns:p14="http://schemas.microsoft.com/office/powerpoint/2010/main" val="2053633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altLang="en-US"/>
              <a:t>Additional Concepts</a:t>
            </a:r>
            <a:endParaRPr lang="en-US" altLang="en-US">
              <a:ea typeface="ＭＳ Ｐゴシック" charset="-128"/>
            </a:endParaRPr>
          </a:p>
        </p:txBody>
      </p:sp>
      <p:sp>
        <p:nvSpPr>
          <p:cNvPr id="46082" name="Content Placeholder 2"/>
          <p:cNvSpPr>
            <a:spLocks noGrp="1"/>
          </p:cNvSpPr>
          <p:nvPr>
            <p:ph idx="1"/>
          </p:nvPr>
        </p:nvSpPr>
        <p:spPr>
          <a:xfrm>
            <a:off x="395288" y="1773238"/>
            <a:ext cx="8424862" cy="4281487"/>
          </a:xfrm>
        </p:spPr>
        <p:txBody>
          <a:bodyPr/>
          <a:lstStyle/>
          <a:p>
            <a:pPr eaLnBrk="1" hangingPunct="1">
              <a:lnSpc>
                <a:spcPct val="90000"/>
              </a:lnSpc>
            </a:pPr>
            <a:r>
              <a:rPr lang="en-US" altLang="en-US" b="1" dirty="0">
                <a:ea typeface="ＭＳ Ｐゴシック" charset="-128"/>
                <a:cs typeface="Arial" charset="0"/>
              </a:rPr>
              <a:t>Authenticity:</a:t>
            </a:r>
            <a:r>
              <a:rPr lang="en-US" altLang="en-US" dirty="0">
                <a:ea typeface="ＭＳ Ｐゴシック" charset="-128"/>
                <a:cs typeface="Arial" charset="0"/>
              </a:rPr>
              <a:t> The property of being genuine and being able to be verified and trusted; confidence in the validity of a transmission, a message, or message originator.</a:t>
            </a:r>
          </a:p>
          <a:p>
            <a:pPr eaLnBrk="1" hangingPunct="1">
              <a:lnSpc>
                <a:spcPct val="90000"/>
              </a:lnSpc>
            </a:pPr>
            <a:endParaRPr lang="en-US" altLang="en-US" dirty="0">
              <a:ea typeface="ＭＳ Ｐゴシック" charset="-128"/>
              <a:cs typeface="Arial" charset="0"/>
            </a:endParaRPr>
          </a:p>
          <a:p>
            <a:pPr eaLnBrk="1" hangingPunct="1">
              <a:lnSpc>
                <a:spcPct val="80000"/>
              </a:lnSpc>
            </a:pPr>
            <a:r>
              <a:rPr lang="en-US" altLang="en-US" b="1" dirty="0">
                <a:ea typeface="ＭＳ Ｐゴシック" charset="-128"/>
                <a:cs typeface="Arial" charset="0"/>
              </a:rPr>
              <a:t>Accountability:</a:t>
            </a:r>
            <a:r>
              <a:rPr lang="en-US" altLang="en-US" dirty="0">
                <a:ea typeface="ＭＳ Ｐゴシック" charset="-128"/>
                <a:cs typeface="Arial" charset="0"/>
              </a:rPr>
              <a:t> The security goal that generates the requirement for actions of an entity to be traced uniquely to that entity.</a:t>
            </a:r>
          </a:p>
          <a:p>
            <a:pPr lvl="1" eaLnBrk="1" hangingPunct="1">
              <a:lnSpc>
                <a:spcPct val="80000"/>
              </a:lnSpc>
            </a:pPr>
            <a:r>
              <a:rPr lang="en-US" altLang="en-US" dirty="0">
                <a:ea typeface="ＭＳ Ｐゴシック" charset="-128"/>
                <a:cs typeface="Arial" charset="0"/>
              </a:rPr>
              <a:t>Nonrepudiation, fault isolation, …</a:t>
            </a:r>
          </a:p>
        </p:txBody>
      </p:sp>
      <p:sp>
        <p:nvSpPr>
          <p:cNvPr id="4608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11BFCABD-59FC-6F45-8624-A3DAC85DBB4C}" type="slidenum">
              <a:rPr lang="en-US" altLang="en-US" sz="1200">
                <a:solidFill>
                  <a:srgbClr val="898989"/>
                </a:solidFill>
                <a:latin typeface="Arial" charset="0"/>
              </a:rPr>
              <a:pPr>
                <a:spcBef>
                  <a:spcPct val="0"/>
                </a:spcBef>
                <a:buFontTx/>
                <a:buNone/>
              </a:pPr>
              <a:t>10</a:t>
            </a:fld>
            <a:endParaRPr lang="en-US" altLang="en-US" sz="1200">
              <a:solidFill>
                <a:srgbClr val="898989"/>
              </a:solidFill>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512" y="260648"/>
            <a:ext cx="8712968" cy="1152128"/>
          </a:xfrm>
        </p:spPr>
        <p:txBody>
          <a:bodyPr>
            <a:normAutofit fontScale="90000"/>
          </a:bodyPr>
          <a:lstStyle/>
          <a:p>
            <a:r>
              <a:rPr lang="en-US" altLang="en-US" dirty="0">
                <a:ea typeface="MS PGothic" charset="-128"/>
              </a:rPr>
              <a:t>Levels of Impact from Security Breaches</a:t>
            </a:r>
            <a:endParaRPr lang="en-US" dirty="0">
              <a:solidFill>
                <a:schemeClr val="accent6">
                  <a:lumMod val="60000"/>
                  <a:lumOff val="40000"/>
                </a:schemeClr>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637947938"/>
              </p:ext>
            </p:extLst>
          </p:nvPr>
        </p:nvGraphicFramePr>
        <p:xfrm>
          <a:off x="457200" y="2057401"/>
          <a:ext cx="8003232" cy="42989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p:cNvSpPr>
            <a:spLocks noGrp="1"/>
          </p:cNvSpPr>
          <p:nvPr>
            <p:ph type="sldNum" sz="quarter" idx="12"/>
          </p:nvPr>
        </p:nvSpPr>
        <p:spPr/>
        <p:txBody>
          <a:bodyPr/>
          <a:lstStyle/>
          <a:p>
            <a:pPr>
              <a:defRPr/>
            </a:pPr>
            <a:fld id="{14CA8551-40B3-7742-850C-3A06AEE7031C}" type="slidenum">
              <a:rPr lang="en-US" altLang="en-US" smtClean="0"/>
              <a:pPr>
                <a:defRPr/>
              </a:pPr>
              <a:t>11</a:t>
            </a:fld>
            <a:endParaRPr lang="en-US" altLang="en-US"/>
          </a:p>
        </p:txBody>
      </p:sp>
    </p:spTree>
    <p:extLst>
      <p:ext uri="{BB962C8B-B14F-4D97-AF65-F5344CB8AC3E}">
        <p14:creationId xmlns:p14="http://schemas.microsoft.com/office/powerpoint/2010/main" val="971825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altLang="en-US">
                <a:ea typeface="ＭＳ Ｐゴシック" charset="-128"/>
              </a:rPr>
              <a:t>Examples of Security Requirements</a:t>
            </a:r>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buFont typeface="Arial" pitchFamily="34" charset="0"/>
              <a:buChar char="•"/>
              <a:defRPr/>
            </a:pPr>
            <a:r>
              <a:rPr lang="en-US" dirty="0">
                <a:ea typeface="ＭＳ Ｐゴシック" pitchFamily="-107" charset="-128"/>
              </a:rPr>
              <a:t>Confidentiality </a:t>
            </a:r>
          </a:p>
          <a:p>
            <a:pPr lvl="1" eaLnBrk="1" fontAlgn="auto" hangingPunct="1">
              <a:spcAft>
                <a:spcPts val="0"/>
              </a:spcAft>
              <a:buFont typeface="Arial" pitchFamily="34" charset="0"/>
              <a:buChar char="–"/>
              <a:defRPr/>
            </a:pPr>
            <a:r>
              <a:rPr lang="en-US" dirty="0">
                <a:ea typeface="ＭＳ Ｐゴシック" pitchFamily="-107" charset="-128"/>
              </a:rPr>
              <a:t>passwords (high), student grades (moderate), directory information (low)</a:t>
            </a:r>
          </a:p>
          <a:p>
            <a:pPr eaLnBrk="1" fontAlgn="auto" hangingPunct="1">
              <a:spcAft>
                <a:spcPts val="0"/>
              </a:spcAft>
              <a:buFont typeface="Arial" pitchFamily="34" charset="0"/>
              <a:buChar char="•"/>
              <a:defRPr/>
            </a:pPr>
            <a:r>
              <a:rPr lang="en-US" dirty="0">
                <a:ea typeface="ＭＳ Ｐゴシック" pitchFamily="-107" charset="-128"/>
              </a:rPr>
              <a:t>Integrity</a:t>
            </a:r>
          </a:p>
          <a:p>
            <a:pPr lvl="1" eaLnBrk="1" fontAlgn="auto" hangingPunct="1">
              <a:spcAft>
                <a:spcPts val="0"/>
              </a:spcAft>
              <a:buFont typeface="Arial" pitchFamily="34" charset="0"/>
              <a:buChar char="–"/>
              <a:defRPr/>
            </a:pPr>
            <a:r>
              <a:rPr lang="en-US" dirty="0">
                <a:ea typeface="ＭＳ Ｐゴシック" pitchFamily="-107" charset="-128"/>
              </a:rPr>
              <a:t>patient allergy information (high), Web forum for registered users (moderate), anonymous online poll (low)</a:t>
            </a:r>
          </a:p>
          <a:p>
            <a:pPr eaLnBrk="1" fontAlgn="auto" hangingPunct="1">
              <a:spcAft>
                <a:spcPts val="0"/>
              </a:spcAft>
              <a:buFont typeface="Arial" pitchFamily="34" charset="0"/>
              <a:buChar char="•"/>
              <a:defRPr/>
            </a:pPr>
            <a:r>
              <a:rPr lang="en-US" dirty="0">
                <a:ea typeface="ＭＳ Ｐゴシック" pitchFamily="-107" charset="-128"/>
              </a:rPr>
              <a:t>Availability</a:t>
            </a:r>
          </a:p>
          <a:p>
            <a:pPr lvl="1" eaLnBrk="1" fontAlgn="auto" hangingPunct="1">
              <a:spcAft>
                <a:spcPts val="0"/>
              </a:spcAft>
              <a:buFont typeface="Arial" pitchFamily="34" charset="0"/>
              <a:buChar char="–"/>
              <a:defRPr/>
            </a:pPr>
            <a:r>
              <a:rPr lang="en-US" dirty="0">
                <a:ea typeface="ＭＳ Ｐゴシック" pitchFamily="-107" charset="-128"/>
              </a:rPr>
              <a:t>authentication service (high), public Web site for a university (moderate), online telephone directory lookup application (low)  </a:t>
            </a:r>
          </a:p>
        </p:txBody>
      </p:sp>
      <p:sp>
        <p:nvSpPr>
          <p:cNvPr id="5017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51C606A-6AB2-4748-9507-70DCC1AB9901}" type="slidenum">
              <a:rPr lang="en-US" altLang="en-US" sz="1200">
                <a:solidFill>
                  <a:srgbClr val="898989"/>
                </a:solidFill>
                <a:latin typeface="Arial" charset="0"/>
              </a:rPr>
              <a:pPr>
                <a:spcBef>
                  <a:spcPct val="0"/>
                </a:spcBef>
                <a:buFontTx/>
                <a:buNone/>
              </a:pPr>
              <a:t>12</a:t>
            </a:fld>
            <a:endParaRPr lang="en-US" altLang="en-US" sz="1200">
              <a:solidFill>
                <a:srgbClr val="898989"/>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304800" y="277813"/>
            <a:ext cx="8534400" cy="1139825"/>
          </a:xfrm>
        </p:spPr>
        <p:txBody>
          <a:bodyPr/>
          <a:lstStyle/>
          <a:p>
            <a:pPr eaLnBrk="1" hangingPunct="1"/>
            <a:r>
              <a:rPr lang="en-US" altLang="en-US">
                <a:ea typeface="ＭＳ Ｐゴシック" charset="-128"/>
              </a:rPr>
              <a:t>Computer Security Challenges</a:t>
            </a:r>
          </a:p>
        </p:txBody>
      </p:sp>
      <p:sp>
        <p:nvSpPr>
          <p:cNvPr id="4" name="Rectangle 3"/>
          <p:cNvSpPr txBox="1">
            <a:spLocks noChangeArrowheads="1"/>
          </p:cNvSpPr>
          <p:nvPr/>
        </p:nvSpPr>
        <p:spPr bwMode="black">
          <a:xfrm>
            <a:off x="381000" y="1412875"/>
            <a:ext cx="8382000" cy="4800600"/>
          </a:xfrm>
          <a:prstGeom prst="rect">
            <a:avLst/>
          </a:prstGeom>
          <a:noFill/>
          <a:ln w="9525">
            <a:noFill/>
            <a:miter lim="800000"/>
            <a:headEnd/>
            <a:tailEnd/>
          </a:ln>
          <a:effectLst/>
        </p:spPr>
        <p:txBody>
          <a:bodyPr/>
          <a:lstStyle/>
          <a:p>
            <a:pPr marL="609600" indent="-609600" eaLnBrk="1" hangingPunct="1">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not simple (requirements seem to be straightforward, mechanisms are complex) </a:t>
            </a:r>
          </a:p>
          <a:p>
            <a:pPr marL="609600" indent="-609600" eaLnBrk="1" hangingPunct="1">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must consider potential attacks</a:t>
            </a:r>
          </a:p>
          <a:p>
            <a:pPr marL="609600" indent="-609600" eaLnBrk="1" hangingPunct="1">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procedures used counter-intuitive</a:t>
            </a:r>
          </a:p>
          <a:p>
            <a:pPr marL="609600" indent="-609600" eaLnBrk="1" hangingPunct="1">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involve algorithms and secret info</a:t>
            </a:r>
          </a:p>
          <a:p>
            <a:pPr marL="609600" indent="-609600" eaLnBrk="1" hangingPunct="1">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must decide where to deploy mechanisms</a:t>
            </a:r>
          </a:p>
          <a:p>
            <a:pPr marL="609600" indent="-609600" eaLnBrk="1" hangingPunct="1">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battle of wits between attacker / admin</a:t>
            </a:r>
          </a:p>
          <a:p>
            <a:pPr marL="609600" indent="-609600" eaLnBrk="1" hangingPunct="1">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not perceived on benefit until fails</a:t>
            </a:r>
          </a:p>
          <a:p>
            <a:pPr marL="609600" indent="-609600" eaLnBrk="1" hangingPunct="1">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requires regular monitoring</a:t>
            </a:r>
          </a:p>
          <a:p>
            <a:pPr marL="609600" indent="-609600" eaLnBrk="1" hangingPunct="1">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too often an after-thought in system design</a:t>
            </a:r>
          </a:p>
          <a:p>
            <a:pPr marL="609600" indent="-609600" eaLnBrk="1" hangingPunct="1">
              <a:lnSpc>
                <a:spcPct val="90000"/>
              </a:lnSpc>
              <a:spcBef>
                <a:spcPct val="20000"/>
              </a:spcBef>
              <a:buClr>
                <a:schemeClr val="hlink"/>
              </a:buClr>
              <a:buSzPct val="80000"/>
              <a:buFont typeface="Times" pitchFamily="-107" charset="0"/>
              <a:buAutoNum type="arabicPeriod"/>
              <a:defRPr/>
            </a:pPr>
            <a:r>
              <a:rPr lang="en-US" sz="2800" dirty="0">
                <a:latin typeface="+mn-lt"/>
                <a:ea typeface="ＭＳ Ｐゴシック" pitchFamily="-107" charset="-128"/>
              </a:rPr>
              <a:t>regarded as impediment to using system</a:t>
            </a:r>
          </a:p>
        </p:txBody>
      </p:sp>
      <p:sp>
        <p:nvSpPr>
          <p:cNvPr id="5222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E797288-C983-C34F-8E92-41070448EEB3}" type="slidenum">
              <a:rPr lang="en-US" altLang="en-US" sz="1200">
                <a:solidFill>
                  <a:srgbClr val="898989"/>
                </a:solidFill>
                <a:latin typeface="Arial" charset="0"/>
              </a:rPr>
              <a:pPr>
                <a:spcBef>
                  <a:spcPct val="0"/>
                </a:spcBef>
                <a:buFontTx/>
                <a:buNone/>
              </a:pPr>
              <a:t>13</a:t>
            </a:fld>
            <a:endParaRPr lang="en-US" altLang="en-US" sz="1200">
              <a:solidFill>
                <a:srgbClr val="898989"/>
              </a:solidFill>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dirty="0">
                <a:ea typeface="MS PGothic" charset="-128"/>
              </a:rPr>
              <a:t>Cryptography and Building Cryptographic Systems </a:t>
            </a:r>
            <a:endParaRPr lang="en-AU" altLang="en-US" dirty="0"/>
          </a:p>
        </p:txBody>
      </p:sp>
      <p:sp>
        <p:nvSpPr>
          <p:cNvPr id="337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25230041-3547-FB44-B2F2-F90C36AA5C7D}" type="slidenum">
              <a:rPr lang="en-US" altLang="en-US" sz="1200">
                <a:solidFill>
                  <a:srgbClr val="898989"/>
                </a:solidFill>
                <a:latin typeface="Arial" charset="0"/>
              </a:rPr>
              <a:pPr eaLnBrk="1" hangingPunct="1">
                <a:spcBef>
                  <a:spcPct val="0"/>
                </a:spcBef>
                <a:buFontTx/>
                <a:buNone/>
              </a:pPr>
              <a:t>14</a:t>
            </a:fld>
            <a:endParaRPr lang="en-US" altLang="en-US" sz="1200">
              <a:solidFill>
                <a:srgbClr val="898989"/>
              </a:solidFill>
              <a:latin typeface="Arial" charset="0"/>
            </a:endParaRPr>
          </a:p>
        </p:txBody>
      </p:sp>
      <p:sp>
        <p:nvSpPr>
          <p:cNvPr id="7" name="Rectangle 3"/>
          <p:cNvSpPr>
            <a:spLocks noGrp="1" noChangeArrowheads="1"/>
          </p:cNvSpPr>
          <p:nvPr>
            <p:ph idx="1"/>
          </p:nvPr>
        </p:nvSpPr>
        <p:spPr>
          <a:xfrm>
            <a:off x="457200" y="1916832"/>
            <a:ext cx="8229600" cy="4320480"/>
          </a:xfrm>
        </p:spPr>
        <p:txBody>
          <a:bodyPr/>
          <a:lstStyle/>
          <a:p>
            <a:pPr eaLnBrk="1" hangingPunct="1">
              <a:lnSpc>
                <a:spcPct val="90000"/>
              </a:lnSpc>
            </a:pPr>
            <a:r>
              <a:rPr lang="en-US" sz="3000" dirty="0">
                <a:ea typeface="MS PGothic" charset="-128"/>
              </a:rPr>
              <a:t>Ron </a:t>
            </a:r>
            <a:r>
              <a:rPr lang="en-US" sz="3000" dirty="0" err="1">
                <a:ea typeface="MS PGothic" charset="-128"/>
              </a:rPr>
              <a:t>Rivest</a:t>
            </a:r>
            <a:r>
              <a:rPr lang="en-US" sz="3000" dirty="0">
                <a:ea typeface="MS PGothic" charset="-128"/>
              </a:rPr>
              <a:t> on Cryptography</a:t>
            </a:r>
          </a:p>
          <a:p>
            <a:pPr lvl="1" eaLnBrk="1" hangingPunct="1">
              <a:lnSpc>
                <a:spcPct val="90000"/>
              </a:lnSpc>
            </a:pPr>
            <a:r>
              <a:rPr lang="en-US" sz="2400"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https://www.youtube.com/watch?v=8K1RapDozuw</a:t>
            </a:r>
            <a:endParaRPr lang="en-US" sz="24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lvl="1" eaLnBrk="1" hangingPunct="1">
              <a:lnSpc>
                <a:spcPct val="90000"/>
              </a:lnSpc>
            </a:pPr>
            <a:endParaRPr lang="en-US" altLang="en-US" sz="24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lvl="1" eaLnBrk="1" hangingPunct="1">
              <a:lnSpc>
                <a:spcPct val="90000"/>
              </a:lnSpc>
            </a:pPr>
            <a:endParaRPr lang="en-US" altLang="en-US" sz="2400" u="sng" dirty="0">
              <a:solidFill>
                <a:srgbClr val="0563C1"/>
              </a:solidFill>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90000"/>
              </a:lnSpc>
            </a:pPr>
            <a:r>
              <a:rPr lang="en-US" altLang="en-US" sz="3000" dirty="0">
                <a:ea typeface="MS PGothic" charset="-128"/>
              </a:rPr>
              <a:t>Bruce </a:t>
            </a:r>
            <a:r>
              <a:rPr lang="en-US" altLang="en-US" sz="3000" dirty="0" err="1">
                <a:ea typeface="MS PGothic" charset="-128"/>
              </a:rPr>
              <a:t>Schneier</a:t>
            </a:r>
            <a:r>
              <a:rPr lang="en-US" altLang="en-US" sz="3000" dirty="0">
                <a:ea typeface="MS PGothic" charset="-128"/>
              </a:rPr>
              <a:t>: Building Cryptographic Systems</a:t>
            </a:r>
          </a:p>
          <a:p>
            <a:pPr lvl="1" eaLnBrk="1" hangingPunct="1">
              <a:lnSpc>
                <a:spcPct val="90000"/>
              </a:lnSpc>
            </a:pPr>
            <a:r>
              <a:rPr lang="en-US" altLang="en-US" sz="2600" dirty="0">
                <a:ea typeface="MS PGothic" charset="-128"/>
                <a:hlinkClick r:id="rId4"/>
              </a:rPr>
              <a:t>https://www.youtube.com/watch?v=opT6pIfyGUs</a:t>
            </a:r>
            <a:endParaRPr lang="en-US" altLang="en-US" sz="2600" dirty="0">
              <a:ea typeface="MS PGothic" charset="-128"/>
            </a:endParaRPr>
          </a:p>
          <a:p>
            <a:pPr lvl="1" eaLnBrk="1" hangingPunct="1">
              <a:lnSpc>
                <a:spcPct val="90000"/>
              </a:lnSpc>
            </a:pPr>
            <a:endParaRPr lang="en-US" altLang="en-US" sz="2600" dirty="0">
              <a:ea typeface="MS PGothic" charset="-128"/>
            </a:endParaRPr>
          </a:p>
        </p:txBody>
      </p:sp>
    </p:spTree>
    <p:extLst>
      <p:ext uri="{BB962C8B-B14F-4D97-AF65-F5344CB8AC3E}">
        <p14:creationId xmlns:p14="http://schemas.microsoft.com/office/powerpoint/2010/main" val="1879781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a:t>Summary</a:t>
            </a:r>
            <a:endParaRPr lang="en-AU" altLang="en-US"/>
          </a:p>
        </p:txBody>
      </p:sp>
      <p:sp>
        <p:nvSpPr>
          <p:cNvPr id="33795" name="Rectangle 3"/>
          <p:cNvSpPr>
            <a:spLocks noGrp="1" noChangeArrowheads="1"/>
          </p:cNvSpPr>
          <p:nvPr>
            <p:ph idx="1"/>
          </p:nvPr>
        </p:nvSpPr>
        <p:spPr/>
        <p:txBody>
          <a:bodyPr/>
          <a:lstStyle/>
          <a:p>
            <a:pPr eaLnBrk="1" hangingPunct="1"/>
            <a:r>
              <a:rPr lang="en-US" altLang="en-US" dirty="0"/>
              <a:t>roadmap</a:t>
            </a:r>
          </a:p>
          <a:p>
            <a:pPr eaLnBrk="1" hangingPunct="1"/>
            <a:r>
              <a:rPr lang="en-US" altLang="en-US" dirty="0"/>
              <a:t>CIA triad</a:t>
            </a:r>
          </a:p>
          <a:p>
            <a:pPr eaLnBrk="1" hangingPunct="1"/>
            <a:r>
              <a:rPr lang="en-US" altLang="en-US" dirty="0"/>
              <a:t>level of impact</a:t>
            </a:r>
          </a:p>
          <a:p>
            <a:pPr eaLnBrk="1" hangingPunct="1"/>
            <a:r>
              <a:rPr lang="en-AU" altLang="en-US" dirty="0"/>
              <a:t>security challenges</a:t>
            </a:r>
          </a:p>
          <a:p>
            <a:pPr eaLnBrk="1" hangingPunct="1"/>
            <a:r>
              <a:rPr lang="en-AU" altLang="en-US" dirty="0"/>
              <a:t>security and cryptography</a:t>
            </a:r>
          </a:p>
        </p:txBody>
      </p:sp>
      <p:sp>
        <p:nvSpPr>
          <p:cNvPr id="337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25230041-3547-FB44-B2F2-F90C36AA5C7D}" type="slidenum">
              <a:rPr lang="en-US" altLang="en-US" sz="1200">
                <a:solidFill>
                  <a:srgbClr val="898989"/>
                </a:solidFill>
                <a:latin typeface="Arial" charset="0"/>
              </a:rPr>
              <a:pPr eaLnBrk="1" hangingPunct="1">
                <a:spcBef>
                  <a:spcPct val="0"/>
                </a:spcBef>
                <a:buFontTx/>
                <a:buNone/>
              </a:pPr>
              <a:t>15</a:t>
            </a:fld>
            <a:endParaRPr lang="en-US" altLang="en-US" sz="1200">
              <a:solidFill>
                <a:srgbClr val="898989"/>
              </a:solidFill>
              <a:latin typeface="Arial" charset="0"/>
            </a:endParaRPr>
          </a:p>
        </p:txBody>
      </p:sp>
    </p:spTree>
    <p:extLst>
      <p:ext uri="{BB962C8B-B14F-4D97-AF65-F5344CB8AC3E}">
        <p14:creationId xmlns:p14="http://schemas.microsoft.com/office/powerpoint/2010/main" val="1273157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tLang="en-US">
                <a:ea typeface="ＭＳ Ｐゴシック" charset="-128"/>
              </a:rPr>
              <a:t>Roadmap</a:t>
            </a:r>
          </a:p>
        </p:txBody>
      </p:sp>
      <p:sp>
        <p:nvSpPr>
          <p:cNvPr id="19458" name="Content Placeholder 2"/>
          <p:cNvSpPr>
            <a:spLocks noGrp="1"/>
          </p:cNvSpPr>
          <p:nvPr>
            <p:ph idx="1"/>
          </p:nvPr>
        </p:nvSpPr>
        <p:spPr>
          <a:xfrm>
            <a:off x="457200" y="1423988"/>
            <a:ext cx="8229600" cy="4525962"/>
          </a:xfrm>
        </p:spPr>
        <p:txBody>
          <a:bodyPr/>
          <a:lstStyle/>
          <a:p>
            <a:pPr eaLnBrk="1" hangingPunct="1"/>
            <a:r>
              <a:rPr lang="en-US" altLang="en-US" dirty="0">
                <a:solidFill>
                  <a:srgbClr val="000099"/>
                </a:solidFill>
                <a:ea typeface="ＭＳ Ｐゴシック" charset="-128"/>
              </a:rPr>
              <a:t>Cryptographic algorithms</a:t>
            </a:r>
          </a:p>
          <a:p>
            <a:pPr lvl="1" eaLnBrk="1" hangingPunct="1"/>
            <a:r>
              <a:rPr lang="en-US" altLang="en-US" dirty="0"/>
              <a:t>symmetric ciphers, asymmetric ciphers</a:t>
            </a:r>
          </a:p>
          <a:p>
            <a:pPr eaLnBrk="1" hangingPunct="1"/>
            <a:r>
              <a:rPr lang="en-US" altLang="en-US" dirty="0">
                <a:solidFill>
                  <a:srgbClr val="000099"/>
                </a:solidFill>
                <a:ea typeface="ＭＳ Ｐゴシック" charset="-128"/>
              </a:rPr>
              <a:t>Cryptographic Data Integrity Algorithms</a:t>
            </a:r>
          </a:p>
          <a:p>
            <a:pPr lvl="1" eaLnBrk="1" hangingPunct="1"/>
            <a:r>
              <a:rPr lang="en-US" altLang="en-US" dirty="0"/>
              <a:t>hash functions, message authentication codes, digital signatures</a:t>
            </a:r>
          </a:p>
          <a:p>
            <a:pPr eaLnBrk="1" hangingPunct="1"/>
            <a:r>
              <a:rPr lang="en-US" altLang="en-US" dirty="0">
                <a:solidFill>
                  <a:srgbClr val="000099"/>
                </a:solidFill>
                <a:ea typeface="ＭＳ Ｐゴシック" charset="-128"/>
              </a:rPr>
              <a:t>Mutual Trust</a:t>
            </a:r>
          </a:p>
          <a:p>
            <a:pPr lvl="1" eaLnBrk="1" hangingPunct="1"/>
            <a:r>
              <a:rPr lang="en-US" altLang="en-US" dirty="0">
                <a:ea typeface="ＭＳ Ｐゴシック" charset="-128"/>
              </a:rPr>
              <a:t>Key management and distribution, user authentication protocols</a:t>
            </a:r>
          </a:p>
          <a:p>
            <a:pPr eaLnBrk="1" hangingPunct="1"/>
            <a:r>
              <a:rPr lang="en-US" altLang="en-US" dirty="0">
                <a:ea typeface="ＭＳ Ｐゴシック" charset="-128"/>
              </a:rPr>
              <a:t>Network/Internet Security, System Security</a:t>
            </a:r>
          </a:p>
        </p:txBody>
      </p:sp>
      <p:sp>
        <p:nvSpPr>
          <p:cNvPr id="1945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6BD3827-1656-4343-86F4-518EB333B7E6}" type="slidenum">
              <a:rPr lang="en-US" altLang="en-US" sz="1200">
                <a:solidFill>
                  <a:srgbClr val="898989"/>
                </a:solidFill>
                <a:latin typeface="Arial" charset="0"/>
              </a:rPr>
              <a:pPr>
                <a:spcBef>
                  <a:spcPct val="0"/>
                </a:spcBef>
                <a:buFontTx/>
                <a:buNone/>
              </a:pPr>
              <a:t>2</a:t>
            </a:fld>
            <a:endParaRPr lang="en-US" altLang="en-US" sz="1200">
              <a:solidFill>
                <a:srgbClr val="898989"/>
              </a:solid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ltLang="en-US">
                <a:ea typeface="ＭＳ Ｐゴシック" charset="-128"/>
              </a:rPr>
              <a:t>Standards Organizations</a:t>
            </a:r>
          </a:p>
        </p:txBody>
      </p:sp>
      <p:sp>
        <p:nvSpPr>
          <p:cNvPr id="31746" name="Content Placeholder 2"/>
          <p:cNvSpPr>
            <a:spLocks noGrp="1"/>
          </p:cNvSpPr>
          <p:nvPr>
            <p:ph idx="1"/>
          </p:nvPr>
        </p:nvSpPr>
        <p:spPr>
          <a:xfrm>
            <a:off x="0" y="1600200"/>
            <a:ext cx="9144000" cy="4525963"/>
          </a:xfrm>
        </p:spPr>
        <p:txBody>
          <a:bodyPr/>
          <a:lstStyle/>
          <a:p>
            <a:pPr eaLnBrk="1" hangingPunct="1"/>
            <a:r>
              <a:rPr lang="en-US" altLang="en-US">
                <a:ea typeface="ＭＳ Ｐゴシック" charset="-128"/>
              </a:rPr>
              <a:t>National Institute of Standards &amp; Technology (NIST)</a:t>
            </a:r>
          </a:p>
          <a:p>
            <a:pPr eaLnBrk="1" hangingPunct="1"/>
            <a:r>
              <a:rPr lang="en-US" altLang="en-US">
                <a:ea typeface="ＭＳ Ｐゴシック" charset="-128"/>
              </a:rPr>
              <a:t>Internet Society (ISOC): Internet Engineering Task Force (IETF) and Internet Architecture Board (IAB) -  Requests for Comments (RFCs)</a:t>
            </a:r>
          </a:p>
          <a:p>
            <a:pPr eaLnBrk="1" hangingPunct="1"/>
            <a:r>
              <a:rPr lang="en-US" altLang="en-US">
                <a:ea typeface="ＭＳ Ｐゴシック" charset="-128"/>
              </a:rPr>
              <a:t>International Telecommunication Union Telecommunication Standardization Sector (ITU-T)</a:t>
            </a:r>
          </a:p>
          <a:p>
            <a:pPr eaLnBrk="1" hangingPunct="1"/>
            <a:r>
              <a:rPr lang="en-US" altLang="en-US">
                <a:ea typeface="ＭＳ Ｐゴシック" charset="-128"/>
              </a:rPr>
              <a:t>International Organization for Standardization (ISO)</a:t>
            </a:r>
          </a:p>
        </p:txBody>
      </p:sp>
      <p:sp>
        <p:nvSpPr>
          <p:cNvPr id="3174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A1F26004-1F90-E54C-A3EB-9123191CCFE8}" type="slidenum">
              <a:rPr lang="en-US" altLang="en-US" sz="1200">
                <a:solidFill>
                  <a:srgbClr val="898989"/>
                </a:solidFill>
                <a:latin typeface="Arial" charset="0"/>
              </a:rPr>
              <a:pPr>
                <a:spcBef>
                  <a:spcPct val="0"/>
                </a:spcBef>
                <a:buFontTx/>
                <a:buNone/>
              </a:pPr>
              <a:t>3</a:t>
            </a:fld>
            <a:endParaRPr lang="en-US" altLang="en-US" sz="1200">
              <a:solidFill>
                <a:srgbClr val="898989"/>
              </a:solid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ltLang="en-US" sz="3600">
                <a:ea typeface="ＭＳ Ｐゴシック" charset="-128"/>
              </a:rPr>
              <a:t>Cyber Defense related Websites</a:t>
            </a:r>
          </a:p>
        </p:txBody>
      </p:sp>
      <p:sp>
        <p:nvSpPr>
          <p:cNvPr id="33794" name="Content Placeholder 2"/>
          <p:cNvSpPr>
            <a:spLocks noGrp="1"/>
          </p:cNvSpPr>
          <p:nvPr>
            <p:ph idx="1"/>
          </p:nvPr>
        </p:nvSpPr>
        <p:spPr>
          <a:xfrm>
            <a:off x="539750" y="1600200"/>
            <a:ext cx="8604250" cy="4756150"/>
          </a:xfrm>
        </p:spPr>
        <p:txBody>
          <a:bodyPr/>
          <a:lstStyle/>
          <a:p>
            <a:pPr marL="0" indent="0" eaLnBrk="1" hangingPunct="1">
              <a:buNone/>
            </a:pPr>
            <a:r>
              <a:rPr lang="en-US" altLang="en-US" sz="2000" dirty="0"/>
              <a:t>National Security Agency: </a:t>
            </a:r>
            <a:r>
              <a:rPr lang="en-US" altLang="en-US" sz="2000" dirty="0">
                <a:hlinkClick r:id="rId3"/>
              </a:rPr>
              <a:t>http://www.nsa.gov/</a:t>
            </a:r>
            <a:br>
              <a:rPr lang="en-US" altLang="en-US" sz="2000" dirty="0"/>
            </a:br>
            <a:r>
              <a:rPr lang="en-US" altLang="en-US" sz="2000" dirty="0"/>
              <a:t>NIST, Computer Security Division, Computer Security Resource Center: </a:t>
            </a:r>
            <a:r>
              <a:rPr lang="en-US" altLang="en-US" sz="2000" dirty="0">
                <a:hlinkClick r:id="rId4"/>
              </a:rPr>
              <a:t>http://csrc.nist.gov/</a:t>
            </a:r>
            <a:br>
              <a:rPr lang="en-US" altLang="en-US" sz="2000" dirty="0"/>
            </a:br>
            <a:r>
              <a:rPr lang="en-US" altLang="en-US" sz="2000" dirty="0"/>
              <a:t>Common Criteria for Information Technology Security Evaluation: </a:t>
            </a:r>
            <a:r>
              <a:rPr lang="en-US" altLang="en-US" sz="2000" dirty="0">
                <a:hlinkClick r:id="rId5"/>
              </a:rPr>
              <a:t>http://www.commoncriteriaportal.org/</a:t>
            </a:r>
            <a:br>
              <a:rPr lang="en-US" altLang="en-US" sz="2000" dirty="0"/>
            </a:br>
            <a:r>
              <a:rPr lang="en-US" altLang="en-US" sz="2000" dirty="0"/>
              <a:t>U.S. Department of Homeland Security: </a:t>
            </a:r>
            <a:r>
              <a:rPr lang="en-US" altLang="en-US" sz="2000" dirty="0">
                <a:hlinkClick r:id="rId6"/>
              </a:rPr>
              <a:t>http://www.dhs.gov/</a:t>
            </a:r>
            <a:br>
              <a:rPr lang="en-US" altLang="en-US" sz="2000" dirty="0"/>
            </a:br>
            <a:r>
              <a:rPr lang="en-US" altLang="en-US" sz="2000" dirty="0"/>
              <a:t>ITU (International Telecommunication Union: </a:t>
            </a:r>
            <a:r>
              <a:rPr lang="en-US" altLang="en-US" sz="2000" dirty="0">
                <a:hlinkClick r:id="rId7"/>
              </a:rPr>
              <a:t>http://www.itu.int/</a:t>
            </a:r>
            <a:br>
              <a:rPr lang="en-US" altLang="en-US" sz="2000" dirty="0"/>
            </a:br>
            <a:r>
              <a:rPr lang="en-US" altLang="en-US" sz="2000" dirty="0"/>
              <a:t>Internet Society (ISOC): </a:t>
            </a:r>
            <a:r>
              <a:rPr lang="en-US" altLang="en-US" sz="2000" dirty="0">
                <a:hlinkClick r:id="rId8"/>
              </a:rPr>
              <a:t>http://www.isoc.org/</a:t>
            </a:r>
            <a:br>
              <a:rPr lang="en-US" altLang="en-US" sz="2000" dirty="0"/>
            </a:br>
            <a:r>
              <a:rPr lang="en-US" altLang="en-US" sz="2000" dirty="0"/>
              <a:t>The Internet Engineering Task Force (IETF): </a:t>
            </a:r>
            <a:r>
              <a:rPr lang="en-US" altLang="en-US" sz="2000" dirty="0">
                <a:hlinkClick r:id="rId9"/>
              </a:rPr>
              <a:t>http://www.ietf.org/</a:t>
            </a:r>
            <a:br>
              <a:rPr lang="en-US" altLang="en-US" sz="2000" dirty="0"/>
            </a:br>
            <a:r>
              <a:rPr lang="en-US" altLang="en-US" sz="2000" dirty="0"/>
              <a:t>Internet Architecture Board (IAB): </a:t>
            </a:r>
            <a:r>
              <a:rPr lang="en-US" altLang="en-US" sz="2000" dirty="0">
                <a:hlinkClick r:id="rId10"/>
              </a:rPr>
              <a:t>http://www.iab.org/</a:t>
            </a:r>
            <a:br>
              <a:rPr lang="en-US" altLang="en-US" sz="2000" dirty="0"/>
            </a:br>
            <a:r>
              <a:rPr lang="en-US" altLang="en-US" sz="2000" dirty="0"/>
              <a:t>International Organization for Standardization (ISO): </a:t>
            </a:r>
            <a:r>
              <a:rPr lang="en-US" altLang="en-US" sz="2000" dirty="0">
                <a:hlinkClick r:id="rId11"/>
              </a:rPr>
              <a:t>http://www.iso.org</a:t>
            </a:r>
            <a:br>
              <a:rPr lang="en-US" altLang="en-US" sz="2000" dirty="0"/>
            </a:br>
            <a:r>
              <a:rPr lang="en-US" altLang="en-US" sz="2000" dirty="0"/>
              <a:t>IEEE Computer Society: </a:t>
            </a:r>
            <a:r>
              <a:rPr lang="en-US" altLang="en-US" sz="2000" dirty="0">
                <a:hlinkClick r:id="rId12"/>
              </a:rPr>
              <a:t>http://www.computer.org</a:t>
            </a:r>
            <a:br>
              <a:rPr lang="en-US" altLang="en-US" sz="2000" dirty="0"/>
            </a:br>
            <a:r>
              <a:rPr lang="en-US" altLang="en-US" sz="2000" dirty="0"/>
              <a:t>Association for Computing Machinery (ACM): </a:t>
            </a:r>
            <a:r>
              <a:rPr lang="en-US" altLang="en-US" sz="2000" dirty="0">
                <a:hlinkClick r:id="rId13"/>
              </a:rPr>
              <a:t>http://www.acm.org/</a:t>
            </a:r>
            <a:br>
              <a:rPr lang="en-US" altLang="en-US" sz="2000" dirty="0"/>
            </a:br>
            <a:r>
              <a:rPr lang="en-US" altLang="en-US" sz="2000" dirty="0"/>
              <a:t>USENIX: The Advanced Computing Systems Association: </a:t>
            </a:r>
            <a:r>
              <a:rPr lang="en-US" altLang="en-US" sz="2000" dirty="0">
                <a:hlinkClick r:id="rId14"/>
              </a:rPr>
              <a:t>http://www.usenix.org/</a:t>
            </a:r>
            <a:br>
              <a:rPr lang="en-US" altLang="en-US" dirty="0"/>
            </a:br>
            <a:r>
              <a:rPr lang="en-US" altLang="en-US" sz="2000" dirty="0"/>
              <a:t>Mines Center for Cyber Security and Privacy (CCSP): </a:t>
            </a:r>
            <a:r>
              <a:rPr lang="en-US" altLang="en-US" sz="2000" dirty="0">
                <a:hlinkClick r:id="rId15"/>
              </a:rPr>
              <a:t>https://ccsp.mines.edu</a:t>
            </a:r>
            <a:r>
              <a:rPr lang="en-US" altLang="en-US" sz="2000">
                <a:hlinkClick r:id="rId15"/>
              </a:rPr>
              <a:t>/</a:t>
            </a:r>
            <a:r>
              <a:rPr lang="en-US" altLang="en-US" sz="2000"/>
              <a:t> </a:t>
            </a:r>
            <a:br>
              <a:rPr lang="en-US" altLang="en-US" dirty="0"/>
            </a:br>
            <a:endParaRPr lang="en-US" altLang="en-US" dirty="0">
              <a:ea typeface="ＭＳ Ｐゴシック" charset="-128"/>
            </a:endParaRPr>
          </a:p>
        </p:txBody>
      </p:sp>
      <p:sp>
        <p:nvSpPr>
          <p:cNvPr id="337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54D341B-7332-6F4C-BCF2-FBEE616DCADD}" type="slidenum">
              <a:rPr lang="en-US" altLang="en-US" sz="1200">
                <a:solidFill>
                  <a:srgbClr val="898989"/>
                </a:solidFill>
                <a:latin typeface="Arial" charset="0"/>
              </a:rPr>
              <a:pPr>
                <a:spcBef>
                  <a:spcPct val="0"/>
                </a:spcBef>
                <a:buFontTx/>
                <a:buNone/>
              </a:pPr>
              <a:t>4</a:t>
            </a:fld>
            <a:endParaRPr lang="en-US" altLang="en-US" sz="1200">
              <a:solidFill>
                <a:srgbClr val="898989"/>
              </a:solid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altLang="en-US">
                <a:ea typeface="ＭＳ Ｐゴシック" charset="-128"/>
              </a:rPr>
              <a:t>Computer Security</a:t>
            </a:r>
            <a:endParaRPr lang="en-AU" altLang="en-US">
              <a:ea typeface="ＭＳ Ｐゴシック" charset="-128"/>
            </a:endParaRPr>
          </a:p>
        </p:txBody>
      </p:sp>
      <p:sp>
        <p:nvSpPr>
          <p:cNvPr id="35842" name="Rectangle 3"/>
          <p:cNvSpPr>
            <a:spLocks noGrp="1" noChangeArrowheads="1"/>
          </p:cNvSpPr>
          <p:nvPr>
            <p:ph idx="1"/>
          </p:nvPr>
        </p:nvSpPr>
        <p:spPr>
          <a:xfrm>
            <a:off x="457200" y="1676400"/>
            <a:ext cx="8229600" cy="4953000"/>
          </a:xfrm>
        </p:spPr>
        <p:txBody>
          <a:bodyPr/>
          <a:lstStyle/>
          <a:p>
            <a:pPr eaLnBrk="1" hangingPunct="1"/>
            <a:r>
              <a:rPr lang="en-US" altLang="en-US">
                <a:ea typeface="ＭＳ Ｐゴシック" charset="-128"/>
              </a:rPr>
              <a:t>The protection afforded to an automated information system in order to attain the applicable objectives of preserving the </a:t>
            </a:r>
            <a:r>
              <a:rPr lang="en-US" altLang="en-US">
                <a:solidFill>
                  <a:srgbClr val="000099"/>
                </a:solidFill>
                <a:ea typeface="ＭＳ Ｐゴシック" charset="-128"/>
              </a:rPr>
              <a:t>integrity</a:t>
            </a:r>
            <a:r>
              <a:rPr lang="en-US" altLang="en-US">
                <a:ea typeface="ＭＳ Ｐゴシック" charset="-128"/>
              </a:rPr>
              <a:t>, </a:t>
            </a:r>
            <a:r>
              <a:rPr lang="en-US" altLang="en-US">
                <a:solidFill>
                  <a:srgbClr val="000099"/>
                </a:solidFill>
                <a:ea typeface="ＭＳ Ｐゴシック" charset="-128"/>
              </a:rPr>
              <a:t>availability</a:t>
            </a:r>
            <a:r>
              <a:rPr lang="en-US" altLang="en-US">
                <a:ea typeface="ＭＳ Ｐゴシック" charset="-128"/>
              </a:rPr>
              <a:t> and </a:t>
            </a:r>
            <a:r>
              <a:rPr lang="en-US" altLang="en-US">
                <a:solidFill>
                  <a:srgbClr val="000099"/>
                </a:solidFill>
                <a:ea typeface="ＭＳ Ｐゴシック" charset="-128"/>
              </a:rPr>
              <a:t>confidentiality</a:t>
            </a:r>
            <a:r>
              <a:rPr lang="en-US" altLang="en-US">
                <a:ea typeface="ＭＳ Ｐゴシック" charset="-128"/>
              </a:rPr>
              <a:t> of information system resources (includes hardware, software, firmware, information/data, and telecommunications)</a:t>
            </a:r>
          </a:p>
          <a:p>
            <a:pPr lvl="1" eaLnBrk="1" hangingPunct="1"/>
            <a:r>
              <a:rPr lang="en-US" altLang="en-US">
                <a:ea typeface="ＭＳ Ｐゴシック" charset="-128"/>
              </a:rPr>
              <a:t>NIST</a:t>
            </a:r>
            <a:r>
              <a:rPr lang="en-US" altLang="en-US" i="1">
                <a:ea typeface="ＭＳ Ｐゴシック" charset="-128"/>
              </a:rPr>
              <a:t> Computer Security Handbook</a:t>
            </a:r>
            <a:endParaRPr lang="en-AU" altLang="en-US" i="1">
              <a:ea typeface="ＭＳ Ｐゴシック" charset="-128"/>
            </a:endParaRPr>
          </a:p>
        </p:txBody>
      </p:sp>
      <p:sp>
        <p:nvSpPr>
          <p:cNvPr id="3584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BC100F80-AE46-7041-841D-D155429EA73A}" type="slidenum">
              <a:rPr lang="en-US" altLang="en-US" sz="1200">
                <a:solidFill>
                  <a:srgbClr val="898989"/>
                </a:solidFill>
                <a:latin typeface="Arial" charset="0"/>
              </a:rPr>
              <a:pPr>
                <a:spcBef>
                  <a:spcPct val="0"/>
                </a:spcBef>
                <a:buFontTx/>
                <a:buNone/>
              </a:pPr>
              <a:t>5</a:t>
            </a:fld>
            <a:endParaRPr lang="en-US" altLang="en-US" sz="1200">
              <a:solidFill>
                <a:srgbClr val="898989"/>
              </a:solidFill>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z="4000"/>
              <a:t>Three key objectives that are at the heart of computer security - 1</a:t>
            </a:r>
            <a:endParaRPr lang="en-US" sz="4000">
              <a:ea typeface="ＭＳ Ｐゴシック" pitchFamily="34" charset="-128"/>
            </a:endParaRPr>
          </a:p>
        </p:txBody>
      </p:sp>
      <p:sp>
        <p:nvSpPr>
          <p:cNvPr id="3" name="Content Placeholder 2"/>
          <p:cNvSpPr>
            <a:spLocks noGrp="1"/>
          </p:cNvSpPr>
          <p:nvPr>
            <p:ph idx="1"/>
          </p:nvPr>
        </p:nvSpPr>
        <p:spPr>
          <a:xfrm>
            <a:off x="395288" y="1955800"/>
            <a:ext cx="8424862" cy="4281488"/>
          </a:xfrm>
        </p:spPr>
        <p:txBody>
          <a:bodyPr/>
          <a:lstStyle/>
          <a:p>
            <a:pPr marL="0" indent="0" eaLnBrk="1" hangingPunct="1">
              <a:lnSpc>
                <a:spcPct val="90000"/>
              </a:lnSpc>
              <a:buFont typeface="Arial" charset="0"/>
              <a:buNone/>
            </a:pPr>
            <a:r>
              <a:rPr lang="en-US" altLang="en-US" sz="2800"/>
              <a:t>• </a:t>
            </a:r>
            <a:r>
              <a:rPr lang="en-US" altLang="en-US" sz="2800" b="1"/>
              <a:t>Confidentiality: </a:t>
            </a:r>
            <a:r>
              <a:rPr lang="en-US" altLang="en-US" sz="2800"/>
              <a:t>This term covers two related concepts:</a:t>
            </a:r>
          </a:p>
          <a:p>
            <a:pPr lvl="1" eaLnBrk="1" hangingPunct="1">
              <a:lnSpc>
                <a:spcPct val="90000"/>
              </a:lnSpc>
            </a:pPr>
            <a:r>
              <a:rPr lang="en-US" altLang="en-US" sz="2400" b="1"/>
              <a:t>Data</a:t>
            </a:r>
            <a:r>
              <a:rPr lang="en-US" altLang="en-US" sz="2400"/>
              <a:t> </a:t>
            </a:r>
            <a:r>
              <a:rPr lang="en-US" altLang="en-US" sz="2400" b="1"/>
              <a:t>confidentiality: </a:t>
            </a:r>
            <a:r>
              <a:rPr lang="en-US" altLang="en-US" sz="2400"/>
              <a:t>Assures that private or confidential information is not made available or disclosed to unauthorized individuals.</a:t>
            </a:r>
          </a:p>
          <a:p>
            <a:pPr lvl="1" eaLnBrk="1" hangingPunct="1">
              <a:lnSpc>
                <a:spcPct val="90000"/>
              </a:lnSpc>
            </a:pPr>
            <a:r>
              <a:rPr lang="en-US" altLang="en-US" sz="2400" b="1"/>
              <a:t>Privacy: </a:t>
            </a:r>
            <a:r>
              <a:rPr lang="en-US" altLang="en-US" sz="2400"/>
              <a:t>Assures that individuals control or influence what information related to them may be collected and stored and by whom and to whom that information may be disclosed.</a:t>
            </a:r>
          </a:p>
          <a:p>
            <a:pPr lvl="1" eaLnBrk="1" hangingPunct="1">
              <a:lnSpc>
                <a:spcPct val="90000"/>
              </a:lnSpc>
            </a:pPr>
            <a:endParaRPr lang="en-US" altLang="en-US" sz="2400">
              <a:ea typeface="ＭＳ Ｐゴシック" charset="-128"/>
              <a:cs typeface="Times New Roman" charset="0"/>
            </a:endParaRPr>
          </a:p>
          <a:p>
            <a:pPr lvl="1" eaLnBrk="1" hangingPunct="1">
              <a:lnSpc>
                <a:spcPct val="90000"/>
              </a:lnSpc>
              <a:buFont typeface="Arial" charset="0"/>
              <a:buNone/>
            </a:pPr>
            <a:r>
              <a:rPr lang="en-US" altLang="en-US" sz="2400">
                <a:solidFill>
                  <a:srgbClr val="000099"/>
                </a:solidFill>
                <a:ea typeface="ＭＳ Ｐゴシック" charset="-128"/>
                <a:cs typeface="Times New Roman" charset="0"/>
              </a:rPr>
              <a:t>A loss of confidentiality is the unauthorized disclosure of information.</a:t>
            </a:r>
          </a:p>
        </p:txBody>
      </p:sp>
      <p:sp>
        <p:nvSpPr>
          <p:cNvPr id="378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AF89B6E-20ED-A642-A857-331E41E994EC}" type="slidenum">
              <a:rPr lang="en-US" altLang="en-US" sz="1200">
                <a:solidFill>
                  <a:srgbClr val="898989"/>
                </a:solidFill>
                <a:latin typeface="Arial" charset="0"/>
              </a:rPr>
              <a:pPr>
                <a:spcBef>
                  <a:spcPct val="0"/>
                </a:spcBef>
                <a:buFontTx/>
                <a:buNone/>
              </a:pPr>
              <a:t>6</a:t>
            </a:fld>
            <a:endParaRPr lang="en-US" altLang="en-US" sz="1200">
              <a:solidFill>
                <a:srgbClr val="898989"/>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z="4000"/>
              <a:t>Three key objectives that are at the heart of computer security - 2</a:t>
            </a:r>
            <a:endParaRPr lang="en-US" sz="4000">
              <a:ea typeface="ＭＳ Ｐゴシック" pitchFamily="34" charset="-128"/>
            </a:endParaRPr>
          </a:p>
        </p:txBody>
      </p:sp>
      <p:sp>
        <p:nvSpPr>
          <p:cNvPr id="3" name="Content Placeholder 2"/>
          <p:cNvSpPr>
            <a:spLocks noGrp="1"/>
          </p:cNvSpPr>
          <p:nvPr>
            <p:ph idx="1"/>
          </p:nvPr>
        </p:nvSpPr>
        <p:spPr>
          <a:xfrm>
            <a:off x="395288" y="1955800"/>
            <a:ext cx="8424862" cy="4281488"/>
          </a:xfrm>
        </p:spPr>
        <p:txBody>
          <a:bodyPr/>
          <a:lstStyle/>
          <a:p>
            <a:pPr eaLnBrk="1" hangingPunct="1"/>
            <a:r>
              <a:rPr lang="en-US" altLang="en-US" sz="2800" b="1"/>
              <a:t>Integrity: </a:t>
            </a:r>
            <a:r>
              <a:rPr lang="en-US" altLang="en-US" sz="2800"/>
              <a:t>This term covers two related concepts:</a:t>
            </a:r>
          </a:p>
          <a:p>
            <a:pPr lvl="1" eaLnBrk="1" hangingPunct="1"/>
            <a:r>
              <a:rPr lang="en-US" altLang="en-US" sz="2400" b="1"/>
              <a:t>Data integrity: </a:t>
            </a:r>
            <a:r>
              <a:rPr lang="en-US" altLang="en-US" sz="2400"/>
              <a:t>Assures that information and programs are changed only in a specified and authorized manner.</a:t>
            </a:r>
          </a:p>
          <a:p>
            <a:pPr lvl="1" eaLnBrk="1" hangingPunct="1"/>
            <a:r>
              <a:rPr lang="en-US" altLang="en-US" sz="2500" b="1"/>
              <a:t>System integrity: </a:t>
            </a:r>
            <a:r>
              <a:rPr lang="en-US" altLang="en-US" sz="2500"/>
              <a:t>Assures that a system performs its intended function in an unimpaired manner, free from deliberate or inadvertent unauthorized manipulation of the system.</a:t>
            </a:r>
          </a:p>
          <a:p>
            <a:pPr lvl="1" eaLnBrk="1" hangingPunct="1"/>
            <a:endParaRPr lang="en-US" altLang="en-US" sz="2500"/>
          </a:p>
          <a:p>
            <a:pPr lvl="1" eaLnBrk="1" hangingPunct="1">
              <a:buFont typeface="Arial" charset="0"/>
              <a:buNone/>
            </a:pPr>
            <a:r>
              <a:rPr lang="en-US" altLang="en-US" sz="2400">
                <a:solidFill>
                  <a:srgbClr val="000099"/>
                </a:solidFill>
                <a:ea typeface="ＭＳ Ｐゴシック" charset="-128"/>
                <a:cs typeface="Times New Roman" charset="0"/>
              </a:rPr>
              <a:t>A loss of integrity is the unauthorized modification or destruction of information.</a:t>
            </a:r>
          </a:p>
          <a:p>
            <a:pPr lvl="1" eaLnBrk="1" hangingPunct="1">
              <a:buFont typeface="Arial" charset="0"/>
              <a:buNone/>
            </a:pPr>
            <a:endParaRPr lang="en-US" altLang="en-US" sz="2500"/>
          </a:p>
        </p:txBody>
      </p:sp>
      <p:sp>
        <p:nvSpPr>
          <p:cNvPr id="3993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5A59B043-6B50-0140-B14C-8CABD9E24689}" type="slidenum">
              <a:rPr lang="en-US" altLang="en-US" sz="1200">
                <a:solidFill>
                  <a:srgbClr val="898989"/>
                </a:solidFill>
                <a:latin typeface="Arial" charset="0"/>
              </a:rPr>
              <a:pPr>
                <a:spcBef>
                  <a:spcPct val="0"/>
                </a:spcBef>
                <a:buFontTx/>
                <a:buNone/>
              </a:pPr>
              <a:t>7</a:t>
            </a:fld>
            <a:endParaRPr lang="en-US" altLang="en-US" sz="1200">
              <a:solidFill>
                <a:srgbClr val="898989"/>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z="4000"/>
              <a:t>Three key objectives that are at the heart of computer security - 3</a:t>
            </a:r>
            <a:endParaRPr lang="en-US" sz="4000">
              <a:ea typeface="ＭＳ Ｐゴシック" pitchFamily="34" charset="-128"/>
            </a:endParaRPr>
          </a:p>
        </p:txBody>
      </p:sp>
      <p:sp>
        <p:nvSpPr>
          <p:cNvPr id="3" name="Content Placeholder 2"/>
          <p:cNvSpPr>
            <a:spLocks noGrp="1"/>
          </p:cNvSpPr>
          <p:nvPr>
            <p:ph idx="1"/>
          </p:nvPr>
        </p:nvSpPr>
        <p:spPr>
          <a:xfrm>
            <a:off x="395288" y="1955800"/>
            <a:ext cx="8424862" cy="4281488"/>
          </a:xfrm>
        </p:spPr>
        <p:txBody>
          <a:bodyPr/>
          <a:lstStyle/>
          <a:p>
            <a:pPr eaLnBrk="1" hangingPunct="1"/>
            <a:r>
              <a:rPr lang="en-US" altLang="en-US" sz="2800" b="1"/>
              <a:t>Availability: </a:t>
            </a:r>
            <a:r>
              <a:rPr lang="en-US" altLang="en-US" sz="2800"/>
              <a:t>Assures that systems work promptly and service is not denied to authorized users.</a:t>
            </a:r>
          </a:p>
          <a:p>
            <a:pPr marL="457200" lvl="1" indent="0" eaLnBrk="1" hangingPunct="1">
              <a:buFont typeface="Arial" charset="0"/>
              <a:buNone/>
            </a:pPr>
            <a:endParaRPr lang="en-US" altLang="en-US" sz="2400">
              <a:solidFill>
                <a:srgbClr val="000099"/>
              </a:solidFill>
              <a:ea typeface="ＭＳ Ｐゴシック" charset="-128"/>
              <a:cs typeface="Times New Roman" charset="0"/>
            </a:endParaRPr>
          </a:p>
          <a:p>
            <a:pPr marL="457200" lvl="1" indent="0" eaLnBrk="1" hangingPunct="1">
              <a:buFont typeface="Arial" charset="0"/>
              <a:buNone/>
            </a:pPr>
            <a:endParaRPr lang="en-US" altLang="en-US" sz="2400">
              <a:solidFill>
                <a:srgbClr val="000099"/>
              </a:solidFill>
              <a:ea typeface="ＭＳ Ｐゴシック" charset="-128"/>
              <a:cs typeface="Times New Roman" charset="0"/>
            </a:endParaRPr>
          </a:p>
          <a:p>
            <a:pPr marL="457200" lvl="1" indent="0" eaLnBrk="1" hangingPunct="1">
              <a:buFont typeface="Arial" charset="0"/>
              <a:buNone/>
            </a:pPr>
            <a:endParaRPr lang="en-US" altLang="en-US" sz="2400">
              <a:solidFill>
                <a:srgbClr val="000099"/>
              </a:solidFill>
              <a:ea typeface="ＭＳ Ｐゴシック" charset="-128"/>
              <a:cs typeface="Times New Roman" charset="0"/>
            </a:endParaRPr>
          </a:p>
          <a:p>
            <a:pPr marL="457200" lvl="1" indent="0" eaLnBrk="1" hangingPunct="1">
              <a:buFont typeface="Arial" charset="0"/>
              <a:buNone/>
            </a:pPr>
            <a:r>
              <a:rPr lang="en-US" altLang="en-US" sz="2400">
                <a:solidFill>
                  <a:srgbClr val="000099"/>
                </a:solidFill>
                <a:ea typeface="ＭＳ Ｐゴシック" charset="-128"/>
                <a:cs typeface="Times New Roman" charset="0"/>
              </a:rPr>
              <a:t>A loss of availability is the disruption of access to or use of information or an information system.</a:t>
            </a:r>
          </a:p>
        </p:txBody>
      </p:sp>
      <p:sp>
        <p:nvSpPr>
          <p:cNvPr id="4198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7148577-109F-834D-9A3B-6109D4F118A0}" type="slidenum">
              <a:rPr lang="en-US" altLang="en-US" sz="1200">
                <a:solidFill>
                  <a:srgbClr val="898989"/>
                </a:solidFill>
                <a:latin typeface="Arial" charset="0"/>
              </a:rPr>
              <a:pPr>
                <a:spcBef>
                  <a:spcPct val="0"/>
                </a:spcBef>
                <a:buFontTx/>
                <a:buNone/>
              </a:pPr>
              <a:t>8</a:t>
            </a:fld>
            <a:endParaRPr lang="en-US" altLang="en-US" sz="1200">
              <a:solidFill>
                <a:srgbClr val="898989"/>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altLang="en-US">
                <a:ea typeface="ＭＳ Ｐゴシック" charset="-128"/>
              </a:rPr>
              <a:t>Key Security Concepts</a:t>
            </a:r>
          </a:p>
        </p:txBody>
      </p:sp>
      <p:pic>
        <p:nvPicPr>
          <p:cNvPr id="44034" name="Picture 4" descr="&#10;Fig1.1.pdf                                                     00ABB570&#9; Mnementh                      BEAE7A2F:"/>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l="4633" t="10739" r="4633" b="21477"/>
          <a:stretch>
            <a:fillRect/>
          </a:stretch>
        </p:blipFill>
        <p:spPr bwMode="auto">
          <a:xfrm>
            <a:off x="1662113" y="1246188"/>
            <a:ext cx="5286375" cy="5110162"/>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Rectangle 2"/>
          <p:cNvSpPr>
            <a:spLocks noChangeArrowheads="1"/>
          </p:cNvSpPr>
          <p:nvPr/>
        </p:nvSpPr>
        <p:spPr bwMode="auto">
          <a:xfrm>
            <a:off x="1619250" y="6083300"/>
            <a:ext cx="5329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1800">
                <a:latin typeface="Arial" charset="0"/>
                <a:ea typeface="Arial" charset="0"/>
                <a:cs typeface="Arial" charset="0"/>
              </a:rPr>
              <a:t>(referred to as the CIA triad, NIST FIPS PUB 199 ) </a:t>
            </a:r>
          </a:p>
        </p:txBody>
      </p:sp>
      <p:sp>
        <p:nvSpPr>
          <p:cNvPr id="440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0D91719-AEC2-C04C-A103-20307172CFF3}" type="slidenum">
              <a:rPr lang="en-US" altLang="en-US" sz="1200">
                <a:solidFill>
                  <a:srgbClr val="898989"/>
                </a:solidFill>
                <a:latin typeface="Arial" charset="0"/>
              </a:rPr>
              <a:pPr>
                <a:spcBef>
                  <a:spcPct val="0"/>
                </a:spcBef>
                <a:buFontTx/>
                <a:buNone/>
              </a:pPr>
              <a:t>9</a:t>
            </a:fld>
            <a:endParaRPr lang="en-US" altLang="en-US" sz="1200">
              <a:solidFill>
                <a:srgbClr val="898989"/>
              </a:solidFill>
              <a:latin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2694</TotalTime>
  <Words>2847</Words>
  <Application>Microsoft Macintosh PowerPoint</Application>
  <PresentationFormat>On-screen Show (4:3)</PresentationFormat>
  <Paragraphs>186</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ＭＳ Ｐゴシック</vt:lpstr>
      <vt:lpstr>ＭＳ Ｐゴシック</vt:lpstr>
      <vt:lpstr>Arial</vt:lpstr>
      <vt:lpstr>Calibri</vt:lpstr>
      <vt:lpstr>Times</vt:lpstr>
      <vt:lpstr>Times New Roman</vt:lpstr>
      <vt:lpstr>Office Theme</vt:lpstr>
      <vt:lpstr>CSCI 474/574 Introduction to Cryptography/Theory of Cryptography  Chapter 1 Overview</vt:lpstr>
      <vt:lpstr>Roadmap</vt:lpstr>
      <vt:lpstr>Standards Organizations</vt:lpstr>
      <vt:lpstr>Cyber Defense related Websites</vt:lpstr>
      <vt:lpstr>Computer Security</vt:lpstr>
      <vt:lpstr>Three key objectives that are at the heart of computer security - 1</vt:lpstr>
      <vt:lpstr>Three key objectives that are at the heart of computer security - 2</vt:lpstr>
      <vt:lpstr>Three key objectives that are at the heart of computer security - 3</vt:lpstr>
      <vt:lpstr>Key Security Concepts</vt:lpstr>
      <vt:lpstr>Additional Concepts</vt:lpstr>
      <vt:lpstr>Levels of Impact from Security Breaches</vt:lpstr>
      <vt:lpstr>Examples of Security Requirements</vt:lpstr>
      <vt:lpstr>Computer Security Challenges</vt:lpstr>
      <vt:lpstr>Cryptography and Building Cryptographic Systems </vt:lpstr>
      <vt:lpstr>Summary</vt:lpstr>
    </vt:vector>
  </TitlesOfParts>
  <Manager/>
  <Company>School of Eng &amp; IT, UNSW@ADFA</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Chuan Yue</cp:lastModifiedBy>
  <cp:revision>158</cp:revision>
  <cp:lastPrinted>2005-09-02T04:15:44Z</cp:lastPrinted>
  <dcterms:created xsi:type="dcterms:W3CDTF">2009-08-04T00:04:18Z</dcterms:created>
  <dcterms:modified xsi:type="dcterms:W3CDTF">2021-01-12T16:18:55Z</dcterms:modified>
  <cp:category/>
</cp:coreProperties>
</file>