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13"/>
  </p:notesMasterIdLst>
  <p:handoutMasterIdLst>
    <p:handoutMasterId r:id="rId14"/>
  </p:handoutMasterIdLst>
  <p:sldIdLst>
    <p:sldId id="312" r:id="rId2"/>
    <p:sldId id="275" r:id="rId3"/>
    <p:sldId id="276" r:id="rId4"/>
    <p:sldId id="277" r:id="rId5"/>
    <p:sldId id="278" r:id="rId6"/>
    <p:sldId id="279" r:id="rId7"/>
    <p:sldId id="313" r:id="rId8"/>
    <p:sldId id="280" r:id="rId9"/>
    <p:sldId id="281" r:id="rId10"/>
    <p:sldId id="282" r:id="rId11"/>
    <p:sldId id="311" r:id="rId12"/>
  </p:sldIdLst>
  <p:sldSz cx="9144000" cy="6858000" type="screen4x3"/>
  <p:notesSz cx="7010400" cy="9236075"/>
  <p:defaultTextStyle>
    <a:defPPr>
      <a:defRPr lang="en-AU"/>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clrMru>
    <a:srgbClr val="000099"/>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1" autoAdjust="0"/>
    <p:restoredTop sz="80952" autoAdjust="0"/>
  </p:normalViewPr>
  <p:slideViewPr>
    <p:cSldViewPr>
      <p:cViewPr varScale="1">
        <p:scale>
          <a:sx n="102" d="100"/>
          <a:sy n="102" d="100"/>
        </p:scale>
        <p:origin x="220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592" y="-984"/>
      </p:cViewPr>
      <p:guideLst>
        <p:guide orient="horz" pos="2909"/>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3550"/>
          </a:xfrm>
          <a:prstGeom prst="rect">
            <a:avLst/>
          </a:prstGeom>
        </p:spPr>
        <p:txBody>
          <a:bodyPr vert="horz" lIns="91440" tIns="45720" rIns="91440" bIns="45720" rtlCol="0"/>
          <a:lstStyle>
            <a:lvl1pPr algn="r">
              <a:defRPr sz="1200"/>
            </a:lvl1pPr>
          </a:lstStyle>
          <a:p>
            <a:fld id="{794D321F-F125-1440-B8F2-41A6AAFCB070}" type="datetimeFigureOut">
              <a:rPr lang="en-US" smtClean="0"/>
              <a:t>1/10/24</a:t>
            </a:fld>
            <a:endParaRPr lang="en-US"/>
          </a:p>
        </p:txBody>
      </p:sp>
      <p:sp>
        <p:nvSpPr>
          <p:cNvPr id="4" name="Footer Placeholder 3"/>
          <p:cNvSpPr>
            <a:spLocks noGrp="1"/>
          </p:cNvSpPr>
          <p:nvPr>
            <p:ph type="ftr" sz="quarter" idx="2"/>
          </p:nvPr>
        </p:nvSpPr>
        <p:spPr>
          <a:xfrm>
            <a:off x="0" y="8772525"/>
            <a:ext cx="303847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772525"/>
            <a:ext cx="3038475" cy="463550"/>
          </a:xfrm>
          <a:prstGeom prst="rect">
            <a:avLst/>
          </a:prstGeom>
        </p:spPr>
        <p:txBody>
          <a:bodyPr vert="horz" lIns="91440" tIns="45720" rIns="91440" bIns="45720" rtlCol="0" anchor="b"/>
          <a:lstStyle>
            <a:lvl1pPr algn="r">
              <a:defRPr sz="1200"/>
            </a:lvl1pPr>
          </a:lstStyle>
          <a:p>
            <a:fld id="{73BF1B37-9517-D04D-92A1-3C4072D2019F}" type="slidenum">
              <a:rPr lang="en-US" smtClean="0"/>
              <a:t>‹#›</a:t>
            </a:fld>
            <a:endParaRPr lang="en-US"/>
          </a:p>
        </p:txBody>
      </p:sp>
    </p:spTree>
    <p:extLst>
      <p:ext uri="{BB962C8B-B14F-4D97-AF65-F5344CB8AC3E}">
        <p14:creationId xmlns:p14="http://schemas.microsoft.com/office/powerpoint/2010/main" val="8531193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1" name="Rectangle 3"/>
          <p:cNvSpPr>
            <a:spLocks noGrp="1" noChangeArrowheads="1"/>
          </p:cNvSpPr>
          <p:nvPr>
            <p:ph type="dt" idx="1"/>
          </p:nvPr>
        </p:nvSpPr>
        <p:spPr bwMode="auto">
          <a:xfrm>
            <a:off x="3970338"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33" name="Rectangle 5"/>
          <p:cNvSpPr>
            <a:spLocks noGrp="1" noChangeArrowheads="1"/>
          </p:cNvSpPr>
          <p:nvPr>
            <p:ph type="body" sz="quarter" idx="3"/>
          </p:nvPr>
        </p:nvSpPr>
        <p:spPr bwMode="auto">
          <a:xfrm>
            <a:off x="701675" y="4387850"/>
            <a:ext cx="5607050" cy="4156075"/>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p:cNvSpPr>
            <a:spLocks noGrp="1" noChangeArrowheads="1"/>
          </p:cNvSpPr>
          <p:nvPr>
            <p:ph type="ftr" sz="quarter" idx="4"/>
          </p:nvPr>
        </p:nvSpPr>
        <p:spPr bwMode="auto">
          <a:xfrm>
            <a:off x="0" y="8772525"/>
            <a:ext cx="3038475" cy="461963"/>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5" name="Rectangle 7"/>
          <p:cNvSpPr>
            <a:spLocks noGrp="1" noChangeArrowheads="1"/>
          </p:cNvSpPr>
          <p:nvPr>
            <p:ph type="sldNum" sz="quarter" idx="5"/>
          </p:nvPr>
        </p:nvSpPr>
        <p:spPr bwMode="auto">
          <a:xfrm>
            <a:off x="3970338" y="8772525"/>
            <a:ext cx="3038475" cy="461963"/>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eaLnBrk="1" hangingPunct="1">
              <a:defRPr sz="1200"/>
            </a:lvl1pPr>
          </a:lstStyle>
          <a:p>
            <a:pPr>
              <a:defRPr/>
            </a:pPr>
            <a:fld id="{79318879-2365-A648-9CEF-587B86BA52F3}"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4AABB3D-248B-C74D-BC68-BE60B4B5B5CC}" type="slidenum">
              <a:rPr lang="en-AU" altLang="en-US"/>
              <a:pPr>
                <a:spcBef>
                  <a:spcPct val="0"/>
                </a:spcBef>
              </a:pPr>
              <a:t>1</a:t>
            </a:fld>
            <a:endParaRPr lang="en-AU" altLang="en-US"/>
          </a:p>
        </p:txBody>
      </p:sp>
      <p:sp>
        <p:nvSpPr>
          <p:cNvPr id="15362" name="Rectangle 2"/>
          <p:cNvSpPr>
            <a:spLocks noGrp="1" noRot="1" noChangeAspect="1" noChangeArrowheads="1" noTextEdit="1"/>
          </p:cNvSpPr>
          <p:nvPr>
            <p:ph type="sldImg"/>
          </p:nvPr>
        </p:nvSpPr>
        <p:spPr>
          <a:solidFill>
            <a:srgbClr val="FFFFFF"/>
          </a:solidFill>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Lecture slides by Lawrie Brown for “Cryptography and Network Security”, by William Stallings, Chapter 2 – “</a:t>
            </a:r>
            <a:r>
              <a:rPr lang="en-AU" altLang="en-US" dirty="0">
                <a:ea typeface="ＭＳ Ｐゴシック" charset="-128"/>
              </a:rPr>
              <a:t>Classical Encryption Techniques</a:t>
            </a:r>
            <a:r>
              <a:rPr lang="en-US" altLang="en-US" dirty="0">
                <a:ea typeface="ＭＳ Ｐゴシック" charset="-128"/>
              </a:rPr>
              <a:t>”.</a:t>
            </a:r>
            <a:endParaRPr lang="en-AU"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t>Enhanced and Modified by Chuan Yue at the Colorado School of Mines.</a:t>
            </a:r>
          </a:p>
          <a:p>
            <a:pPr eaLnBrk="1" hangingPunct="1"/>
            <a:endParaRPr lang="en-US" altLang="en-US" dirty="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5909D069-95F2-324C-A529-CBEA1FD3AAB7}" type="slidenum">
              <a:rPr lang="en-AU" altLang="en-US"/>
              <a:pPr>
                <a:spcBef>
                  <a:spcPct val="0"/>
                </a:spcBef>
              </a:pPr>
              <a:t>10</a:t>
            </a:fld>
            <a:endParaRPr lang="en-AU" altLang="en-US"/>
          </a:p>
        </p:txBody>
      </p:sp>
      <p:sp>
        <p:nvSpPr>
          <p:cNvPr id="33794" name="Rectangle 1026"/>
          <p:cNvSpPr>
            <a:spLocks noGrp="1" noRot="1" noChangeAspect="1" noChangeArrowheads="1" noTextEdit="1"/>
          </p:cNvSpPr>
          <p:nvPr>
            <p:ph type="sldImg"/>
          </p:nvPr>
        </p:nvSpPr>
        <p:spPr>
          <a:ln/>
        </p:spPr>
      </p:sp>
      <p:sp>
        <p:nvSpPr>
          <p:cNvPr id="33795"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A brute-force attack involves trying every possible key until an intelligible translation of the ciphertext into plaintext is obtained. On average, half of all possible keys must be tried to achieve success. Stallings Table 2.2 shows how much time is required to conduct a brute-force attack, for various common key sizes (DES is 56, AES is 128, Triple-DES is 168, plus general mono-alphabetic cipher), where either a single system or a million parallel systems, are used.   In terms of the number of decryptions in per microsecond. </a:t>
            </a:r>
          </a:p>
          <a:p>
            <a:pPr eaLnBrk="1" hangingPunct="1"/>
            <a:endParaRPr lang="en-US" altLang="en-US">
              <a:ea typeface="ＭＳ Ｐゴシック" charset="-128"/>
            </a:endParaRPr>
          </a:p>
          <a:p>
            <a:pPr eaLnBrk="1" hangingPunct="1"/>
            <a:r>
              <a:rPr lang="en-US" altLang="en-US">
                <a:ea typeface="ＭＳ Ｐゴシック" charset="-128"/>
              </a:rPr>
              <a:t>Chuan: The Table 3.5 (chapter 3, page 78, and 6th edition) of this textbook shows that a rate of 1 billion (10^9 ) decryptions per second can be achieved by today’s multicore computers.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DF113183-93C4-DD41-977B-D08783BBC0E5}" type="slidenum">
              <a:rPr lang="en-AU" altLang="en-US"/>
              <a:pPr>
                <a:spcBef>
                  <a:spcPct val="0"/>
                </a:spcBef>
              </a:pPr>
              <a:t>11</a:t>
            </a:fld>
            <a:endParaRPr lang="en-AU" alt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3A46908-D4E6-954B-A17D-6E9C224A9F2B}" type="slidenum">
              <a:rPr lang="en-AU" altLang="en-US"/>
              <a:pPr>
                <a:spcBef>
                  <a:spcPct val="0"/>
                </a:spcBef>
              </a:pPr>
              <a:t>2</a:t>
            </a:fld>
            <a:endParaRPr lang="en-AU" alt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Symmetric encryption, also referred to as conventional encryption or single-key encryption, was the only type of encryption in use prior to the development of public-key encryption in the 1970s. It remains by far the most widely used of the two types of encryption. </a:t>
            </a:r>
            <a:r>
              <a:rPr lang="en-AU" altLang="en-US">
                <a:ea typeface="ＭＳ Ｐゴシック" charset="-128"/>
              </a:rPr>
              <a:t>All traditional schemes are </a:t>
            </a:r>
            <a:r>
              <a:rPr lang="en-AU" altLang="en-US" b="1">
                <a:ea typeface="ＭＳ Ｐゴシック" charset="-128"/>
              </a:rPr>
              <a:t>symmetric</a:t>
            </a:r>
            <a:r>
              <a:rPr lang="en-AU" altLang="en-US">
                <a:ea typeface="ＭＳ Ｐゴシック" charset="-128"/>
              </a:rPr>
              <a:t> / </a:t>
            </a:r>
            <a:r>
              <a:rPr lang="en-AU" altLang="en-US" b="1">
                <a:ea typeface="ＭＳ Ｐゴシック" charset="-128"/>
              </a:rPr>
              <a:t>single key</a:t>
            </a:r>
            <a:r>
              <a:rPr lang="en-AU" altLang="en-US">
                <a:ea typeface="ＭＳ Ｐゴシック" charset="-128"/>
              </a:rPr>
              <a:t> / </a:t>
            </a:r>
            <a:r>
              <a:rPr lang="en-AU" altLang="en-US" b="1">
                <a:ea typeface="ＭＳ Ｐゴシック" charset="-128"/>
              </a:rPr>
              <a:t>private-key</a:t>
            </a:r>
            <a:r>
              <a:rPr lang="en-AU" altLang="en-US">
                <a:ea typeface="ＭＳ Ｐゴシック" charset="-128"/>
              </a:rPr>
              <a:t> encryption algorithms, with a </a:t>
            </a:r>
            <a:r>
              <a:rPr lang="en-AU" altLang="en-US" b="1">
                <a:ea typeface="ＭＳ Ｐゴシック" charset="-128"/>
              </a:rPr>
              <a:t>single key</a:t>
            </a:r>
            <a:r>
              <a:rPr lang="en-AU" altLang="en-US">
                <a:ea typeface="ＭＳ Ｐゴシック" charset="-128"/>
              </a:rPr>
              <a:t>, used for both encryption and decryption. Since both sender and receiver are equivalent, either can encrypt or decrypt messages using that common key.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1EFDAE8-40ED-9D46-B8AB-02A27197C24C}" type="slidenum">
              <a:rPr lang="en-AU" altLang="en-US"/>
              <a:pPr>
                <a:spcBef>
                  <a:spcPct val="0"/>
                </a:spcBef>
              </a:pPr>
              <a:t>3</a:t>
            </a:fld>
            <a:endParaRPr lang="en-AU" alt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Briefly review some terminology used throughout the course.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7420916-193F-D041-AB23-E57D7F928D93}" type="slidenum">
              <a:rPr lang="en-AU" altLang="en-US"/>
              <a:pPr>
                <a:spcBef>
                  <a:spcPct val="0"/>
                </a:spcBef>
              </a:pPr>
              <a:t>4</a:t>
            </a:fld>
            <a:endParaRPr lang="en-AU" alt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Detail the five ingredients of the symmetric cipher model, shown in Stallings Figure 2.1:</a:t>
            </a:r>
          </a:p>
          <a:p>
            <a:pPr eaLnBrk="1" hangingPunct="1">
              <a:buFontTx/>
              <a:buChar char="•"/>
            </a:pPr>
            <a:r>
              <a:rPr lang="en-US" altLang="en-US">
                <a:ea typeface="ＭＳ Ｐゴシック" charset="-128"/>
              </a:rPr>
              <a:t> plaintext - original message</a:t>
            </a:r>
          </a:p>
          <a:p>
            <a:pPr eaLnBrk="1" hangingPunct="1">
              <a:buFontTx/>
              <a:buChar char="•"/>
            </a:pPr>
            <a:r>
              <a:rPr lang="en-US" altLang="en-US">
                <a:ea typeface="ＭＳ Ｐゴシック" charset="-128"/>
              </a:rPr>
              <a:t> encryption algorithm – performs substitutions/transformations on plaintext</a:t>
            </a:r>
          </a:p>
          <a:p>
            <a:pPr eaLnBrk="1" hangingPunct="1">
              <a:buFontTx/>
              <a:buChar char="•"/>
            </a:pPr>
            <a:r>
              <a:rPr lang="en-US" altLang="en-US">
                <a:ea typeface="ＭＳ Ｐゴシック" charset="-128"/>
              </a:rPr>
              <a:t> secret key – control exact substitutions/transformations used in encryption algorithm</a:t>
            </a:r>
          </a:p>
          <a:p>
            <a:pPr eaLnBrk="1" hangingPunct="1">
              <a:buFontTx/>
              <a:buChar char="•"/>
            </a:pPr>
            <a:r>
              <a:rPr lang="en-US" altLang="en-US">
                <a:ea typeface="ＭＳ Ｐゴシック" charset="-128"/>
              </a:rPr>
              <a:t> ciphertext - scrambled message</a:t>
            </a:r>
          </a:p>
          <a:p>
            <a:pPr eaLnBrk="1" hangingPunct="1">
              <a:buFontTx/>
              <a:buChar char="•"/>
            </a:pPr>
            <a:r>
              <a:rPr lang="en-US" altLang="en-US">
                <a:ea typeface="ＭＳ Ｐゴシック" charset="-128"/>
              </a:rPr>
              <a:t> decryption algorithm – inverse of encryption algorithm</a:t>
            </a:r>
            <a:endParaRPr lang="en-AU" altLang="en-US">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C4552BEF-4AC7-CB45-B5FC-43D724D14E51}" type="slidenum">
              <a:rPr lang="en-AU" altLang="en-US"/>
              <a:pPr>
                <a:spcBef>
                  <a:spcPct val="0"/>
                </a:spcBef>
              </a:pPr>
              <a:t>5</a:t>
            </a:fld>
            <a:endParaRPr lang="en-AU" alt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There are two requirements for secure use of conventional encryption that mean we assume that it is impractical to decrypt a message on the basis of the cipher- text plus knowledge of the encryption/decryption algorithm, and hence do not need to keep the algorithm secret; rather we only need to keep the key secret. This feature of symmetric encryption is what makes it feasible for widespread use. It allows </a:t>
            </a:r>
            <a:r>
              <a:rPr lang="en-US" altLang="en-US" i="1">
                <a:ea typeface="ＭＳ Ｐゴシック" charset="-128"/>
              </a:rPr>
              <a:t>easy</a:t>
            </a:r>
            <a:r>
              <a:rPr lang="en-US" altLang="en-US">
                <a:ea typeface="ＭＳ Ｐゴシック" charset="-128"/>
              </a:rPr>
              <a:t> distribution of s/w and h/w implementations.</a:t>
            </a:r>
          </a:p>
          <a:p>
            <a:pPr eaLnBrk="1" hangingPunct="1"/>
            <a:r>
              <a:rPr lang="en-US" altLang="en-US">
                <a:ea typeface="ＭＳ Ｐゴシック" charset="-128"/>
              </a:rPr>
              <a:t>Can take a closer look at the essential elements of a symmetric encryption scheme: mathematically it can be considered a pair of functions with: plaintext X, ciphertext Y, key K, encryption algorithm E, decryption algorithm D. The intended receiver, in possession of the key, is able to invert the transformation. An opponent, observing Y but not having access to K or X, may attempt to recover X or K.</a:t>
            </a:r>
          </a:p>
          <a:p>
            <a:pPr eaLnBrk="1" hangingPunct="1"/>
            <a:endParaRPr lang="en-AU" altLang="en-US">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F454FF6-E531-BC42-B324-4F4D2B7CC86A}" type="slidenum">
              <a:rPr lang="en-AU" altLang="en-US"/>
              <a:pPr>
                <a:spcBef>
                  <a:spcPct val="0"/>
                </a:spcBef>
              </a:pPr>
              <a:t>6</a:t>
            </a:fld>
            <a:endParaRPr lang="en-AU" altLang="en-US"/>
          </a:p>
        </p:txBody>
      </p:sp>
      <p:sp>
        <p:nvSpPr>
          <p:cNvPr id="25602" name="Rectangle 1026"/>
          <p:cNvSpPr>
            <a:spLocks noGrp="1" noRot="1" noChangeAspect="1" noChangeArrowheads="1" noTextEdit="1"/>
          </p:cNvSpPr>
          <p:nvPr>
            <p:ph type="sldImg"/>
          </p:nvPr>
        </p:nvSpPr>
        <p:spPr>
          <a:ln/>
        </p:spPr>
      </p:sp>
      <p:sp>
        <p:nvSpPr>
          <p:cNvPr id="25603"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charset="-128"/>
              </a:rPr>
              <a:t>Cryptographic systems can be characterized along these three independent dimensions.</a:t>
            </a:r>
          </a:p>
          <a:p>
            <a:pPr eaLnBrk="1" hangingPunct="1">
              <a:buFontTx/>
              <a:buAutoNum type="arabicPeriod"/>
            </a:pPr>
            <a:r>
              <a:rPr lang="en-US" altLang="en-US" b="1">
                <a:ea typeface="ＭＳ Ｐゴシック" charset="-128"/>
              </a:rPr>
              <a:t>The type of operations used for transforming plaintext to ciphertext</a:t>
            </a:r>
            <a:r>
              <a:rPr lang="en-US" altLang="en-US">
                <a:ea typeface="ＭＳ Ｐゴシック" charset="-128"/>
              </a:rPr>
              <a:t>. All encryption algorithms are based on two general principles: substitution, in which each element in the plaintext (bit, letter, group of bits or letters) is mapped into another element, and transposition, in which elements in the plaintext are rearranged. The fundamental requirement is that no information be lost (that is, that all operations are reversible). Most systems, referred to as product systems, involve multiple stages of substitutions and transpositions.  </a:t>
            </a:r>
          </a:p>
          <a:p>
            <a:pPr eaLnBrk="1" hangingPunct="1">
              <a:buFontTx/>
              <a:buAutoNum type="arabicPeriod"/>
            </a:pPr>
            <a:r>
              <a:rPr lang="en-US" altLang="en-US" b="1">
                <a:ea typeface="ＭＳ Ｐゴシック" charset="-128"/>
              </a:rPr>
              <a:t>The number of keys used</a:t>
            </a:r>
            <a:r>
              <a:rPr lang="en-US" altLang="en-US">
                <a:ea typeface="ＭＳ Ｐゴシック" charset="-128"/>
              </a:rPr>
              <a:t>. If both sender and receiver use the same key, the system is referred to as symmetric, single-key, secret-key, or conventional encryption. If the sender and receiver use different keys, the system is referred to as asymmetric, two-key, or public-key encryption.  </a:t>
            </a:r>
          </a:p>
          <a:p>
            <a:pPr eaLnBrk="1" hangingPunct="1">
              <a:buFontTx/>
              <a:buAutoNum type="arabicPeriod"/>
            </a:pPr>
            <a:r>
              <a:rPr lang="en-US" altLang="en-US" b="1">
                <a:ea typeface="ＭＳ Ｐゴシック" charset="-128"/>
              </a:rPr>
              <a:t>The way in which the plaintext is processed</a:t>
            </a:r>
            <a:r>
              <a:rPr lang="en-US" altLang="en-US">
                <a:ea typeface="ＭＳ Ｐゴシック" charset="-128"/>
              </a:rPr>
              <a:t>. A block cipher processes the input one block of elements at a time, producing an output block for each input block. A stream cipher processes the input elements continuously, producing output one element at a time, as it goes along. </a:t>
            </a:r>
            <a:endParaRPr lang="en-US" altLang="en-US">
              <a:latin typeface="Times-Roman" charset="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869A1AD-4A43-D149-A74F-F721BF0241D1}" type="slidenum">
              <a:rPr lang="en-AU" altLang="en-US"/>
              <a:pPr>
                <a:spcBef>
                  <a:spcPct val="0"/>
                </a:spcBef>
              </a:pPr>
              <a:t>7</a:t>
            </a:fld>
            <a:endParaRPr lang="en-AU" altLang="en-US"/>
          </a:p>
        </p:txBody>
      </p:sp>
      <p:sp>
        <p:nvSpPr>
          <p:cNvPr id="27650" name="Rectangle 1026"/>
          <p:cNvSpPr>
            <a:spLocks noGrp="1" noRot="1" noChangeAspect="1" noChangeArrowheads="1" noTextEdit="1"/>
          </p:cNvSpPr>
          <p:nvPr>
            <p:ph type="sldImg"/>
          </p:nvPr>
        </p:nvSpPr>
        <p:spPr>
          <a:ln/>
        </p:spPr>
      </p:sp>
      <p:sp>
        <p:nvSpPr>
          <p:cNvPr id="27651"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Typically objective is to recover the key in use rather then simply to recover the plaintext of a single ciphertext. There are two general approaches:</a:t>
            </a:r>
          </a:p>
          <a:p>
            <a:pPr eaLnBrk="1" hangingPunct="1">
              <a:buFontTx/>
              <a:buChar char="•"/>
            </a:pPr>
            <a:r>
              <a:rPr lang="en-US" altLang="en-US">
                <a:ea typeface="ＭＳ Ｐゴシック" charset="-128"/>
              </a:rPr>
              <a:t> </a:t>
            </a:r>
            <a:r>
              <a:rPr lang="en-US" altLang="en-US" b="1">
                <a:ea typeface="ＭＳ Ｐゴシック" charset="-128"/>
              </a:rPr>
              <a:t>Cryptanalysis: </a:t>
            </a:r>
            <a:r>
              <a:rPr lang="en-US" altLang="en-US">
                <a:ea typeface="ＭＳ Ｐゴシック" charset="-128"/>
              </a:rPr>
              <a:t>relies on the nature of the algorithm plus perhaps some knowledge of the general characteristics of the plaintext or even some sample plaintext- ciphertext pairs. This type of attack exploits the characteristics of the algorithm to attempt to deduce a specific plaintext or to deduce the key being used.</a:t>
            </a:r>
          </a:p>
          <a:p>
            <a:pPr eaLnBrk="1" hangingPunct="1">
              <a:buFontTx/>
              <a:buChar char="•"/>
            </a:pPr>
            <a:r>
              <a:rPr lang="en-US" altLang="en-US">
                <a:ea typeface="ＭＳ Ｐゴシック" charset="-128"/>
              </a:rPr>
              <a:t> </a:t>
            </a:r>
            <a:r>
              <a:rPr lang="en-US" altLang="en-US" b="1">
                <a:ea typeface="ＭＳ Ｐゴシック" charset="-128"/>
              </a:rPr>
              <a:t>Brute-force attacks </a:t>
            </a:r>
            <a:r>
              <a:rPr lang="en-US" altLang="en-US">
                <a:ea typeface="ＭＳ Ｐゴシック" charset="-128"/>
              </a:rPr>
              <a:t>try every possible key on a piece of ciphertext until an intelligible translation into plaintext is obtained. On average,half of all possible keys must be tried to achieve success. </a:t>
            </a:r>
          </a:p>
          <a:p>
            <a:pPr eaLnBrk="1" hangingPunct="1"/>
            <a:r>
              <a:rPr lang="en-US" altLang="en-US">
                <a:ea typeface="ＭＳ Ｐゴシック" charset="-128"/>
              </a:rPr>
              <a:t>If either type of attack succeeds in deducing the key, the effect is catastrophic: All future and past messages encrypted with that key are compromised.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403EDF6-2845-9945-8D3B-8C29A79A1203}" type="slidenum">
              <a:rPr lang="en-AU" altLang="en-US"/>
              <a:pPr>
                <a:spcBef>
                  <a:spcPct val="0"/>
                </a:spcBef>
              </a:pPr>
              <a:t>8</a:t>
            </a:fld>
            <a:endParaRPr lang="en-AU" altLang="en-US"/>
          </a:p>
        </p:txBody>
      </p:sp>
      <p:sp>
        <p:nvSpPr>
          <p:cNvPr id="29698" name="Rectangle 1026"/>
          <p:cNvSpPr>
            <a:spLocks noGrp="1" noRot="1" noChangeAspect="1" noChangeArrowheads="1" noTextEdit="1"/>
          </p:cNvSpPr>
          <p:nvPr>
            <p:ph type="sldImg"/>
          </p:nvPr>
        </p:nvSpPr>
        <p:spPr>
          <a:ln/>
        </p:spPr>
      </p:sp>
      <p:sp>
        <p:nvSpPr>
          <p:cNvPr id="29699"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Stallings Table 2.1 summarizes the various types of cryptanalytic attacks, based on the amount of information known to the cryptanalyst, from least to most. The most difficult problem is presented when all that is available is the ciphertext only. In some cases, not even the encryption algorithm is known, but in general we can assume that the opponent does know the algorithm used for encryption. Then with increasing information have the other attacks. Generally, an encryption algorithm is designed to withstand a known-plaintext attack.</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08B6CB6-7431-AD43-A025-7717C7B1BE7D}" type="slidenum">
              <a:rPr lang="en-AU" altLang="en-US"/>
              <a:pPr>
                <a:spcBef>
                  <a:spcPct val="0"/>
                </a:spcBef>
              </a:pPr>
              <a:t>9</a:t>
            </a:fld>
            <a:endParaRPr lang="en-AU" alt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Two more definitions are worthy of note. An encryption scheme is unconditionally secure if the ciphertext generated by the scheme does not contain enough information to determine uniquely the corresponding plaintext, no matter how much ciphertext is available. An encryption scheme is said to be computationally secure if either the cost of breaking the cipher exceeds the value of the encrypted information, or the time required to break the cipher exceeds the useful lifetime of the information.</a:t>
            </a:r>
            <a:r>
              <a:rPr lang="en-AU" altLang="en-US">
                <a:ea typeface="ＭＳ Ｐゴシック" charset="-128"/>
              </a:rPr>
              <a:t> Unconditional security would be nice, but the only known such cipher is the </a:t>
            </a:r>
            <a:r>
              <a:rPr lang="en-AU" altLang="en-US" b="1">
                <a:ea typeface="ＭＳ Ｐゴシック" charset="-128"/>
              </a:rPr>
              <a:t>one-time pad</a:t>
            </a:r>
            <a:r>
              <a:rPr lang="en-AU" altLang="en-US">
                <a:ea typeface="ＭＳ Ｐゴシック" charset="-128"/>
              </a:rPr>
              <a:t> (later). </a:t>
            </a:r>
          </a:p>
          <a:p>
            <a:pPr eaLnBrk="1" hangingPunct="1"/>
            <a:r>
              <a:rPr lang="en-AU" altLang="en-US">
                <a:ea typeface="ＭＳ Ｐゴシック" charset="-128"/>
              </a:rPr>
              <a:t>For all reasonable encryption algorithms, we have to assume computational security where it either takes too long, or is too expensive, to bother breaking the cipher.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01F16DC-4EB7-7741-9D43-B2BD682B752C}" type="slidenum">
              <a:rPr lang="en-US" altLang="en-US"/>
              <a:pPr>
                <a:defRPr/>
              </a:pPr>
              <a:t>‹#›</a:t>
            </a:fld>
            <a:endParaRPr lang="en-US" altLang="en-US"/>
          </a:p>
        </p:txBody>
      </p:sp>
    </p:spTree>
    <p:extLst>
      <p:ext uri="{BB962C8B-B14F-4D97-AF65-F5344CB8AC3E}">
        <p14:creationId xmlns:p14="http://schemas.microsoft.com/office/powerpoint/2010/main" val="32594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687EE52-0D72-964D-A450-A75494C627C8}" type="slidenum">
              <a:rPr lang="en-US" altLang="en-US"/>
              <a:pPr>
                <a:defRPr/>
              </a:pPr>
              <a:t>‹#›</a:t>
            </a:fld>
            <a:endParaRPr lang="en-US" altLang="en-US"/>
          </a:p>
        </p:txBody>
      </p:sp>
    </p:spTree>
    <p:extLst>
      <p:ext uri="{BB962C8B-B14F-4D97-AF65-F5344CB8AC3E}">
        <p14:creationId xmlns:p14="http://schemas.microsoft.com/office/powerpoint/2010/main" val="654872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4124549-396E-AD45-A3CE-8E85E7A54090}" type="slidenum">
              <a:rPr lang="en-US" altLang="en-US"/>
              <a:pPr>
                <a:defRPr/>
              </a:pPr>
              <a:t>‹#›</a:t>
            </a:fld>
            <a:endParaRPr lang="en-US" altLang="en-US"/>
          </a:p>
        </p:txBody>
      </p:sp>
    </p:spTree>
    <p:extLst>
      <p:ext uri="{BB962C8B-B14F-4D97-AF65-F5344CB8AC3E}">
        <p14:creationId xmlns:p14="http://schemas.microsoft.com/office/powerpoint/2010/main" val="59377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3DA053C-F586-3A4A-AE07-42CB0B24671C}" type="slidenum">
              <a:rPr lang="en-US" altLang="en-US"/>
              <a:pPr>
                <a:defRPr/>
              </a:pPr>
              <a:t>‹#›</a:t>
            </a:fld>
            <a:endParaRPr lang="en-US" altLang="en-US"/>
          </a:p>
        </p:txBody>
      </p:sp>
    </p:spTree>
    <p:extLst>
      <p:ext uri="{BB962C8B-B14F-4D97-AF65-F5344CB8AC3E}">
        <p14:creationId xmlns:p14="http://schemas.microsoft.com/office/powerpoint/2010/main" val="2093794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860121-4A17-AB4B-B825-7300E633604A}" type="slidenum">
              <a:rPr lang="en-US" altLang="en-US"/>
              <a:pPr>
                <a:defRPr/>
              </a:pPr>
              <a:t>‹#›</a:t>
            </a:fld>
            <a:endParaRPr lang="en-US" altLang="en-US"/>
          </a:p>
        </p:txBody>
      </p:sp>
    </p:spTree>
    <p:extLst>
      <p:ext uri="{BB962C8B-B14F-4D97-AF65-F5344CB8AC3E}">
        <p14:creationId xmlns:p14="http://schemas.microsoft.com/office/powerpoint/2010/main" val="1736499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A857FED-E8D2-EC43-9F0F-7CC4A8780DD3}" type="slidenum">
              <a:rPr lang="en-US" altLang="en-US"/>
              <a:pPr>
                <a:defRPr/>
              </a:pPr>
              <a:t>‹#›</a:t>
            </a:fld>
            <a:endParaRPr lang="en-US" altLang="en-US"/>
          </a:p>
        </p:txBody>
      </p:sp>
    </p:spTree>
    <p:extLst>
      <p:ext uri="{BB962C8B-B14F-4D97-AF65-F5344CB8AC3E}">
        <p14:creationId xmlns:p14="http://schemas.microsoft.com/office/powerpoint/2010/main" val="1051039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B677D6A-0FCD-B745-BC82-DF1917D7CCFF}" type="slidenum">
              <a:rPr lang="en-US" altLang="en-US"/>
              <a:pPr>
                <a:defRPr/>
              </a:pPr>
              <a:t>‹#›</a:t>
            </a:fld>
            <a:endParaRPr lang="en-US" altLang="en-US"/>
          </a:p>
        </p:txBody>
      </p:sp>
    </p:spTree>
    <p:extLst>
      <p:ext uri="{BB962C8B-B14F-4D97-AF65-F5344CB8AC3E}">
        <p14:creationId xmlns:p14="http://schemas.microsoft.com/office/powerpoint/2010/main" val="177230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F0D3F93-444D-684E-98CD-E64B4EE54C5A}" type="slidenum">
              <a:rPr lang="en-US" altLang="en-US"/>
              <a:pPr>
                <a:defRPr/>
              </a:pPr>
              <a:t>‹#›</a:t>
            </a:fld>
            <a:endParaRPr lang="en-US" altLang="en-US"/>
          </a:p>
        </p:txBody>
      </p:sp>
    </p:spTree>
    <p:extLst>
      <p:ext uri="{BB962C8B-B14F-4D97-AF65-F5344CB8AC3E}">
        <p14:creationId xmlns:p14="http://schemas.microsoft.com/office/powerpoint/2010/main" val="145070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5D48D86-AC22-1444-A543-46D68188C2A0}" type="slidenum">
              <a:rPr lang="en-US" altLang="en-US"/>
              <a:pPr>
                <a:defRPr/>
              </a:pPr>
              <a:t>‹#›</a:t>
            </a:fld>
            <a:endParaRPr lang="en-US" altLang="en-US"/>
          </a:p>
        </p:txBody>
      </p:sp>
    </p:spTree>
    <p:extLst>
      <p:ext uri="{BB962C8B-B14F-4D97-AF65-F5344CB8AC3E}">
        <p14:creationId xmlns:p14="http://schemas.microsoft.com/office/powerpoint/2010/main" val="163510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3F26777-2922-554A-BA16-D9A43C3CA7A7}" type="slidenum">
              <a:rPr lang="en-US" altLang="en-US"/>
              <a:pPr>
                <a:defRPr/>
              </a:pPr>
              <a:t>‹#›</a:t>
            </a:fld>
            <a:endParaRPr lang="en-US" altLang="en-US"/>
          </a:p>
        </p:txBody>
      </p:sp>
    </p:spTree>
    <p:extLst>
      <p:ext uri="{BB962C8B-B14F-4D97-AF65-F5344CB8AC3E}">
        <p14:creationId xmlns:p14="http://schemas.microsoft.com/office/powerpoint/2010/main" val="205458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38466AE-5334-E344-A044-739E739596C0}" type="slidenum">
              <a:rPr lang="en-US" altLang="en-US"/>
              <a:pPr>
                <a:defRPr/>
              </a:pPr>
              <a:t>‹#›</a:t>
            </a:fld>
            <a:endParaRPr lang="en-US" altLang="en-US"/>
          </a:p>
        </p:txBody>
      </p:sp>
    </p:spTree>
    <p:extLst>
      <p:ext uri="{BB962C8B-B14F-4D97-AF65-F5344CB8AC3E}">
        <p14:creationId xmlns:p14="http://schemas.microsoft.com/office/powerpoint/2010/main" val="2026904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8D954B2-3449-2847-A62A-EF26A17A45C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AACCFFE-B304-9845-9314-757E9A498D23}" type="slidenum">
              <a:rPr lang="en-US" altLang="en-US" sz="1200">
                <a:solidFill>
                  <a:srgbClr val="898989"/>
                </a:solidFill>
                <a:latin typeface="Arial" charset="0"/>
              </a:rPr>
              <a:pPr>
                <a:spcBef>
                  <a:spcPct val="0"/>
                </a:spcBef>
                <a:buFontTx/>
                <a:buNone/>
              </a:pPr>
              <a:t>1</a:t>
            </a:fld>
            <a:endParaRPr lang="en-US" altLang="en-US" sz="1200">
              <a:solidFill>
                <a:srgbClr val="898989"/>
              </a:solidFill>
              <a:latin typeface="Arial" charset="0"/>
            </a:endParaRPr>
          </a:p>
        </p:txBody>
      </p:sp>
      <p:sp>
        <p:nvSpPr>
          <p:cNvPr id="6" name="Rectangle 3"/>
          <p:cNvSpPr>
            <a:spLocks noGrp="1" noChangeArrowheads="1"/>
          </p:cNvSpPr>
          <p:nvPr>
            <p:ph type="subTitle" idx="1"/>
          </p:nvPr>
        </p:nvSpPr>
        <p:spPr>
          <a:xfrm>
            <a:off x="1692275" y="4797151"/>
            <a:ext cx="6119813" cy="1316311"/>
          </a:xfrm>
        </p:spPr>
        <p:txBody>
          <a:bodyPr rtlCol="0">
            <a:normAutofit/>
          </a:bodyPr>
          <a:lstStyle/>
          <a:p>
            <a:pPr eaLnBrk="1" fontAlgn="auto" hangingPunct="1">
              <a:spcAft>
                <a:spcPts val="0"/>
              </a:spcAft>
              <a:defRPr/>
            </a:pPr>
            <a:r>
              <a:rPr lang="en-US" dirty="0">
                <a:solidFill>
                  <a:schemeClr val="tx1"/>
                </a:solidFill>
                <a:ea typeface="ＭＳ Ｐゴシック" pitchFamily="34" charset="-128"/>
              </a:rPr>
              <a:t>2.1 </a:t>
            </a:r>
            <a:r>
              <a:rPr kumimoji="1" lang="en-US" dirty="0">
                <a:solidFill>
                  <a:schemeClr val="tx1"/>
                </a:solidFill>
              </a:rPr>
              <a:t>Terminology and Attacks to Cryptographic Systems</a:t>
            </a:r>
          </a:p>
        </p:txBody>
      </p:sp>
      <p:sp>
        <p:nvSpPr>
          <p:cNvPr id="14339" name="Rectangle 2"/>
          <p:cNvSpPr>
            <a:spLocks noGrp="1" noChangeArrowheads="1"/>
          </p:cNvSpPr>
          <p:nvPr>
            <p:ph type="ctrTitle"/>
          </p:nvPr>
        </p:nvSpPr>
        <p:spPr>
          <a:xfrm>
            <a:off x="0" y="981075"/>
            <a:ext cx="9144000" cy="2735263"/>
          </a:xfrm>
        </p:spPr>
        <p:txBody>
          <a:bodyPr/>
          <a:lstStyle/>
          <a:p>
            <a:pPr eaLnBrk="1" hangingPunct="1"/>
            <a:r>
              <a:rPr lang="en-US" altLang="en-US" b="1" dirty="0"/>
              <a:t>CSCI 474/574 Introduction to Cryptography/</a:t>
            </a:r>
            <a:r>
              <a:rPr lang="en-US" b="1" dirty="0"/>
              <a:t>Theory </a:t>
            </a:r>
            <a:r>
              <a:rPr lang="en-US" b="1"/>
              <a:t>of Cryptography</a:t>
            </a:r>
            <a:br>
              <a:rPr lang="en-US" altLang="en-US" b="1" dirty="0"/>
            </a:br>
            <a:br>
              <a:rPr lang="en-US" altLang="en-US" dirty="0">
                <a:ea typeface="ＭＳ Ｐゴシック" charset="-128"/>
              </a:rPr>
            </a:br>
            <a:r>
              <a:rPr lang="en-US" altLang="en-US" dirty="0">
                <a:ea typeface="ＭＳ Ｐゴシック" charset="-128"/>
              </a:rPr>
              <a:t>Chapter 2 </a:t>
            </a:r>
            <a:r>
              <a:rPr lang="en-AU" altLang="en-US" dirty="0">
                <a:ea typeface="ＭＳ Ｐゴシック" charset="-128"/>
              </a:rPr>
              <a:t>Classical Encryption</a:t>
            </a:r>
            <a:br>
              <a:rPr lang="en-AU" altLang="en-US" dirty="0">
                <a:ea typeface="ＭＳ Ｐゴシック" charset="-128"/>
              </a:rPr>
            </a:br>
            <a:r>
              <a:rPr lang="en-AU" altLang="en-US" dirty="0">
                <a:ea typeface="ＭＳ Ｐゴシック" charset="-128"/>
              </a:rPr>
              <a:t>Techniques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pPr eaLnBrk="1" hangingPunct="1"/>
            <a:r>
              <a:rPr lang="en-US" altLang="en-US">
                <a:ea typeface="ＭＳ Ｐゴシック" charset="-128"/>
              </a:rPr>
              <a:t>Brute Force Search</a:t>
            </a:r>
            <a:endParaRPr lang="en-AU" altLang="en-US">
              <a:ea typeface="ＭＳ Ｐゴシック" charset="-128"/>
            </a:endParaRPr>
          </a:p>
        </p:txBody>
      </p:sp>
      <p:sp>
        <p:nvSpPr>
          <p:cNvPr id="32770" name="Rectangle 3"/>
          <p:cNvSpPr>
            <a:spLocks noGrp="1" noChangeArrowheads="1"/>
          </p:cNvSpPr>
          <p:nvPr>
            <p:ph idx="1"/>
          </p:nvPr>
        </p:nvSpPr>
        <p:spPr>
          <a:xfrm>
            <a:off x="457200" y="1268413"/>
            <a:ext cx="8229600" cy="1828800"/>
          </a:xfrm>
        </p:spPr>
        <p:txBody>
          <a:bodyPr/>
          <a:lstStyle/>
          <a:p>
            <a:pPr eaLnBrk="1" hangingPunct="1">
              <a:lnSpc>
                <a:spcPct val="90000"/>
              </a:lnSpc>
            </a:pPr>
            <a:r>
              <a:rPr lang="en-AU" altLang="en-US" sz="2800" dirty="0">
                <a:ea typeface="ＭＳ Ｐゴシック" charset="-128"/>
              </a:rPr>
              <a:t>always possible to simply try every key </a:t>
            </a:r>
          </a:p>
          <a:p>
            <a:pPr eaLnBrk="1" hangingPunct="1">
              <a:lnSpc>
                <a:spcPct val="90000"/>
              </a:lnSpc>
            </a:pPr>
            <a:r>
              <a:rPr lang="en-AU" altLang="en-US" sz="2800" dirty="0">
                <a:ea typeface="ＭＳ Ｐゴシック" charset="-128"/>
              </a:rPr>
              <a:t>most basic attack, proportional to key size</a:t>
            </a:r>
          </a:p>
          <a:p>
            <a:pPr lvl="1" eaLnBrk="1" hangingPunct="1">
              <a:lnSpc>
                <a:spcPct val="90000"/>
              </a:lnSpc>
            </a:pPr>
            <a:r>
              <a:rPr lang="en-AU" altLang="en-US" sz="2400" dirty="0">
                <a:solidFill>
                  <a:srgbClr val="000099"/>
                </a:solidFill>
                <a:ea typeface="ＭＳ Ｐゴシック" charset="-128"/>
              </a:rPr>
              <a:t>on average, half of the key space must be tried</a:t>
            </a:r>
            <a:r>
              <a:rPr lang="en-AU" altLang="en-US" sz="2400" dirty="0">
                <a:ea typeface="ＭＳ Ｐゴシック" charset="-128"/>
              </a:rPr>
              <a:t> </a:t>
            </a:r>
          </a:p>
          <a:p>
            <a:pPr eaLnBrk="1" hangingPunct="1">
              <a:lnSpc>
                <a:spcPct val="90000"/>
              </a:lnSpc>
            </a:pPr>
            <a:r>
              <a:rPr lang="en-AU" altLang="en-US" sz="2800" dirty="0">
                <a:ea typeface="ＭＳ Ｐゴシック" charset="-128"/>
              </a:rPr>
              <a:t>assume either know / recognize plaintext</a:t>
            </a:r>
          </a:p>
        </p:txBody>
      </p:sp>
      <p:sp>
        <p:nvSpPr>
          <p:cNvPr id="3277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A272A25-0A29-CC4B-89DA-2E249DC304D5}" type="slidenum">
              <a:rPr lang="en-US" altLang="en-US" sz="1200">
                <a:solidFill>
                  <a:srgbClr val="898989"/>
                </a:solidFill>
                <a:latin typeface="Arial" charset="0"/>
              </a:rPr>
              <a:pPr>
                <a:spcBef>
                  <a:spcPct val="0"/>
                </a:spcBef>
                <a:buFontTx/>
                <a:buNone/>
              </a:pPr>
              <a:t>10</a:t>
            </a:fld>
            <a:endParaRPr lang="en-US" altLang="en-US" sz="1200">
              <a:solidFill>
                <a:srgbClr val="898989"/>
              </a:solidFill>
              <a:latin typeface="Arial" charset="0"/>
            </a:endParaRPr>
          </a:p>
        </p:txBody>
      </p:sp>
      <p:pic>
        <p:nvPicPr>
          <p:cNvPr id="32772"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5138" y="3360738"/>
            <a:ext cx="7648575"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title"/>
          </p:nvPr>
        </p:nvSpPr>
        <p:spPr/>
        <p:txBody>
          <a:bodyPr/>
          <a:lstStyle/>
          <a:p>
            <a:pPr eaLnBrk="1" hangingPunct="1"/>
            <a:r>
              <a:rPr lang="en-US" altLang="en-US">
                <a:ea typeface="ＭＳ Ｐゴシック" charset="-128"/>
              </a:rPr>
              <a:t>Summary</a:t>
            </a:r>
            <a:endParaRPr lang="en-AU" altLang="en-US">
              <a:ea typeface="ＭＳ Ｐゴシック" charset="-128"/>
            </a:endParaRPr>
          </a:p>
        </p:txBody>
      </p:sp>
      <p:sp>
        <p:nvSpPr>
          <p:cNvPr id="126978" name="Rectangle 3"/>
          <p:cNvSpPr>
            <a:spLocks noGrp="1" noChangeArrowheads="1"/>
          </p:cNvSpPr>
          <p:nvPr>
            <p:ph idx="1"/>
          </p:nvPr>
        </p:nvSpPr>
        <p:spPr>
          <a:xfrm>
            <a:off x="457200" y="1676400"/>
            <a:ext cx="8363272" cy="4953000"/>
          </a:xfrm>
        </p:spPr>
        <p:txBody>
          <a:bodyPr/>
          <a:lstStyle/>
          <a:p>
            <a:pPr eaLnBrk="1" hangingPunct="1"/>
            <a:r>
              <a:rPr lang="en-US" altLang="en-US" sz="2800" dirty="0">
                <a:ea typeface="ＭＳ Ｐゴシック" charset="-128"/>
              </a:rPr>
              <a:t>basic terminology</a:t>
            </a:r>
          </a:p>
          <a:p>
            <a:pPr eaLnBrk="1" hangingPunct="1"/>
            <a:r>
              <a:rPr lang="en-US" altLang="en-US" sz="2800" dirty="0">
                <a:ea typeface="ＭＳ Ｐゴシック" charset="-128"/>
              </a:rPr>
              <a:t>symmetric cipher model and requirements</a:t>
            </a:r>
          </a:p>
          <a:p>
            <a:pPr eaLnBrk="1" hangingPunct="1"/>
            <a:r>
              <a:rPr lang="en-US" altLang="en-US" sz="2800" dirty="0">
                <a:ea typeface="ＭＳ Ｐゴシック" charset="-128"/>
              </a:rPr>
              <a:t>three ways for characterizing cryptographic systems</a:t>
            </a:r>
          </a:p>
          <a:p>
            <a:pPr eaLnBrk="1" hangingPunct="1"/>
            <a:r>
              <a:rPr lang="en-US" altLang="en-US" sz="2800" dirty="0">
                <a:ea typeface="ＭＳ Ｐゴシック" charset="-128"/>
              </a:rPr>
              <a:t>two general approaches to attacking cryptographic systems</a:t>
            </a:r>
          </a:p>
          <a:p>
            <a:pPr lvl="1" eaLnBrk="1" hangingPunct="1"/>
            <a:r>
              <a:rPr lang="en-US" altLang="en-US" sz="2400" dirty="0">
                <a:ea typeface="ＭＳ Ｐゴシック" charset="-128"/>
              </a:rPr>
              <a:t>cryptanalytic attacks</a:t>
            </a:r>
          </a:p>
          <a:p>
            <a:pPr lvl="2" eaLnBrk="1" hangingPunct="1"/>
            <a:r>
              <a:rPr lang="en-US" altLang="en-US" sz="2000" dirty="0">
                <a:ea typeface="ＭＳ Ｐゴシック" charset="-128"/>
              </a:rPr>
              <a:t>the known plaintext capability (i.e., </a:t>
            </a:r>
            <a:r>
              <a:rPr lang="en-US" altLang="en-US" sz="2000" dirty="0">
                <a:solidFill>
                  <a:srgbClr val="000099"/>
                </a:solidFill>
                <a:ea typeface="ＭＳ Ｐゴシック" charset="-128"/>
              </a:rPr>
              <a:t>known plaintext attack</a:t>
            </a:r>
            <a:r>
              <a:rPr lang="en-US" altLang="en-US" sz="2000" dirty="0">
                <a:ea typeface="ＭＳ Ｐゴシック" charset="-128"/>
              </a:rPr>
              <a:t>)</a:t>
            </a:r>
          </a:p>
          <a:p>
            <a:pPr lvl="1" eaLnBrk="1" hangingPunct="1"/>
            <a:r>
              <a:rPr lang="en-US" altLang="en-US" sz="2400">
                <a:ea typeface="ＭＳ Ｐゴシック" charset="-128"/>
              </a:rPr>
              <a:t>brute-force attacks</a:t>
            </a:r>
            <a:endParaRPr lang="en-US" altLang="en-US" sz="2400" dirty="0">
              <a:ea typeface="ＭＳ Ｐゴシック" charset="-128"/>
            </a:endParaRPr>
          </a:p>
          <a:p>
            <a:pPr lvl="2" eaLnBrk="1" hangingPunct="1"/>
            <a:r>
              <a:rPr lang="en-US" altLang="en-US" sz="2000" dirty="0">
                <a:solidFill>
                  <a:srgbClr val="000099"/>
                </a:solidFill>
                <a:ea typeface="ＭＳ Ｐゴシック" charset="-128"/>
              </a:rPr>
              <a:t>key length/size: the length or size of a single key</a:t>
            </a:r>
          </a:p>
          <a:p>
            <a:pPr lvl="2" eaLnBrk="1" hangingPunct="1"/>
            <a:r>
              <a:rPr lang="en-US" altLang="en-US" sz="2000" dirty="0">
                <a:solidFill>
                  <a:srgbClr val="000099"/>
                </a:solidFill>
                <a:ea typeface="ＭＳ Ｐゴシック" charset="-128"/>
              </a:rPr>
              <a:t>key space size: the total or maximum number of unique keys or mappings</a:t>
            </a:r>
            <a:endParaRPr lang="en-US" altLang="en-US" sz="2000" dirty="0">
              <a:ea typeface="ＭＳ Ｐゴシック" charset="-128"/>
            </a:endParaRPr>
          </a:p>
          <a:p>
            <a:pPr lvl="1" eaLnBrk="1" hangingPunct="1"/>
            <a:endParaRPr lang="en-US" altLang="en-US" sz="2400" dirty="0">
              <a:ea typeface="ＭＳ Ｐゴシック" charset="-128"/>
            </a:endParaRPr>
          </a:p>
        </p:txBody>
      </p:sp>
      <p:sp>
        <p:nvSpPr>
          <p:cNvPr id="12697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8D400E3-4ABC-7044-8697-A40A4E86ADB7}" type="slidenum">
              <a:rPr lang="en-US" altLang="en-US" sz="1200">
                <a:solidFill>
                  <a:srgbClr val="898989"/>
                </a:solidFill>
                <a:latin typeface="Arial" charset="0"/>
              </a:rPr>
              <a:pPr>
                <a:spcBef>
                  <a:spcPct val="0"/>
                </a:spcBef>
                <a:buFontTx/>
                <a:buNone/>
              </a:pPr>
              <a:t>11</a:t>
            </a:fld>
            <a:endParaRPr lang="en-US" altLang="en-US" sz="1200">
              <a:solidFill>
                <a:srgbClr val="898989"/>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altLang="en-US">
                <a:ea typeface="ＭＳ Ｐゴシック" charset="-128"/>
              </a:rPr>
              <a:t>Symmetric Encryption</a:t>
            </a:r>
            <a:endParaRPr lang="en-AU" altLang="en-US">
              <a:ea typeface="ＭＳ Ｐゴシック" charset="-128"/>
            </a:endParaRPr>
          </a:p>
        </p:txBody>
      </p:sp>
      <p:sp>
        <p:nvSpPr>
          <p:cNvPr id="16386" name="Rectangle 3"/>
          <p:cNvSpPr>
            <a:spLocks noGrp="1" noChangeArrowheads="1"/>
          </p:cNvSpPr>
          <p:nvPr>
            <p:ph idx="1"/>
          </p:nvPr>
        </p:nvSpPr>
        <p:spPr/>
        <p:txBody>
          <a:bodyPr/>
          <a:lstStyle/>
          <a:p>
            <a:pPr eaLnBrk="1" hangingPunct="1"/>
            <a:r>
              <a:rPr lang="en-US" altLang="en-US" dirty="0">
                <a:ea typeface="ＭＳ Ｐゴシック" charset="-128"/>
              </a:rPr>
              <a:t>or conventional / </a:t>
            </a:r>
            <a:r>
              <a:rPr lang="en-AU" altLang="en-US" dirty="0">
                <a:solidFill>
                  <a:srgbClr val="000099"/>
                </a:solidFill>
                <a:ea typeface="ＭＳ Ｐゴシック" charset="-128"/>
              </a:rPr>
              <a:t>secret-key</a:t>
            </a:r>
            <a:r>
              <a:rPr lang="en-US" altLang="en-US" dirty="0">
                <a:ea typeface="ＭＳ Ｐゴシック" charset="-128"/>
              </a:rPr>
              <a:t>  / </a:t>
            </a:r>
            <a:r>
              <a:rPr lang="en-US" altLang="en-US" dirty="0">
                <a:solidFill>
                  <a:srgbClr val="000099"/>
                </a:solidFill>
                <a:ea typeface="ＭＳ Ｐゴシック" charset="-128"/>
              </a:rPr>
              <a:t>single-key</a:t>
            </a:r>
          </a:p>
          <a:p>
            <a:pPr eaLnBrk="1" hangingPunct="1"/>
            <a:r>
              <a:rPr lang="en-AU" altLang="en-US" dirty="0">
                <a:ea typeface="ＭＳ Ｐゴシック" charset="-128"/>
              </a:rPr>
              <a:t>sender and recipient share a common key</a:t>
            </a:r>
          </a:p>
          <a:p>
            <a:pPr eaLnBrk="1" hangingPunct="1"/>
            <a:r>
              <a:rPr lang="en-AU" altLang="en-US" dirty="0">
                <a:ea typeface="ＭＳ Ｐゴシック" charset="-128"/>
              </a:rPr>
              <a:t>all classical encryption algorithms are secret-key</a:t>
            </a:r>
          </a:p>
          <a:p>
            <a:pPr eaLnBrk="1" hangingPunct="1"/>
            <a:r>
              <a:rPr lang="en-US" altLang="en-US" dirty="0">
                <a:ea typeface="ＭＳ Ｐゴシック" charset="-128"/>
              </a:rPr>
              <a:t>was the only type prior to invention of public-key in 1970’s</a:t>
            </a:r>
          </a:p>
          <a:p>
            <a:pPr eaLnBrk="1" hangingPunct="1"/>
            <a:r>
              <a:rPr lang="en-US" altLang="en-US" dirty="0">
                <a:ea typeface="ＭＳ Ｐゴシック" charset="-128"/>
              </a:rPr>
              <a:t>and by far most widely used</a:t>
            </a:r>
            <a:endParaRPr lang="en-AU" altLang="en-US" dirty="0">
              <a:ea typeface="ＭＳ Ｐゴシック" charset="-128"/>
            </a:endParaRPr>
          </a:p>
        </p:txBody>
      </p:sp>
      <p:sp>
        <p:nvSpPr>
          <p:cNvPr id="1638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3274E27-2038-E847-BC8D-24064BA8E6D5}" type="slidenum">
              <a:rPr lang="en-US" altLang="en-US" sz="1200">
                <a:solidFill>
                  <a:srgbClr val="898989"/>
                </a:solidFill>
                <a:latin typeface="Arial" charset="0"/>
              </a:rPr>
              <a:pPr>
                <a:spcBef>
                  <a:spcPct val="0"/>
                </a:spcBef>
                <a:buFontTx/>
                <a:buNone/>
              </a:pPr>
              <a:t>2</a:t>
            </a:fld>
            <a:endParaRPr lang="en-US" altLang="en-US" sz="1200">
              <a:solidFill>
                <a:srgbClr val="898989"/>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AU" altLang="en-US" dirty="0"/>
              <a:t>Some Basic Terminology</a:t>
            </a:r>
          </a:p>
        </p:txBody>
      </p:sp>
      <p:sp>
        <p:nvSpPr>
          <p:cNvPr id="18434" name="Rectangle 3"/>
          <p:cNvSpPr>
            <a:spLocks noGrp="1" noChangeArrowheads="1"/>
          </p:cNvSpPr>
          <p:nvPr>
            <p:ph idx="1"/>
          </p:nvPr>
        </p:nvSpPr>
        <p:spPr>
          <a:xfrm>
            <a:off x="457200" y="1773238"/>
            <a:ext cx="8229600" cy="4779962"/>
          </a:xfrm>
        </p:spPr>
        <p:txBody>
          <a:bodyPr/>
          <a:lstStyle/>
          <a:p>
            <a:pPr eaLnBrk="1" hangingPunct="1">
              <a:lnSpc>
                <a:spcPct val="70000"/>
              </a:lnSpc>
              <a:spcAft>
                <a:spcPts val="1200"/>
              </a:spcAft>
            </a:pPr>
            <a:r>
              <a:rPr lang="en-AU" altLang="en-US" sz="2400" b="1" dirty="0">
                <a:ea typeface="ＭＳ Ｐゴシック" charset="-128"/>
              </a:rPr>
              <a:t>plaintext</a:t>
            </a:r>
            <a:r>
              <a:rPr lang="en-AU" altLang="en-US" sz="2400" dirty="0">
                <a:ea typeface="ＭＳ Ｐゴシック" charset="-128"/>
              </a:rPr>
              <a:t> - original message </a:t>
            </a:r>
          </a:p>
          <a:p>
            <a:pPr eaLnBrk="1" hangingPunct="1">
              <a:lnSpc>
                <a:spcPct val="70000"/>
              </a:lnSpc>
              <a:spcAft>
                <a:spcPts val="1200"/>
              </a:spcAft>
            </a:pPr>
            <a:r>
              <a:rPr lang="en-AU" altLang="en-US" sz="2400" b="1" dirty="0" err="1">
                <a:ea typeface="ＭＳ Ｐゴシック" charset="-128"/>
              </a:rPr>
              <a:t>ciphertext</a:t>
            </a:r>
            <a:r>
              <a:rPr lang="en-AU" altLang="en-US" sz="2400" dirty="0">
                <a:ea typeface="ＭＳ Ｐゴシック" charset="-128"/>
              </a:rPr>
              <a:t> - coded message </a:t>
            </a:r>
          </a:p>
          <a:p>
            <a:pPr eaLnBrk="1" hangingPunct="1">
              <a:lnSpc>
                <a:spcPct val="70000"/>
              </a:lnSpc>
              <a:spcAft>
                <a:spcPts val="1200"/>
              </a:spcAft>
            </a:pPr>
            <a:r>
              <a:rPr lang="en-AU" altLang="en-US" sz="2400" b="1" dirty="0">
                <a:ea typeface="ＭＳ Ｐゴシック" charset="-128"/>
              </a:rPr>
              <a:t>cipher</a:t>
            </a:r>
            <a:r>
              <a:rPr lang="en-AU" altLang="en-US" sz="2400" dirty="0">
                <a:ea typeface="ＭＳ Ｐゴシック" charset="-128"/>
              </a:rPr>
              <a:t> - algorithm for transforming plaintext to </a:t>
            </a:r>
            <a:r>
              <a:rPr lang="en-AU" altLang="en-US" sz="2400" dirty="0" err="1">
                <a:ea typeface="ＭＳ Ｐゴシック" charset="-128"/>
              </a:rPr>
              <a:t>ciphertext</a:t>
            </a:r>
            <a:r>
              <a:rPr lang="en-AU" altLang="en-US" sz="2400" dirty="0">
                <a:ea typeface="ＭＳ Ｐゴシック" charset="-128"/>
              </a:rPr>
              <a:t> </a:t>
            </a:r>
          </a:p>
          <a:p>
            <a:pPr eaLnBrk="1" hangingPunct="1">
              <a:lnSpc>
                <a:spcPct val="70000"/>
              </a:lnSpc>
              <a:spcAft>
                <a:spcPts val="1200"/>
              </a:spcAft>
            </a:pPr>
            <a:r>
              <a:rPr lang="en-AU" altLang="en-US" sz="2400" b="1" dirty="0">
                <a:ea typeface="ＭＳ Ｐゴシック" charset="-128"/>
              </a:rPr>
              <a:t>key</a:t>
            </a:r>
            <a:r>
              <a:rPr lang="en-AU" altLang="en-US" sz="2400" dirty="0">
                <a:ea typeface="ＭＳ Ｐゴシック" charset="-128"/>
              </a:rPr>
              <a:t> - info used in cipher known only to sender/receiver </a:t>
            </a:r>
          </a:p>
          <a:p>
            <a:pPr eaLnBrk="1" hangingPunct="1">
              <a:lnSpc>
                <a:spcPct val="70000"/>
              </a:lnSpc>
              <a:spcAft>
                <a:spcPts val="1200"/>
              </a:spcAft>
            </a:pPr>
            <a:r>
              <a:rPr lang="en-AU" altLang="en-US" sz="2400" b="1" dirty="0">
                <a:ea typeface="ＭＳ Ｐゴシック" charset="-128"/>
              </a:rPr>
              <a:t>encipher (encrypt)</a:t>
            </a:r>
            <a:r>
              <a:rPr lang="en-AU" altLang="en-US" sz="2400" dirty="0">
                <a:ea typeface="ＭＳ Ｐゴシック" charset="-128"/>
              </a:rPr>
              <a:t> - converting plaintext to </a:t>
            </a:r>
            <a:r>
              <a:rPr lang="en-AU" altLang="en-US" sz="2400" dirty="0" err="1">
                <a:ea typeface="ＭＳ Ｐゴシック" charset="-128"/>
              </a:rPr>
              <a:t>ciphertext</a:t>
            </a:r>
            <a:r>
              <a:rPr lang="en-AU" altLang="en-US" sz="2400" dirty="0">
                <a:ea typeface="ＭＳ Ｐゴシック" charset="-128"/>
              </a:rPr>
              <a:t> </a:t>
            </a:r>
          </a:p>
          <a:p>
            <a:pPr eaLnBrk="1" hangingPunct="1">
              <a:lnSpc>
                <a:spcPct val="70000"/>
              </a:lnSpc>
              <a:spcAft>
                <a:spcPts val="1200"/>
              </a:spcAft>
            </a:pPr>
            <a:r>
              <a:rPr lang="en-AU" altLang="en-US" sz="2400" b="1" dirty="0">
                <a:ea typeface="ＭＳ Ｐゴシック" charset="-128"/>
              </a:rPr>
              <a:t>decipher (decrypt)</a:t>
            </a:r>
            <a:r>
              <a:rPr lang="en-AU" altLang="en-US" sz="2400" dirty="0">
                <a:ea typeface="ＭＳ Ｐゴシック" charset="-128"/>
              </a:rPr>
              <a:t> - recovering </a:t>
            </a:r>
            <a:r>
              <a:rPr lang="en-AU" altLang="en-US" sz="2400" dirty="0" err="1">
                <a:ea typeface="ＭＳ Ｐゴシック" charset="-128"/>
              </a:rPr>
              <a:t>ciphertext</a:t>
            </a:r>
            <a:r>
              <a:rPr lang="en-AU" altLang="en-US" sz="2400" dirty="0">
                <a:ea typeface="ＭＳ Ｐゴシック" charset="-128"/>
              </a:rPr>
              <a:t> from plaintext</a:t>
            </a:r>
          </a:p>
          <a:p>
            <a:pPr eaLnBrk="1" hangingPunct="1">
              <a:lnSpc>
                <a:spcPct val="70000"/>
              </a:lnSpc>
              <a:spcAft>
                <a:spcPts val="1200"/>
              </a:spcAft>
            </a:pPr>
            <a:r>
              <a:rPr lang="en-AU" altLang="en-US" sz="2400" b="1" dirty="0">
                <a:ea typeface="ＭＳ Ｐゴシック" charset="-128"/>
              </a:rPr>
              <a:t>cryptography</a:t>
            </a:r>
            <a:r>
              <a:rPr lang="en-AU" altLang="en-US" sz="2400" dirty="0">
                <a:ea typeface="ＭＳ Ｐゴシック" charset="-128"/>
              </a:rPr>
              <a:t> - study of encryption principles/methods</a:t>
            </a:r>
          </a:p>
          <a:p>
            <a:pPr eaLnBrk="1" hangingPunct="1">
              <a:lnSpc>
                <a:spcPct val="70000"/>
              </a:lnSpc>
              <a:spcAft>
                <a:spcPts val="1200"/>
              </a:spcAft>
            </a:pPr>
            <a:r>
              <a:rPr lang="en-AU" altLang="en-US" sz="2400" b="1" dirty="0">
                <a:ea typeface="ＭＳ Ｐゴシック" charset="-128"/>
              </a:rPr>
              <a:t>cryptanalysis (codebreaking)</a:t>
            </a:r>
            <a:r>
              <a:rPr lang="en-AU" altLang="en-US" sz="2400" dirty="0">
                <a:ea typeface="ＭＳ Ｐゴシック" charset="-128"/>
              </a:rPr>
              <a:t> - study of principles/ methods of deciphering </a:t>
            </a:r>
            <a:r>
              <a:rPr lang="en-AU" altLang="en-US" sz="2400" dirty="0" err="1">
                <a:ea typeface="ＭＳ Ｐゴシック" charset="-128"/>
              </a:rPr>
              <a:t>ciphertext</a:t>
            </a:r>
            <a:r>
              <a:rPr lang="en-AU" altLang="en-US" sz="2400" dirty="0">
                <a:ea typeface="ＭＳ Ｐゴシック" charset="-128"/>
              </a:rPr>
              <a:t> </a:t>
            </a:r>
            <a:r>
              <a:rPr lang="en-AU" altLang="en-US" sz="2400" i="1" dirty="0">
                <a:ea typeface="ＭＳ Ｐゴシック" charset="-128"/>
              </a:rPr>
              <a:t>without</a:t>
            </a:r>
            <a:r>
              <a:rPr lang="en-AU" altLang="en-US" sz="2400" dirty="0">
                <a:ea typeface="ＭＳ Ｐゴシック" charset="-128"/>
              </a:rPr>
              <a:t> knowing key</a:t>
            </a:r>
          </a:p>
          <a:p>
            <a:pPr eaLnBrk="1" hangingPunct="1">
              <a:lnSpc>
                <a:spcPct val="70000"/>
              </a:lnSpc>
              <a:spcAft>
                <a:spcPts val="1200"/>
              </a:spcAft>
            </a:pPr>
            <a:r>
              <a:rPr lang="en-AU" altLang="en-US" sz="2400" b="1" dirty="0">
                <a:ea typeface="ＭＳ Ｐゴシック" charset="-128"/>
              </a:rPr>
              <a:t>cryptology</a:t>
            </a:r>
            <a:r>
              <a:rPr lang="en-AU" altLang="en-US" sz="2400" dirty="0">
                <a:ea typeface="ＭＳ Ｐゴシック" charset="-128"/>
              </a:rPr>
              <a:t> - field of both cryptography and cryptanalysis</a:t>
            </a:r>
            <a:endParaRPr lang="en-AU" altLang="en-US" sz="2000" dirty="0">
              <a:ea typeface="ＭＳ Ｐゴシック" charset="-128"/>
            </a:endParaRPr>
          </a:p>
        </p:txBody>
      </p:sp>
      <p:sp>
        <p:nvSpPr>
          <p:cNvPr id="1843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F536AE1-236A-BC4C-902F-534C94B4D607}" type="slidenum">
              <a:rPr lang="en-US" altLang="en-US" sz="1200">
                <a:solidFill>
                  <a:srgbClr val="898989"/>
                </a:solidFill>
                <a:latin typeface="Arial" charset="0"/>
              </a:rPr>
              <a:pPr>
                <a:spcBef>
                  <a:spcPct val="0"/>
                </a:spcBef>
                <a:buFontTx/>
                <a:buNone/>
              </a:pPr>
              <a:t>3</a:t>
            </a:fld>
            <a:endParaRPr lang="en-US" altLang="en-US" sz="1200">
              <a:solidFill>
                <a:srgbClr val="898989"/>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altLang="en-US">
                <a:ea typeface="ＭＳ Ｐゴシック" charset="-128"/>
              </a:rPr>
              <a:t>Symmetric Cipher Model</a:t>
            </a:r>
            <a:endParaRPr lang="en-AU" altLang="en-US">
              <a:ea typeface="ＭＳ Ｐゴシック" charset="-128"/>
            </a:endParaRPr>
          </a:p>
        </p:txBody>
      </p:sp>
      <p:pic>
        <p:nvPicPr>
          <p:cNvPr id="20482" name="Picture 6"/>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304800" y="1981200"/>
            <a:ext cx="8572500" cy="3276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8FE0AB4-097B-9E4D-9EC6-1BC92807ABBF}" type="slidenum">
              <a:rPr lang="en-US" altLang="en-US" sz="1200">
                <a:solidFill>
                  <a:srgbClr val="898989"/>
                </a:solidFill>
                <a:latin typeface="Arial" charset="0"/>
              </a:rPr>
              <a:pPr>
                <a:spcBef>
                  <a:spcPct val="0"/>
                </a:spcBef>
                <a:buFontTx/>
                <a:buNone/>
              </a:pPr>
              <a:t>4</a:t>
            </a:fld>
            <a:endParaRPr lang="en-US" altLang="en-US" sz="1200">
              <a:solidFill>
                <a:srgbClr val="898989"/>
              </a:solid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altLang="en-US">
                <a:ea typeface="ＭＳ Ｐゴシック" charset="-128"/>
              </a:rPr>
              <a:t>Requirements</a:t>
            </a:r>
            <a:endParaRPr lang="en-AU" altLang="en-US">
              <a:ea typeface="ＭＳ Ｐゴシック" charset="-128"/>
            </a:endParaRPr>
          </a:p>
        </p:txBody>
      </p:sp>
      <p:sp>
        <p:nvSpPr>
          <p:cNvPr id="22530" name="Rectangle 3"/>
          <p:cNvSpPr>
            <a:spLocks noGrp="1" noChangeArrowheads="1"/>
          </p:cNvSpPr>
          <p:nvPr>
            <p:ph idx="1"/>
          </p:nvPr>
        </p:nvSpPr>
        <p:spPr/>
        <p:txBody>
          <a:bodyPr/>
          <a:lstStyle/>
          <a:p>
            <a:pPr eaLnBrk="1" hangingPunct="1">
              <a:lnSpc>
                <a:spcPct val="90000"/>
              </a:lnSpc>
            </a:pPr>
            <a:r>
              <a:rPr lang="en-US" altLang="en-US" dirty="0">
                <a:ea typeface="ＭＳ Ｐゴシック" charset="-128"/>
              </a:rPr>
              <a:t>two requirements for secure use of symmetric encryption:</a:t>
            </a:r>
          </a:p>
          <a:p>
            <a:pPr lvl="1" eaLnBrk="1" hangingPunct="1">
              <a:lnSpc>
                <a:spcPct val="90000"/>
              </a:lnSpc>
            </a:pPr>
            <a:r>
              <a:rPr lang="en-US" altLang="en-US" dirty="0">
                <a:ea typeface="ＭＳ Ｐゴシック" charset="-128"/>
              </a:rPr>
              <a:t>a strong encryption algorithm</a:t>
            </a:r>
          </a:p>
          <a:p>
            <a:pPr lvl="1" eaLnBrk="1" hangingPunct="1">
              <a:lnSpc>
                <a:spcPct val="90000"/>
              </a:lnSpc>
            </a:pPr>
            <a:r>
              <a:rPr lang="en-US" altLang="en-US" dirty="0">
                <a:ea typeface="ＭＳ Ｐゴシック" charset="-128"/>
              </a:rPr>
              <a:t>a secret key known only to sender / receiver</a:t>
            </a:r>
          </a:p>
          <a:p>
            <a:pPr eaLnBrk="1" hangingPunct="1">
              <a:lnSpc>
                <a:spcPct val="90000"/>
              </a:lnSpc>
            </a:pPr>
            <a:r>
              <a:rPr lang="en-US" altLang="en-US" dirty="0">
                <a:ea typeface="ＭＳ Ｐゴシック" charset="-128"/>
              </a:rPr>
              <a:t>mathematically have:</a:t>
            </a:r>
          </a:p>
          <a:p>
            <a:pPr lvl="1" eaLnBrk="1" hangingPunct="1">
              <a:lnSpc>
                <a:spcPct val="90000"/>
              </a:lnSpc>
              <a:buFont typeface="Wingdings" charset="2"/>
              <a:buNone/>
            </a:pPr>
            <a:r>
              <a:rPr lang="en-US" altLang="en-US" i="1" dirty="0">
                <a:ea typeface="ＭＳ Ｐゴシック" charset="-128"/>
              </a:rPr>
              <a:t>	Y </a:t>
            </a:r>
            <a:r>
              <a:rPr lang="en-US" altLang="en-US" dirty="0">
                <a:ea typeface="ＭＳ Ｐゴシック" charset="-128"/>
              </a:rPr>
              <a:t>= E(K, </a:t>
            </a:r>
            <a:r>
              <a:rPr lang="en-US" altLang="en-US" i="1" dirty="0">
                <a:ea typeface="ＭＳ Ｐゴシック" charset="-128"/>
              </a:rPr>
              <a:t>X</a:t>
            </a:r>
            <a:r>
              <a:rPr lang="en-US" altLang="en-US" dirty="0">
                <a:ea typeface="ＭＳ Ｐゴシック" charset="-128"/>
              </a:rPr>
              <a:t>)</a:t>
            </a:r>
          </a:p>
          <a:p>
            <a:pPr lvl="1" eaLnBrk="1" hangingPunct="1">
              <a:lnSpc>
                <a:spcPct val="90000"/>
              </a:lnSpc>
              <a:buFont typeface="Wingdings" charset="2"/>
              <a:buNone/>
            </a:pPr>
            <a:r>
              <a:rPr lang="en-US" altLang="en-US" i="1" dirty="0">
                <a:ea typeface="ＭＳ Ｐゴシック" charset="-128"/>
              </a:rPr>
              <a:t>	X </a:t>
            </a:r>
            <a:r>
              <a:rPr lang="en-US" altLang="en-US" dirty="0">
                <a:ea typeface="ＭＳ Ｐゴシック" charset="-128"/>
              </a:rPr>
              <a:t>= D(K, </a:t>
            </a:r>
            <a:r>
              <a:rPr lang="en-US" altLang="en-US" i="1" dirty="0">
                <a:ea typeface="ＭＳ Ｐゴシック" charset="-128"/>
              </a:rPr>
              <a:t>Y</a:t>
            </a:r>
            <a:r>
              <a:rPr lang="en-US" altLang="en-US" dirty="0">
                <a:ea typeface="ＭＳ Ｐゴシック" charset="-128"/>
              </a:rPr>
              <a:t>)</a:t>
            </a:r>
          </a:p>
          <a:p>
            <a:pPr eaLnBrk="1" hangingPunct="1">
              <a:lnSpc>
                <a:spcPct val="90000"/>
              </a:lnSpc>
            </a:pPr>
            <a:r>
              <a:rPr lang="en-US" altLang="en-US" dirty="0">
                <a:solidFill>
                  <a:srgbClr val="000099"/>
                </a:solidFill>
                <a:ea typeface="ＭＳ Ｐゴシック" charset="-128"/>
              </a:rPr>
              <a:t>assume </a:t>
            </a:r>
            <a:r>
              <a:rPr lang="en-US" altLang="en-US" dirty="0" err="1">
                <a:solidFill>
                  <a:srgbClr val="000099"/>
                </a:solidFill>
                <a:ea typeface="ＭＳ Ｐゴシック" charset="-128"/>
              </a:rPr>
              <a:t>en</a:t>
            </a:r>
            <a:r>
              <a:rPr lang="en-US" altLang="en-US" dirty="0">
                <a:solidFill>
                  <a:srgbClr val="000099"/>
                </a:solidFill>
                <a:ea typeface="ＭＳ Ｐゴシック" charset="-128"/>
              </a:rPr>
              <a:t>(de)</a:t>
            </a:r>
            <a:r>
              <a:rPr lang="en-US" altLang="en-US" dirty="0" err="1">
                <a:solidFill>
                  <a:srgbClr val="000099"/>
                </a:solidFill>
                <a:ea typeface="ＭＳ Ｐゴシック" charset="-128"/>
              </a:rPr>
              <a:t>cryption</a:t>
            </a:r>
            <a:r>
              <a:rPr lang="en-US" altLang="en-US" dirty="0">
                <a:solidFill>
                  <a:srgbClr val="000099"/>
                </a:solidFill>
                <a:ea typeface="ＭＳ Ｐゴシック" charset="-128"/>
              </a:rPr>
              <a:t> algorithm is known</a:t>
            </a:r>
          </a:p>
          <a:p>
            <a:pPr eaLnBrk="1" hangingPunct="1">
              <a:lnSpc>
                <a:spcPct val="90000"/>
              </a:lnSpc>
            </a:pPr>
            <a:r>
              <a:rPr lang="en-US" altLang="en-US" dirty="0">
                <a:ea typeface="ＭＳ Ｐゴシック" charset="-128"/>
              </a:rPr>
              <a:t>implies a secure channel to distribute key</a:t>
            </a:r>
            <a:endParaRPr lang="en-AU" altLang="en-US" dirty="0">
              <a:ea typeface="ＭＳ Ｐゴシック" charset="-128"/>
            </a:endParaRPr>
          </a:p>
        </p:txBody>
      </p:sp>
      <p:sp>
        <p:nvSpPr>
          <p:cNvPr id="2253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D9AA87C1-D63D-8543-8909-F16F17620951}" type="slidenum">
              <a:rPr lang="en-US" altLang="en-US" sz="1200">
                <a:solidFill>
                  <a:srgbClr val="898989"/>
                </a:solidFill>
                <a:latin typeface="Arial" charset="0"/>
              </a:rPr>
              <a:pPr>
                <a:spcBef>
                  <a:spcPct val="0"/>
                </a:spcBef>
                <a:buFontTx/>
                <a:buNone/>
              </a:pPr>
              <a:t>5</a:t>
            </a:fld>
            <a:endParaRPr lang="en-US" altLang="en-US" sz="1200">
              <a:solidFill>
                <a:srgbClr val="898989"/>
              </a:solid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457200" y="152400"/>
            <a:ext cx="8229600" cy="1139825"/>
          </a:xfrm>
        </p:spPr>
        <p:txBody>
          <a:bodyPr/>
          <a:lstStyle/>
          <a:p>
            <a:pPr eaLnBrk="1" hangingPunct="1"/>
            <a:r>
              <a:rPr lang="en-US" altLang="en-US">
                <a:ea typeface="ＭＳ Ｐゴシック" charset="-128"/>
              </a:rPr>
              <a:t>Cryptography</a:t>
            </a:r>
            <a:endParaRPr lang="en-AU" altLang="en-US">
              <a:ea typeface="ＭＳ Ｐゴシック" charset="-128"/>
            </a:endParaRPr>
          </a:p>
        </p:txBody>
      </p:sp>
      <p:sp>
        <p:nvSpPr>
          <p:cNvPr id="24578" name="Rectangle 3"/>
          <p:cNvSpPr>
            <a:spLocks noGrp="1" noChangeArrowheads="1"/>
          </p:cNvSpPr>
          <p:nvPr>
            <p:ph idx="1"/>
          </p:nvPr>
        </p:nvSpPr>
        <p:spPr>
          <a:xfrm>
            <a:off x="457200" y="1447800"/>
            <a:ext cx="8229600" cy="4724400"/>
          </a:xfrm>
        </p:spPr>
        <p:txBody>
          <a:bodyPr/>
          <a:lstStyle/>
          <a:p>
            <a:pPr eaLnBrk="1" hangingPunct="1">
              <a:lnSpc>
                <a:spcPct val="90000"/>
              </a:lnSpc>
            </a:pPr>
            <a:r>
              <a:rPr lang="en-US" altLang="en-US" sz="3000" dirty="0">
                <a:ea typeface="ＭＳ Ｐゴシック" charset="-128"/>
              </a:rPr>
              <a:t>can characterize cryptographic systems by:</a:t>
            </a:r>
          </a:p>
          <a:p>
            <a:pPr lvl="1" eaLnBrk="1" hangingPunct="1">
              <a:lnSpc>
                <a:spcPct val="90000"/>
              </a:lnSpc>
            </a:pPr>
            <a:r>
              <a:rPr lang="en-US" altLang="en-US" sz="2600" dirty="0">
                <a:ea typeface="ＭＳ Ｐゴシック" charset="-128"/>
              </a:rPr>
              <a:t>type of encryption operations used</a:t>
            </a:r>
          </a:p>
          <a:p>
            <a:pPr lvl="2" eaLnBrk="1" hangingPunct="1">
              <a:lnSpc>
                <a:spcPct val="90000"/>
              </a:lnSpc>
            </a:pPr>
            <a:r>
              <a:rPr lang="en-US" altLang="en-US" sz="2200" dirty="0">
                <a:solidFill>
                  <a:srgbClr val="000099"/>
                </a:solidFill>
                <a:ea typeface="ＭＳ Ｐゴシック" charset="-128"/>
              </a:rPr>
              <a:t>substitution</a:t>
            </a:r>
          </a:p>
          <a:p>
            <a:pPr lvl="2" eaLnBrk="1" hangingPunct="1">
              <a:lnSpc>
                <a:spcPct val="90000"/>
              </a:lnSpc>
            </a:pPr>
            <a:r>
              <a:rPr lang="en-US" altLang="en-US" sz="2200" dirty="0">
                <a:solidFill>
                  <a:srgbClr val="000099"/>
                </a:solidFill>
                <a:ea typeface="ＭＳ Ｐゴシック" charset="-128"/>
              </a:rPr>
              <a:t>transposition</a:t>
            </a:r>
          </a:p>
          <a:p>
            <a:pPr lvl="2" eaLnBrk="1" hangingPunct="1">
              <a:lnSpc>
                <a:spcPct val="90000"/>
              </a:lnSpc>
            </a:pPr>
            <a:r>
              <a:rPr lang="en-US" altLang="en-US" sz="2200" dirty="0">
                <a:ea typeface="ＭＳ Ｐゴシック" charset="-128"/>
              </a:rPr>
              <a:t>Multiple stages of substitutions and transpositions</a:t>
            </a:r>
          </a:p>
          <a:p>
            <a:pPr lvl="1" eaLnBrk="1" hangingPunct="1">
              <a:lnSpc>
                <a:spcPct val="90000"/>
              </a:lnSpc>
            </a:pPr>
            <a:r>
              <a:rPr lang="en-US" altLang="en-US" sz="2600" dirty="0">
                <a:ea typeface="ＭＳ Ｐゴシック" charset="-128"/>
              </a:rPr>
              <a:t>number of keys used</a:t>
            </a:r>
          </a:p>
          <a:p>
            <a:pPr lvl="2" eaLnBrk="1" hangingPunct="1">
              <a:lnSpc>
                <a:spcPct val="90000"/>
              </a:lnSpc>
            </a:pPr>
            <a:r>
              <a:rPr lang="en-US" altLang="en-US" sz="2200" dirty="0">
                <a:ea typeface="ＭＳ Ｐゴシック" charset="-128"/>
              </a:rPr>
              <a:t>single-key or secret-key</a:t>
            </a:r>
          </a:p>
          <a:p>
            <a:pPr lvl="2" eaLnBrk="1" hangingPunct="1">
              <a:lnSpc>
                <a:spcPct val="90000"/>
              </a:lnSpc>
            </a:pPr>
            <a:r>
              <a:rPr lang="en-US" altLang="en-US" sz="2200" dirty="0">
                <a:ea typeface="ＭＳ Ｐゴシック" charset="-128"/>
              </a:rPr>
              <a:t>two-key or public</a:t>
            </a:r>
          </a:p>
          <a:p>
            <a:pPr lvl="1" eaLnBrk="1" hangingPunct="1">
              <a:lnSpc>
                <a:spcPct val="90000"/>
              </a:lnSpc>
            </a:pPr>
            <a:r>
              <a:rPr lang="en-US" altLang="en-US" sz="2600" dirty="0">
                <a:ea typeface="ＭＳ Ｐゴシック" charset="-128"/>
              </a:rPr>
              <a:t>way in which plaintext is processed</a:t>
            </a:r>
          </a:p>
          <a:p>
            <a:pPr lvl="2" eaLnBrk="1" hangingPunct="1">
              <a:lnSpc>
                <a:spcPct val="90000"/>
              </a:lnSpc>
            </a:pPr>
            <a:r>
              <a:rPr lang="en-US" altLang="en-US" sz="2200" dirty="0">
                <a:ea typeface="ＭＳ Ｐゴシック" charset="-128"/>
              </a:rPr>
              <a:t>block</a:t>
            </a:r>
          </a:p>
          <a:p>
            <a:pPr lvl="2" eaLnBrk="1" hangingPunct="1">
              <a:lnSpc>
                <a:spcPct val="90000"/>
              </a:lnSpc>
            </a:pPr>
            <a:r>
              <a:rPr lang="en-US" altLang="en-US" sz="2200" dirty="0">
                <a:ea typeface="ＭＳ Ｐゴシック" charset="-128"/>
              </a:rPr>
              <a:t>stream</a:t>
            </a:r>
            <a:endParaRPr lang="en-AU" altLang="en-US" sz="2200" dirty="0">
              <a:ea typeface="ＭＳ Ｐゴシック" charset="-128"/>
            </a:endParaRPr>
          </a:p>
        </p:txBody>
      </p:sp>
      <p:sp>
        <p:nvSpPr>
          <p:cNvPr id="2457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1273C2D5-A033-8A4A-88D7-0BD7E4826469}" type="slidenum">
              <a:rPr lang="en-US" altLang="en-US" sz="1200">
                <a:solidFill>
                  <a:srgbClr val="898989"/>
                </a:solidFill>
                <a:latin typeface="Arial" charset="0"/>
              </a:rPr>
              <a:pPr>
                <a:spcBef>
                  <a:spcPct val="0"/>
                </a:spcBef>
                <a:buFontTx/>
                <a:buNone/>
              </a:pPr>
              <a:t>6</a:t>
            </a:fld>
            <a:endParaRPr lang="en-US" altLang="en-US" sz="1200">
              <a:solidFill>
                <a:srgbClr val="898989"/>
              </a:solid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p:txBody>
          <a:bodyPr/>
          <a:lstStyle/>
          <a:p>
            <a:pPr eaLnBrk="1" hangingPunct="1"/>
            <a:r>
              <a:rPr lang="en-US" altLang="en-US" dirty="0">
                <a:ea typeface="ＭＳ Ｐゴシック" charset="-128"/>
              </a:rPr>
              <a:t>Attacks to Cryptographic Systems </a:t>
            </a:r>
            <a:endParaRPr lang="en-AU" altLang="en-US" dirty="0">
              <a:ea typeface="ＭＳ Ｐゴシック" charset="-128"/>
            </a:endParaRPr>
          </a:p>
        </p:txBody>
      </p:sp>
      <p:sp>
        <p:nvSpPr>
          <p:cNvPr id="26626" name="Rectangle 3"/>
          <p:cNvSpPr>
            <a:spLocks noGrp="1" noChangeArrowheads="1"/>
          </p:cNvSpPr>
          <p:nvPr>
            <p:ph idx="1"/>
          </p:nvPr>
        </p:nvSpPr>
        <p:spPr/>
        <p:txBody>
          <a:bodyPr/>
          <a:lstStyle/>
          <a:p>
            <a:pPr eaLnBrk="1" hangingPunct="1"/>
            <a:r>
              <a:rPr lang="en-US" altLang="en-US" dirty="0">
                <a:ea typeface="ＭＳ Ｐゴシック" charset="-128"/>
              </a:rPr>
              <a:t>objective to recover key not just message</a:t>
            </a:r>
          </a:p>
          <a:p>
            <a:pPr eaLnBrk="1" hangingPunct="1"/>
            <a:r>
              <a:rPr lang="en-US" altLang="en-US" dirty="0">
                <a:ea typeface="ＭＳ Ｐゴシック" charset="-128"/>
              </a:rPr>
              <a:t>two general approaches:</a:t>
            </a:r>
          </a:p>
          <a:p>
            <a:pPr lvl="1" eaLnBrk="1" hangingPunct="1"/>
            <a:r>
              <a:rPr lang="en-US" altLang="en-US" dirty="0">
                <a:solidFill>
                  <a:srgbClr val="000099"/>
                </a:solidFill>
                <a:ea typeface="ＭＳ Ｐゴシック" charset="-128"/>
              </a:rPr>
              <a:t>cryptanalytic attack</a:t>
            </a:r>
          </a:p>
          <a:p>
            <a:pPr lvl="2" eaLnBrk="1" hangingPunct="1"/>
            <a:r>
              <a:rPr lang="en-US" altLang="en-US" dirty="0">
                <a:ea typeface="ＭＳ Ｐゴシック" charset="-128"/>
              </a:rPr>
              <a:t>Characteristics of the algorithm</a:t>
            </a:r>
          </a:p>
          <a:p>
            <a:pPr lvl="1" eaLnBrk="1" hangingPunct="1"/>
            <a:r>
              <a:rPr lang="en-US" altLang="en-US" dirty="0">
                <a:solidFill>
                  <a:srgbClr val="000099"/>
                </a:solidFill>
                <a:ea typeface="ＭＳ Ｐゴシック" charset="-128"/>
              </a:rPr>
              <a:t>brute-force attack</a:t>
            </a:r>
          </a:p>
          <a:p>
            <a:pPr lvl="2" eaLnBrk="1" hangingPunct="1"/>
            <a:r>
              <a:rPr lang="en-US" altLang="en-US" dirty="0">
                <a:ea typeface="ＭＳ Ｐゴシック" charset="-128"/>
              </a:rPr>
              <a:t>Key space</a:t>
            </a:r>
          </a:p>
          <a:p>
            <a:pPr eaLnBrk="1" hangingPunct="1"/>
            <a:r>
              <a:rPr lang="en-US" altLang="en-US" dirty="0">
                <a:ea typeface="ＭＳ Ｐゴシック" charset="-128"/>
              </a:rPr>
              <a:t>if either succeed all key use compromised</a:t>
            </a:r>
            <a:endParaRPr lang="en-AU" altLang="en-US" dirty="0">
              <a:ea typeface="ＭＳ Ｐゴシック" charset="-128"/>
            </a:endParaRPr>
          </a:p>
        </p:txBody>
      </p:sp>
      <p:sp>
        <p:nvSpPr>
          <p:cNvPr id="2662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8C387F1-7068-BB4A-B72A-E07721E67FB7}" type="slidenum">
              <a:rPr lang="en-US" altLang="en-US" sz="1200">
                <a:solidFill>
                  <a:srgbClr val="898989"/>
                </a:solidFill>
                <a:latin typeface="Arial" charset="0"/>
              </a:rPr>
              <a:pPr>
                <a:spcBef>
                  <a:spcPct val="0"/>
                </a:spcBef>
                <a:buFontTx/>
                <a:buNone/>
              </a:pPr>
              <a:t>7</a:t>
            </a:fld>
            <a:endParaRPr lang="en-US" altLang="en-US" sz="1200">
              <a:solidFill>
                <a:srgbClr val="898989"/>
              </a:solid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pPr eaLnBrk="1" hangingPunct="1"/>
            <a:r>
              <a:rPr lang="en-US" altLang="en-US">
                <a:ea typeface="ＭＳ Ｐゴシック" charset="-128"/>
              </a:rPr>
              <a:t>Cryptanalytic Attacks</a:t>
            </a:r>
            <a:endParaRPr lang="en-AU" altLang="en-US">
              <a:ea typeface="ＭＳ Ｐゴシック" charset="-128"/>
            </a:endParaRPr>
          </a:p>
        </p:txBody>
      </p:sp>
      <p:sp>
        <p:nvSpPr>
          <p:cNvPr id="28674" name="Rectangle 3"/>
          <p:cNvSpPr>
            <a:spLocks noGrp="1" noChangeArrowheads="1"/>
          </p:cNvSpPr>
          <p:nvPr>
            <p:ph idx="1"/>
          </p:nvPr>
        </p:nvSpPr>
        <p:spPr>
          <a:xfrm>
            <a:off x="468313" y="1484313"/>
            <a:ext cx="8229600" cy="4968875"/>
          </a:xfrm>
        </p:spPr>
        <p:txBody>
          <a:bodyPr/>
          <a:lstStyle/>
          <a:p>
            <a:pPr eaLnBrk="1" hangingPunct="1">
              <a:lnSpc>
                <a:spcPct val="90000"/>
              </a:lnSpc>
            </a:pPr>
            <a:r>
              <a:rPr lang="en-AU" altLang="en-US" sz="2800" b="1"/>
              <a:t>ciphertext only</a:t>
            </a:r>
            <a:r>
              <a:rPr lang="en-AU" altLang="en-US" sz="2800"/>
              <a:t> </a:t>
            </a:r>
          </a:p>
          <a:p>
            <a:pPr lvl="1" eaLnBrk="1" hangingPunct="1">
              <a:lnSpc>
                <a:spcPct val="90000"/>
              </a:lnSpc>
            </a:pPr>
            <a:r>
              <a:rPr lang="en-AU" altLang="en-US" sz="2400">
                <a:ea typeface="ＭＳ Ｐゴシック" charset="-128"/>
              </a:rPr>
              <a:t>only know algorithm &amp; ciphertext</a:t>
            </a:r>
          </a:p>
          <a:p>
            <a:pPr eaLnBrk="1" hangingPunct="1">
              <a:lnSpc>
                <a:spcPct val="90000"/>
              </a:lnSpc>
            </a:pPr>
            <a:r>
              <a:rPr lang="en-AU" altLang="en-US" sz="2800" b="1">
                <a:solidFill>
                  <a:srgbClr val="000099"/>
                </a:solidFill>
              </a:rPr>
              <a:t>known plaintext</a:t>
            </a:r>
            <a:r>
              <a:rPr lang="en-AU" altLang="en-US" sz="2800">
                <a:solidFill>
                  <a:srgbClr val="000099"/>
                </a:solidFill>
              </a:rPr>
              <a:t> </a:t>
            </a:r>
            <a:r>
              <a:rPr lang="en-AU" altLang="en-US" sz="1800">
                <a:latin typeface="Arial" charset="0"/>
                <a:ea typeface="ＭＳ Ｐゴシック" charset="-128"/>
                <a:cs typeface="Arial" charset="0"/>
              </a:rPr>
              <a:t>(</a:t>
            </a:r>
            <a:r>
              <a:rPr lang="en-US" altLang="en-US" sz="1800">
                <a:latin typeface="Arial" charset="0"/>
                <a:ea typeface="ＭＳ Ｐゴシック" charset="-128"/>
                <a:cs typeface="Arial" charset="0"/>
              </a:rPr>
              <a:t>an encryption algorithm should withstand)</a:t>
            </a:r>
            <a:endParaRPr lang="en-AU" altLang="en-US" sz="1800">
              <a:latin typeface="Arial" charset="0"/>
              <a:ea typeface="ＭＳ Ｐゴシック" charset="-128"/>
              <a:cs typeface="Arial" charset="0"/>
            </a:endParaRPr>
          </a:p>
          <a:p>
            <a:pPr lvl="1" eaLnBrk="1" hangingPunct="1">
              <a:lnSpc>
                <a:spcPct val="90000"/>
              </a:lnSpc>
            </a:pPr>
            <a:r>
              <a:rPr lang="en-AU" altLang="en-US" sz="2400">
                <a:ea typeface="ＭＳ Ｐゴシック" charset="-128"/>
              </a:rPr>
              <a:t>Know some plaintext/ciphertext pairs</a:t>
            </a:r>
          </a:p>
          <a:p>
            <a:pPr lvl="1" eaLnBrk="1" hangingPunct="1">
              <a:lnSpc>
                <a:spcPct val="90000"/>
              </a:lnSpc>
            </a:pPr>
            <a:r>
              <a:rPr lang="en-AU" altLang="en-US" sz="2400">
                <a:ea typeface="ＭＳ Ｐゴシック" charset="-128"/>
              </a:rPr>
              <a:t>e.g., Postscript format files, message headers</a:t>
            </a:r>
          </a:p>
          <a:p>
            <a:pPr eaLnBrk="1" hangingPunct="1">
              <a:lnSpc>
                <a:spcPct val="90000"/>
              </a:lnSpc>
            </a:pPr>
            <a:r>
              <a:rPr lang="en-AU" altLang="en-US" sz="2800" b="1"/>
              <a:t>chosen plaintext</a:t>
            </a:r>
            <a:r>
              <a:rPr lang="en-AU" altLang="en-US" sz="2800"/>
              <a:t> </a:t>
            </a:r>
          </a:p>
          <a:p>
            <a:pPr lvl="1" eaLnBrk="1" hangingPunct="1">
              <a:lnSpc>
                <a:spcPct val="90000"/>
              </a:lnSpc>
            </a:pPr>
            <a:r>
              <a:rPr lang="en-AU" altLang="en-US" sz="2400">
                <a:ea typeface="ＭＳ Ｐゴシック" charset="-128"/>
              </a:rPr>
              <a:t>select plaintext and obtain ciphertext</a:t>
            </a:r>
          </a:p>
          <a:p>
            <a:pPr eaLnBrk="1" hangingPunct="1">
              <a:lnSpc>
                <a:spcPct val="90000"/>
              </a:lnSpc>
            </a:pPr>
            <a:r>
              <a:rPr lang="en-AU" altLang="en-US" sz="2800" b="1"/>
              <a:t>chosen ciphertext</a:t>
            </a:r>
            <a:r>
              <a:rPr lang="en-AU" altLang="en-US" sz="2800"/>
              <a:t> </a:t>
            </a:r>
          </a:p>
          <a:p>
            <a:pPr lvl="1" eaLnBrk="1" hangingPunct="1">
              <a:lnSpc>
                <a:spcPct val="90000"/>
              </a:lnSpc>
            </a:pPr>
            <a:r>
              <a:rPr lang="en-AU" altLang="en-US" sz="2400">
                <a:ea typeface="ＭＳ Ｐゴシック" charset="-128"/>
              </a:rPr>
              <a:t>select ciphertext and obtain plaintext</a:t>
            </a:r>
          </a:p>
          <a:p>
            <a:pPr eaLnBrk="1" hangingPunct="1">
              <a:lnSpc>
                <a:spcPct val="90000"/>
              </a:lnSpc>
            </a:pPr>
            <a:r>
              <a:rPr lang="en-AU" altLang="en-US" sz="2800" b="1"/>
              <a:t>chosen text</a:t>
            </a:r>
            <a:r>
              <a:rPr lang="en-AU" altLang="en-US" sz="2800"/>
              <a:t> </a:t>
            </a:r>
          </a:p>
          <a:p>
            <a:pPr lvl="1" eaLnBrk="1" hangingPunct="1">
              <a:lnSpc>
                <a:spcPct val="90000"/>
              </a:lnSpc>
            </a:pPr>
            <a:r>
              <a:rPr lang="en-AU" altLang="en-US" sz="2400">
                <a:ea typeface="ＭＳ Ｐゴシック" charset="-128"/>
              </a:rPr>
              <a:t>select plaintext or ciphertext to en/decrypt</a:t>
            </a:r>
          </a:p>
        </p:txBody>
      </p:sp>
      <p:sp>
        <p:nvSpPr>
          <p:cNvPr id="2867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D5D01BD3-CE93-D343-AAF7-F03429CA7A85}" type="slidenum">
              <a:rPr lang="en-US" altLang="en-US" sz="1200">
                <a:solidFill>
                  <a:srgbClr val="898989"/>
                </a:solidFill>
                <a:latin typeface="Arial" charset="0"/>
              </a:rPr>
              <a:pPr>
                <a:spcBef>
                  <a:spcPct val="0"/>
                </a:spcBef>
                <a:buFontTx/>
                <a:buNone/>
              </a:pPr>
              <a:t>8</a:t>
            </a:fld>
            <a:endParaRPr lang="en-US" altLang="en-US" sz="1200">
              <a:solidFill>
                <a:srgbClr val="898989"/>
              </a:solid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ltLang="en-US">
                <a:ea typeface="ＭＳ Ｐゴシック" charset="-128"/>
              </a:rPr>
              <a:t>More Definitions</a:t>
            </a:r>
            <a:endParaRPr lang="en-AU" altLang="en-US">
              <a:ea typeface="ＭＳ Ｐゴシック" charset="-128"/>
            </a:endParaRPr>
          </a:p>
        </p:txBody>
      </p:sp>
      <p:sp>
        <p:nvSpPr>
          <p:cNvPr id="30722" name="Rectangle 3"/>
          <p:cNvSpPr>
            <a:spLocks noGrp="1" noChangeArrowheads="1"/>
          </p:cNvSpPr>
          <p:nvPr>
            <p:ph idx="1"/>
          </p:nvPr>
        </p:nvSpPr>
        <p:spPr>
          <a:xfrm>
            <a:off x="457200" y="1447800"/>
            <a:ext cx="8229600" cy="4800600"/>
          </a:xfrm>
        </p:spPr>
        <p:txBody>
          <a:bodyPr/>
          <a:lstStyle/>
          <a:p>
            <a:pPr eaLnBrk="1" hangingPunct="1"/>
            <a:r>
              <a:rPr lang="en-AU" altLang="en-US" b="1" dirty="0"/>
              <a:t>unconditional security</a:t>
            </a:r>
            <a:r>
              <a:rPr lang="en-AU" altLang="en-US" dirty="0"/>
              <a:t> </a:t>
            </a:r>
          </a:p>
          <a:p>
            <a:pPr lvl="1" eaLnBrk="1" hangingPunct="1"/>
            <a:r>
              <a:rPr lang="en-AU" altLang="en-US" dirty="0">
                <a:ea typeface="ＭＳ Ｐゴシック" charset="-128"/>
              </a:rPr>
              <a:t>no matter how much computer power or time is available, the cipher cannot be broken since the </a:t>
            </a:r>
            <a:r>
              <a:rPr lang="en-AU" altLang="en-US" dirty="0" err="1">
                <a:ea typeface="ＭＳ Ｐゴシック" charset="-128"/>
              </a:rPr>
              <a:t>ciphertext</a:t>
            </a:r>
            <a:r>
              <a:rPr lang="en-AU" altLang="en-US" dirty="0">
                <a:ea typeface="ＭＳ Ｐゴシック" charset="-128"/>
              </a:rPr>
              <a:t> provides insufficient information to uniquely determine the corresponding plaintext</a:t>
            </a:r>
          </a:p>
          <a:p>
            <a:pPr lvl="2" eaLnBrk="1" hangingPunct="1"/>
            <a:r>
              <a:rPr lang="en-AU" altLang="en-US" dirty="0">
                <a:solidFill>
                  <a:srgbClr val="000099"/>
                </a:solidFill>
                <a:ea typeface="ＭＳ Ｐゴシック" charset="-128"/>
              </a:rPr>
              <a:t>One-time pad </a:t>
            </a:r>
            <a:r>
              <a:rPr lang="en-AU" altLang="en-US" dirty="0">
                <a:ea typeface="ＭＳ Ｐゴシック" charset="-128"/>
              </a:rPr>
              <a:t>(later) </a:t>
            </a:r>
          </a:p>
          <a:p>
            <a:pPr eaLnBrk="1" hangingPunct="1"/>
            <a:r>
              <a:rPr lang="en-AU" altLang="en-US" b="1" dirty="0"/>
              <a:t>computational security</a:t>
            </a:r>
            <a:endParaRPr lang="en-AU" altLang="en-US" dirty="0"/>
          </a:p>
          <a:p>
            <a:pPr lvl="1" eaLnBrk="1" hangingPunct="1"/>
            <a:r>
              <a:rPr lang="en-AU" altLang="en-US" dirty="0">
                <a:ea typeface="ＭＳ Ｐゴシック" charset="-128"/>
              </a:rPr>
              <a:t>given limited computing resources (e.g., time needed for calculations is greater than age of universe), the cipher cannot be broken </a:t>
            </a:r>
          </a:p>
        </p:txBody>
      </p:sp>
      <p:sp>
        <p:nvSpPr>
          <p:cNvPr id="3072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1BFB6ACB-9988-774E-9157-358F0CF19ECD}" type="slidenum">
              <a:rPr lang="en-US" altLang="en-US" sz="1200">
                <a:solidFill>
                  <a:srgbClr val="898989"/>
                </a:solidFill>
                <a:latin typeface="Arial" charset="0"/>
              </a:rPr>
              <a:pPr>
                <a:spcBef>
                  <a:spcPct val="0"/>
                </a:spcBef>
                <a:buFontTx/>
                <a:buNone/>
              </a:pPr>
              <a:t>9</a:t>
            </a:fld>
            <a:endParaRPr lang="en-US" altLang="en-US" sz="1200">
              <a:solidFill>
                <a:srgbClr val="898989"/>
              </a:solidFill>
              <a:latin typeface="Arial"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3694</TotalTime>
  <Words>1606</Words>
  <Application>Microsoft Macintosh PowerPoint</Application>
  <PresentationFormat>On-screen Show (4:3)</PresentationFormat>
  <Paragraphs>130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ＭＳ Ｐゴシック</vt:lpstr>
      <vt:lpstr>Times-Roman</vt:lpstr>
      <vt:lpstr>Arial</vt:lpstr>
      <vt:lpstr>Calibri</vt:lpstr>
      <vt:lpstr>Wingdings</vt:lpstr>
      <vt:lpstr>Office Theme</vt:lpstr>
      <vt:lpstr>CSCI 474/574 Introduction to Cryptography/Theory of Cryptography  Chapter 2 Classical Encryption Techniques</vt:lpstr>
      <vt:lpstr>Symmetric Encryption</vt:lpstr>
      <vt:lpstr>Some Basic Terminology</vt:lpstr>
      <vt:lpstr>Symmetric Cipher Model</vt:lpstr>
      <vt:lpstr>Requirements</vt:lpstr>
      <vt:lpstr>Cryptography</vt:lpstr>
      <vt:lpstr>Attacks to Cryptographic Systems </vt:lpstr>
      <vt:lpstr>Cryptanalytic Attacks</vt:lpstr>
      <vt:lpstr>More Definitions</vt:lpstr>
      <vt:lpstr>Brute Force Search</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2</dc:subject>
  <dc:creator>Dr Lawrie Brown</dc:creator>
  <cp:keywords/>
  <dc:description/>
  <cp:lastModifiedBy>Chuan Yue</cp:lastModifiedBy>
  <cp:revision>217</cp:revision>
  <cp:lastPrinted>2011-01-26T22:46:49Z</cp:lastPrinted>
  <dcterms:created xsi:type="dcterms:W3CDTF">2009-08-04T03:17:45Z</dcterms:created>
  <dcterms:modified xsi:type="dcterms:W3CDTF">2024-01-11T01:49:38Z</dcterms:modified>
  <cp:category/>
</cp:coreProperties>
</file>