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27"/>
  </p:notesMasterIdLst>
  <p:handoutMasterIdLst>
    <p:handoutMasterId r:id="rId28"/>
  </p:handoutMasterIdLst>
  <p:sldIdLst>
    <p:sldId id="312" r:id="rId2"/>
    <p:sldId id="283" r:id="rId3"/>
    <p:sldId id="284" r:id="rId4"/>
    <p:sldId id="285" r:id="rId5"/>
    <p:sldId id="286" r:id="rId6"/>
    <p:sldId id="287" r:id="rId7"/>
    <p:sldId id="288" r:id="rId8"/>
    <p:sldId id="289" r:id="rId9"/>
    <p:sldId id="290" r:id="rId10"/>
    <p:sldId id="291" r:id="rId11"/>
    <p:sldId id="317" r:id="rId12"/>
    <p:sldId id="292" r:id="rId13"/>
    <p:sldId id="293" r:id="rId14"/>
    <p:sldId id="294" r:id="rId15"/>
    <p:sldId id="295" r:id="rId16"/>
    <p:sldId id="296" r:id="rId17"/>
    <p:sldId id="318" r:id="rId18"/>
    <p:sldId id="297" r:id="rId19"/>
    <p:sldId id="320" r:id="rId20"/>
    <p:sldId id="321" r:id="rId21"/>
    <p:sldId id="322" r:id="rId22"/>
    <p:sldId id="323" r:id="rId23"/>
    <p:sldId id="324" r:id="rId24"/>
    <p:sldId id="325" r:id="rId25"/>
    <p:sldId id="311" r:id="rId26"/>
  </p:sldIdLst>
  <p:sldSz cx="9144000" cy="6858000" type="screen4x3"/>
  <p:notesSz cx="7010400" cy="9236075"/>
  <p:defaultTextStyle>
    <a:defPPr>
      <a:defRPr lang="en-AU"/>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clrMru>
    <a:srgbClr val="0000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244" autoAdjust="0"/>
    <p:restoredTop sz="92610" autoAdjust="0"/>
  </p:normalViewPr>
  <p:slideViewPr>
    <p:cSldViewPr>
      <p:cViewPr varScale="1">
        <p:scale>
          <a:sx n="181" d="100"/>
          <a:sy n="181" d="100"/>
        </p:scale>
        <p:origin x="266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794D321F-F125-1440-B8F2-41A6AAFCB070}" type="datetimeFigureOut">
              <a:rPr lang="en-US" smtClean="0"/>
              <a:t>1/20/21</a:t>
            </a:fld>
            <a:endParaRPr lang="en-US"/>
          </a:p>
        </p:txBody>
      </p:sp>
      <p:sp>
        <p:nvSpPr>
          <p:cNvPr id="4" name="Footer Placeholder 3"/>
          <p:cNvSpPr>
            <a:spLocks noGrp="1"/>
          </p:cNvSpPr>
          <p:nvPr>
            <p:ph type="ftr" sz="quarter" idx="2"/>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3550"/>
          </a:xfrm>
          <a:prstGeom prst="rect">
            <a:avLst/>
          </a:prstGeom>
        </p:spPr>
        <p:txBody>
          <a:bodyPr vert="horz" lIns="91440" tIns="45720" rIns="91440" bIns="45720" rtlCol="0" anchor="b"/>
          <a:lstStyle>
            <a:lvl1pPr algn="r">
              <a:defRPr sz="1200"/>
            </a:lvl1pPr>
          </a:lstStyle>
          <a:p>
            <a:fld id="{73BF1B37-9517-D04D-92A1-3C4072D2019F}" type="slidenum">
              <a:rPr lang="en-US" smtClean="0"/>
              <a:t>‹#›</a:t>
            </a:fld>
            <a:endParaRPr lang="en-US"/>
          </a:p>
        </p:txBody>
      </p:sp>
    </p:spTree>
    <p:extLst>
      <p:ext uri="{BB962C8B-B14F-4D97-AF65-F5344CB8AC3E}">
        <p14:creationId xmlns:p14="http://schemas.microsoft.com/office/powerpoint/2010/main" val="853119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1" name="Rectangle 3"/>
          <p:cNvSpPr>
            <a:spLocks noGrp="1" noChangeArrowheads="1"/>
          </p:cNvSpPr>
          <p:nvPr>
            <p:ph type="dt" idx="1"/>
          </p:nvPr>
        </p:nvSpPr>
        <p:spPr bwMode="auto">
          <a:xfrm>
            <a:off x="3970338"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3" name="Rectangle 5"/>
          <p:cNvSpPr>
            <a:spLocks noGrp="1" noChangeArrowheads="1"/>
          </p:cNvSpPr>
          <p:nvPr>
            <p:ph type="body" sz="quarter" idx="3"/>
          </p:nvPr>
        </p:nvSpPr>
        <p:spPr bwMode="auto">
          <a:xfrm>
            <a:off x="701675" y="4387850"/>
            <a:ext cx="5607050" cy="4156075"/>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772525"/>
            <a:ext cx="3038475" cy="461963"/>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5" name="Rectangle 7"/>
          <p:cNvSpPr>
            <a:spLocks noGrp="1" noChangeArrowheads="1"/>
          </p:cNvSpPr>
          <p:nvPr>
            <p:ph type="sldNum" sz="quarter" idx="5"/>
          </p:nvPr>
        </p:nvSpPr>
        <p:spPr bwMode="auto">
          <a:xfrm>
            <a:off x="3970338" y="8772525"/>
            <a:ext cx="3038475" cy="461963"/>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eaLnBrk="1" hangingPunct="1">
              <a:defRPr sz="1200"/>
            </a:lvl1pPr>
          </a:lstStyle>
          <a:p>
            <a:pPr>
              <a:defRPr/>
            </a:pPr>
            <a:fld id="{79318879-2365-A648-9CEF-587B86BA52F3}"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4AABB3D-248B-C74D-BC68-BE60B4B5B5CC}" type="slidenum">
              <a:rPr lang="en-AU" altLang="en-US"/>
              <a:pPr>
                <a:spcBef>
                  <a:spcPct val="0"/>
                </a:spcBef>
              </a:pPr>
              <a:t>1</a:t>
            </a:fld>
            <a:endParaRPr lang="en-AU" altLang="en-US"/>
          </a:p>
        </p:txBody>
      </p:sp>
      <p:sp>
        <p:nvSpPr>
          <p:cNvPr id="15362" name="Rectangle 2"/>
          <p:cNvSpPr>
            <a:spLocks noGrp="1" noRot="1" noChangeAspect="1" noChangeArrowheads="1" noTextEdit="1"/>
          </p:cNvSpPr>
          <p:nvPr>
            <p:ph type="sldImg"/>
          </p:nvPr>
        </p:nvSpPr>
        <p:spPr>
          <a:solidFill>
            <a:srgbClr val="FFFFFF"/>
          </a:solidFill>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Lecture slides by Lawrie Brown for “Cryptography and Network Security”, by William Stallings, Chapter 2 – “</a:t>
            </a:r>
            <a:r>
              <a:rPr lang="en-AU" altLang="en-US" dirty="0">
                <a:ea typeface="ＭＳ Ｐゴシック" charset="-128"/>
              </a:rPr>
              <a:t>Classical Encryption Techniques</a:t>
            </a:r>
            <a:r>
              <a:rPr lang="en-US" altLang="en-US" dirty="0">
                <a:ea typeface="ＭＳ Ｐゴシック" charset="-128"/>
              </a:rPr>
              <a:t>”.</a:t>
            </a:r>
            <a:endParaRPr lang="en-AU"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t>Enhanced and Modified by Chuan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0994241-85C8-7E4F-9F17-53772AF17E6D}" type="slidenum">
              <a:rPr lang="en-AU" altLang="en-US"/>
              <a:pPr>
                <a:spcBef>
                  <a:spcPct val="0"/>
                </a:spcBef>
              </a:pPr>
              <a:t>10</a:t>
            </a:fld>
            <a:endParaRPr lang="en-AU" alt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858576E-645A-0A4D-A19A-86B7743C7E62}" type="slidenum">
              <a:rPr lang="en-AU" altLang="en-US"/>
              <a:pPr>
                <a:spcBef>
                  <a:spcPct val="0"/>
                </a:spcBef>
              </a:pPr>
              <a:t>11</a:t>
            </a:fld>
            <a:endParaRPr lang="en-AU"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altLang="en-US">
                <a:ea typeface="ＭＳ Ｐゴシック" charset="-128"/>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altLang="en-US">
                <a:ea typeface="ＭＳ Ｐゴシック" charset="-128"/>
              </a:rPr>
              <a:t>peaks at: A-E-I triple, NO pair, RST triple, and troughs at: JK, X-Z.</a:t>
            </a:r>
          </a:p>
          <a:p>
            <a:pPr eaLnBrk="1" hangingPunct="1"/>
            <a:r>
              <a:rPr lang="en-US" altLang="en-US">
                <a:ea typeface="ＭＳ Ｐゴシック" charset="-128"/>
              </a:rPr>
              <a:t>Monoalphabetic ciphers are easy to break because they reflect the frequency data of the original alphabet. </a:t>
            </a:r>
            <a:endParaRPr lang="en-AU" altLang="en-US">
              <a:ea typeface="ＭＳ Ｐゴシック" charset="-128"/>
            </a:endParaRPr>
          </a:p>
          <a:p>
            <a:pPr lvl="1" eaLnBrk="1" hangingPunct="1"/>
            <a:endParaRPr lang="en-AU" altLang="en-US">
              <a:ea typeface="ＭＳ Ｐゴシック" charset="-128"/>
            </a:endParaRPr>
          </a:p>
          <a:p>
            <a:pPr eaLnBrk="1" hangingPunct="1"/>
            <a:endParaRPr lang="en-AU" altLang="en-US">
              <a:ea typeface="ＭＳ Ｐゴシック" charset="-128"/>
            </a:endParaRPr>
          </a:p>
          <a:p>
            <a:pPr eaLnBrk="1" hangingPunct="1"/>
            <a:r>
              <a:rPr lang="en-AU" altLang="en-US">
                <a:ea typeface="ＭＳ Ｐゴシック" charset="-128"/>
              </a:rP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7A75872-37B2-1B46-81B6-9E16A6CA5F1B}" type="slidenum">
              <a:rPr lang="en-AU" altLang="en-US"/>
              <a:pPr>
                <a:spcBef>
                  <a:spcPct val="0"/>
                </a:spcBef>
              </a:pPr>
              <a:t>12</a:t>
            </a:fld>
            <a:endParaRPr lang="en-AU" alt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i, n, o, r, s}. The letters with the lowest frequencies (namely, A, B, G, Y, I, J) are likely included in the set {b, j, k, q, v, x, z}. A powerful tool is to look at the frequency of two-letter combinations, known as digrams. A table similar to Figure 2.5 could be drawn up showing the relative frequency of digrams. The most common such digram is th. In our ciphertext, the most common digram is ZW, which appears three times. So we make the correspondence of Z with t and W with h. Then, by our earlier hypothesis, we can equate P with e. Now notice that the sequence ZWP appears in the ciphertext,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th_t.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6269EEB-5491-EC47-BD14-CC76DAA28E0F}" type="slidenum">
              <a:rPr lang="en-AU" altLang="en-US"/>
              <a:pPr>
                <a:spcBef>
                  <a:spcPct val="0"/>
                </a:spcBef>
              </a:pPr>
              <a:t>13</a:t>
            </a:fld>
            <a:endParaRPr lang="en-AU"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Consider ways to reduce the "spikyness" of natural language text, since if just map one letter always to another, the frequency distribution is just shuffled. One approach is to encrypt more than one letter at once. The Playfair cipher is an example of doing this, </a:t>
            </a:r>
            <a:r>
              <a:rPr lang="en-US" altLang="en-US">
                <a:ea typeface="ＭＳ Ｐゴシック" charset="-128"/>
              </a:rPr>
              <a:t>treats digrams in the plaintext as single units and translates these units into ciphertext digrams.</a:t>
            </a:r>
            <a:endParaRPr lang="en-AU" altLang="en-US">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C7F1D736-F7F0-F646-BEBB-99EE9B9AFDE1}" type="slidenum">
              <a:rPr lang="en-AU" altLang="en-US"/>
              <a:pPr>
                <a:spcBef>
                  <a:spcPct val="0"/>
                </a:spcBef>
              </a:pPr>
              <a:t>14</a:t>
            </a:fld>
            <a:endParaRPr lang="en-AU" alt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The best-known multiple-letter encryption cipher is the Playfair, which treats digrams in the plaintext as single units and translates these units into ciphertext digrams. The Playfair algorithm is based on the use of a 5x5 matrix of letters constructed using a keyword.</a:t>
            </a:r>
            <a:r>
              <a:rPr lang="en-AU" altLang="en-US">
                <a:ea typeface="ＭＳ Ｐゴシック" charset="-128"/>
              </a:rPr>
              <a:t> The rules for filling in this 5x5 matrix are: L to R, top to bottom, first with keyword after duplicate letters have been removed, and then with the remain letters in alphabetic order, with I/J used as a single letter. This example comes from Dorothy Sayer's book "Have His Carcase", in which Lord Peter Wimsey solves it, and describes the use of a probably word attack.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B7439DB-93EE-9647-8A93-6AC2D748B6E7}" type="slidenum">
              <a:rPr lang="en-AU" altLang="en-US"/>
              <a:pPr>
                <a:spcBef>
                  <a:spcPct val="0"/>
                </a:spcBef>
              </a:pPr>
              <a:t>15</a:t>
            </a:fld>
            <a:endParaRPr lang="en-AU" alt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r>
              <a:rPr lang="en-US" altLang="en-US">
                <a:ea typeface="ＭＳ Ｐゴシック" charset="-128"/>
              </a:rPr>
              <a:t>Plaintext is encrypted two letters at a time,according to the rules as shown. </a:t>
            </a:r>
            <a:r>
              <a:rPr lang="en-AU" altLang="en-US">
                <a:ea typeface="ＭＳ Ｐゴシック" charset="-128"/>
              </a:rPr>
              <a:t>Note how you wrap from right side back to left, or from bottom back to top.</a:t>
            </a:r>
          </a:p>
          <a:p>
            <a:pPr marL="695325" lvl="1" indent="-231775" eaLnBrk="1" hangingPunct="1">
              <a:lnSpc>
                <a:spcPct val="80000"/>
              </a:lnSpc>
              <a:buFont typeface="Times" charset="0"/>
              <a:buAutoNum type="arabicPeriod"/>
            </a:pPr>
            <a:r>
              <a:rPr lang="en-AU" altLang="en-US">
                <a:ea typeface="ＭＳ Ｐゴシック" charset="-128"/>
              </a:rPr>
              <a:t> if a pair is a repeated letter, insert a filler like 'X',  eg. "balloon" encrypts as "ba lx lo on" </a:t>
            </a:r>
          </a:p>
          <a:p>
            <a:pPr marL="695325" lvl="1" indent="-231775" eaLnBrk="1" hangingPunct="1">
              <a:lnSpc>
                <a:spcPct val="80000"/>
              </a:lnSpc>
              <a:buFont typeface="Times" charset="0"/>
              <a:buAutoNum type="arabicPeriod"/>
            </a:pPr>
            <a:r>
              <a:rPr lang="en-AU" altLang="en-US">
                <a:ea typeface="ＭＳ Ｐゴシック" charset="-128"/>
              </a:rPr>
              <a:t> if both letters fall in the same row, replace each with letter to right (wrapping back to start from end),  eg. “ar" encrypts as "RM" </a:t>
            </a:r>
          </a:p>
          <a:p>
            <a:pPr marL="695325" lvl="1" indent="-231775" eaLnBrk="1" hangingPunct="1">
              <a:lnSpc>
                <a:spcPct val="80000"/>
              </a:lnSpc>
              <a:buFont typeface="Times" charset="0"/>
              <a:buAutoNum type="arabicPeriod"/>
            </a:pPr>
            <a:r>
              <a:rPr lang="en-AU" altLang="en-US">
                <a:ea typeface="ＭＳ Ｐゴシック" charset="-128"/>
              </a:rPr>
              <a:t> if both letters fall in the same column, replace each with the letter below it (again wrapping to top from bottom), eg. “mu" encrypts to "CM" </a:t>
            </a:r>
          </a:p>
          <a:p>
            <a:pPr marL="695325" lvl="1" indent="-231775" eaLnBrk="1" hangingPunct="1">
              <a:lnSpc>
                <a:spcPct val="80000"/>
              </a:lnSpc>
              <a:buFont typeface="Times" charset="0"/>
              <a:buAutoNum type="arabicPeriod"/>
            </a:pPr>
            <a:r>
              <a:rPr lang="en-AU" altLang="en-US">
                <a:ea typeface="ＭＳ Ｐゴシック" charset="-128"/>
              </a:rPr>
              <a:t> otherwise each letter is replaced by the one in its row in the column of the other letter of the pair, eg. “hs" encrypts to "BP", and “ea" to "IM" or "JM" (as desired) </a:t>
            </a:r>
          </a:p>
          <a:p>
            <a:pPr marL="231775" indent="-231775" eaLnBrk="1" hangingPunct="1"/>
            <a:r>
              <a:rPr lang="en-AU" altLang="en-US">
                <a:ea typeface="ＭＳ Ｐゴシック" charset="-128"/>
              </a:rPr>
              <a:t> Decrypting of course works exactly in reverse. Can see this by working the example pairs shown, backwards.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551E3E6-7C04-4347-A78B-AC7A6E62BDCB}" type="slidenum">
              <a:rPr lang="en-AU" altLang="en-US"/>
              <a:pPr>
                <a:spcBef>
                  <a:spcPct val="0"/>
                </a:spcBef>
              </a:pPr>
              <a:t>16</a:t>
            </a:fld>
            <a:endParaRPr lang="en-AU" alt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The Playfair cipher is a great advance over simple monoalphabetic ciphers, since there are 26*26=676 digrams (vs 26 letters), so that identification of individual digrams is more difficult. Also,the relative frequencies of individual letters exhibit a much greater range than that of digrams, making frequency analysis much more difficult. The Playfair cipher was for a long time considered unbreakable. It was used as the standard field system by the British Army in World War I and still enjoyed considerable use by the U.S.Army and other Allied forces during World War II. Despite this level of confidence in its security, the Playfair cipher is relatively easy to break because it still leaves much of the structure of the plaintext language intact. A few hundred letters of ciphertext are generally sufficient.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7C0A3225-806C-2B41-855D-9151247F73C4}" type="slidenum">
              <a:rPr lang="en-AU" altLang="en-US"/>
              <a:pPr>
                <a:spcBef>
                  <a:spcPct val="0"/>
                </a:spcBef>
              </a:pPr>
              <a:t>17</a:t>
            </a:fld>
            <a:endParaRPr lang="en-AU" alt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One way of revealing the effectiveness of the Playfair and other ciphers is shown in Figure 2.6, based on [SIMM93]. The line labeled plaintext plots the frequency distribution of the more than 70,000 alphabetic characters in the Encyclopaedia Brittanica article on cryptology.</a:t>
            </a:r>
            <a:r>
              <a:rPr lang="en-US" altLang="en-US" baseline="30000">
                <a:ea typeface="ＭＳ Ｐゴシック" charset="-128"/>
              </a:rPr>
              <a:t>[5]</a:t>
            </a:r>
            <a:r>
              <a:rPr lang="en-US" altLang="en-US">
                <a:ea typeface="ＭＳ Ｐゴシック" charset="-128"/>
              </a:rPr>
              <a:t> This is also the frequency distribution of any monoalphabetic substitution cipher. The plot was developed in the following way: The number of occurrences of each letter in the text was counted and divided by the number of occurrences of the letter e (the most frequently used letter). As a result, e has a relative frequency of 1, t of about 0.76, and so on. The points on the horizontal axis correspond to the letters in order of decreasing frequency.</a:t>
            </a:r>
          </a:p>
          <a:p>
            <a:pPr eaLnBrk="1" hangingPunct="1"/>
            <a:endParaRPr lang="en-US" altLang="en-US">
              <a:ea typeface="ＭＳ Ｐゴシック" charset="-128"/>
            </a:endParaRPr>
          </a:p>
          <a:p>
            <a:pPr eaLnBrk="1" hangingPunct="1"/>
            <a:r>
              <a:rPr lang="en-US" altLang="en-US">
                <a:ea typeface="ＭＳ Ｐゴシック" charset="-128"/>
              </a:rPr>
              <a:t>Figure 2.6 also shows the frequency distribution that results when the text is encrypted using the Playfair cipher. To normalize the plot, the number of occurrences of each letter in the ciphertext was again divided by the number of occurrences of e in the plaintext. The resulting plot therefore shows the extent to which the frequency distribution of letters, which makes it trivial to solve substitution ciphers, is masked by encryption. If the frequency distribution information were totally concealed in the encryption process, the ciphertext plot of frequencies would be flat, and cryptanalysis using ciphertext only would be effectively impossible. As the figure shows, the Playfair cipher has a flatter distribution than does plaintext, but nevertheless it reveals plenty of structure for a cryptanalyst to work with.</a:t>
            </a:r>
          </a:p>
          <a:p>
            <a:pPr eaLnBrk="1" hangingPunct="1"/>
            <a:endParaRPr lang="en-US" altLang="en-US">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518B3BC-A07B-C54C-97AA-2D9F471199BF}" type="slidenum">
              <a:rPr lang="en-AU" altLang="en-US"/>
              <a:pPr>
                <a:spcBef>
                  <a:spcPct val="0"/>
                </a:spcBef>
              </a:pPr>
              <a:t>18</a:t>
            </a:fld>
            <a:endParaRPr lang="en-AU" alt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Chuan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B8AEB4B-D6F8-AF48-9157-AE588B3B1ACD}" type="slidenum">
              <a:rPr lang="en-AU" altLang="en-US"/>
              <a:pPr>
                <a:spcBef>
                  <a:spcPct val="0"/>
                </a:spcBef>
              </a:pPr>
              <a:t>19</a:t>
            </a:fld>
            <a:endParaRPr lang="en-AU" alt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Chuan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F32121D1-2B46-114C-BBAA-C47D6267B813}" type="slidenum">
              <a:rPr lang="en-AU" altLang="en-US"/>
              <a:pPr>
                <a:spcBef>
                  <a:spcPct val="0"/>
                </a:spcBef>
              </a:pPr>
              <a:t>2</a:t>
            </a:fld>
            <a:endParaRPr lang="en-AU" alt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p>
          <a:p>
            <a:pPr eaLnBrk="1" hangingPunct="1"/>
            <a:r>
              <a:rPr lang="en-US" altLang="en-US">
                <a:ea typeface="ＭＳ Ｐゴシック" charset="-128"/>
              </a:rPr>
              <a:t>A substitution technique is one in which the letters of plaintext are replaced by other letters or by numbers or symbols. If the plaintext is viewed as a sequence of bits, then substitution involves replacing plaintext bit patterns with ciphertext bit patterns. </a:t>
            </a:r>
            <a:endParaRPr lang="en-AU" altLang="en-US">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4467B58-72F7-3B40-95CD-F1C95FA295A3}" type="slidenum">
              <a:rPr lang="en-AU" altLang="en-US"/>
              <a:pPr>
                <a:spcBef>
                  <a:spcPct val="0"/>
                </a:spcBef>
              </a:pPr>
              <a:t>20</a:t>
            </a:fld>
            <a:endParaRPr lang="en-AU" alt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Chuan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4CD9216-A4CE-CE4B-93D8-34A4DD001337}" type="slidenum">
              <a:rPr lang="en-AU" altLang="en-US"/>
              <a:pPr>
                <a:spcBef>
                  <a:spcPct val="0"/>
                </a:spcBef>
              </a:pPr>
              <a:t>21</a:t>
            </a:fld>
            <a:endParaRPr lang="en-AU" alt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Chuan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30C6908-C6F2-5E40-A984-71D68552D3DE}" type="slidenum">
              <a:rPr lang="en-AU" altLang="en-US"/>
              <a:pPr>
                <a:spcBef>
                  <a:spcPct val="0"/>
                </a:spcBef>
              </a:pPr>
              <a:t>22</a:t>
            </a:fld>
            <a:endParaRPr lang="en-AU"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Chuan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F2F08D4C-55CC-8047-945F-BEE15A8BDD3B}" type="slidenum">
              <a:rPr lang="en-AU" altLang="en-US"/>
              <a:pPr>
                <a:spcBef>
                  <a:spcPct val="0"/>
                </a:spcBef>
              </a:pPr>
              <a:t>23</a:t>
            </a:fld>
            <a:endParaRPr lang="en-AU" alt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Chuan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B74D92BD-1173-1845-A650-169A0D2B8F80}" type="slidenum">
              <a:rPr lang="en-AU" altLang="en-US"/>
              <a:pPr>
                <a:spcBef>
                  <a:spcPct val="0"/>
                </a:spcBef>
              </a:pPr>
              <a:t>24</a:t>
            </a:fld>
            <a:endParaRPr lang="en-AU" alt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Chuan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F113183-93C4-DD41-977B-D08783BBC0E5}" type="slidenum">
              <a:rPr lang="en-AU" altLang="en-US"/>
              <a:pPr>
                <a:spcBef>
                  <a:spcPct val="0"/>
                </a:spcBef>
              </a:pPr>
              <a:t>25</a:t>
            </a:fld>
            <a:endParaRPr lang="en-AU"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8EC566E-5A2A-7A48-8C59-0F3318A7B54D}" type="slidenum">
              <a:rPr lang="en-AU" altLang="en-US"/>
              <a:pPr>
                <a:spcBef>
                  <a:spcPct val="0"/>
                </a:spcBef>
              </a:pPr>
              <a:t>3</a:t>
            </a:fld>
            <a:endParaRPr lang="en-AU"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en-US" i="1">
                <a:ea typeface="ＭＳ Ｐゴシック" charset="-128"/>
              </a:rPr>
              <a:t>Gallic Wars</a:t>
            </a:r>
            <a:r>
              <a:rPr lang="en-AU" altLang="en-US">
                <a:ea typeface="ＭＳ Ｐゴシック" charset="-128"/>
              </a:rPr>
              <a:t> (cf. Kahn pp83-84). Still call any cipher using a simple letter shift a </a:t>
            </a:r>
            <a:r>
              <a:rPr lang="en-AU" altLang="en-US" b="1">
                <a:ea typeface="ＭＳ Ｐゴシック" charset="-128"/>
              </a:rPr>
              <a:t>caesar cipher</a:t>
            </a:r>
            <a:r>
              <a:rPr lang="en-AU" altLang="en-US">
                <a:ea typeface="ＭＳ Ｐゴシック" charset="-128"/>
              </a:rPr>
              <a:t>, not just those with shift 3. </a:t>
            </a:r>
          </a:p>
          <a:p>
            <a:pPr eaLnBrk="1" hangingPunct="1"/>
            <a:endParaRPr lang="en-AU" altLang="en-US">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B49D0D1C-FA78-AF47-BC96-3CDE258A76AA}" type="slidenum">
              <a:rPr lang="en-AU" altLang="en-US"/>
              <a:pPr>
                <a:spcBef>
                  <a:spcPct val="0"/>
                </a:spcBef>
              </a:pPr>
              <a:t>4</a:t>
            </a:fld>
            <a:endParaRPr lang="en-AU" alt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This mathematical description uses </a:t>
            </a:r>
            <a:r>
              <a:rPr lang="en-AU" altLang="en-US" b="1">
                <a:ea typeface="ＭＳ Ｐゴシック" charset="-128"/>
              </a:rPr>
              <a:t>modulo (clock) arithmetic</a:t>
            </a:r>
            <a:r>
              <a:rPr lang="en-AU" altLang="en-US">
                <a:ea typeface="ＭＳ Ｐゴシック" charset="-128"/>
              </a:rPr>
              <a:t>. Here, when you reach Z you go back to A and start again. Mod 26 implies that when you reach 26, you use 0 instead (ie the letter after Z, or 25 + 1 goes to A or 0). </a:t>
            </a:r>
          </a:p>
          <a:p>
            <a:pPr eaLnBrk="1" hangingPunct="1"/>
            <a:r>
              <a:rPr lang="en-AU" altLang="en-US">
                <a:ea typeface="ＭＳ Ｐゴシック" charset="-128"/>
              </a:rPr>
              <a:t>Example: howdy (7,14,22,3,24) encrypted using key </a:t>
            </a:r>
            <a:r>
              <a:rPr lang="en-AU" altLang="en-US" i="1">
                <a:ea typeface="ＭＳ Ｐゴシック" charset="-128"/>
              </a:rPr>
              <a:t>f </a:t>
            </a:r>
            <a:r>
              <a:rPr lang="en-AU" altLang="en-US">
                <a:ea typeface="ＭＳ Ｐゴシック" charset="-128"/>
              </a:rPr>
              <a:t>(ie a shift of 5) is MTBID</a:t>
            </a:r>
          </a:p>
          <a:p>
            <a:pPr eaLnBrk="1" hangingPunct="1"/>
            <a:r>
              <a:rPr lang="en-AU" altLang="en-US">
                <a:ea typeface="ＭＳ Ｐゴシック" charset="-128"/>
              </a:rPr>
              <a:t>Chuan: mention the mudulo operation.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0852CFA-06A7-CB4B-A371-42A939F9C88E}" type="slidenum">
              <a:rPr lang="en-AU" altLang="en-US"/>
              <a:pPr>
                <a:spcBef>
                  <a:spcPct val="0"/>
                </a:spcBef>
              </a:pPr>
              <a:t>5</a:t>
            </a:fld>
            <a:endParaRPr lang="en-AU"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pPr eaLnBrk="1" hangingPunct="1"/>
            <a:r>
              <a:rPr lang="en-AU" altLang="en-US">
                <a:ea typeface="ＭＳ Ｐゴシック" charset="-128"/>
              </a:rPr>
              <a:t>Can try each of the keys (shifts) in turn, until can recognise the original message. </a:t>
            </a:r>
            <a:r>
              <a:rPr lang="en-US" altLang="en-US">
                <a:ea typeface="ＭＳ Ｐゴシック" charset="-128"/>
              </a:rPr>
              <a:t>See Stallings Fig 2.3 for example of search.</a:t>
            </a:r>
            <a:endParaRPr lang="en-AU" altLang="en-US">
              <a:ea typeface="ＭＳ Ｐゴシック" charset="-128"/>
            </a:endParaRPr>
          </a:p>
          <a:p>
            <a:pPr eaLnBrk="1" hangingPunct="1"/>
            <a:r>
              <a:rPr lang="en-AU" altLang="en-US">
                <a:ea typeface="ＭＳ Ｐゴシック" charset="-128"/>
              </a:rPr>
              <a:t>Note: as mentioned before, do need to be able to </a:t>
            </a:r>
            <a:r>
              <a:rPr lang="en-AU" altLang="en-US" b="1">
                <a:ea typeface="ＭＳ Ｐゴシック" charset="-128"/>
              </a:rPr>
              <a:t>recognise</a:t>
            </a:r>
            <a:r>
              <a:rPr lang="en-AU" altLang="en-US">
                <a:ea typeface="ＭＳ Ｐゴシック" charset="-128"/>
              </a:rPr>
              <a:t> when have an original message (ie is it English or whatever). Usually easy for humans, hard for computers. Though if using say compressed data could be much harder.</a:t>
            </a:r>
          </a:p>
          <a:p>
            <a:pPr eaLnBrk="1" hangingPunct="1"/>
            <a:r>
              <a:rPr lang="en-AU" altLang="en-US">
                <a:ea typeface="ＭＳ Ｐゴシック" charset="-128"/>
              </a:rPr>
              <a:t>Example "GCUA VQ DTGCM" when broken gives "easy to break", with a shift of 2 (key C).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DB4B85D-0F21-AA4A-9745-215C4A2DF94C}" type="slidenum">
              <a:rPr lang="en-AU" altLang="en-US"/>
              <a:pPr>
                <a:spcBef>
                  <a:spcPct val="0"/>
                </a:spcBef>
              </a:pPr>
              <a:t>6</a:t>
            </a:fld>
            <a:endParaRPr lang="en-AU" alt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With only 26 possible keys, the Caesar cipher is far from secure. A dramatic increase in the key space can be achieved by allowing an arbitrary substitution, where the translation alphabet can be any permutation of the 26 alphabetic characters. A permutation of a finite set of elements S is an ordered sequence of all the elements of S, with each element appearing exactly once. In general, there are </a:t>
            </a:r>
            <a:r>
              <a:rPr lang="en-US" altLang="en-US" i="1">
                <a:ea typeface="ＭＳ Ｐゴシック" charset="-128"/>
              </a:rPr>
              <a:t>n</a:t>
            </a:r>
            <a:r>
              <a:rPr lang="en-US" altLang="en-US">
                <a:ea typeface="ＭＳ Ｐゴシック" charset="-128"/>
              </a:rPr>
              <a:t>! permutations of a set of </a:t>
            </a:r>
            <a:r>
              <a:rPr lang="en-US" altLang="en-US" i="1">
                <a:ea typeface="ＭＳ Ｐゴシック" charset="-128"/>
              </a:rPr>
              <a:t>n</a:t>
            </a:r>
            <a:r>
              <a:rPr lang="en-US" altLang="en-US">
                <a:ea typeface="ＭＳ Ｐゴシック" charset="-128"/>
              </a:rPr>
              <a:t> elements.</a:t>
            </a:r>
          </a:p>
          <a:p>
            <a:pPr eaLnBrk="1" hangingPunct="1"/>
            <a:r>
              <a:rPr lang="en-US" altLang="en-US">
                <a:ea typeface="ＭＳ Ｐゴシック" charset="-128"/>
              </a:rPr>
              <a:t>See text example of a translation alphabet, and an encrypted message using it.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BAEA2D9-E7F1-5744-81E3-ACBC5752E8BE}" type="slidenum">
              <a:rPr lang="en-AU" altLang="en-US"/>
              <a:pPr>
                <a:spcBef>
                  <a:spcPct val="0"/>
                </a:spcBef>
              </a:pPr>
              <a:t>7</a:t>
            </a:fld>
            <a:endParaRPr lang="en-AU" alt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Note that even given the very large number of keys, being </a:t>
            </a:r>
            <a:r>
              <a:rPr lang="en-US" altLang="en-US">
                <a:latin typeface="Times-Roman" charset="0"/>
                <a:ea typeface="ＭＳ Ｐゴシック" charset="-128"/>
              </a:rPr>
              <a:t>10 orders of magnitude greater than the key space for DES,</a:t>
            </a:r>
            <a:r>
              <a:rPr lang="en-US" altLang="en-US">
                <a:ea typeface="ＭＳ Ｐゴシック" charset="-128"/>
              </a:rPr>
              <a:t> the </a:t>
            </a:r>
            <a:r>
              <a:rPr lang="en-AU" altLang="en-US">
                <a:ea typeface="ＭＳ Ｐゴシック" charset="-128"/>
              </a:rPr>
              <a:t>monoalphabetic substitution cipher is not secure, because it does not sufficiently obscure the underlying language characteristics.</a:t>
            </a:r>
            <a:endParaRPr lang="en-US" altLang="en-US">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0E9E60B-0473-7940-A3A4-8A875548126F}" type="slidenum">
              <a:rPr lang="en-AU" altLang="en-US"/>
              <a:pPr>
                <a:spcBef>
                  <a:spcPct val="0"/>
                </a:spcBef>
              </a:pPr>
              <a:t>8</a:t>
            </a:fld>
            <a:endParaRPr lang="en-AU" alt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As the example shows (</a:t>
            </a:r>
            <a:r>
              <a:rPr lang="en-US" altLang="en-US">
                <a:ea typeface="ＭＳ Ｐゴシック" charset="-128"/>
              </a:rPr>
              <a:t>The LORD is my shepherd, I shall not want.  -- from Bible</a:t>
            </a:r>
            <a:r>
              <a:rPr lang="en-AU" altLang="en-US">
                <a:ea typeface="ＭＳ Ｐゴシック" charset="-128"/>
              </a:rPr>
              <a:t>),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890485B-8A5C-2148-81BB-E3DEA675BF25}" type="slidenum">
              <a:rPr lang="en-AU" altLang="en-US"/>
              <a:pPr>
                <a:spcBef>
                  <a:spcPct val="0"/>
                </a:spcBef>
              </a:pPr>
              <a:t>9</a:t>
            </a:fld>
            <a:endParaRPr lang="en-AU" alt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solidFill>
                  <a:srgbClr val="000000"/>
                </a:solidFill>
                <a:ea typeface="ＭＳ Ｐゴシック" charset="-128"/>
              </a:rPr>
              <a:t>Note that all human languages have varying letter frequencies, though the number of letters and their frequencies varies. Stallings Figure 2.5 shows English letter frequencies. </a:t>
            </a:r>
            <a:r>
              <a:rPr lang="en-AU" altLang="en-US">
                <a:solidFill>
                  <a:srgbClr val="000000"/>
                </a:solidFill>
                <a:ea typeface="ＭＳ Ｐゴシック" charset="-128"/>
              </a:rPr>
              <a:t>Seberry &amp; Pieprzyk, </a:t>
            </a:r>
            <a:r>
              <a:rPr lang="en-US" altLang="en-US">
                <a:solidFill>
                  <a:srgbClr val="000000"/>
                </a:solidFill>
                <a:ea typeface="ＭＳ Ｐゴシック" charset="-128"/>
              </a:rPr>
              <a:t>"Cryptography - An Introduction to Computer Security", Prentice-Hall 1989, </a:t>
            </a:r>
            <a:r>
              <a:rPr lang="en-AU" altLang="en-US">
                <a:solidFill>
                  <a:srgbClr val="000000"/>
                </a:solidFill>
                <a:ea typeface="ＭＳ Ｐゴシック" charset="-128"/>
              </a:rPr>
              <a:t>Appendix A has letter frequency graphs for 20 languages (most European &amp; Japanese &amp; Malay). Also useful are tables of common </a:t>
            </a:r>
            <a:r>
              <a:rPr lang="en-US" altLang="en-US">
                <a:solidFill>
                  <a:srgbClr val="000000"/>
                </a:solidFill>
                <a:ea typeface="ＭＳ Ｐゴシック" charset="-128"/>
              </a:rPr>
              <a:t>two-letter combinations, known as digrams, and three-letter combinations, known as trigrams. </a:t>
            </a:r>
            <a:endParaRPr lang="en-AU" altLang="en-US">
              <a:solidFill>
                <a:srgbClr val="000000"/>
              </a:solidFill>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1F16DC-4EB7-7741-9D43-B2BD682B752C}" type="slidenum">
              <a:rPr lang="en-US" altLang="en-US"/>
              <a:pPr>
                <a:defRPr/>
              </a:pPr>
              <a:t>‹#›</a:t>
            </a:fld>
            <a:endParaRPr lang="en-US" altLang="en-US"/>
          </a:p>
        </p:txBody>
      </p:sp>
    </p:spTree>
    <p:extLst>
      <p:ext uri="{BB962C8B-B14F-4D97-AF65-F5344CB8AC3E}">
        <p14:creationId xmlns:p14="http://schemas.microsoft.com/office/powerpoint/2010/main" val="32594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87EE52-0D72-964D-A450-A75494C627C8}" type="slidenum">
              <a:rPr lang="en-US" altLang="en-US"/>
              <a:pPr>
                <a:defRPr/>
              </a:pPr>
              <a:t>‹#›</a:t>
            </a:fld>
            <a:endParaRPr lang="en-US" altLang="en-US"/>
          </a:p>
        </p:txBody>
      </p:sp>
    </p:spTree>
    <p:extLst>
      <p:ext uri="{BB962C8B-B14F-4D97-AF65-F5344CB8AC3E}">
        <p14:creationId xmlns:p14="http://schemas.microsoft.com/office/powerpoint/2010/main" val="65487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124549-396E-AD45-A3CE-8E85E7A54090}" type="slidenum">
              <a:rPr lang="en-US" altLang="en-US"/>
              <a:pPr>
                <a:defRPr/>
              </a:pPr>
              <a:t>‹#›</a:t>
            </a:fld>
            <a:endParaRPr lang="en-US" altLang="en-US"/>
          </a:p>
        </p:txBody>
      </p:sp>
    </p:spTree>
    <p:extLst>
      <p:ext uri="{BB962C8B-B14F-4D97-AF65-F5344CB8AC3E}">
        <p14:creationId xmlns:p14="http://schemas.microsoft.com/office/powerpoint/2010/main" val="59377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DA053C-F586-3A4A-AE07-42CB0B24671C}" type="slidenum">
              <a:rPr lang="en-US" altLang="en-US"/>
              <a:pPr>
                <a:defRPr/>
              </a:pPr>
              <a:t>‹#›</a:t>
            </a:fld>
            <a:endParaRPr lang="en-US" altLang="en-US"/>
          </a:p>
        </p:txBody>
      </p:sp>
    </p:spTree>
    <p:extLst>
      <p:ext uri="{BB962C8B-B14F-4D97-AF65-F5344CB8AC3E}">
        <p14:creationId xmlns:p14="http://schemas.microsoft.com/office/powerpoint/2010/main" val="2093794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60121-4A17-AB4B-B825-7300E633604A}" type="slidenum">
              <a:rPr lang="en-US" altLang="en-US"/>
              <a:pPr>
                <a:defRPr/>
              </a:pPr>
              <a:t>‹#›</a:t>
            </a:fld>
            <a:endParaRPr lang="en-US" altLang="en-US"/>
          </a:p>
        </p:txBody>
      </p:sp>
    </p:spTree>
    <p:extLst>
      <p:ext uri="{BB962C8B-B14F-4D97-AF65-F5344CB8AC3E}">
        <p14:creationId xmlns:p14="http://schemas.microsoft.com/office/powerpoint/2010/main" val="173649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A857FED-E8D2-EC43-9F0F-7CC4A8780DD3}" type="slidenum">
              <a:rPr lang="en-US" altLang="en-US"/>
              <a:pPr>
                <a:defRPr/>
              </a:pPr>
              <a:t>‹#›</a:t>
            </a:fld>
            <a:endParaRPr lang="en-US" altLang="en-US"/>
          </a:p>
        </p:txBody>
      </p:sp>
    </p:spTree>
    <p:extLst>
      <p:ext uri="{BB962C8B-B14F-4D97-AF65-F5344CB8AC3E}">
        <p14:creationId xmlns:p14="http://schemas.microsoft.com/office/powerpoint/2010/main" val="105103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B677D6A-0FCD-B745-BC82-DF1917D7CCFF}" type="slidenum">
              <a:rPr lang="en-US" altLang="en-US"/>
              <a:pPr>
                <a:defRPr/>
              </a:pPr>
              <a:t>‹#›</a:t>
            </a:fld>
            <a:endParaRPr lang="en-US" altLang="en-US"/>
          </a:p>
        </p:txBody>
      </p:sp>
    </p:spTree>
    <p:extLst>
      <p:ext uri="{BB962C8B-B14F-4D97-AF65-F5344CB8AC3E}">
        <p14:creationId xmlns:p14="http://schemas.microsoft.com/office/powerpoint/2010/main" val="17723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F0D3F93-444D-684E-98CD-E64B4EE54C5A}" type="slidenum">
              <a:rPr lang="en-US" altLang="en-US"/>
              <a:pPr>
                <a:defRPr/>
              </a:pPr>
              <a:t>‹#›</a:t>
            </a:fld>
            <a:endParaRPr lang="en-US" altLang="en-US"/>
          </a:p>
        </p:txBody>
      </p:sp>
    </p:spTree>
    <p:extLst>
      <p:ext uri="{BB962C8B-B14F-4D97-AF65-F5344CB8AC3E}">
        <p14:creationId xmlns:p14="http://schemas.microsoft.com/office/powerpoint/2010/main" val="145070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5D48D86-AC22-1444-A543-46D68188C2A0}" type="slidenum">
              <a:rPr lang="en-US" altLang="en-US"/>
              <a:pPr>
                <a:defRPr/>
              </a:pPr>
              <a:t>‹#›</a:t>
            </a:fld>
            <a:endParaRPr lang="en-US" altLang="en-US"/>
          </a:p>
        </p:txBody>
      </p:sp>
    </p:spTree>
    <p:extLst>
      <p:ext uri="{BB962C8B-B14F-4D97-AF65-F5344CB8AC3E}">
        <p14:creationId xmlns:p14="http://schemas.microsoft.com/office/powerpoint/2010/main" val="163510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F26777-2922-554A-BA16-D9A43C3CA7A7}" type="slidenum">
              <a:rPr lang="en-US" altLang="en-US"/>
              <a:pPr>
                <a:defRPr/>
              </a:pPr>
              <a:t>‹#›</a:t>
            </a:fld>
            <a:endParaRPr lang="en-US" altLang="en-US"/>
          </a:p>
        </p:txBody>
      </p:sp>
    </p:spTree>
    <p:extLst>
      <p:ext uri="{BB962C8B-B14F-4D97-AF65-F5344CB8AC3E}">
        <p14:creationId xmlns:p14="http://schemas.microsoft.com/office/powerpoint/2010/main" val="205458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38466AE-5334-E344-A044-739E739596C0}" type="slidenum">
              <a:rPr lang="en-US" altLang="en-US"/>
              <a:pPr>
                <a:defRPr/>
              </a:pPr>
              <a:t>‹#›</a:t>
            </a:fld>
            <a:endParaRPr lang="en-US" altLang="en-US"/>
          </a:p>
        </p:txBody>
      </p:sp>
    </p:spTree>
    <p:extLst>
      <p:ext uri="{BB962C8B-B14F-4D97-AF65-F5344CB8AC3E}">
        <p14:creationId xmlns:p14="http://schemas.microsoft.com/office/powerpoint/2010/main" val="202690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8D954B2-3449-2847-A62A-EF26A17A45C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AACCFFE-B304-9845-9314-757E9A498D23}"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
        <p:nvSpPr>
          <p:cNvPr id="6" name="Rectangle 3"/>
          <p:cNvSpPr>
            <a:spLocks noGrp="1" noChangeArrowheads="1"/>
          </p:cNvSpPr>
          <p:nvPr>
            <p:ph type="subTitle" idx="1"/>
          </p:nvPr>
        </p:nvSpPr>
        <p:spPr>
          <a:xfrm>
            <a:off x="1692275" y="4797151"/>
            <a:ext cx="6119813" cy="1316311"/>
          </a:xfrm>
        </p:spPr>
        <p:txBody>
          <a:bodyPr rtlCol="0">
            <a:normAutofit/>
          </a:bodyPr>
          <a:lstStyle/>
          <a:p>
            <a:pPr eaLnBrk="1" fontAlgn="auto" hangingPunct="1">
              <a:spcAft>
                <a:spcPts val="0"/>
              </a:spcAft>
              <a:defRPr/>
            </a:pPr>
            <a:r>
              <a:rPr lang="en-US" dirty="0">
                <a:solidFill>
                  <a:schemeClr val="tx1"/>
                </a:solidFill>
                <a:ea typeface="ＭＳ Ｐゴシック" pitchFamily="34" charset="-128"/>
              </a:rPr>
              <a:t>2.2 </a:t>
            </a:r>
            <a:r>
              <a:rPr kumimoji="1" lang="en-US" dirty="0">
                <a:solidFill>
                  <a:schemeClr val="tx1"/>
                </a:solidFill>
              </a:rPr>
              <a:t>Substitution Ciphers </a:t>
            </a:r>
          </a:p>
        </p:txBody>
      </p:sp>
      <p:sp>
        <p:nvSpPr>
          <p:cNvPr id="14339" name="Rectangle 2"/>
          <p:cNvSpPr>
            <a:spLocks noGrp="1" noChangeArrowheads="1"/>
          </p:cNvSpPr>
          <p:nvPr>
            <p:ph type="ctrTitle"/>
          </p:nvPr>
        </p:nvSpPr>
        <p:spPr>
          <a:xfrm>
            <a:off x="0" y="981075"/>
            <a:ext cx="9144000" cy="2735263"/>
          </a:xfrm>
        </p:spPr>
        <p:txBody>
          <a:bodyPr/>
          <a:lstStyle/>
          <a:p>
            <a:pPr eaLnBrk="1" hangingPunct="1"/>
            <a:r>
              <a:rPr lang="en-US" altLang="en-US" b="1" dirty="0"/>
              <a:t>CSCI 474/574 Introduction to Cryptography/</a:t>
            </a:r>
            <a:r>
              <a:rPr lang="en-US" b="1" dirty="0"/>
              <a:t>Theory </a:t>
            </a:r>
            <a:r>
              <a:rPr lang="en-US" b="1"/>
              <a:t>of Cryptography</a:t>
            </a:r>
            <a:br>
              <a:rPr lang="en-US" altLang="en-US" b="1" dirty="0"/>
            </a:br>
            <a:br>
              <a:rPr lang="en-US" altLang="en-US" dirty="0">
                <a:ea typeface="ＭＳ Ｐゴシック" charset="-128"/>
              </a:rPr>
            </a:br>
            <a:r>
              <a:rPr lang="en-US" altLang="en-US" dirty="0">
                <a:ea typeface="ＭＳ Ｐゴシック" charset="-128"/>
              </a:rPr>
              <a:t>Chapter 2 </a:t>
            </a:r>
            <a:r>
              <a:rPr lang="en-AU" altLang="en-US" dirty="0">
                <a:ea typeface="ＭＳ Ｐゴシック" charset="-128"/>
              </a:rPr>
              <a:t>Classical Encryption</a:t>
            </a:r>
            <a:br>
              <a:rPr lang="en-AU" altLang="en-US" dirty="0">
                <a:ea typeface="ＭＳ Ｐゴシック" charset="-128"/>
              </a:rPr>
            </a:br>
            <a:r>
              <a:rPr lang="en-AU" altLang="en-US" dirty="0">
                <a:ea typeface="ＭＳ Ｐゴシック" charset="-128"/>
              </a:rPr>
              <a:t>Techniques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eaLnBrk="1" hangingPunct="1"/>
            <a:r>
              <a:rPr lang="en-AU" altLang="en-US"/>
              <a:t>More on Frequencies</a:t>
            </a:r>
          </a:p>
        </p:txBody>
      </p:sp>
      <p:sp>
        <p:nvSpPr>
          <p:cNvPr id="53250" name="Rectangle 3"/>
          <p:cNvSpPr>
            <a:spLocks noGrp="1" noChangeArrowheads="1"/>
          </p:cNvSpPr>
          <p:nvPr>
            <p:ph idx="1"/>
          </p:nvPr>
        </p:nvSpPr>
        <p:spPr>
          <a:xfrm>
            <a:off x="457200" y="1341438"/>
            <a:ext cx="8229600" cy="5040312"/>
          </a:xfrm>
        </p:spPr>
        <p:txBody>
          <a:bodyPr/>
          <a:lstStyle/>
          <a:p>
            <a:pPr eaLnBrk="1" hangingPunct="1"/>
            <a:r>
              <a:rPr lang="en-AU" altLang="en-US" sz="2800" dirty="0">
                <a:solidFill>
                  <a:srgbClr val="000000"/>
                </a:solidFill>
                <a:latin typeface="Arial" charset="0"/>
                <a:ea typeface="ＭＳ Ｐゴシック" charset="-128"/>
                <a:cs typeface="Arial" charset="0"/>
              </a:rPr>
              <a:t>Also useful are frequencies of common </a:t>
            </a:r>
            <a:r>
              <a:rPr lang="en-US" altLang="en-US" sz="2800" dirty="0">
                <a:solidFill>
                  <a:srgbClr val="000000"/>
                </a:solidFill>
                <a:latin typeface="Arial" charset="0"/>
                <a:ea typeface="ＭＳ Ｐゴシック" charset="-128"/>
                <a:cs typeface="Arial" charset="0"/>
              </a:rPr>
              <a:t>two-letter combinations, known as </a:t>
            </a:r>
            <a:r>
              <a:rPr lang="en-US" altLang="en-US" sz="2800" dirty="0" err="1">
                <a:solidFill>
                  <a:srgbClr val="000099"/>
                </a:solidFill>
                <a:latin typeface="Arial" charset="0"/>
                <a:ea typeface="ＭＳ Ｐゴシック" charset="-128"/>
                <a:cs typeface="Arial" charset="0"/>
              </a:rPr>
              <a:t>digrams</a:t>
            </a:r>
            <a:r>
              <a:rPr lang="en-US" altLang="en-US" sz="2800" dirty="0">
                <a:solidFill>
                  <a:srgbClr val="000000"/>
                </a:solidFill>
                <a:latin typeface="Arial" charset="0"/>
                <a:ea typeface="ＭＳ Ｐゴシック" charset="-128"/>
                <a:cs typeface="Arial" charset="0"/>
              </a:rPr>
              <a:t>, and three-letter combinations, known as </a:t>
            </a:r>
            <a:r>
              <a:rPr lang="en-US" altLang="en-US" sz="2800" dirty="0">
                <a:solidFill>
                  <a:srgbClr val="000099"/>
                </a:solidFill>
                <a:latin typeface="Arial" charset="0"/>
                <a:ea typeface="ＭＳ Ｐゴシック" charset="-128"/>
                <a:cs typeface="Arial" charset="0"/>
              </a:rPr>
              <a:t>trigrams</a:t>
            </a:r>
            <a:r>
              <a:rPr lang="en-US" altLang="en-US" sz="2800" dirty="0">
                <a:solidFill>
                  <a:srgbClr val="000000"/>
                </a:solidFill>
                <a:latin typeface="Arial" charset="0"/>
                <a:ea typeface="ＭＳ Ｐゴシック" charset="-128"/>
                <a:cs typeface="Arial" charset="0"/>
              </a:rPr>
              <a:t>. </a:t>
            </a:r>
            <a:endParaRPr lang="en-US" altLang="en-US" sz="2800" dirty="0">
              <a:ea typeface="ＭＳ Ｐゴシック" charset="-128"/>
              <a:cs typeface="Arial" charset="0"/>
            </a:endParaRPr>
          </a:p>
          <a:p>
            <a:pPr eaLnBrk="1" hangingPunct="1">
              <a:buFont typeface="Arial" charset="0"/>
              <a:buNone/>
            </a:pPr>
            <a:endParaRPr lang="en-US" altLang="en-US" sz="2800" dirty="0">
              <a:ea typeface="ＭＳ Ｐゴシック" charset="-128"/>
              <a:cs typeface="Arial" charset="0"/>
            </a:endParaRPr>
          </a:p>
          <a:p>
            <a:pPr eaLnBrk="1" hangingPunct="1"/>
            <a:r>
              <a:rPr lang="en-US" altLang="en-US" sz="2800" dirty="0">
                <a:solidFill>
                  <a:srgbClr val="000000"/>
                </a:solidFill>
                <a:latin typeface="Arial" charset="0"/>
                <a:ea typeface="ＭＳ Ｐゴシック" charset="-128"/>
                <a:cs typeface="Arial" charset="0"/>
              </a:rPr>
              <a:t>Common libraries exist for single, double, triple, etc. occurrences in a particular language. </a:t>
            </a:r>
          </a:p>
        </p:txBody>
      </p:sp>
      <p:sp>
        <p:nvSpPr>
          <p:cNvPr id="5325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69378BA-A8A9-5342-A866-E70F6FA95455}"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p:txBody>
          <a:bodyPr/>
          <a:lstStyle/>
          <a:p>
            <a:pPr eaLnBrk="1" hangingPunct="1"/>
            <a:r>
              <a:rPr lang="en-AU" altLang="en-US" dirty="0"/>
              <a:t>Use in Cryptanalysis</a:t>
            </a:r>
          </a:p>
        </p:txBody>
      </p:sp>
      <p:sp>
        <p:nvSpPr>
          <p:cNvPr id="55298" name="Rectangle 3"/>
          <p:cNvSpPr>
            <a:spLocks noGrp="1" noChangeArrowheads="1"/>
          </p:cNvSpPr>
          <p:nvPr>
            <p:ph idx="1"/>
          </p:nvPr>
        </p:nvSpPr>
        <p:spPr>
          <a:xfrm>
            <a:off x="457200" y="1341438"/>
            <a:ext cx="8229600" cy="5040312"/>
          </a:xfrm>
        </p:spPr>
        <p:txBody>
          <a:bodyPr/>
          <a:lstStyle/>
          <a:p>
            <a:pPr eaLnBrk="1" hangingPunct="1"/>
            <a:r>
              <a:rPr lang="en-AU" altLang="en-US" sz="2800" dirty="0">
                <a:ea typeface="ＭＳ Ｐゴシック" charset="-128"/>
              </a:rPr>
              <a:t>key concept - </a:t>
            </a:r>
            <a:r>
              <a:rPr lang="en-AU" altLang="en-US" sz="2800" dirty="0" err="1">
                <a:solidFill>
                  <a:srgbClr val="000099"/>
                </a:solidFill>
                <a:ea typeface="ＭＳ Ｐゴシック" charset="-128"/>
              </a:rPr>
              <a:t>monoalphabetic</a:t>
            </a:r>
            <a:r>
              <a:rPr lang="en-AU" altLang="en-US" sz="2800" dirty="0">
                <a:solidFill>
                  <a:srgbClr val="000099"/>
                </a:solidFill>
                <a:ea typeface="ＭＳ Ｐゴシック" charset="-128"/>
              </a:rPr>
              <a:t> substitution ciphers do not change relative letter frequencies</a:t>
            </a:r>
            <a:r>
              <a:rPr lang="en-AU" altLang="en-US" sz="2800" dirty="0">
                <a:ea typeface="ＭＳ Ｐゴシック" charset="-128"/>
              </a:rPr>
              <a:t> </a:t>
            </a:r>
          </a:p>
          <a:p>
            <a:pPr eaLnBrk="1" hangingPunct="1"/>
            <a:r>
              <a:rPr lang="en-AU" altLang="en-US" sz="2800" dirty="0">
                <a:ea typeface="ＭＳ Ｐゴシック" charset="-128"/>
              </a:rPr>
              <a:t>discovered by Arabian scientists in 9</a:t>
            </a:r>
            <a:r>
              <a:rPr lang="en-AU" altLang="en-US" sz="2800" baseline="30000" dirty="0">
                <a:ea typeface="ＭＳ Ｐゴシック" charset="-128"/>
              </a:rPr>
              <a:t>th</a:t>
            </a:r>
            <a:r>
              <a:rPr lang="en-AU" altLang="en-US" sz="2800" dirty="0">
                <a:ea typeface="ＭＳ Ｐゴシック" charset="-128"/>
              </a:rPr>
              <a:t> century</a:t>
            </a:r>
          </a:p>
          <a:p>
            <a:pPr eaLnBrk="1" hangingPunct="1"/>
            <a:r>
              <a:rPr lang="en-AU" altLang="en-US" sz="2800" dirty="0">
                <a:solidFill>
                  <a:srgbClr val="000099"/>
                </a:solidFill>
                <a:ea typeface="ＭＳ Ｐゴシック" charset="-128"/>
              </a:rPr>
              <a:t>calculate</a:t>
            </a:r>
            <a:r>
              <a:rPr lang="en-AU" altLang="en-US" sz="2800" dirty="0">
                <a:ea typeface="ＭＳ Ｐゴシック" charset="-128"/>
              </a:rPr>
              <a:t> letter frequencies for </a:t>
            </a:r>
            <a:r>
              <a:rPr lang="en-AU" altLang="en-US" sz="2800" dirty="0" err="1">
                <a:ea typeface="ＭＳ Ｐゴシック" charset="-128"/>
              </a:rPr>
              <a:t>ciphertext</a:t>
            </a:r>
            <a:endParaRPr lang="en-AU" altLang="en-US" sz="2800" dirty="0">
              <a:ea typeface="ＭＳ Ｐゴシック" charset="-128"/>
            </a:endParaRPr>
          </a:p>
          <a:p>
            <a:pPr eaLnBrk="1" hangingPunct="1"/>
            <a:r>
              <a:rPr lang="en-AU" altLang="en-US" sz="2800" dirty="0">
                <a:solidFill>
                  <a:srgbClr val="000099"/>
                </a:solidFill>
                <a:ea typeface="ＭＳ Ｐゴシック" charset="-128"/>
              </a:rPr>
              <a:t>compare</a:t>
            </a:r>
            <a:r>
              <a:rPr lang="en-AU" altLang="en-US" sz="2800" dirty="0">
                <a:ea typeface="ＭＳ Ｐゴシック" charset="-128"/>
              </a:rPr>
              <a:t> counts/plots against known values </a:t>
            </a:r>
          </a:p>
          <a:p>
            <a:pPr eaLnBrk="1" hangingPunct="1"/>
            <a:r>
              <a:rPr lang="en-US" altLang="en-US" sz="2800" dirty="0">
                <a:ea typeface="ＭＳ Ｐゴシック" charset="-128"/>
              </a:rPr>
              <a:t>for </a:t>
            </a:r>
            <a:r>
              <a:rPr lang="en-AU" altLang="en-US" sz="2800" dirty="0" err="1">
                <a:ea typeface="ＭＳ Ｐゴシック" charset="-128"/>
              </a:rPr>
              <a:t>monoalphabetic</a:t>
            </a:r>
            <a:r>
              <a:rPr lang="en-AU" altLang="en-US" sz="2800" dirty="0">
                <a:ea typeface="ＭＳ Ｐゴシック" charset="-128"/>
              </a:rPr>
              <a:t> must identify each letter</a:t>
            </a:r>
          </a:p>
          <a:p>
            <a:pPr lvl="1" eaLnBrk="1" hangingPunct="1"/>
            <a:r>
              <a:rPr lang="en-US" altLang="en-US" sz="2400" dirty="0">
                <a:ea typeface="ＭＳ Ｐゴシック" charset="-128"/>
              </a:rPr>
              <a:t>tables of common double/triple letters help</a:t>
            </a:r>
          </a:p>
          <a:p>
            <a:pPr lvl="1" eaLnBrk="1" hangingPunct="1"/>
            <a:r>
              <a:rPr lang="en-US" altLang="en-US" sz="2400" dirty="0">
                <a:ea typeface="ＭＳ Ｐゴシック" charset="-128"/>
              </a:rPr>
              <a:t>the most frequent trigram is “the”</a:t>
            </a:r>
            <a:endParaRPr lang="en-AU" altLang="en-US" sz="2400" dirty="0">
              <a:ea typeface="ＭＳ Ｐゴシック" charset="-128"/>
            </a:endParaRPr>
          </a:p>
        </p:txBody>
      </p:sp>
      <p:sp>
        <p:nvSpPr>
          <p:cNvPr id="5529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37A7F50-65B0-E640-AB5B-45E7A00C8B5E}" type="slidenum">
              <a:rPr lang="en-US" altLang="en-US" sz="1200">
                <a:solidFill>
                  <a:srgbClr val="898989"/>
                </a:solidFill>
                <a:latin typeface="Arial" charset="0"/>
              </a:rPr>
              <a:pPr>
                <a:spcBef>
                  <a:spcPct val="0"/>
                </a:spcBef>
                <a:buFontTx/>
                <a:buNone/>
              </a:pPr>
              <a:t>11</a:t>
            </a:fld>
            <a:endParaRPr lang="en-US" altLang="en-US" sz="1200">
              <a:solidFill>
                <a:srgbClr val="898989"/>
              </a:solid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altLang="en-US" dirty="0">
                <a:ea typeface="ＭＳ Ｐゴシック" charset="-128"/>
              </a:rPr>
              <a:t>Example Cryptanalysis</a:t>
            </a:r>
            <a:endParaRPr lang="en-AU" altLang="en-US" dirty="0">
              <a:ea typeface="ＭＳ Ｐゴシック" charset="-128"/>
            </a:endParaRPr>
          </a:p>
        </p:txBody>
      </p:sp>
      <p:sp>
        <p:nvSpPr>
          <p:cNvPr id="57346" name="Rectangle 3"/>
          <p:cNvSpPr>
            <a:spLocks noGrp="1" noChangeArrowheads="1"/>
          </p:cNvSpPr>
          <p:nvPr>
            <p:ph idx="1"/>
          </p:nvPr>
        </p:nvSpPr>
        <p:spPr/>
        <p:txBody>
          <a:bodyPr/>
          <a:lstStyle/>
          <a:p>
            <a:pPr eaLnBrk="1" hangingPunct="1">
              <a:lnSpc>
                <a:spcPct val="90000"/>
              </a:lnSpc>
            </a:pPr>
            <a:r>
              <a:rPr lang="en-US" altLang="en-US" sz="2800" dirty="0">
                <a:ea typeface="ＭＳ Ｐゴシック" charset="-128"/>
              </a:rPr>
              <a:t>given </a:t>
            </a:r>
            <a:r>
              <a:rPr lang="en-US" altLang="en-US" sz="2800" dirty="0" err="1">
                <a:ea typeface="ＭＳ Ｐゴシック" charset="-128"/>
              </a:rPr>
              <a:t>ciphertext</a:t>
            </a:r>
            <a:r>
              <a:rPr lang="en-US" altLang="en-US" sz="2800" dirty="0">
                <a:ea typeface="ＭＳ Ｐゴシック" charset="-128"/>
              </a:rPr>
              <a:t>:</a:t>
            </a:r>
          </a:p>
          <a:p>
            <a:pPr lvl="1" eaLnBrk="1" hangingPunct="1">
              <a:lnSpc>
                <a:spcPct val="90000"/>
              </a:lnSpc>
              <a:buFont typeface="Wingdings" charset="2"/>
              <a:buNone/>
            </a:pPr>
            <a:r>
              <a:rPr lang="en-AU" altLang="en-US" sz="1800" dirty="0">
                <a:latin typeface="Courier New" charset="0"/>
                <a:ea typeface="ＭＳ Ｐゴシック" charset="-128"/>
              </a:rPr>
              <a:t>UZQSOVUOHXMOPVGPOZPEVSGZWSZOPFPESXUDBMETSXAIZ</a:t>
            </a:r>
          </a:p>
          <a:p>
            <a:pPr lvl="1" eaLnBrk="1" hangingPunct="1">
              <a:lnSpc>
                <a:spcPct val="90000"/>
              </a:lnSpc>
              <a:buFont typeface="Wingdings" charset="2"/>
              <a:buNone/>
            </a:pPr>
            <a:r>
              <a:rPr lang="en-AU" altLang="en-US" sz="1800" dirty="0">
                <a:latin typeface="Courier New" charset="0"/>
                <a:ea typeface="ＭＳ Ｐゴシック" charset="-128"/>
              </a:rPr>
              <a:t>VUEPHZHMDZSHZOWSFPAPPDTSVPQUZWYMXUZUHSX</a:t>
            </a:r>
          </a:p>
          <a:p>
            <a:pPr lvl="1" eaLnBrk="1" hangingPunct="1">
              <a:lnSpc>
                <a:spcPct val="90000"/>
              </a:lnSpc>
              <a:buFont typeface="Wingdings" charset="2"/>
              <a:buNone/>
            </a:pPr>
            <a:r>
              <a:rPr lang="en-AU" altLang="en-US" sz="1800" dirty="0">
                <a:latin typeface="Courier New" charset="0"/>
                <a:ea typeface="ＭＳ Ｐゴシック" charset="-128"/>
              </a:rPr>
              <a:t>EPYEPOPDZSZUFPOMBZWPFUPZHMDJUDTMOHMQ</a:t>
            </a:r>
            <a:endParaRPr lang="en-US" altLang="en-US" sz="2400" dirty="0">
              <a:ea typeface="ＭＳ Ｐゴシック" charset="-128"/>
            </a:endParaRPr>
          </a:p>
          <a:p>
            <a:pPr eaLnBrk="1" hangingPunct="1">
              <a:lnSpc>
                <a:spcPct val="90000"/>
              </a:lnSpc>
            </a:pPr>
            <a:r>
              <a:rPr lang="en-US" altLang="en-US" sz="2800" dirty="0">
                <a:ea typeface="ＭＳ Ｐゴシック" charset="-128"/>
              </a:rPr>
              <a:t>count relative letter frequencies </a:t>
            </a:r>
          </a:p>
          <a:p>
            <a:pPr eaLnBrk="1" hangingPunct="1">
              <a:lnSpc>
                <a:spcPct val="90000"/>
              </a:lnSpc>
            </a:pPr>
            <a:r>
              <a:rPr lang="en-US" altLang="en-US" sz="2800" dirty="0">
                <a:ea typeface="ＭＳ Ｐゴシック" charset="-128"/>
              </a:rPr>
              <a:t>guess P &amp; Z are e and t</a:t>
            </a:r>
          </a:p>
          <a:p>
            <a:pPr eaLnBrk="1" hangingPunct="1">
              <a:lnSpc>
                <a:spcPct val="90000"/>
              </a:lnSpc>
            </a:pPr>
            <a:r>
              <a:rPr lang="en-US" altLang="en-US" sz="2800" dirty="0">
                <a:ea typeface="ＭＳ Ｐゴシック" charset="-128"/>
              </a:rPr>
              <a:t>guess ZW is </a:t>
            </a:r>
            <a:r>
              <a:rPr lang="en-US" altLang="en-US" sz="2800" dirty="0" err="1">
                <a:ea typeface="ＭＳ Ｐゴシック" charset="-128"/>
              </a:rPr>
              <a:t>th</a:t>
            </a:r>
            <a:r>
              <a:rPr lang="en-US" altLang="en-US" sz="2800" dirty="0">
                <a:ea typeface="ＭＳ Ｐゴシック" charset="-128"/>
              </a:rPr>
              <a:t> and hence ZWP is the</a:t>
            </a:r>
          </a:p>
          <a:p>
            <a:pPr eaLnBrk="1" hangingPunct="1">
              <a:lnSpc>
                <a:spcPct val="90000"/>
              </a:lnSpc>
            </a:pPr>
            <a:r>
              <a:rPr lang="en-US" altLang="en-US" sz="2800" dirty="0">
                <a:ea typeface="ＭＳ Ｐゴシック" charset="-128"/>
              </a:rPr>
              <a:t>proceeding with trial and error finally get:</a:t>
            </a:r>
          </a:p>
          <a:p>
            <a:pPr lvl="1" eaLnBrk="1" hangingPunct="1">
              <a:lnSpc>
                <a:spcPct val="90000"/>
              </a:lnSpc>
              <a:buFont typeface="Wingdings" charset="2"/>
              <a:buNone/>
            </a:pPr>
            <a:r>
              <a:rPr lang="en-AU" altLang="en-US" sz="1800" dirty="0">
                <a:latin typeface="Courier New" charset="0"/>
                <a:ea typeface="ＭＳ Ｐゴシック" charset="-128"/>
              </a:rPr>
              <a:t>it was disclosed yesterday that several informal but</a:t>
            </a:r>
          </a:p>
          <a:p>
            <a:pPr lvl="1" eaLnBrk="1" hangingPunct="1">
              <a:lnSpc>
                <a:spcPct val="90000"/>
              </a:lnSpc>
              <a:buFont typeface="Wingdings" charset="2"/>
              <a:buNone/>
            </a:pPr>
            <a:r>
              <a:rPr lang="en-AU" altLang="en-US" sz="1800" dirty="0">
                <a:latin typeface="Courier New" charset="0"/>
                <a:ea typeface="ＭＳ Ｐゴシック" charset="-128"/>
              </a:rPr>
              <a:t>direct contacts have been made with political</a:t>
            </a:r>
          </a:p>
          <a:p>
            <a:pPr lvl="1" eaLnBrk="1" hangingPunct="1">
              <a:lnSpc>
                <a:spcPct val="90000"/>
              </a:lnSpc>
              <a:buFont typeface="Wingdings" charset="2"/>
              <a:buNone/>
            </a:pPr>
            <a:r>
              <a:rPr lang="en-AU" altLang="en-US" sz="1800" dirty="0">
                <a:latin typeface="Courier New" charset="0"/>
                <a:ea typeface="ＭＳ Ｐゴシック" charset="-128"/>
              </a:rPr>
              <a:t>representatives of the </a:t>
            </a:r>
            <a:r>
              <a:rPr lang="en-AU" altLang="en-US" sz="1800" dirty="0" err="1">
                <a:latin typeface="Courier New" charset="0"/>
                <a:ea typeface="ＭＳ Ｐゴシック" charset="-128"/>
              </a:rPr>
              <a:t>viet</a:t>
            </a:r>
            <a:r>
              <a:rPr lang="en-AU" altLang="en-US" sz="1800" dirty="0">
                <a:latin typeface="Courier New" charset="0"/>
                <a:ea typeface="ＭＳ Ｐゴシック" charset="-128"/>
              </a:rPr>
              <a:t> </a:t>
            </a:r>
            <a:r>
              <a:rPr lang="en-AU" altLang="en-US" sz="1800" dirty="0" err="1">
                <a:latin typeface="Courier New" charset="0"/>
                <a:ea typeface="ＭＳ Ｐゴシック" charset="-128"/>
              </a:rPr>
              <a:t>cong</a:t>
            </a:r>
            <a:r>
              <a:rPr lang="en-AU" altLang="en-US" sz="1800" dirty="0">
                <a:latin typeface="Courier New" charset="0"/>
                <a:ea typeface="ＭＳ Ｐゴシック" charset="-128"/>
              </a:rPr>
              <a:t> in </a:t>
            </a:r>
            <a:r>
              <a:rPr lang="en-AU" altLang="en-US" sz="1800" dirty="0" err="1">
                <a:latin typeface="Courier New" charset="0"/>
                <a:ea typeface="ＭＳ Ｐゴシック" charset="-128"/>
              </a:rPr>
              <a:t>moscow</a:t>
            </a:r>
            <a:endParaRPr lang="en-AU" altLang="en-US" sz="1800" dirty="0">
              <a:latin typeface="Courier New" charset="0"/>
              <a:ea typeface="ＭＳ Ｐゴシック" charset="-128"/>
            </a:endParaRPr>
          </a:p>
          <a:p>
            <a:pPr lvl="1" eaLnBrk="1" hangingPunct="1">
              <a:lnSpc>
                <a:spcPct val="90000"/>
              </a:lnSpc>
              <a:buFont typeface="Wingdings" charset="2"/>
              <a:buNone/>
            </a:pPr>
            <a:endParaRPr lang="en-AU" altLang="en-US" sz="1800" dirty="0">
              <a:latin typeface="Courier New" charset="0"/>
              <a:ea typeface="ＭＳ Ｐゴシック" charset="-128"/>
            </a:endParaRPr>
          </a:p>
        </p:txBody>
      </p:sp>
      <p:sp>
        <p:nvSpPr>
          <p:cNvPr id="573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30577B7-1166-4146-885B-2CE91FD0C55F}" type="slidenum">
              <a:rPr lang="en-US" altLang="en-US" sz="1200">
                <a:solidFill>
                  <a:srgbClr val="898989"/>
                </a:solidFill>
                <a:latin typeface="Arial" charset="0"/>
              </a:rPr>
              <a:pPr>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pPr eaLnBrk="1" hangingPunct="1"/>
            <a:r>
              <a:rPr lang="en-AU" altLang="en-US" dirty="0" err="1"/>
              <a:t>Playfair</a:t>
            </a:r>
            <a:r>
              <a:rPr lang="en-AU" altLang="en-US" dirty="0"/>
              <a:t> Cipher</a:t>
            </a:r>
          </a:p>
        </p:txBody>
      </p:sp>
      <p:sp>
        <p:nvSpPr>
          <p:cNvPr id="59394" name="Rectangle 3"/>
          <p:cNvSpPr>
            <a:spLocks noGrp="1" noChangeArrowheads="1"/>
          </p:cNvSpPr>
          <p:nvPr>
            <p:ph idx="1"/>
          </p:nvPr>
        </p:nvSpPr>
        <p:spPr/>
        <p:txBody>
          <a:bodyPr/>
          <a:lstStyle/>
          <a:p>
            <a:pPr eaLnBrk="1" hangingPunct="1"/>
            <a:r>
              <a:rPr lang="en-AU" altLang="en-US" dirty="0"/>
              <a:t>not even the large number of keys in a </a:t>
            </a:r>
            <a:r>
              <a:rPr lang="en-AU" altLang="en-US" dirty="0" err="1"/>
              <a:t>monoalphabetic</a:t>
            </a:r>
            <a:r>
              <a:rPr lang="en-AU" altLang="en-US" dirty="0"/>
              <a:t> cipher provides security </a:t>
            </a:r>
          </a:p>
          <a:p>
            <a:pPr eaLnBrk="1" hangingPunct="1"/>
            <a:endParaRPr lang="en-AU" altLang="en-US" dirty="0"/>
          </a:p>
          <a:p>
            <a:pPr eaLnBrk="1" hangingPunct="1"/>
            <a:r>
              <a:rPr lang="en-AU" altLang="en-US" dirty="0"/>
              <a:t>one approach to improving security was to </a:t>
            </a:r>
            <a:r>
              <a:rPr lang="en-AU" altLang="en-US" dirty="0">
                <a:solidFill>
                  <a:srgbClr val="000099"/>
                </a:solidFill>
              </a:rPr>
              <a:t>encrypt multiple letters</a:t>
            </a:r>
          </a:p>
          <a:p>
            <a:pPr eaLnBrk="1" hangingPunct="1"/>
            <a:endParaRPr lang="en-AU" altLang="en-US" dirty="0">
              <a:solidFill>
                <a:srgbClr val="000099"/>
              </a:solidFill>
            </a:endParaRPr>
          </a:p>
          <a:p>
            <a:pPr eaLnBrk="1" hangingPunct="1"/>
            <a:r>
              <a:rPr lang="en-AU" altLang="en-US" dirty="0"/>
              <a:t>the</a:t>
            </a:r>
            <a:r>
              <a:rPr lang="en-AU" altLang="en-US" b="1" dirty="0"/>
              <a:t> </a:t>
            </a:r>
            <a:r>
              <a:rPr lang="en-AU" altLang="en-US" dirty="0" err="1"/>
              <a:t>Playfair</a:t>
            </a:r>
            <a:r>
              <a:rPr lang="en-AU" altLang="en-US" dirty="0"/>
              <a:t> Cipher is an example </a:t>
            </a:r>
          </a:p>
        </p:txBody>
      </p:sp>
      <p:sp>
        <p:nvSpPr>
          <p:cNvPr id="5939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52B8D7C-DE35-C941-B9E5-4051D5217F57}" type="slidenum">
              <a:rPr lang="en-US" altLang="en-US" sz="1200">
                <a:solidFill>
                  <a:srgbClr val="898989"/>
                </a:solidFill>
                <a:latin typeface="Arial" charset="0"/>
              </a:rPr>
              <a:pPr>
                <a:spcBef>
                  <a:spcPct val="0"/>
                </a:spcBef>
                <a:buFontTx/>
                <a:buNone/>
              </a:pPr>
              <a:t>13</a:t>
            </a:fld>
            <a:endParaRPr lang="en-US" altLang="en-US" sz="1200">
              <a:solidFill>
                <a:srgbClr val="898989"/>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p:txBody>
          <a:bodyPr/>
          <a:lstStyle/>
          <a:p>
            <a:pPr eaLnBrk="1" hangingPunct="1"/>
            <a:r>
              <a:rPr lang="en-AU" altLang="en-US"/>
              <a:t>Playfair Key Matrix</a:t>
            </a:r>
          </a:p>
        </p:txBody>
      </p:sp>
      <p:sp>
        <p:nvSpPr>
          <p:cNvPr id="61442" name="Rectangle 3"/>
          <p:cNvSpPr>
            <a:spLocks noGrp="1" noChangeArrowheads="1"/>
          </p:cNvSpPr>
          <p:nvPr>
            <p:ph idx="1"/>
          </p:nvPr>
        </p:nvSpPr>
        <p:spPr>
          <a:xfrm>
            <a:off x="457200" y="1412776"/>
            <a:ext cx="8229600" cy="2667000"/>
          </a:xfrm>
        </p:spPr>
        <p:txBody>
          <a:bodyPr>
            <a:normAutofit fontScale="92500" lnSpcReduction="10000"/>
          </a:bodyPr>
          <a:lstStyle/>
          <a:p>
            <a:pPr eaLnBrk="1" hangingPunct="1"/>
            <a:r>
              <a:rPr lang="en-AU" altLang="en-US" dirty="0"/>
              <a:t>a 5X5 matrix of letters based on a keyword </a:t>
            </a:r>
          </a:p>
          <a:p>
            <a:pPr eaLnBrk="1" hangingPunct="1"/>
            <a:r>
              <a:rPr lang="en-AU" altLang="en-US" dirty="0"/>
              <a:t>fill in letters of </a:t>
            </a:r>
            <a:r>
              <a:rPr lang="en-AU" altLang="en-US" dirty="0">
                <a:solidFill>
                  <a:srgbClr val="000099"/>
                </a:solidFill>
              </a:rPr>
              <a:t>keyword</a:t>
            </a:r>
            <a:r>
              <a:rPr lang="en-AU" altLang="en-US" dirty="0"/>
              <a:t> (minus duplicates) </a:t>
            </a:r>
          </a:p>
          <a:p>
            <a:pPr eaLnBrk="1" hangingPunct="1"/>
            <a:r>
              <a:rPr lang="en-AU" altLang="en-US" dirty="0"/>
              <a:t>fill rest of matrix with other letters</a:t>
            </a:r>
          </a:p>
          <a:p>
            <a:pPr eaLnBrk="1" hangingPunct="1"/>
            <a:r>
              <a:rPr lang="en-AU" altLang="en-US" dirty="0"/>
              <a:t>E.g., using the keyword MONARCHY</a:t>
            </a:r>
          </a:p>
          <a:p>
            <a:pPr eaLnBrk="1" hangingPunct="1"/>
            <a:r>
              <a:rPr lang="en-AU" altLang="en-US" dirty="0"/>
              <a:t>E.g., encrypt the plaintext “balloon”</a:t>
            </a:r>
          </a:p>
        </p:txBody>
      </p:sp>
      <p:graphicFrame>
        <p:nvGraphicFramePr>
          <p:cNvPr id="80947" name="Group 51"/>
          <p:cNvGraphicFramePr>
            <a:graphicFrameLocks noGrp="1"/>
          </p:cNvGraphicFramePr>
          <p:nvPr/>
        </p:nvGraphicFramePr>
        <p:xfrm>
          <a:off x="2209800" y="4267200"/>
          <a:ext cx="4724400" cy="2230439"/>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39635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M</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O</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N</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C</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Y</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E</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G</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I/J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L</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P</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Q</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T</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4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U</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V</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W</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Z</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148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0A221CB-5FA5-F84A-979D-13EFEC96F53B}" type="slidenum">
              <a:rPr lang="en-US" altLang="en-US" sz="1200">
                <a:solidFill>
                  <a:srgbClr val="898989"/>
                </a:solidFill>
                <a:latin typeface="Arial" charset="0"/>
              </a:rPr>
              <a:pPr>
                <a:spcBef>
                  <a:spcPct val="0"/>
                </a:spcBef>
                <a:buFontTx/>
                <a:buNone/>
              </a:pPr>
              <a:t>14</a:t>
            </a:fld>
            <a:endParaRPr lang="en-US" altLang="en-US" sz="1200">
              <a:solidFill>
                <a:srgbClr val="898989"/>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AU" altLang="en-US"/>
              <a:t>Encrypting and Decrypting</a:t>
            </a:r>
          </a:p>
        </p:txBody>
      </p:sp>
      <p:sp>
        <p:nvSpPr>
          <p:cNvPr id="63490" name="Rectangle 3"/>
          <p:cNvSpPr>
            <a:spLocks noGrp="1" noChangeArrowheads="1"/>
          </p:cNvSpPr>
          <p:nvPr>
            <p:ph idx="1"/>
          </p:nvPr>
        </p:nvSpPr>
        <p:spPr>
          <a:xfrm>
            <a:off x="457200" y="1676400"/>
            <a:ext cx="8458200" cy="4454525"/>
          </a:xfrm>
        </p:spPr>
        <p:txBody>
          <a:bodyPr/>
          <a:lstStyle/>
          <a:p>
            <a:pPr marL="533400" indent="-533400" eaLnBrk="1" hangingPunct="1">
              <a:lnSpc>
                <a:spcPct val="80000"/>
              </a:lnSpc>
            </a:pPr>
            <a:r>
              <a:rPr lang="en-AU" altLang="en-US">
                <a:ea typeface="ＭＳ Ｐゴシック" charset="-128"/>
              </a:rPr>
              <a:t>plaintext is encrypted two letters at a time </a:t>
            </a:r>
          </a:p>
          <a:p>
            <a:pPr marL="914400" lvl="1" indent="-457200" eaLnBrk="1" hangingPunct="1">
              <a:lnSpc>
                <a:spcPct val="80000"/>
              </a:lnSpc>
              <a:buFontTx/>
              <a:buAutoNum type="arabicPeriod"/>
            </a:pPr>
            <a:r>
              <a:rPr lang="en-AU" altLang="en-US">
                <a:ea typeface="ＭＳ Ｐゴシック" charset="-128"/>
              </a:rPr>
              <a:t>if a pair is a repeated letter, insert filler like ‘x’</a:t>
            </a:r>
          </a:p>
          <a:p>
            <a:pPr marL="857250" lvl="2" indent="0" eaLnBrk="1" hangingPunct="1">
              <a:lnSpc>
                <a:spcPct val="80000"/>
              </a:lnSpc>
              <a:buFont typeface="Arial" charset="0"/>
              <a:buNone/>
            </a:pPr>
            <a:r>
              <a:rPr lang="en-AU" altLang="en-US">
                <a:latin typeface="Arial" charset="0"/>
                <a:ea typeface="ＭＳ Ｐゴシック" charset="-128"/>
                <a:cs typeface="Arial" charset="0"/>
              </a:rPr>
              <a:t>(e.g., "balloon" encrypts as "ba lx lo on")</a:t>
            </a:r>
          </a:p>
          <a:p>
            <a:pPr marL="914400" lvl="1" indent="-457200" eaLnBrk="1" hangingPunct="1">
              <a:lnSpc>
                <a:spcPct val="80000"/>
              </a:lnSpc>
              <a:buFontTx/>
              <a:buAutoNum type="arabicPeriod"/>
            </a:pPr>
            <a:r>
              <a:rPr lang="en-AU" altLang="en-US">
                <a:ea typeface="ＭＳ Ｐゴシック" charset="-128"/>
              </a:rPr>
              <a:t>if both letters fall in the same row, replace each with the letter to the right (wrapping back to start from end) </a:t>
            </a:r>
          </a:p>
          <a:p>
            <a:pPr marL="914400" lvl="1" indent="-457200" eaLnBrk="1" hangingPunct="1">
              <a:lnSpc>
                <a:spcPct val="80000"/>
              </a:lnSpc>
              <a:buFontTx/>
              <a:buAutoNum type="arabicPeriod"/>
            </a:pPr>
            <a:r>
              <a:rPr lang="en-AU" altLang="en-US">
                <a:ea typeface="ＭＳ Ｐゴシック" charset="-128"/>
              </a:rPr>
              <a:t>if both letters fall in the same column, replace each with the letter below it (wrapping to top from bottom)</a:t>
            </a:r>
          </a:p>
          <a:p>
            <a:pPr marL="914400" lvl="1" indent="-457200" eaLnBrk="1" hangingPunct="1">
              <a:lnSpc>
                <a:spcPct val="80000"/>
              </a:lnSpc>
              <a:buFontTx/>
              <a:buAutoNum type="arabicPeriod"/>
            </a:pPr>
            <a:r>
              <a:rPr lang="en-AU" altLang="en-US">
                <a:ea typeface="ＭＳ Ｐゴシック" charset="-128"/>
              </a:rPr>
              <a:t>otherwise each letter is replaced by the letter in the same row and in the column of the other letter of the pair</a:t>
            </a:r>
            <a:endParaRPr lang="en-AU" altLang="en-US" sz="2400">
              <a:ea typeface="ＭＳ Ｐゴシック" charset="-128"/>
            </a:endParaRPr>
          </a:p>
        </p:txBody>
      </p:sp>
      <p:sp>
        <p:nvSpPr>
          <p:cNvPr id="6349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63E31238-FF26-5042-932F-D098954476CD}" type="slidenum">
              <a:rPr lang="en-US" altLang="en-US" sz="1200">
                <a:solidFill>
                  <a:srgbClr val="898989"/>
                </a:solidFill>
                <a:latin typeface="Arial" charset="0"/>
              </a:rPr>
              <a:pPr>
                <a:spcBef>
                  <a:spcPct val="0"/>
                </a:spcBef>
                <a:buFontTx/>
                <a:buNone/>
              </a:pPr>
              <a:t>15</a:t>
            </a:fld>
            <a:endParaRPr lang="en-US" altLang="en-US" sz="1200">
              <a:solidFill>
                <a:srgbClr val="898989"/>
              </a:solid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AU" altLang="en-US"/>
              <a:t>Security of Playfair Cipher</a:t>
            </a:r>
          </a:p>
        </p:txBody>
      </p:sp>
      <p:sp>
        <p:nvSpPr>
          <p:cNvPr id="65538" name="Rectangle 3"/>
          <p:cNvSpPr>
            <a:spLocks noGrp="1" noChangeArrowheads="1"/>
          </p:cNvSpPr>
          <p:nvPr>
            <p:ph idx="1"/>
          </p:nvPr>
        </p:nvSpPr>
        <p:spPr/>
        <p:txBody>
          <a:bodyPr/>
          <a:lstStyle/>
          <a:p>
            <a:pPr eaLnBrk="1" hangingPunct="1">
              <a:lnSpc>
                <a:spcPct val="90000"/>
              </a:lnSpc>
            </a:pPr>
            <a:r>
              <a:rPr lang="en-AU" altLang="en-US" sz="2800" dirty="0"/>
              <a:t>security much improved over </a:t>
            </a:r>
            <a:r>
              <a:rPr lang="en-AU" altLang="en-US" sz="2800" dirty="0" err="1"/>
              <a:t>monoalphabetic</a:t>
            </a:r>
            <a:endParaRPr lang="en-AU" altLang="en-US" sz="2800" dirty="0"/>
          </a:p>
          <a:p>
            <a:pPr eaLnBrk="1" hangingPunct="1">
              <a:lnSpc>
                <a:spcPct val="90000"/>
              </a:lnSpc>
            </a:pPr>
            <a:r>
              <a:rPr lang="en-AU" altLang="en-US" sz="2800" dirty="0"/>
              <a:t>since have 26 x 26 = </a:t>
            </a:r>
            <a:r>
              <a:rPr lang="en-AU" altLang="en-US" sz="2800" dirty="0">
                <a:solidFill>
                  <a:srgbClr val="000099"/>
                </a:solidFill>
              </a:rPr>
              <a:t>676 </a:t>
            </a:r>
            <a:r>
              <a:rPr lang="en-AU" altLang="en-US" sz="2800" dirty="0" err="1">
                <a:solidFill>
                  <a:srgbClr val="000099"/>
                </a:solidFill>
              </a:rPr>
              <a:t>digrams</a:t>
            </a:r>
            <a:r>
              <a:rPr lang="en-AU" altLang="en-US" sz="2800" dirty="0"/>
              <a:t> </a:t>
            </a:r>
          </a:p>
          <a:p>
            <a:pPr eaLnBrk="1" hangingPunct="1">
              <a:lnSpc>
                <a:spcPct val="90000"/>
              </a:lnSpc>
            </a:pPr>
            <a:r>
              <a:rPr lang="en-AU" altLang="en-US" sz="2800" dirty="0"/>
              <a:t>would need a 676-entry frequency table to analyse (verses 26 for a </a:t>
            </a:r>
            <a:r>
              <a:rPr lang="en-AU" altLang="en-US" sz="2800" dirty="0" err="1"/>
              <a:t>monoalphabetic</a:t>
            </a:r>
            <a:r>
              <a:rPr lang="en-AU" altLang="en-US" sz="2800" dirty="0"/>
              <a:t>) </a:t>
            </a:r>
          </a:p>
          <a:p>
            <a:pPr eaLnBrk="1" hangingPunct="1">
              <a:lnSpc>
                <a:spcPct val="90000"/>
              </a:lnSpc>
            </a:pPr>
            <a:r>
              <a:rPr lang="en-AU" altLang="en-US" sz="2800" dirty="0"/>
              <a:t>hides single letter frequency to some extent</a:t>
            </a:r>
          </a:p>
          <a:p>
            <a:pPr eaLnBrk="1" hangingPunct="1">
              <a:lnSpc>
                <a:spcPct val="90000"/>
              </a:lnSpc>
            </a:pPr>
            <a:r>
              <a:rPr lang="en-AU" altLang="en-US" sz="2800" dirty="0"/>
              <a:t>was widely used for many years</a:t>
            </a:r>
          </a:p>
          <a:p>
            <a:pPr lvl="1" eaLnBrk="1" hangingPunct="1">
              <a:lnSpc>
                <a:spcPct val="90000"/>
              </a:lnSpc>
            </a:pPr>
            <a:r>
              <a:rPr lang="en-AU" altLang="en-US" sz="2400" dirty="0" err="1">
                <a:ea typeface="ＭＳ Ｐゴシック" charset="-128"/>
              </a:rPr>
              <a:t>eg</a:t>
            </a:r>
            <a:r>
              <a:rPr lang="en-AU" altLang="en-US" sz="2400" dirty="0">
                <a:ea typeface="ＭＳ Ｐゴシック" charset="-128"/>
              </a:rPr>
              <a:t>. by US &amp; British military in WW1</a:t>
            </a:r>
          </a:p>
          <a:p>
            <a:pPr eaLnBrk="1" hangingPunct="1">
              <a:lnSpc>
                <a:spcPct val="90000"/>
              </a:lnSpc>
            </a:pPr>
            <a:r>
              <a:rPr lang="en-AU" altLang="en-US" sz="2800" dirty="0"/>
              <a:t>it </a:t>
            </a:r>
            <a:r>
              <a:rPr lang="en-AU" altLang="en-US" sz="2800" b="1" dirty="0"/>
              <a:t>can</a:t>
            </a:r>
            <a:r>
              <a:rPr lang="en-AU" altLang="en-US" sz="2800" dirty="0"/>
              <a:t> be broken, given a few hundred letters </a:t>
            </a:r>
          </a:p>
          <a:p>
            <a:pPr eaLnBrk="1" hangingPunct="1">
              <a:lnSpc>
                <a:spcPct val="90000"/>
              </a:lnSpc>
            </a:pPr>
            <a:r>
              <a:rPr lang="en-AU" altLang="en-US" sz="2800" dirty="0"/>
              <a:t>since still has much of plaintext structure </a:t>
            </a:r>
          </a:p>
        </p:txBody>
      </p:sp>
      <p:sp>
        <p:nvSpPr>
          <p:cNvPr id="65539" name="Rectangle 5"/>
          <p:cNvSpPr>
            <a:spLocks noChangeArrowheads="1"/>
          </p:cNvSpPr>
          <p:nvPr/>
        </p:nvSpPr>
        <p:spPr bwMode="auto">
          <a:xfrm>
            <a:off x="7286625" y="6411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endParaRPr lang="en-US" altLang="en-US" sz="1800">
              <a:latin typeface="Arial" charset="0"/>
            </a:endParaRPr>
          </a:p>
        </p:txBody>
      </p:sp>
      <p:sp>
        <p:nvSpPr>
          <p:cNvPr id="655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FEA1B49-EA08-4142-9278-8E91B4309B1C}" type="slidenum">
              <a:rPr lang="en-US" altLang="en-US" sz="1200">
                <a:solidFill>
                  <a:srgbClr val="898989"/>
                </a:solidFill>
                <a:latin typeface="Arial" charset="0"/>
              </a:rPr>
              <a:pPr>
                <a:spcBef>
                  <a:spcPct val="0"/>
                </a:spcBef>
                <a:buFontTx/>
                <a:buNone/>
              </a:pPr>
              <a:t>16</a:t>
            </a:fld>
            <a:endParaRPr lang="en-US" altLang="en-US" sz="1200">
              <a:solidFill>
                <a:srgbClr val="898989"/>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107950" y="274638"/>
            <a:ext cx="8928100" cy="1143000"/>
          </a:xfrm>
        </p:spPr>
        <p:txBody>
          <a:bodyPr/>
          <a:lstStyle/>
          <a:p>
            <a:pPr eaLnBrk="1" hangingPunct="1"/>
            <a:r>
              <a:rPr lang="en-US" altLang="en-US" sz="3600"/>
              <a:t>Relative Frequency of Occurrence of Letters</a:t>
            </a:r>
            <a:endParaRPr lang="en-AU" altLang="en-US" sz="3600"/>
          </a:p>
        </p:txBody>
      </p:sp>
      <p:sp>
        <p:nvSpPr>
          <p:cNvPr id="67586" name="Rectangle 5"/>
          <p:cNvSpPr>
            <a:spLocks noChangeArrowheads="1"/>
          </p:cNvSpPr>
          <p:nvPr/>
        </p:nvSpPr>
        <p:spPr bwMode="auto">
          <a:xfrm>
            <a:off x="7286625" y="6411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endParaRPr lang="en-US" altLang="en-US" sz="1800">
              <a:latin typeface="Arial" charset="0"/>
            </a:endParaRPr>
          </a:p>
        </p:txBody>
      </p:sp>
      <p:sp>
        <p:nvSpPr>
          <p:cNvPr id="6758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9D776DE-5A2B-7144-B73F-5154226AE8F3}" type="slidenum">
              <a:rPr lang="en-US" altLang="en-US" sz="1200">
                <a:solidFill>
                  <a:srgbClr val="898989"/>
                </a:solidFill>
                <a:latin typeface="Arial" charset="0"/>
              </a:rPr>
              <a:pPr>
                <a:spcBef>
                  <a:spcPct val="0"/>
                </a:spcBef>
                <a:buFontTx/>
                <a:buNone/>
              </a:pPr>
              <a:t>17</a:t>
            </a:fld>
            <a:endParaRPr lang="en-US" altLang="en-US" sz="1200">
              <a:solidFill>
                <a:srgbClr val="898989"/>
              </a:solidFill>
              <a:latin typeface="Arial" charset="0"/>
            </a:endParaRPr>
          </a:p>
        </p:txBody>
      </p:sp>
      <p:pic>
        <p:nvPicPr>
          <p:cNvPr id="286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412875"/>
            <a:ext cx="734536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7589" name="TextBox 3"/>
          <p:cNvSpPr txBox="1">
            <a:spLocks noChangeArrowheads="1"/>
          </p:cNvSpPr>
          <p:nvPr/>
        </p:nvSpPr>
        <p:spPr bwMode="auto">
          <a:xfrm>
            <a:off x="4284663" y="1989138"/>
            <a:ext cx="4535487"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err="1">
                <a:latin typeface="Arial" charset="0"/>
              </a:rPr>
              <a:t>Playfair</a:t>
            </a:r>
            <a:r>
              <a:rPr lang="en-US" altLang="en-US" sz="2000" dirty="0">
                <a:latin typeface="Arial" charset="0"/>
              </a:rPr>
              <a:t> cipher has </a:t>
            </a:r>
            <a:r>
              <a:rPr lang="en-US" altLang="en-US" sz="2000" dirty="0">
                <a:solidFill>
                  <a:srgbClr val="000099"/>
                </a:solidFill>
                <a:latin typeface="Arial" charset="0"/>
              </a:rPr>
              <a:t>a flatter distribution</a:t>
            </a:r>
            <a:r>
              <a:rPr lang="en-US" altLang="en-US" sz="2000" dirty="0">
                <a:latin typeface="Arial" charset="0"/>
              </a:rPr>
              <a:t> than does plaintext, but nevertheless it reveals plenty of structure for a cryptanalyst to work with.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AU" altLang="en-US"/>
              <a:t>Hill Cipher</a:t>
            </a:r>
          </a:p>
        </p:txBody>
      </p:sp>
      <p:sp>
        <p:nvSpPr>
          <p:cNvPr id="69634" name="Rectangle 3"/>
          <p:cNvSpPr>
            <a:spLocks noGrp="1" noChangeArrowheads="1"/>
          </p:cNvSpPr>
          <p:nvPr>
            <p:ph idx="1"/>
          </p:nvPr>
        </p:nvSpPr>
        <p:spPr/>
        <p:txBody>
          <a:bodyPr/>
          <a:lstStyle/>
          <a:p>
            <a:pPr eaLnBrk="1" hangingPunct="1"/>
            <a:r>
              <a:rPr lang="en-US" altLang="en-US" sz="2800" dirty="0"/>
              <a:t>developed by the mathematician Lester Hill in 1929.</a:t>
            </a:r>
          </a:p>
          <a:p>
            <a:pPr eaLnBrk="1" hangingPunct="1"/>
            <a:r>
              <a:rPr lang="en-US" altLang="en-US" sz="2800" dirty="0"/>
              <a:t>The encryption algorithm takes </a:t>
            </a:r>
            <a:r>
              <a:rPr lang="en-US" altLang="en-US" sz="2800" dirty="0">
                <a:solidFill>
                  <a:srgbClr val="000099"/>
                </a:solidFill>
              </a:rPr>
              <a:t>m</a:t>
            </a:r>
            <a:r>
              <a:rPr lang="en-US" altLang="en-US" sz="2800" dirty="0"/>
              <a:t> </a:t>
            </a:r>
            <a:r>
              <a:rPr lang="en-US" altLang="en-US" sz="2800" dirty="0">
                <a:solidFill>
                  <a:srgbClr val="000099"/>
                </a:solidFill>
              </a:rPr>
              <a:t>successive plaintext letters</a:t>
            </a:r>
            <a:r>
              <a:rPr lang="en-US" altLang="en-US" sz="2800" dirty="0"/>
              <a:t> and substitutes for them m </a:t>
            </a:r>
            <a:r>
              <a:rPr lang="en-US" altLang="en-US" sz="2800" dirty="0" err="1"/>
              <a:t>ciphertext</a:t>
            </a:r>
            <a:r>
              <a:rPr lang="en-US" altLang="en-US" sz="2800" dirty="0"/>
              <a:t> letters. </a:t>
            </a:r>
          </a:p>
          <a:p>
            <a:pPr eaLnBrk="1" hangingPunct="1"/>
            <a:r>
              <a:rPr lang="en-US" altLang="en-US" sz="2800" dirty="0"/>
              <a:t>The substitution is determined by </a:t>
            </a:r>
            <a:r>
              <a:rPr lang="en-US" altLang="en-US" sz="2800" dirty="0">
                <a:solidFill>
                  <a:srgbClr val="000099"/>
                </a:solidFill>
              </a:rPr>
              <a:t>m linear equations</a:t>
            </a:r>
            <a:r>
              <a:rPr lang="en-US" altLang="en-US" sz="2800" dirty="0"/>
              <a:t> in which each character is assigned a numerical value (a = 0, b = 1 ... z = 25). </a:t>
            </a:r>
          </a:p>
        </p:txBody>
      </p:sp>
      <p:sp>
        <p:nvSpPr>
          <p:cNvPr id="6963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62E4CDF2-3C7B-1B41-B5E8-277362B64EAE}" type="slidenum">
              <a:rPr lang="en-US" altLang="en-US" sz="1200">
                <a:solidFill>
                  <a:srgbClr val="898989"/>
                </a:solidFill>
                <a:latin typeface="Arial" charset="0"/>
              </a:rPr>
              <a:pPr>
                <a:spcBef>
                  <a:spcPct val="0"/>
                </a:spcBef>
                <a:buFontTx/>
                <a:buNone/>
              </a:pPr>
              <a:t>18</a:t>
            </a:fld>
            <a:endParaRPr lang="en-US" altLang="en-US" sz="1200">
              <a:solidFill>
                <a:srgbClr val="898989"/>
              </a:solidFill>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p:txBody>
          <a:bodyPr/>
          <a:lstStyle/>
          <a:p>
            <a:pPr eaLnBrk="1" hangingPunct="1"/>
            <a:r>
              <a:rPr lang="en-AU" altLang="en-US"/>
              <a:t>Hill Cipher (for </a:t>
            </a:r>
            <a:r>
              <a:rPr lang="en-US" altLang="en-US"/>
              <a:t>m = 3)</a:t>
            </a:r>
            <a:endParaRPr lang="en-AU" altLang="en-US"/>
          </a:p>
        </p:txBody>
      </p:sp>
      <p:sp>
        <p:nvSpPr>
          <p:cNvPr id="71682" name="Rectangle 3"/>
          <p:cNvSpPr>
            <a:spLocks noGrp="1" noChangeArrowheads="1"/>
          </p:cNvSpPr>
          <p:nvPr>
            <p:ph idx="1"/>
          </p:nvPr>
        </p:nvSpPr>
        <p:spPr>
          <a:xfrm>
            <a:off x="457200" y="1484784"/>
            <a:ext cx="8507413" cy="2405063"/>
          </a:xfrm>
        </p:spPr>
        <p:txBody>
          <a:bodyPr/>
          <a:lstStyle/>
          <a:p>
            <a:pPr marL="0" indent="0">
              <a:buFont typeface="Arial" charset="0"/>
              <a:buNone/>
            </a:pPr>
            <a:r>
              <a:rPr lang="en-US" altLang="en-US" sz="2400" dirty="0"/>
              <a:t>c</a:t>
            </a:r>
            <a:r>
              <a:rPr lang="en-US" altLang="en-US" sz="2400" baseline="-25000" dirty="0"/>
              <a:t>1</a:t>
            </a:r>
            <a:r>
              <a:rPr lang="en-US" altLang="en-US" sz="2400" dirty="0"/>
              <a:t> = (k</a:t>
            </a:r>
            <a:r>
              <a:rPr lang="en-US" altLang="en-US" sz="2400" baseline="-25000" dirty="0"/>
              <a:t>11</a:t>
            </a:r>
            <a:r>
              <a:rPr lang="en-US" altLang="en-US" sz="2400" dirty="0"/>
              <a:t>P</a:t>
            </a:r>
            <a:r>
              <a:rPr lang="en-US" altLang="en-US" sz="2400" baseline="-25000" dirty="0"/>
              <a:t>1</a:t>
            </a:r>
            <a:r>
              <a:rPr lang="en-US" altLang="en-US" sz="2400" dirty="0"/>
              <a:t> + k</a:t>
            </a:r>
            <a:r>
              <a:rPr lang="en-US" altLang="en-US" sz="2400" baseline="-25000" dirty="0"/>
              <a:t>12</a:t>
            </a:r>
            <a:r>
              <a:rPr lang="en-US" altLang="en-US" sz="2400" dirty="0"/>
              <a:t>P</a:t>
            </a:r>
            <a:r>
              <a:rPr lang="en-US" altLang="en-US" sz="2400" baseline="-25000" dirty="0"/>
              <a:t>2</a:t>
            </a:r>
            <a:r>
              <a:rPr lang="en-US" altLang="en-US" sz="2400" dirty="0"/>
              <a:t> + k</a:t>
            </a:r>
            <a:r>
              <a:rPr lang="en-US" altLang="en-US" sz="2400" baseline="-25000" dirty="0"/>
              <a:t>13</a:t>
            </a:r>
            <a:r>
              <a:rPr lang="en-US" altLang="en-US" sz="2400" dirty="0"/>
              <a:t>P</a:t>
            </a:r>
            <a:r>
              <a:rPr lang="en-US" altLang="en-US" sz="2400" baseline="-25000" dirty="0"/>
              <a:t>3</a:t>
            </a:r>
            <a:r>
              <a:rPr lang="en-US" altLang="en-US" sz="2400" dirty="0"/>
              <a:t>) mod 26</a:t>
            </a:r>
          </a:p>
          <a:p>
            <a:pPr marL="0" indent="0">
              <a:buFont typeface="Arial" charset="0"/>
              <a:buNone/>
            </a:pPr>
            <a:r>
              <a:rPr lang="en-US" altLang="en-US" sz="2400" dirty="0"/>
              <a:t>c</a:t>
            </a:r>
            <a:r>
              <a:rPr lang="en-US" altLang="en-US" sz="2400" baseline="-25000" dirty="0"/>
              <a:t>2</a:t>
            </a:r>
            <a:r>
              <a:rPr lang="en-US" altLang="en-US" sz="2400" dirty="0"/>
              <a:t> = (k</a:t>
            </a:r>
            <a:r>
              <a:rPr lang="en-US" altLang="en-US" sz="2400" baseline="-25000" dirty="0"/>
              <a:t>21</a:t>
            </a:r>
            <a:r>
              <a:rPr lang="en-US" altLang="en-US" sz="2400" dirty="0"/>
              <a:t>P</a:t>
            </a:r>
            <a:r>
              <a:rPr lang="en-US" altLang="en-US" sz="2400" baseline="-25000" dirty="0"/>
              <a:t>1</a:t>
            </a:r>
            <a:r>
              <a:rPr lang="en-US" altLang="en-US" sz="2400" dirty="0"/>
              <a:t> + k</a:t>
            </a:r>
            <a:r>
              <a:rPr lang="en-US" altLang="en-US" sz="2400" baseline="-25000" dirty="0"/>
              <a:t>22</a:t>
            </a:r>
            <a:r>
              <a:rPr lang="en-US" altLang="en-US" sz="2400" dirty="0"/>
              <a:t>P</a:t>
            </a:r>
            <a:r>
              <a:rPr lang="en-US" altLang="en-US" sz="2400" baseline="-25000" dirty="0"/>
              <a:t>2</a:t>
            </a:r>
            <a:r>
              <a:rPr lang="en-US" altLang="en-US" sz="2400" dirty="0"/>
              <a:t> + k</a:t>
            </a:r>
            <a:r>
              <a:rPr lang="en-US" altLang="en-US" sz="2400" baseline="-25000" dirty="0"/>
              <a:t>23</a:t>
            </a:r>
            <a:r>
              <a:rPr lang="en-US" altLang="en-US" sz="2400" dirty="0"/>
              <a:t>P</a:t>
            </a:r>
            <a:r>
              <a:rPr lang="en-US" altLang="en-US" sz="2400" baseline="-25000" dirty="0"/>
              <a:t>3</a:t>
            </a:r>
            <a:r>
              <a:rPr lang="en-US" altLang="en-US" sz="2400" dirty="0"/>
              <a:t>) mod 26</a:t>
            </a:r>
          </a:p>
          <a:p>
            <a:pPr marL="0" indent="0">
              <a:buFont typeface="Arial" charset="0"/>
              <a:buNone/>
            </a:pPr>
            <a:r>
              <a:rPr lang="en-US" altLang="en-US" sz="2400" dirty="0"/>
              <a:t>c</a:t>
            </a:r>
            <a:r>
              <a:rPr lang="en-US" altLang="en-US" sz="2400" baseline="-25000" dirty="0"/>
              <a:t>3</a:t>
            </a:r>
            <a:r>
              <a:rPr lang="en-US" altLang="en-US" sz="2400" dirty="0"/>
              <a:t> = (k</a:t>
            </a:r>
            <a:r>
              <a:rPr lang="en-US" altLang="en-US" sz="2400" baseline="-25000" dirty="0"/>
              <a:t>31</a:t>
            </a:r>
            <a:r>
              <a:rPr lang="en-US" altLang="en-US" sz="2400" dirty="0"/>
              <a:t>P</a:t>
            </a:r>
            <a:r>
              <a:rPr lang="en-US" altLang="en-US" sz="2400" baseline="-25000" dirty="0"/>
              <a:t>1</a:t>
            </a:r>
            <a:r>
              <a:rPr lang="en-US" altLang="en-US" sz="2400" dirty="0"/>
              <a:t> + k</a:t>
            </a:r>
            <a:r>
              <a:rPr lang="en-US" altLang="en-US" sz="2400" baseline="-25000" dirty="0"/>
              <a:t>32</a:t>
            </a:r>
            <a:r>
              <a:rPr lang="en-US" altLang="en-US" sz="2400" dirty="0"/>
              <a:t>P</a:t>
            </a:r>
            <a:r>
              <a:rPr lang="en-US" altLang="en-US" sz="2400" baseline="-25000" dirty="0"/>
              <a:t>2</a:t>
            </a:r>
            <a:r>
              <a:rPr lang="en-US" altLang="en-US" sz="2400" dirty="0"/>
              <a:t> + k3</a:t>
            </a:r>
            <a:r>
              <a:rPr lang="en-US" altLang="en-US" sz="2400" baseline="-25000" dirty="0"/>
              <a:t>3</a:t>
            </a:r>
            <a:r>
              <a:rPr lang="en-US" altLang="en-US" sz="2400" dirty="0"/>
              <a:t>P</a:t>
            </a:r>
            <a:r>
              <a:rPr lang="en-US" altLang="en-US" sz="2400" baseline="-25000" dirty="0"/>
              <a:t>3</a:t>
            </a:r>
            <a:r>
              <a:rPr lang="en-US" altLang="en-US" sz="2400" dirty="0"/>
              <a:t>) mod 26</a:t>
            </a:r>
          </a:p>
          <a:p>
            <a:pPr marL="0" indent="0">
              <a:buFont typeface="Arial" charset="0"/>
              <a:buNone/>
            </a:pPr>
            <a:endParaRPr lang="en-US" altLang="en-US" sz="1000" dirty="0"/>
          </a:p>
          <a:p>
            <a:pPr marL="0" indent="0">
              <a:buFont typeface="Arial" charset="0"/>
              <a:buNone/>
            </a:pPr>
            <a:r>
              <a:rPr lang="en-US" altLang="en-US" sz="2400" dirty="0"/>
              <a:t>This can be expressed in term of column vectors and matrices:</a:t>
            </a:r>
          </a:p>
          <a:p>
            <a:pPr marL="0" indent="0">
              <a:buFont typeface="Arial" charset="0"/>
              <a:buNone/>
            </a:pPr>
            <a:r>
              <a:rPr lang="en-US" altLang="en-US" sz="2400" dirty="0"/>
              <a:t>	C = KP mod 26</a:t>
            </a:r>
          </a:p>
          <a:p>
            <a:pPr marL="0" indent="0">
              <a:buFont typeface="Arial" charset="0"/>
              <a:buNone/>
            </a:pPr>
            <a:r>
              <a:rPr lang="en-US" altLang="en-US" sz="2400" dirty="0"/>
              <a:t>      or</a:t>
            </a:r>
          </a:p>
          <a:p>
            <a:pPr marL="0" indent="0" eaLnBrk="1" hangingPunct="1"/>
            <a:endParaRPr lang="en-US" altLang="en-US" sz="2800" dirty="0"/>
          </a:p>
        </p:txBody>
      </p:sp>
      <p:sp>
        <p:nvSpPr>
          <p:cNvPr id="716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67BBDCA-CCB9-454A-85A1-7E447E7ED040}" type="slidenum">
              <a:rPr lang="en-US" altLang="en-US" sz="1200">
                <a:solidFill>
                  <a:srgbClr val="898989"/>
                </a:solidFill>
                <a:latin typeface="Arial" charset="0"/>
              </a:rPr>
              <a:pPr>
                <a:spcBef>
                  <a:spcPct val="0"/>
                </a:spcBef>
                <a:buFontTx/>
                <a:buNone/>
              </a:pPr>
              <a:t>19</a:t>
            </a:fld>
            <a:endParaRPr lang="en-US" altLang="en-US" sz="1200">
              <a:solidFill>
                <a:srgbClr val="898989"/>
              </a:solidFill>
              <a:latin typeface="Arial" charset="0"/>
            </a:endParaRPr>
          </a:p>
        </p:txBody>
      </p:sp>
      <p:pic>
        <p:nvPicPr>
          <p:cNvPr id="307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4005263"/>
            <a:ext cx="5256213"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1685" name="Rectangle 3"/>
          <p:cNvSpPr txBox="1">
            <a:spLocks noChangeArrowheads="1"/>
          </p:cNvSpPr>
          <p:nvPr/>
        </p:nvSpPr>
        <p:spPr bwMode="auto">
          <a:xfrm>
            <a:off x="468313" y="5300663"/>
            <a:ext cx="85058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buFont typeface="Arial" charset="0"/>
              <a:buNone/>
            </a:pPr>
            <a:r>
              <a:rPr lang="en-US" altLang="en-US" sz="2000"/>
              <a:t>where C and P are column vectors of length 3, representing the plaintext and ciphertext, </a:t>
            </a:r>
            <a:r>
              <a:rPr lang="en-US" altLang="en-US" sz="2000">
                <a:solidFill>
                  <a:srgbClr val="000099"/>
                </a:solidFill>
              </a:rPr>
              <a:t>and K is a 3 x 3 matrix, representing the encryption key</a:t>
            </a:r>
            <a:r>
              <a:rPr lang="en-US" altLang="en-US" sz="2000"/>
              <a:t>. Operations are performed mod 26.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altLang="en-US" dirty="0">
                <a:ea typeface="ＭＳ Ｐゴシック" charset="-128"/>
              </a:rPr>
              <a:t>Classical Substitution Ciphers</a:t>
            </a:r>
            <a:endParaRPr lang="en-AU" altLang="en-US" dirty="0">
              <a:ea typeface="ＭＳ Ｐゴシック" charset="-128"/>
            </a:endParaRPr>
          </a:p>
        </p:txBody>
      </p:sp>
      <p:sp>
        <p:nvSpPr>
          <p:cNvPr id="34818" name="Rectangle 3"/>
          <p:cNvSpPr>
            <a:spLocks noGrp="1" noChangeArrowheads="1"/>
          </p:cNvSpPr>
          <p:nvPr>
            <p:ph idx="1"/>
          </p:nvPr>
        </p:nvSpPr>
        <p:spPr/>
        <p:txBody>
          <a:bodyPr/>
          <a:lstStyle/>
          <a:p>
            <a:pPr eaLnBrk="1" hangingPunct="1"/>
            <a:r>
              <a:rPr lang="en-US" altLang="en-US" dirty="0">
                <a:ea typeface="ＭＳ Ｐゴシック" charset="-128"/>
              </a:rPr>
              <a:t>where </a:t>
            </a:r>
            <a:r>
              <a:rPr lang="en-AU" altLang="en-US" dirty="0">
                <a:ea typeface="ＭＳ Ｐゴシック" charset="-128"/>
              </a:rPr>
              <a:t>letters of plaintext are </a:t>
            </a:r>
            <a:r>
              <a:rPr lang="en-AU" altLang="en-US" dirty="0">
                <a:solidFill>
                  <a:srgbClr val="000099"/>
                </a:solidFill>
                <a:ea typeface="ＭＳ Ｐゴシック" charset="-128"/>
              </a:rPr>
              <a:t>replaced</a:t>
            </a:r>
            <a:r>
              <a:rPr lang="en-AU" altLang="en-US" dirty="0">
                <a:ea typeface="ＭＳ Ｐゴシック" charset="-128"/>
              </a:rPr>
              <a:t> by other letters or by numbers or symbols</a:t>
            </a:r>
          </a:p>
          <a:p>
            <a:pPr eaLnBrk="1" hangingPunct="1"/>
            <a:r>
              <a:rPr lang="en-US" altLang="en-US" dirty="0">
                <a:ea typeface="ＭＳ Ｐゴシック" charset="-128"/>
              </a:rPr>
              <a:t>or if plaintext is </a:t>
            </a:r>
            <a:r>
              <a:rPr lang="en-AU" altLang="en-US" dirty="0">
                <a:ea typeface="ＭＳ Ｐゴシック" charset="-128"/>
              </a:rPr>
              <a:t>viewed as a sequence of bits, then substitution involves </a:t>
            </a:r>
            <a:r>
              <a:rPr lang="en-AU" altLang="en-US" dirty="0">
                <a:solidFill>
                  <a:srgbClr val="000099"/>
                </a:solidFill>
                <a:ea typeface="ＭＳ Ｐゴシック" charset="-128"/>
              </a:rPr>
              <a:t>replacing</a:t>
            </a:r>
            <a:r>
              <a:rPr lang="en-AU" altLang="en-US" dirty="0">
                <a:ea typeface="ＭＳ Ｐゴシック" charset="-128"/>
              </a:rPr>
              <a:t> plaintext bit patterns with </a:t>
            </a:r>
            <a:r>
              <a:rPr lang="en-AU" altLang="en-US" dirty="0" err="1">
                <a:ea typeface="ＭＳ Ｐゴシック" charset="-128"/>
              </a:rPr>
              <a:t>ciphertext</a:t>
            </a:r>
            <a:r>
              <a:rPr lang="en-AU" altLang="en-US" dirty="0">
                <a:ea typeface="ＭＳ Ｐゴシック" charset="-128"/>
              </a:rPr>
              <a:t> bit patterns</a:t>
            </a:r>
          </a:p>
          <a:p>
            <a:pPr eaLnBrk="1" hangingPunct="1"/>
            <a:endParaRPr lang="en-AU" altLang="en-US" dirty="0">
              <a:ea typeface="ＭＳ Ｐゴシック" charset="-128"/>
            </a:endParaRPr>
          </a:p>
          <a:p>
            <a:pPr eaLnBrk="1" hangingPunct="1"/>
            <a:endParaRPr lang="en-AU" altLang="en-US" dirty="0">
              <a:ea typeface="ＭＳ Ｐゴシック" charset="-128"/>
            </a:endParaRPr>
          </a:p>
        </p:txBody>
      </p:sp>
      <p:sp>
        <p:nvSpPr>
          <p:cNvPr id="3481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8559C64-800B-434E-B4CC-B11E81114DF6}" type="slidenum">
              <a:rPr lang="en-US" altLang="en-US" sz="1200">
                <a:solidFill>
                  <a:srgbClr val="898989"/>
                </a:solidFill>
                <a:latin typeface="Arial" charset="0"/>
              </a:rPr>
              <a:pPr>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pPr eaLnBrk="1" hangingPunct="1"/>
            <a:r>
              <a:rPr lang="en-AU" altLang="en-US"/>
              <a:t>Hill Cipher (for </a:t>
            </a:r>
            <a:r>
              <a:rPr lang="en-US" altLang="en-US"/>
              <a:t>m = 3, encryption)</a:t>
            </a:r>
            <a:endParaRPr lang="en-AU" altLang="en-US"/>
          </a:p>
        </p:txBody>
      </p:sp>
      <p:sp>
        <p:nvSpPr>
          <p:cNvPr id="73730" name="Rectangle 3"/>
          <p:cNvSpPr>
            <a:spLocks noGrp="1" noChangeArrowheads="1"/>
          </p:cNvSpPr>
          <p:nvPr>
            <p:ph idx="1"/>
          </p:nvPr>
        </p:nvSpPr>
        <p:spPr>
          <a:xfrm>
            <a:off x="457200" y="1600200"/>
            <a:ext cx="8507413" cy="820738"/>
          </a:xfrm>
        </p:spPr>
        <p:txBody>
          <a:bodyPr/>
          <a:lstStyle/>
          <a:p>
            <a:pPr marL="0" indent="0">
              <a:buFont typeface="Arial" charset="0"/>
              <a:buNone/>
            </a:pPr>
            <a:r>
              <a:rPr lang="en-US" altLang="en-US" sz="2400" dirty="0"/>
              <a:t>For example, consider the plaintext "</a:t>
            </a:r>
            <a:r>
              <a:rPr lang="en-US" altLang="en-US" sz="2400" dirty="0" err="1">
                <a:solidFill>
                  <a:srgbClr val="000099"/>
                </a:solidFill>
              </a:rPr>
              <a:t>pay</a:t>
            </a:r>
            <a:r>
              <a:rPr lang="en-US" altLang="en-US" sz="2400" dirty="0" err="1"/>
              <a:t>moremoney</a:t>
            </a:r>
            <a:r>
              <a:rPr lang="en-US" altLang="en-US" sz="2400" dirty="0"/>
              <a:t>" and use the encryption key </a:t>
            </a:r>
          </a:p>
          <a:p>
            <a:pPr marL="0" indent="0" eaLnBrk="1" hangingPunct="1"/>
            <a:endParaRPr lang="en-US" altLang="en-US" sz="2800" dirty="0"/>
          </a:p>
        </p:txBody>
      </p:sp>
      <p:sp>
        <p:nvSpPr>
          <p:cNvPr id="7373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C40836A-EB83-6848-B208-C5E5FA586AA5}" type="slidenum">
              <a:rPr lang="en-US" altLang="en-US" sz="1200">
                <a:solidFill>
                  <a:srgbClr val="898989"/>
                </a:solidFill>
                <a:latin typeface="Arial" charset="0"/>
              </a:rPr>
              <a:pPr>
                <a:spcBef>
                  <a:spcPct val="0"/>
                </a:spcBef>
                <a:buFontTx/>
                <a:buNone/>
              </a:pPr>
              <a:t>20</a:t>
            </a:fld>
            <a:endParaRPr lang="en-US" altLang="en-US" sz="1200">
              <a:solidFill>
                <a:srgbClr val="898989"/>
              </a:solidFill>
              <a:latin typeface="Arial" charset="0"/>
            </a:endParaRPr>
          </a:p>
        </p:txBody>
      </p:sp>
      <p:pic>
        <p:nvPicPr>
          <p:cNvPr id="3174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5175" y="2349500"/>
            <a:ext cx="2536825"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3734" name="Rectangle 3"/>
          <p:cNvSpPr txBox="1">
            <a:spLocks noChangeArrowheads="1"/>
          </p:cNvSpPr>
          <p:nvPr/>
        </p:nvSpPr>
        <p:spPr bwMode="auto">
          <a:xfrm>
            <a:off x="612403" y="5301059"/>
            <a:ext cx="85058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buFont typeface="Arial" charset="0"/>
              <a:buNone/>
            </a:pPr>
            <a:r>
              <a:rPr lang="en-US" altLang="en-US" sz="2400"/>
              <a:t>The </a:t>
            </a:r>
            <a:r>
              <a:rPr lang="en-US" altLang="en-US" sz="2400" dirty="0" err="1"/>
              <a:t>ciphertext</a:t>
            </a:r>
            <a:r>
              <a:rPr lang="en-US" altLang="en-US" sz="2400" dirty="0"/>
              <a:t> for the entire plaintext is LNSHDLEWMTRW.</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700" y="3753644"/>
            <a:ext cx="7086600" cy="1168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p:txBody>
          <a:bodyPr/>
          <a:lstStyle/>
          <a:p>
            <a:pPr eaLnBrk="1" hangingPunct="1"/>
            <a:r>
              <a:rPr lang="en-AU" altLang="en-US"/>
              <a:t>Hill Cipher (for </a:t>
            </a:r>
            <a:r>
              <a:rPr lang="en-US" altLang="en-US"/>
              <a:t>m = 3, decryption)</a:t>
            </a:r>
            <a:endParaRPr lang="en-AU" altLang="en-US"/>
          </a:p>
        </p:txBody>
      </p:sp>
      <p:sp>
        <p:nvSpPr>
          <p:cNvPr id="75778" name="Rectangle 3"/>
          <p:cNvSpPr>
            <a:spLocks noGrp="1" noChangeArrowheads="1"/>
          </p:cNvSpPr>
          <p:nvPr>
            <p:ph idx="1"/>
          </p:nvPr>
        </p:nvSpPr>
        <p:spPr>
          <a:xfrm>
            <a:off x="457200" y="1600200"/>
            <a:ext cx="8516938" cy="820738"/>
          </a:xfrm>
        </p:spPr>
        <p:txBody>
          <a:bodyPr/>
          <a:lstStyle/>
          <a:p>
            <a:pPr marL="0" indent="0">
              <a:buFont typeface="Arial" charset="0"/>
              <a:buNone/>
            </a:pPr>
            <a:r>
              <a:rPr lang="en-US" altLang="en-US" sz="2400" dirty="0"/>
              <a:t>Decryption requires using the inverse of the matrix K (if it exists). The inverse K</a:t>
            </a:r>
            <a:r>
              <a:rPr lang="en-US" altLang="en-US" sz="2400" baseline="30000" dirty="0"/>
              <a:t>-1</a:t>
            </a:r>
            <a:r>
              <a:rPr lang="en-US" altLang="en-US" sz="2400" dirty="0"/>
              <a:t> of a matrix K is defined by the equation KK</a:t>
            </a:r>
            <a:r>
              <a:rPr lang="en-US" altLang="en-US" sz="2400" baseline="30000" dirty="0"/>
              <a:t>-1</a:t>
            </a:r>
            <a:r>
              <a:rPr lang="en-US" altLang="en-US" sz="2400" dirty="0"/>
              <a:t> = K</a:t>
            </a:r>
            <a:r>
              <a:rPr lang="en-US" altLang="en-US" sz="2400" baseline="30000" dirty="0"/>
              <a:t>-1</a:t>
            </a:r>
            <a:r>
              <a:rPr lang="en-US" altLang="en-US" sz="2400" dirty="0"/>
              <a:t>K = I, where I is the identity matrix.</a:t>
            </a:r>
            <a:endParaRPr lang="en-US" altLang="en-US" sz="2800" dirty="0"/>
          </a:p>
        </p:txBody>
      </p:sp>
      <p:sp>
        <p:nvSpPr>
          <p:cNvPr id="7577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A0AE10F-90B4-4D46-9EDE-386A107AC360}" type="slidenum">
              <a:rPr lang="en-US" altLang="en-US" sz="1200">
                <a:solidFill>
                  <a:srgbClr val="898989"/>
                </a:solidFill>
                <a:latin typeface="Arial" charset="0"/>
              </a:rPr>
              <a:pPr>
                <a:spcBef>
                  <a:spcPct val="0"/>
                </a:spcBef>
                <a:buFontTx/>
                <a:buNone/>
              </a:pPr>
              <a:t>21</a:t>
            </a:fld>
            <a:endParaRPr lang="en-US" altLang="en-US" sz="1200">
              <a:solidFill>
                <a:srgbClr val="898989"/>
              </a:solidFill>
              <a:latin typeface="Arial" charset="0"/>
            </a:endParaRPr>
          </a:p>
        </p:txBody>
      </p:sp>
      <p:sp>
        <p:nvSpPr>
          <p:cNvPr id="75780" name="Rectangle 3"/>
          <p:cNvSpPr txBox="1">
            <a:spLocks noChangeArrowheads="1"/>
          </p:cNvSpPr>
          <p:nvPr/>
        </p:nvSpPr>
        <p:spPr bwMode="auto">
          <a:xfrm>
            <a:off x="468313" y="3976688"/>
            <a:ext cx="8675687" cy="137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buFont typeface="Arial" charset="0"/>
              <a:buNone/>
            </a:pPr>
            <a:r>
              <a:rPr lang="en-US" altLang="en-US" sz="2400" dirty="0"/>
              <a:t>It is easily seen that </a:t>
            </a:r>
            <a:r>
              <a:rPr lang="en-US" altLang="en-US" sz="2400" dirty="0">
                <a:solidFill>
                  <a:srgbClr val="000099"/>
                </a:solidFill>
              </a:rPr>
              <a:t>if the matrix K</a:t>
            </a:r>
            <a:r>
              <a:rPr lang="en-US" altLang="en-US" sz="2400" baseline="30000" dirty="0">
                <a:solidFill>
                  <a:srgbClr val="000099"/>
                </a:solidFill>
              </a:rPr>
              <a:t>-1</a:t>
            </a:r>
            <a:r>
              <a:rPr lang="en-US" altLang="en-US" sz="2400" dirty="0">
                <a:solidFill>
                  <a:srgbClr val="000099"/>
                </a:solidFill>
              </a:rPr>
              <a:t> is applied to the </a:t>
            </a:r>
            <a:r>
              <a:rPr lang="en-US" altLang="en-US" sz="2400" dirty="0" err="1">
                <a:solidFill>
                  <a:srgbClr val="000099"/>
                </a:solidFill>
              </a:rPr>
              <a:t>ciphertext</a:t>
            </a:r>
            <a:r>
              <a:rPr lang="en-US" altLang="en-US" sz="2400" dirty="0">
                <a:solidFill>
                  <a:srgbClr val="000099"/>
                </a:solidFill>
              </a:rPr>
              <a:t>, then the plaintext is recovered</a:t>
            </a:r>
            <a:r>
              <a:rPr lang="en-US" altLang="en-US" sz="2400" dirty="0"/>
              <a:t>.</a:t>
            </a:r>
          </a:p>
          <a:p>
            <a:pPr>
              <a:buFont typeface="Arial" charset="0"/>
              <a:buNone/>
            </a:pPr>
            <a:r>
              <a:rPr lang="en-US" altLang="en-US" sz="2400" dirty="0"/>
              <a:t>In general terms, the Hill Cipher system can be expressed as follows:</a:t>
            </a:r>
          </a:p>
          <a:p>
            <a:pPr>
              <a:buFont typeface="Arial" charset="0"/>
              <a:buNone/>
            </a:pPr>
            <a:r>
              <a:rPr lang="en-US" altLang="en-US" sz="2400" dirty="0"/>
              <a:t>C = E(K, P) = KP mod 26</a:t>
            </a:r>
          </a:p>
          <a:p>
            <a:pPr>
              <a:buFont typeface="Arial" charset="0"/>
              <a:buNone/>
            </a:pPr>
            <a:r>
              <a:rPr lang="en-US" altLang="en-US" sz="2400" dirty="0"/>
              <a:t>P = D(K, P) = K</a:t>
            </a:r>
            <a:r>
              <a:rPr lang="en-US" altLang="en-US" sz="2400" baseline="30000" dirty="0"/>
              <a:t>-1</a:t>
            </a:r>
            <a:r>
              <a:rPr lang="en-US" altLang="en-US" sz="2400" dirty="0"/>
              <a:t>C mod 26 = K</a:t>
            </a:r>
            <a:r>
              <a:rPr lang="en-US" altLang="en-US" sz="2400" baseline="30000" dirty="0"/>
              <a:t>-1</a:t>
            </a:r>
            <a:r>
              <a:rPr lang="en-US" altLang="en-US" sz="2400" dirty="0"/>
              <a:t>KP = P</a:t>
            </a:r>
          </a:p>
          <a:p>
            <a:pPr>
              <a:buFont typeface="Arial" charset="0"/>
              <a:buNone/>
            </a:pPr>
            <a:endParaRPr lang="en-US" altLang="en-US" sz="2400" dirty="0"/>
          </a:p>
        </p:txBody>
      </p:sp>
      <p:pic>
        <p:nvPicPr>
          <p:cNvPr id="327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754313"/>
            <a:ext cx="2808287" cy="117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p:txBody>
          <a:bodyPr/>
          <a:lstStyle/>
          <a:p>
            <a:pPr eaLnBrk="1" hangingPunct="1"/>
            <a:r>
              <a:rPr lang="en-AU" altLang="en-US"/>
              <a:t>Security of Hill Cipher</a:t>
            </a:r>
          </a:p>
        </p:txBody>
      </p:sp>
      <p:sp>
        <p:nvSpPr>
          <p:cNvPr id="77826" name="Rectangle 3"/>
          <p:cNvSpPr>
            <a:spLocks noGrp="1" noChangeArrowheads="1"/>
          </p:cNvSpPr>
          <p:nvPr>
            <p:ph idx="1"/>
          </p:nvPr>
        </p:nvSpPr>
        <p:spPr>
          <a:xfrm>
            <a:off x="457200" y="1600200"/>
            <a:ext cx="8516938" cy="4132263"/>
          </a:xfrm>
        </p:spPr>
        <p:txBody>
          <a:bodyPr/>
          <a:lstStyle/>
          <a:p>
            <a:r>
              <a:rPr lang="en-US" altLang="en-US" sz="2400" dirty="0"/>
              <a:t>As with </a:t>
            </a:r>
            <a:r>
              <a:rPr lang="en-US" altLang="en-US" sz="2400" dirty="0" err="1"/>
              <a:t>Playfair</a:t>
            </a:r>
            <a:r>
              <a:rPr lang="en-US" altLang="en-US" sz="2400" dirty="0"/>
              <a:t>, the strength of the Hill cipher is that it can hide single-letter frequency information. </a:t>
            </a:r>
          </a:p>
          <a:p>
            <a:r>
              <a:rPr lang="en-US" altLang="en-US" sz="2400" dirty="0"/>
              <a:t>Indeed, with Hill, </a:t>
            </a:r>
            <a:r>
              <a:rPr lang="en-US" altLang="en-US" sz="2400" dirty="0">
                <a:solidFill>
                  <a:srgbClr val="000099"/>
                </a:solidFill>
              </a:rPr>
              <a:t>the use of a larger matrix hides more frequency information</a:t>
            </a:r>
            <a:r>
              <a:rPr lang="en-US" altLang="en-US" sz="2400" dirty="0"/>
              <a:t>. </a:t>
            </a:r>
          </a:p>
          <a:p>
            <a:r>
              <a:rPr lang="en-US" altLang="en-US" sz="2400" dirty="0"/>
              <a:t>A 3 x 3 Hill cipher hides not only single-letter but also two-letter frequency information.</a:t>
            </a:r>
          </a:p>
          <a:p>
            <a:r>
              <a:rPr lang="en-US" altLang="en-US" sz="2400" dirty="0"/>
              <a:t>Although the Hill cipher is strong against a </a:t>
            </a:r>
            <a:r>
              <a:rPr lang="en-US" altLang="en-US" sz="2400" dirty="0" err="1"/>
              <a:t>ciphertext</a:t>
            </a:r>
            <a:r>
              <a:rPr lang="en-US" altLang="en-US" sz="2400" dirty="0"/>
              <a:t>-only attack, </a:t>
            </a:r>
            <a:r>
              <a:rPr lang="en-US" altLang="en-US" sz="2400" dirty="0">
                <a:solidFill>
                  <a:srgbClr val="000099"/>
                </a:solidFill>
              </a:rPr>
              <a:t>it is easily broken with a known plaintext attack</a:t>
            </a:r>
            <a:r>
              <a:rPr lang="en-US" altLang="en-US" sz="2400" dirty="0"/>
              <a:t>.</a:t>
            </a:r>
          </a:p>
        </p:txBody>
      </p:sp>
      <p:sp>
        <p:nvSpPr>
          <p:cNvPr id="7782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26C4F5A-EF1D-EA42-BF6F-8521E4088C13}" type="slidenum">
              <a:rPr lang="en-US" altLang="en-US" sz="1200">
                <a:solidFill>
                  <a:srgbClr val="898989"/>
                </a:solidFill>
                <a:latin typeface="Arial" charset="0"/>
              </a:rPr>
              <a:pPr>
                <a:spcBef>
                  <a:spcPct val="0"/>
                </a:spcBef>
                <a:buFontTx/>
                <a:buNone/>
              </a:pPr>
              <a:t>22</a:t>
            </a:fld>
            <a:endParaRPr lang="en-US" altLang="en-US" sz="1200">
              <a:solidFill>
                <a:srgbClr val="898989"/>
              </a:solidFill>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p:txBody>
          <a:bodyPr/>
          <a:lstStyle/>
          <a:p>
            <a:pPr eaLnBrk="1" hangingPunct="1"/>
            <a:r>
              <a:rPr lang="en-AU" altLang="en-US"/>
              <a:t>Break the Hill Cipher</a:t>
            </a:r>
          </a:p>
        </p:txBody>
      </p:sp>
      <p:sp>
        <p:nvSpPr>
          <p:cNvPr id="79874" name="Rectangle 3"/>
          <p:cNvSpPr>
            <a:spLocks noGrp="1" noChangeArrowheads="1"/>
          </p:cNvSpPr>
          <p:nvPr>
            <p:ph idx="1"/>
          </p:nvPr>
        </p:nvSpPr>
        <p:spPr>
          <a:xfrm>
            <a:off x="457200" y="1600200"/>
            <a:ext cx="8516938" cy="892175"/>
          </a:xfrm>
        </p:spPr>
        <p:txBody>
          <a:bodyPr/>
          <a:lstStyle/>
          <a:p>
            <a:pPr marL="0" indent="0">
              <a:buFont typeface="Arial" charset="0"/>
              <a:buNone/>
            </a:pPr>
            <a:r>
              <a:rPr lang="en-US" altLang="en-US" sz="2400"/>
              <a:t>For an m x m Hill cipher, suppose we have </a:t>
            </a:r>
            <a:r>
              <a:rPr lang="en-US" altLang="en-US" sz="2400">
                <a:solidFill>
                  <a:srgbClr val="000099"/>
                </a:solidFill>
              </a:rPr>
              <a:t>m</a:t>
            </a:r>
            <a:r>
              <a:rPr lang="en-US" altLang="en-US" sz="2400"/>
              <a:t> plaintext-ciphertext pairs, each of length </a:t>
            </a:r>
            <a:r>
              <a:rPr lang="en-US" altLang="en-US" sz="2400">
                <a:solidFill>
                  <a:srgbClr val="000099"/>
                </a:solidFill>
              </a:rPr>
              <a:t>m</a:t>
            </a:r>
            <a:r>
              <a:rPr lang="en-US" altLang="en-US" sz="2400"/>
              <a:t>. We label the pairs </a:t>
            </a:r>
          </a:p>
        </p:txBody>
      </p:sp>
      <p:sp>
        <p:nvSpPr>
          <p:cNvPr id="7987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F479AD6-4D2D-054A-9C4D-1545EEA2D96C}" type="slidenum">
              <a:rPr lang="en-US" altLang="en-US" sz="1200">
                <a:solidFill>
                  <a:srgbClr val="898989"/>
                </a:solidFill>
                <a:latin typeface="Arial" charset="0"/>
              </a:rPr>
              <a:pPr>
                <a:spcBef>
                  <a:spcPct val="0"/>
                </a:spcBef>
                <a:buFontTx/>
                <a:buNone/>
              </a:pPr>
              <a:t>23</a:t>
            </a:fld>
            <a:endParaRPr lang="en-US" altLang="en-US" sz="1200">
              <a:solidFill>
                <a:srgbClr val="898989"/>
              </a:solidFill>
              <a:latin typeface="Arial" charset="0"/>
            </a:endParaRPr>
          </a:p>
        </p:txBody>
      </p:sp>
      <p:pic>
        <p:nvPicPr>
          <p:cNvPr id="348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565400"/>
            <a:ext cx="8310562" cy="141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9877" name="Rectangle 3"/>
          <p:cNvSpPr txBox="1">
            <a:spLocks noChangeArrowheads="1"/>
          </p:cNvSpPr>
          <p:nvPr/>
        </p:nvSpPr>
        <p:spPr bwMode="auto">
          <a:xfrm>
            <a:off x="446088" y="3976688"/>
            <a:ext cx="8518525"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buFont typeface="Arial" charset="0"/>
              <a:buNone/>
            </a:pPr>
            <a:r>
              <a:rPr lang="en-US" altLang="en-US" sz="2400" dirty="0"/>
              <a:t>unknown key matrix K. Now define two m x m matrices </a:t>
            </a:r>
            <a:r>
              <a:rPr lang="en-US" altLang="en-US" sz="2400" dirty="0">
                <a:solidFill>
                  <a:srgbClr val="000099"/>
                </a:solidFill>
              </a:rPr>
              <a:t>X = (</a:t>
            </a:r>
            <a:r>
              <a:rPr lang="en-US" altLang="en-US" sz="2400" dirty="0" err="1">
                <a:solidFill>
                  <a:srgbClr val="000099"/>
                </a:solidFill>
              </a:rPr>
              <a:t>P</a:t>
            </a:r>
            <a:r>
              <a:rPr lang="en-US" altLang="en-US" sz="2400" baseline="-25000" dirty="0" err="1">
                <a:solidFill>
                  <a:srgbClr val="000099"/>
                </a:solidFill>
              </a:rPr>
              <a:t>ij</a:t>
            </a:r>
            <a:r>
              <a:rPr lang="en-US" altLang="en-US" sz="2400" dirty="0">
                <a:solidFill>
                  <a:srgbClr val="000099"/>
                </a:solidFill>
              </a:rPr>
              <a:t>) </a:t>
            </a:r>
            <a:r>
              <a:rPr lang="en-US" altLang="en-US" sz="2400" dirty="0"/>
              <a:t>and </a:t>
            </a:r>
            <a:r>
              <a:rPr lang="en-US" altLang="en-US" sz="2400" dirty="0">
                <a:solidFill>
                  <a:srgbClr val="000099"/>
                </a:solidFill>
              </a:rPr>
              <a:t>Y = (</a:t>
            </a:r>
            <a:r>
              <a:rPr lang="en-US" altLang="en-US" sz="2400" dirty="0" err="1">
                <a:solidFill>
                  <a:srgbClr val="000099"/>
                </a:solidFill>
              </a:rPr>
              <a:t>C</a:t>
            </a:r>
            <a:r>
              <a:rPr lang="en-US" altLang="en-US" sz="2400" baseline="-25000" dirty="0" err="1">
                <a:solidFill>
                  <a:srgbClr val="000099"/>
                </a:solidFill>
              </a:rPr>
              <a:t>ij</a:t>
            </a:r>
            <a:r>
              <a:rPr lang="en-US" altLang="en-US" sz="2400" dirty="0">
                <a:solidFill>
                  <a:srgbClr val="000099"/>
                </a:solidFill>
              </a:rPr>
              <a:t>)</a:t>
            </a:r>
            <a:r>
              <a:rPr lang="en-US" altLang="en-US" sz="2400" dirty="0"/>
              <a:t>. Then we can form the matrix equation </a:t>
            </a:r>
            <a:r>
              <a:rPr lang="en-US" altLang="en-US" sz="2400" dirty="0">
                <a:solidFill>
                  <a:srgbClr val="000099"/>
                </a:solidFill>
              </a:rPr>
              <a:t>Y = KX</a:t>
            </a:r>
            <a:r>
              <a:rPr lang="en-US" altLang="en-US" sz="2400" dirty="0"/>
              <a:t>.  If X has an inverse, then we can determine </a:t>
            </a:r>
            <a:r>
              <a:rPr lang="en-US" altLang="en-US" sz="2400" dirty="0">
                <a:solidFill>
                  <a:srgbClr val="000099"/>
                </a:solidFill>
              </a:rPr>
              <a:t>K = YX</a:t>
            </a:r>
            <a:r>
              <a:rPr lang="en-US" altLang="en-US" sz="2400" baseline="30000" dirty="0">
                <a:solidFill>
                  <a:srgbClr val="000099"/>
                </a:solidFill>
              </a:rPr>
              <a:t>-1</a:t>
            </a:r>
            <a:r>
              <a:rPr lang="en-US" altLang="en-US" sz="2400" dirty="0"/>
              <a:t>. If X is not invertible, then a new version of X can be formed with additional plaintext-</a:t>
            </a:r>
            <a:r>
              <a:rPr lang="en-US" altLang="en-US" sz="2400" dirty="0" err="1"/>
              <a:t>ciphertext</a:t>
            </a:r>
            <a:r>
              <a:rPr lang="en-US" altLang="en-US" sz="2400" dirty="0"/>
              <a:t> pairs until an invertible X is obtained.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pPr eaLnBrk="1" hangingPunct="1"/>
            <a:r>
              <a:rPr lang="en-AU" altLang="en-US"/>
              <a:t>Break the Hill Cipher (example)</a:t>
            </a:r>
          </a:p>
        </p:txBody>
      </p:sp>
      <p:sp>
        <p:nvSpPr>
          <p:cNvPr id="81922" name="Rectangle 3"/>
          <p:cNvSpPr>
            <a:spLocks noGrp="1" noChangeArrowheads="1"/>
          </p:cNvSpPr>
          <p:nvPr>
            <p:ph idx="1"/>
          </p:nvPr>
        </p:nvSpPr>
        <p:spPr>
          <a:xfrm>
            <a:off x="457200" y="1600200"/>
            <a:ext cx="8516938" cy="892175"/>
          </a:xfrm>
        </p:spPr>
        <p:txBody>
          <a:bodyPr/>
          <a:lstStyle/>
          <a:p>
            <a:pPr marL="0" indent="0">
              <a:buFont typeface="Arial" charset="0"/>
              <a:buNone/>
            </a:pPr>
            <a:r>
              <a:rPr lang="en-US" altLang="en-US" sz="2400" dirty="0"/>
              <a:t>Suppose that the plaintext "</a:t>
            </a:r>
            <a:r>
              <a:rPr lang="en-US" altLang="en-US" sz="2400" dirty="0" err="1"/>
              <a:t>friday</a:t>
            </a:r>
            <a:r>
              <a:rPr lang="en-US" altLang="en-US" sz="2400" dirty="0"/>
              <a:t>" is encrypted using a 2 x 2 Hill cipher to yield the ciphertext PQCFKU. Thus, we know that</a:t>
            </a:r>
          </a:p>
        </p:txBody>
      </p:sp>
      <p:sp>
        <p:nvSpPr>
          <p:cNvPr id="8192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13D124BE-5DFC-4B49-92EF-F003DA37C2E2}" type="slidenum">
              <a:rPr lang="en-US" altLang="en-US" sz="1200">
                <a:solidFill>
                  <a:srgbClr val="898989"/>
                </a:solidFill>
                <a:latin typeface="Arial" charset="0"/>
              </a:rPr>
              <a:pPr>
                <a:spcBef>
                  <a:spcPct val="0"/>
                </a:spcBef>
                <a:buFontTx/>
                <a:buNone/>
              </a:pPr>
              <a:t>24</a:t>
            </a:fld>
            <a:endParaRPr lang="en-US" altLang="en-US" sz="1200">
              <a:solidFill>
                <a:srgbClr val="898989"/>
              </a:solidFill>
              <a:latin typeface="Arial" charset="0"/>
            </a:endParaRPr>
          </a:p>
        </p:txBody>
      </p:sp>
      <p:pic>
        <p:nvPicPr>
          <p:cNvPr id="358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565400"/>
            <a:ext cx="8348662"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1925" name="Rectangle 3"/>
          <p:cNvSpPr txBox="1">
            <a:spLocks noChangeArrowheads="1"/>
          </p:cNvSpPr>
          <p:nvPr/>
        </p:nvSpPr>
        <p:spPr bwMode="auto">
          <a:xfrm>
            <a:off x="446088" y="3429000"/>
            <a:ext cx="85185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buFont typeface="Arial" charset="0"/>
              <a:buNone/>
            </a:pPr>
            <a:r>
              <a:rPr lang="en-US" altLang="en-US" sz="2400"/>
              <a:t>Using the first two plaintext-ciphertext pairs, we have</a:t>
            </a:r>
          </a:p>
        </p:txBody>
      </p:sp>
      <p:pic>
        <p:nvPicPr>
          <p:cNvPr id="358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030663"/>
            <a:ext cx="3313112"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58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2250" y="3976688"/>
            <a:ext cx="2582863"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58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5013325"/>
            <a:ext cx="6981825"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pPr eaLnBrk="1" hangingPunct="1"/>
            <a:r>
              <a:rPr lang="en-US" altLang="en-US">
                <a:ea typeface="ＭＳ Ｐゴシック" charset="-128"/>
              </a:rPr>
              <a:t>Summary</a:t>
            </a:r>
            <a:endParaRPr lang="en-AU" altLang="en-US">
              <a:ea typeface="ＭＳ Ｐゴシック" charset="-128"/>
            </a:endParaRPr>
          </a:p>
        </p:txBody>
      </p:sp>
      <p:sp>
        <p:nvSpPr>
          <p:cNvPr id="126978" name="Rectangle 3"/>
          <p:cNvSpPr>
            <a:spLocks noGrp="1" noChangeArrowheads="1"/>
          </p:cNvSpPr>
          <p:nvPr>
            <p:ph idx="1"/>
          </p:nvPr>
        </p:nvSpPr>
        <p:spPr>
          <a:xfrm>
            <a:off x="457200" y="1676400"/>
            <a:ext cx="8229600" cy="4953000"/>
          </a:xfrm>
        </p:spPr>
        <p:txBody>
          <a:bodyPr/>
          <a:lstStyle/>
          <a:p>
            <a:pPr eaLnBrk="1" hangingPunct="1"/>
            <a:r>
              <a:rPr lang="en-US" altLang="en-US" dirty="0">
                <a:ea typeface="ＭＳ Ｐゴシック" charset="-128"/>
              </a:rPr>
              <a:t>Caesar cipher</a:t>
            </a:r>
          </a:p>
          <a:p>
            <a:pPr eaLnBrk="1" hangingPunct="1"/>
            <a:r>
              <a:rPr lang="en-US" altLang="en-US" dirty="0" err="1">
                <a:ea typeface="ＭＳ Ｐゴシック" charset="-128"/>
              </a:rPr>
              <a:t>monoalphabetic</a:t>
            </a:r>
            <a:r>
              <a:rPr lang="en-US" altLang="en-US" dirty="0">
                <a:ea typeface="ＭＳ Ｐゴシック" charset="-128"/>
              </a:rPr>
              <a:t> cipher</a:t>
            </a:r>
          </a:p>
          <a:p>
            <a:pPr eaLnBrk="1" hangingPunct="1"/>
            <a:r>
              <a:rPr lang="en-US" altLang="en-US" dirty="0">
                <a:ea typeface="ＭＳ Ｐゴシック" charset="-128"/>
              </a:rPr>
              <a:t>cryptanalysis using letter frequencies</a:t>
            </a:r>
          </a:p>
          <a:p>
            <a:pPr eaLnBrk="1" hangingPunct="1"/>
            <a:r>
              <a:rPr lang="en-US" altLang="en-US" dirty="0" err="1">
                <a:ea typeface="ＭＳ Ｐゴシック" charset="-128"/>
              </a:rPr>
              <a:t>Playfair</a:t>
            </a:r>
            <a:r>
              <a:rPr lang="en-US" altLang="en-US" dirty="0">
                <a:ea typeface="ＭＳ Ｐゴシック" charset="-128"/>
              </a:rPr>
              <a:t> cipher</a:t>
            </a:r>
          </a:p>
          <a:p>
            <a:pPr eaLnBrk="1" hangingPunct="1"/>
            <a:r>
              <a:rPr lang="en-US" altLang="en-US" dirty="0">
                <a:ea typeface="ＭＳ Ｐゴシック" charset="-128"/>
              </a:rPr>
              <a:t>Hill cipher</a:t>
            </a:r>
          </a:p>
        </p:txBody>
      </p:sp>
      <p:sp>
        <p:nvSpPr>
          <p:cNvPr id="12697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8D400E3-4ABC-7044-8697-A40A4E86ADB7}" type="slidenum">
              <a:rPr lang="en-US" altLang="en-US" sz="1200">
                <a:solidFill>
                  <a:srgbClr val="898989"/>
                </a:solidFill>
                <a:latin typeface="Arial" charset="0"/>
              </a:rPr>
              <a:pPr>
                <a:spcBef>
                  <a:spcPct val="0"/>
                </a:spcBef>
                <a:buFontTx/>
                <a:buNone/>
              </a:pPr>
              <a:t>25</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AU" altLang="en-US" dirty="0"/>
              <a:t>Caesar Cipher</a:t>
            </a:r>
          </a:p>
        </p:txBody>
      </p:sp>
      <p:sp>
        <p:nvSpPr>
          <p:cNvPr id="36866" name="Rectangle 3"/>
          <p:cNvSpPr>
            <a:spLocks noGrp="1" noChangeArrowheads="1"/>
          </p:cNvSpPr>
          <p:nvPr>
            <p:ph idx="1"/>
          </p:nvPr>
        </p:nvSpPr>
        <p:spPr/>
        <p:txBody>
          <a:bodyPr/>
          <a:lstStyle/>
          <a:p>
            <a:pPr eaLnBrk="1" hangingPunct="1">
              <a:lnSpc>
                <a:spcPct val="90000"/>
              </a:lnSpc>
            </a:pPr>
            <a:r>
              <a:rPr lang="en-AU" altLang="en-US" dirty="0">
                <a:ea typeface="ＭＳ Ｐゴシック" charset="-128"/>
              </a:rPr>
              <a:t>earliest known substitution cipher</a:t>
            </a:r>
          </a:p>
          <a:p>
            <a:pPr eaLnBrk="1" hangingPunct="1">
              <a:lnSpc>
                <a:spcPct val="90000"/>
              </a:lnSpc>
            </a:pPr>
            <a:r>
              <a:rPr lang="en-AU" altLang="en-US" dirty="0">
                <a:ea typeface="ＭＳ Ｐゴシック" charset="-128"/>
              </a:rPr>
              <a:t>by Julius Caesar (a </a:t>
            </a:r>
            <a:r>
              <a:rPr lang="en-US" altLang="en-US" dirty="0"/>
              <a:t>Roman general</a:t>
            </a:r>
            <a:r>
              <a:rPr lang="en-AU" altLang="en-US" dirty="0">
                <a:ea typeface="ＭＳ Ｐゴシック" charset="-128"/>
              </a:rPr>
              <a:t>)</a:t>
            </a:r>
          </a:p>
          <a:p>
            <a:pPr eaLnBrk="1" hangingPunct="1">
              <a:lnSpc>
                <a:spcPct val="90000"/>
              </a:lnSpc>
            </a:pPr>
            <a:r>
              <a:rPr lang="en-AU" altLang="en-US" dirty="0">
                <a:ea typeface="ＭＳ Ｐゴシック" charset="-128"/>
              </a:rPr>
              <a:t>first attested use in military affairs</a:t>
            </a:r>
          </a:p>
          <a:p>
            <a:pPr eaLnBrk="1" hangingPunct="1">
              <a:lnSpc>
                <a:spcPct val="90000"/>
              </a:lnSpc>
            </a:pPr>
            <a:r>
              <a:rPr lang="en-AU" altLang="en-US" dirty="0">
                <a:ea typeface="ＭＳ Ｐゴシック" charset="-128"/>
              </a:rPr>
              <a:t>replaces each letter with the letter </a:t>
            </a:r>
            <a:r>
              <a:rPr lang="en-AU" altLang="en-US" dirty="0">
                <a:solidFill>
                  <a:srgbClr val="000099"/>
                </a:solidFill>
                <a:ea typeface="ＭＳ Ｐゴシック" charset="-128"/>
              </a:rPr>
              <a:t>3 places further down the alphabet</a:t>
            </a:r>
          </a:p>
          <a:p>
            <a:pPr eaLnBrk="1" hangingPunct="1">
              <a:lnSpc>
                <a:spcPct val="90000"/>
              </a:lnSpc>
            </a:pPr>
            <a:r>
              <a:rPr lang="en-US" altLang="en-US" dirty="0">
                <a:ea typeface="ＭＳ Ｐゴシック" charset="-128"/>
              </a:rPr>
              <a:t>example:</a:t>
            </a:r>
            <a:endParaRPr lang="en-AU" altLang="en-US" dirty="0">
              <a:ea typeface="ＭＳ Ｐゴシック" charset="-128"/>
            </a:endParaRPr>
          </a:p>
          <a:p>
            <a:pPr lvl="1" eaLnBrk="1" hangingPunct="1">
              <a:lnSpc>
                <a:spcPct val="90000"/>
              </a:lnSpc>
              <a:buFont typeface="Wingdings" charset="2"/>
              <a:buNone/>
            </a:pPr>
            <a:r>
              <a:rPr lang="en-AU" altLang="en-US" dirty="0">
                <a:latin typeface="Courier" charset="0"/>
                <a:ea typeface="ＭＳ Ｐゴシック" charset="-128"/>
              </a:rPr>
              <a:t>meet me after the toga party</a:t>
            </a:r>
          </a:p>
          <a:p>
            <a:pPr lvl="1" eaLnBrk="1" hangingPunct="1">
              <a:lnSpc>
                <a:spcPct val="90000"/>
              </a:lnSpc>
              <a:buFont typeface="Wingdings" charset="2"/>
              <a:buNone/>
            </a:pPr>
            <a:r>
              <a:rPr lang="en-AU" altLang="en-US" dirty="0">
                <a:latin typeface="Courier" charset="0"/>
                <a:ea typeface="ＭＳ Ｐゴシック" charset="-128"/>
              </a:rPr>
              <a:t>PHHW PH DIWHU WKH WRJD SDUWB</a:t>
            </a:r>
          </a:p>
          <a:p>
            <a:pPr eaLnBrk="1" hangingPunct="1">
              <a:lnSpc>
                <a:spcPct val="90000"/>
              </a:lnSpc>
            </a:pPr>
            <a:endParaRPr lang="en-AU" altLang="en-US" dirty="0">
              <a:latin typeface="Courier New" charset="0"/>
              <a:ea typeface="ＭＳ Ｐゴシック" charset="-128"/>
            </a:endParaRPr>
          </a:p>
        </p:txBody>
      </p:sp>
      <p:sp>
        <p:nvSpPr>
          <p:cNvPr id="3686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D08C061-44E4-A54A-815A-85BEA5D743F8}" type="slidenum">
              <a:rPr lang="en-US" altLang="en-US" sz="1200">
                <a:solidFill>
                  <a:srgbClr val="898989"/>
                </a:solidFill>
                <a:latin typeface="Arial" charset="0"/>
              </a:rPr>
              <a:pPr>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AU" altLang="en-US"/>
              <a:t>Caesar Cipher</a:t>
            </a:r>
          </a:p>
        </p:txBody>
      </p:sp>
      <p:sp>
        <p:nvSpPr>
          <p:cNvPr id="38914" name="Rectangle 3"/>
          <p:cNvSpPr>
            <a:spLocks noGrp="1" noChangeArrowheads="1"/>
          </p:cNvSpPr>
          <p:nvPr>
            <p:ph idx="1"/>
          </p:nvPr>
        </p:nvSpPr>
        <p:spPr/>
        <p:txBody>
          <a:bodyPr/>
          <a:lstStyle/>
          <a:p>
            <a:pPr eaLnBrk="1" hangingPunct="1"/>
            <a:r>
              <a:rPr lang="en-US" altLang="en-US" dirty="0">
                <a:ea typeface="ＭＳ Ｐゴシック" charset="-128"/>
              </a:rPr>
              <a:t>can define transformation as:</a:t>
            </a:r>
          </a:p>
          <a:p>
            <a:pPr lvl="1" eaLnBrk="1" hangingPunct="1">
              <a:buFont typeface="Wingdings" charset="2"/>
              <a:buNone/>
            </a:pPr>
            <a:r>
              <a:rPr lang="en-AU" altLang="en-US" sz="1800" dirty="0">
                <a:latin typeface="Courier" charset="0"/>
                <a:ea typeface="ＭＳ Ｐゴシック" charset="-128"/>
              </a:rPr>
              <a:t>a b c d e f g h </a:t>
            </a:r>
            <a:r>
              <a:rPr lang="en-AU" altLang="en-US" sz="1800" dirty="0" err="1">
                <a:latin typeface="Courier" charset="0"/>
                <a:ea typeface="ＭＳ Ｐゴシック" charset="-128"/>
              </a:rPr>
              <a:t>i</a:t>
            </a:r>
            <a:r>
              <a:rPr lang="en-AU" altLang="en-US" sz="1800" dirty="0">
                <a:latin typeface="Courier" charset="0"/>
                <a:ea typeface="ＭＳ Ｐゴシック" charset="-128"/>
              </a:rPr>
              <a:t> j k l m n o p q r s t u v w x y z</a:t>
            </a:r>
          </a:p>
          <a:p>
            <a:pPr lvl="1" eaLnBrk="1" hangingPunct="1">
              <a:buFont typeface="Wingdings" charset="2"/>
              <a:buNone/>
            </a:pPr>
            <a:r>
              <a:rPr lang="en-AU" altLang="en-US" sz="1800" dirty="0">
                <a:latin typeface="Courier" charset="0"/>
                <a:ea typeface="ＭＳ Ｐゴシック" charset="-128"/>
              </a:rPr>
              <a:t>D E F G H I J K L M N O P Q R S T U V W X Y Z A B C</a:t>
            </a:r>
          </a:p>
          <a:p>
            <a:pPr eaLnBrk="1" hangingPunct="1"/>
            <a:r>
              <a:rPr lang="en-US" altLang="en-US" dirty="0">
                <a:ea typeface="ＭＳ Ｐゴシック" charset="-128"/>
              </a:rPr>
              <a:t>mathematically give each letter a number</a:t>
            </a:r>
          </a:p>
          <a:p>
            <a:pPr lvl="1" eaLnBrk="1" hangingPunct="1">
              <a:buFont typeface="Wingdings" charset="2"/>
              <a:buNone/>
            </a:pPr>
            <a:r>
              <a:rPr lang="en-AU" altLang="en-US" sz="1400" dirty="0">
                <a:latin typeface="Courier" charset="0"/>
                <a:ea typeface="ＭＳ Ｐゴシック" charset="-128"/>
              </a:rPr>
              <a:t>a b c d e f g h </a:t>
            </a:r>
            <a:r>
              <a:rPr lang="en-AU" altLang="en-US" sz="1400" dirty="0" err="1">
                <a:latin typeface="Courier" charset="0"/>
                <a:ea typeface="ＭＳ Ｐゴシック" charset="-128"/>
              </a:rPr>
              <a:t>i</a:t>
            </a:r>
            <a:r>
              <a:rPr lang="en-AU" altLang="en-US" sz="1400" dirty="0">
                <a:latin typeface="Courier" charset="0"/>
                <a:ea typeface="ＭＳ Ｐゴシック" charset="-128"/>
              </a:rPr>
              <a:t> j  k  l  m  n  o  p  q  r  s  t  u  v  w  x  y  z</a:t>
            </a:r>
          </a:p>
          <a:p>
            <a:pPr lvl="1" eaLnBrk="1" hangingPunct="1">
              <a:buFont typeface="Wingdings" charset="2"/>
              <a:buNone/>
            </a:pPr>
            <a:r>
              <a:rPr lang="en-AU" altLang="en-US" sz="1400" dirty="0">
                <a:latin typeface="Courier" charset="0"/>
                <a:ea typeface="ＭＳ Ｐゴシック" charset="-128"/>
              </a:rPr>
              <a:t>0 1 2 3 4 5 6 7 8 9 10 11 12 13 14 15 16 17 18 19 20 21 22 23 24 25</a:t>
            </a:r>
          </a:p>
          <a:p>
            <a:pPr eaLnBrk="1" hangingPunct="1"/>
            <a:r>
              <a:rPr lang="en-US" altLang="en-US" dirty="0">
                <a:ea typeface="ＭＳ Ｐゴシック" charset="-128"/>
              </a:rPr>
              <a:t>then have the general form of Caesar cipher:</a:t>
            </a:r>
          </a:p>
          <a:p>
            <a:pPr lvl="1" eaLnBrk="1" hangingPunct="1">
              <a:buFont typeface="Wingdings" charset="2"/>
              <a:buNone/>
            </a:pPr>
            <a:r>
              <a:rPr lang="en-AU" altLang="en-US" i="1" dirty="0">
                <a:ea typeface="ＭＳ Ｐゴシック" charset="-128"/>
              </a:rPr>
              <a:t>c </a:t>
            </a:r>
            <a:r>
              <a:rPr lang="en-AU" altLang="en-US" dirty="0">
                <a:ea typeface="ＭＳ Ｐゴシック" charset="-128"/>
              </a:rPr>
              <a:t>= E(k, </a:t>
            </a:r>
            <a:r>
              <a:rPr lang="en-AU" altLang="en-US" i="1" dirty="0">
                <a:ea typeface="ＭＳ Ｐゴシック" charset="-128"/>
              </a:rPr>
              <a:t>p</a:t>
            </a:r>
            <a:r>
              <a:rPr lang="en-AU" altLang="en-US" dirty="0">
                <a:ea typeface="ＭＳ Ｐゴシック" charset="-128"/>
              </a:rPr>
              <a:t>) = (</a:t>
            </a:r>
            <a:r>
              <a:rPr lang="en-AU" altLang="en-US" i="1" dirty="0">
                <a:ea typeface="ＭＳ Ｐゴシック" charset="-128"/>
              </a:rPr>
              <a:t>p </a:t>
            </a:r>
            <a:r>
              <a:rPr lang="en-AU" altLang="en-US" dirty="0">
                <a:ea typeface="ＭＳ Ｐゴシック" charset="-128"/>
              </a:rPr>
              <a:t>+ </a:t>
            </a:r>
            <a:r>
              <a:rPr lang="en-AU" altLang="en-US" i="1" dirty="0">
                <a:ea typeface="ＭＳ Ｐゴシック" charset="-128"/>
              </a:rPr>
              <a:t>k</a:t>
            </a:r>
            <a:r>
              <a:rPr lang="en-AU" altLang="en-US" dirty="0">
                <a:ea typeface="ＭＳ Ｐゴシック" charset="-128"/>
              </a:rPr>
              <a:t>) mod (26)</a:t>
            </a:r>
          </a:p>
          <a:p>
            <a:pPr lvl="1" eaLnBrk="1" hangingPunct="1">
              <a:buFont typeface="Wingdings" charset="2"/>
              <a:buNone/>
            </a:pPr>
            <a:r>
              <a:rPr lang="en-AU" altLang="en-US" i="1" dirty="0">
                <a:ea typeface="ＭＳ Ｐゴシック" charset="-128"/>
              </a:rPr>
              <a:t>p </a:t>
            </a:r>
            <a:r>
              <a:rPr lang="en-AU" altLang="en-US" dirty="0">
                <a:ea typeface="ＭＳ Ｐゴシック" charset="-128"/>
              </a:rPr>
              <a:t>= D(k, c) = (c – </a:t>
            </a:r>
            <a:r>
              <a:rPr lang="en-AU" altLang="en-US" i="1" dirty="0">
                <a:ea typeface="ＭＳ Ｐゴシック" charset="-128"/>
              </a:rPr>
              <a:t>k</a:t>
            </a:r>
            <a:r>
              <a:rPr lang="en-AU" altLang="en-US" dirty="0">
                <a:ea typeface="ＭＳ Ｐゴシック" charset="-128"/>
              </a:rPr>
              <a:t>) mod (26)</a:t>
            </a:r>
          </a:p>
          <a:p>
            <a:pPr eaLnBrk="1" hangingPunct="1"/>
            <a:r>
              <a:rPr lang="en-US" altLang="en-US" dirty="0">
                <a:solidFill>
                  <a:srgbClr val="000099"/>
                </a:solidFill>
                <a:ea typeface="ＭＳ Ｐゴシック" charset="-128"/>
              </a:rPr>
              <a:t>key is 1 letter long</a:t>
            </a:r>
          </a:p>
          <a:p>
            <a:pPr lvl="1" eaLnBrk="1" hangingPunct="1">
              <a:buFont typeface="Wingdings" charset="2"/>
              <a:buNone/>
            </a:pPr>
            <a:endParaRPr lang="en-AU" altLang="en-US" sz="1800" dirty="0">
              <a:latin typeface="Courier New" charset="0"/>
              <a:ea typeface="ＭＳ Ｐゴシック" charset="-128"/>
            </a:endParaRPr>
          </a:p>
          <a:p>
            <a:pPr eaLnBrk="1" hangingPunct="1"/>
            <a:endParaRPr lang="en-AU" altLang="en-US" sz="2000" dirty="0">
              <a:latin typeface="Courier New" charset="0"/>
              <a:ea typeface="ＭＳ Ｐゴシック" charset="-128"/>
            </a:endParaRPr>
          </a:p>
        </p:txBody>
      </p:sp>
      <p:sp>
        <p:nvSpPr>
          <p:cNvPr id="3891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3E8C944-AE2B-F246-BEFD-9C68DCE5C610}" type="slidenum">
              <a:rPr lang="en-US" altLang="en-US" sz="1200">
                <a:solidFill>
                  <a:srgbClr val="898989"/>
                </a:solidFill>
                <a:latin typeface="Arial" charset="0"/>
              </a:rPr>
              <a:pPr>
                <a:spcBef>
                  <a:spcPct val="0"/>
                </a:spcBef>
                <a:buFontTx/>
                <a:buNone/>
              </a:pPr>
              <a:t>4</a:t>
            </a:fld>
            <a:endParaRPr lang="en-US" altLang="en-US" sz="1200">
              <a:solidFill>
                <a:srgbClr val="898989"/>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AU" altLang="en-US"/>
              <a:t>Cryptanalysis of Caesar Cipher </a:t>
            </a:r>
          </a:p>
        </p:txBody>
      </p:sp>
      <p:sp>
        <p:nvSpPr>
          <p:cNvPr id="40962" name="Rectangle 3"/>
          <p:cNvSpPr>
            <a:spLocks noGrp="1" noChangeArrowheads="1"/>
          </p:cNvSpPr>
          <p:nvPr>
            <p:ph idx="1"/>
          </p:nvPr>
        </p:nvSpPr>
        <p:spPr>
          <a:xfrm>
            <a:off x="457200" y="1600200"/>
            <a:ext cx="8686800" cy="4525963"/>
          </a:xfrm>
        </p:spPr>
        <p:txBody>
          <a:bodyPr/>
          <a:lstStyle/>
          <a:p>
            <a:pPr eaLnBrk="1" hangingPunct="1"/>
            <a:r>
              <a:rPr lang="en-AU" altLang="en-US" dirty="0"/>
              <a:t>encryption and decryption algorithms are known</a:t>
            </a:r>
          </a:p>
          <a:p>
            <a:pPr eaLnBrk="1" hangingPunct="1"/>
            <a:r>
              <a:rPr lang="en-AU" altLang="en-US" dirty="0">
                <a:solidFill>
                  <a:srgbClr val="000099"/>
                </a:solidFill>
              </a:rPr>
              <a:t>only have 26 possible keys</a:t>
            </a:r>
          </a:p>
          <a:p>
            <a:pPr lvl="1" eaLnBrk="1" hangingPunct="1"/>
            <a:r>
              <a:rPr lang="en-AU" altLang="en-US" dirty="0">
                <a:ea typeface="ＭＳ Ｐゴシック" charset="-128"/>
              </a:rPr>
              <a:t>A maps to A,B,..Z </a:t>
            </a:r>
          </a:p>
          <a:p>
            <a:pPr lvl="1" eaLnBrk="1" hangingPunct="1"/>
            <a:r>
              <a:rPr lang="en-AU" altLang="en-US" dirty="0"/>
              <a:t>a </a:t>
            </a:r>
            <a:r>
              <a:rPr lang="en-AU" altLang="en-US" b="1" dirty="0"/>
              <a:t>brute force search</a:t>
            </a:r>
            <a:r>
              <a:rPr lang="en-AU" altLang="en-US" dirty="0"/>
              <a:t>, could simply try each in turn </a:t>
            </a:r>
          </a:p>
          <a:p>
            <a:pPr lvl="1" eaLnBrk="1" hangingPunct="1"/>
            <a:r>
              <a:rPr lang="en-US" altLang="en-US" dirty="0"/>
              <a:t>do need to recognize when have plaintext</a:t>
            </a:r>
            <a:endParaRPr lang="en-AU" altLang="en-US" dirty="0"/>
          </a:p>
          <a:p>
            <a:pPr lvl="1" eaLnBrk="1" hangingPunct="1"/>
            <a:r>
              <a:rPr lang="en-AU" altLang="en-US" dirty="0" err="1"/>
              <a:t>eg</a:t>
            </a:r>
            <a:r>
              <a:rPr lang="en-AU" altLang="en-US" dirty="0"/>
              <a:t>. break </a:t>
            </a:r>
            <a:r>
              <a:rPr lang="en-AU" altLang="en-US" dirty="0" err="1"/>
              <a:t>ciphertext</a:t>
            </a:r>
            <a:r>
              <a:rPr lang="en-AU" altLang="en-US" dirty="0"/>
              <a:t> "GCUA VQ DTGCM“</a:t>
            </a:r>
          </a:p>
          <a:p>
            <a:pPr eaLnBrk="1" hangingPunct="1"/>
            <a:r>
              <a:rPr lang="en-AU" altLang="en-US" dirty="0"/>
              <a:t>language of the plaintext is known and easily recognizable</a:t>
            </a:r>
          </a:p>
        </p:txBody>
      </p:sp>
      <p:sp>
        <p:nvSpPr>
          <p:cNvPr id="4096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DF261B2-0DFE-9641-8F15-EC532D1BF5F4}" type="slidenum">
              <a:rPr lang="en-US" altLang="en-US" sz="1200">
                <a:solidFill>
                  <a:srgbClr val="898989"/>
                </a:solidFill>
                <a:latin typeface="Arial" charset="0"/>
              </a:rPr>
              <a:pPr>
                <a:spcBef>
                  <a:spcPct val="0"/>
                </a:spcBef>
                <a:buFontTx/>
                <a:buNone/>
              </a:pPr>
              <a:t>5</a:t>
            </a:fld>
            <a:endParaRPr lang="en-US" altLang="en-US" sz="1200">
              <a:solidFill>
                <a:srgbClr val="898989"/>
              </a:solid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AU" altLang="en-US" dirty="0"/>
              <a:t>Monoalphabetic Cipher</a:t>
            </a:r>
          </a:p>
        </p:txBody>
      </p:sp>
      <p:sp>
        <p:nvSpPr>
          <p:cNvPr id="45058" name="Rectangle 3"/>
          <p:cNvSpPr>
            <a:spLocks noGrp="1" noChangeArrowheads="1"/>
          </p:cNvSpPr>
          <p:nvPr>
            <p:ph idx="1"/>
          </p:nvPr>
        </p:nvSpPr>
        <p:spPr>
          <a:xfrm>
            <a:off x="457200" y="1600200"/>
            <a:ext cx="8229600" cy="4852988"/>
          </a:xfrm>
        </p:spPr>
        <p:txBody>
          <a:bodyPr/>
          <a:lstStyle/>
          <a:p>
            <a:pPr eaLnBrk="1" hangingPunct="1">
              <a:lnSpc>
                <a:spcPct val="90000"/>
              </a:lnSpc>
            </a:pPr>
            <a:r>
              <a:rPr lang="en-AU" altLang="en-US" sz="2800" dirty="0">
                <a:ea typeface="ＭＳ Ｐゴシック" charset="-128"/>
              </a:rPr>
              <a:t>rather than just shifting the alphabet </a:t>
            </a:r>
          </a:p>
          <a:p>
            <a:pPr eaLnBrk="1" hangingPunct="1">
              <a:lnSpc>
                <a:spcPct val="90000"/>
              </a:lnSpc>
            </a:pPr>
            <a:r>
              <a:rPr lang="en-AU" altLang="en-US" sz="2800" dirty="0">
                <a:ea typeface="ＭＳ Ｐゴシック" charset="-128"/>
              </a:rPr>
              <a:t>could shuffle (jumble) the letters arbitrarily </a:t>
            </a:r>
          </a:p>
          <a:p>
            <a:pPr eaLnBrk="1" hangingPunct="1">
              <a:lnSpc>
                <a:spcPct val="90000"/>
              </a:lnSpc>
            </a:pPr>
            <a:r>
              <a:rPr lang="en-AU" altLang="en-US" sz="2800" dirty="0">
                <a:solidFill>
                  <a:srgbClr val="000099"/>
                </a:solidFill>
                <a:ea typeface="ＭＳ Ｐゴシック" charset="-128"/>
              </a:rPr>
              <a:t>each plaintext letter maps to a different random </a:t>
            </a:r>
            <a:r>
              <a:rPr lang="en-AU" altLang="en-US" sz="2800" dirty="0" err="1">
                <a:solidFill>
                  <a:srgbClr val="000099"/>
                </a:solidFill>
                <a:ea typeface="ＭＳ Ｐゴシック" charset="-128"/>
              </a:rPr>
              <a:t>ciphertext</a:t>
            </a:r>
            <a:r>
              <a:rPr lang="en-AU" altLang="en-US" sz="2800" dirty="0">
                <a:solidFill>
                  <a:srgbClr val="000099"/>
                </a:solidFill>
                <a:ea typeface="ＭＳ Ｐゴシック" charset="-128"/>
              </a:rPr>
              <a:t> letter </a:t>
            </a:r>
          </a:p>
          <a:p>
            <a:pPr eaLnBrk="1" hangingPunct="1">
              <a:lnSpc>
                <a:spcPct val="90000"/>
              </a:lnSpc>
            </a:pPr>
            <a:r>
              <a:rPr lang="en-AU" altLang="en-US" sz="2800" dirty="0">
                <a:solidFill>
                  <a:srgbClr val="000099"/>
                </a:solidFill>
                <a:ea typeface="ＭＳ Ｐゴシック" charset="-128"/>
              </a:rPr>
              <a:t>key is 26 letters long </a:t>
            </a:r>
            <a:endParaRPr lang="en-AU" altLang="en-US" sz="2400" dirty="0">
              <a:solidFill>
                <a:srgbClr val="000099"/>
              </a:solidFill>
              <a:latin typeface="Courier" charset="0"/>
              <a:ea typeface="ＭＳ Ｐゴシック" charset="-128"/>
            </a:endParaRPr>
          </a:p>
          <a:p>
            <a:pPr lvl="1" eaLnBrk="1" hangingPunct="1">
              <a:lnSpc>
                <a:spcPct val="90000"/>
              </a:lnSpc>
              <a:buFont typeface="Wingdings" charset="2"/>
              <a:buNone/>
            </a:pPr>
            <a:r>
              <a:rPr lang="en-AU" altLang="en-US" sz="2400" dirty="0">
                <a:latin typeface="Courier" charset="0"/>
                <a:ea typeface="ＭＳ Ｐゴシック" charset="-128"/>
              </a:rPr>
              <a:t>One Mapping:</a:t>
            </a:r>
          </a:p>
          <a:p>
            <a:pPr lvl="1" eaLnBrk="1" hangingPunct="1">
              <a:lnSpc>
                <a:spcPct val="90000"/>
              </a:lnSpc>
              <a:buFont typeface="Wingdings" charset="2"/>
              <a:buNone/>
            </a:pPr>
            <a:r>
              <a:rPr lang="en-AU" altLang="en-US" sz="2400" dirty="0">
                <a:latin typeface="Courier" charset="0"/>
                <a:ea typeface="ＭＳ Ｐゴシック" charset="-128"/>
              </a:rPr>
              <a:t>  </a:t>
            </a:r>
            <a:r>
              <a:rPr lang="en-AU" altLang="en-US" sz="2400" dirty="0" err="1">
                <a:latin typeface="Courier" charset="0"/>
                <a:ea typeface="ＭＳ Ｐゴシック" charset="-128"/>
              </a:rPr>
              <a:t>abcdefghijklmnopqrstuvwxyz</a:t>
            </a:r>
            <a:r>
              <a:rPr lang="en-AU" altLang="en-US" sz="2400" dirty="0">
                <a:latin typeface="Courier" charset="0"/>
                <a:ea typeface="ＭＳ Ｐゴシック" charset="-128"/>
              </a:rPr>
              <a:t>                         </a:t>
            </a:r>
          </a:p>
          <a:p>
            <a:pPr lvl="1" eaLnBrk="1" hangingPunct="1">
              <a:lnSpc>
                <a:spcPct val="90000"/>
              </a:lnSpc>
              <a:buFont typeface="Wingdings" charset="2"/>
              <a:buNone/>
            </a:pPr>
            <a:r>
              <a:rPr lang="en-AU" altLang="en-US" sz="2400" dirty="0">
                <a:latin typeface="Courier" charset="0"/>
                <a:ea typeface="ＭＳ Ｐゴシック" charset="-128"/>
              </a:rPr>
              <a:t>  DKVQFIBJWPESCXHTMYAUOLRGZN</a:t>
            </a:r>
          </a:p>
          <a:p>
            <a:pPr lvl="1" eaLnBrk="1" hangingPunct="1">
              <a:lnSpc>
                <a:spcPct val="90000"/>
              </a:lnSpc>
              <a:buFont typeface="Wingdings" charset="2"/>
              <a:buNone/>
            </a:pPr>
            <a:endParaRPr lang="en-AU" altLang="en-US" sz="2400" dirty="0">
              <a:latin typeface="Courier" charset="0"/>
              <a:ea typeface="ＭＳ Ｐゴシック" charset="-128"/>
            </a:endParaRPr>
          </a:p>
          <a:p>
            <a:pPr lvl="1" eaLnBrk="1" hangingPunct="1">
              <a:lnSpc>
                <a:spcPct val="90000"/>
              </a:lnSpc>
              <a:buFont typeface="Wingdings" charset="2"/>
              <a:buNone/>
            </a:pPr>
            <a:r>
              <a:rPr lang="en-AU" altLang="en-US" sz="2400" dirty="0">
                <a:latin typeface="Courier" charset="0"/>
                <a:ea typeface="ＭＳ Ｐゴシック" charset="-128"/>
              </a:rPr>
              <a:t>Plaintext:  </a:t>
            </a:r>
            <a:r>
              <a:rPr lang="en-AU" altLang="en-US" sz="2400" dirty="0" err="1">
                <a:latin typeface="Courier" charset="0"/>
                <a:ea typeface="ＭＳ Ｐゴシック" charset="-128"/>
              </a:rPr>
              <a:t>ifwewishtoreplaceletters</a:t>
            </a:r>
            <a:endParaRPr lang="en-AU" altLang="en-US" sz="2400" dirty="0">
              <a:latin typeface="Courier" charset="0"/>
              <a:ea typeface="ＭＳ Ｐゴシック" charset="-128"/>
            </a:endParaRPr>
          </a:p>
          <a:p>
            <a:pPr lvl="1" eaLnBrk="1" hangingPunct="1">
              <a:lnSpc>
                <a:spcPct val="90000"/>
              </a:lnSpc>
              <a:buFont typeface="Wingdings" charset="2"/>
              <a:buNone/>
            </a:pPr>
            <a:r>
              <a:rPr lang="en-AU" altLang="en-US" sz="2400" dirty="0">
                <a:latin typeface="Courier" charset="0"/>
                <a:ea typeface="ＭＳ Ｐゴシック" charset="-128"/>
              </a:rPr>
              <a:t>Ciphertext: WIRFRWAJUHYFTSDVFSFUUFYA </a:t>
            </a:r>
          </a:p>
          <a:p>
            <a:pPr eaLnBrk="1" hangingPunct="1">
              <a:lnSpc>
                <a:spcPct val="90000"/>
              </a:lnSpc>
            </a:pPr>
            <a:endParaRPr lang="en-AU" altLang="en-US" sz="2800" dirty="0">
              <a:ea typeface="ＭＳ Ｐゴシック" charset="-128"/>
            </a:endParaRPr>
          </a:p>
        </p:txBody>
      </p:sp>
      <p:sp>
        <p:nvSpPr>
          <p:cNvPr id="450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F112E33-9D92-9042-9131-2A843ECF05E8}" type="slidenum">
              <a:rPr lang="en-US" altLang="en-US" sz="1200">
                <a:solidFill>
                  <a:srgbClr val="898989"/>
                </a:solidFill>
                <a:latin typeface="Arial" charset="0"/>
              </a:rPr>
              <a:pPr>
                <a:spcBef>
                  <a:spcPct val="0"/>
                </a:spcBef>
                <a:buFontTx/>
                <a:buNone/>
              </a:pPr>
              <a:t>6</a:t>
            </a:fld>
            <a:endParaRPr lang="en-US" altLang="en-US" sz="1200">
              <a:solidFill>
                <a:srgbClr val="898989"/>
              </a:solid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AU" altLang="en-US"/>
              <a:t>Monoalphabetic Cipher Security</a:t>
            </a:r>
          </a:p>
        </p:txBody>
      </p:sp>
      <p:sp>
        <p:nvSpPr>
          <p:cNvPr id="47106" name="Rectangle 3"/>
          <p:cNvSpPr>
            <a:spLocks noGrp="1" noChangeArrowheads="1"/>
          </p:cNvSpPr>
          <p:nvPr>
            <p:ph idx="1"/>
          </p:nvPr>
        </p:nvSpPr>
        <p:spPr>
          <a:xfrm>
            <a:off x="457200" y="1600200"/>
            <a:ext cx="8578850" cy="4525963"/>
          </a:xfrm>
        </p:spPr>
        <p:txBody>
          <a:bodyPr/>
          <a:lstStyle/>
          <a:p>
            <a:pPr eaLnBrk="1" hangingPunct="1"/>
            <a:r>
              <a:rPr lang="en-AU" altLang="en-US" dirty="0">
                <a:ea typeface="ＭＳ Ｐゴシック" charset="-128"/>
              </a:rPr>
              <a:t>now have </a:t>
            </a:r>
            <a:r>
              <a:rPr lang="en-AU" altLang="en-US" dirty="0">
                <a:solidFill>
                  <a:srgbClr val="000099"/>
                </a:solidFill>
                <a:ea typeface="ＭＳ Ｐゴシック" charset="-128"/>
              </a:rPr>
              <a:t>a total of 26! = 4 x 10</a:t>
            </a:r>
            <a:r>
              <a:rPr lang="en-AU" altLang="en-US" baseline="30000" dirty="0">
                <a:solidFill>
                  <a:srgbClr val="000099"/>
                </a:solidFill>
                <a:ea typeface="ＭＳ Ｐゴシック" charset="-128"/>
              </a:rPr>
              <a:t>26</a:t>
            </a:r>
            <a:r>
              <a:rPr lang="en-AU" altLang="en-US" dirty="0">
                <a:solidFill>
                  <a:srgbClr val="000099"/>
                </a:solidFill>
                <a:ea typeface="ＭＳ Ｐゴシック" charset="-128"/>
              </a:rPr>
              <a:t> keys</a:t>
            </a:r>
          </a:p>
          <a:p>
            <a:pPr lvl="1" eaLnBrk="1" hangingPunct="1"/>
            <a:r>
              <a:rPr lang="en-AU" altLang="en-US" dirty="0">
                <a:ea typeface="ＭＳ Ｐゴシック" charset="-128"/>
              </a:rPr>
              <a:t>permutation </a:t>
            </a:r>
          </a:p>
          <a:p>
            <a:pPr lvl="1" eaLnBrk="1" hangingPunct="1"/>
            <a:r>
              <a:rPr lang="en-AU" altLang="en-US" dirty="0">
                <a:ea typeface="ＭＳ Ｐゴシック" charset="-128"/>
              </a:rPr>
              <a:t>key space: 10 orders of magnitude greater than DES</a:t>
            </a:r>
          </a:p>
          <a:p>
            <a:pPr eaLnBrk="1" hangingPunct="1"/>
            <a:r>
              <a:rPr lang="en-AU" altLang="en-US" dirty="0">
                <a:ea typeface="ＭＳ Ｐゴシック" charset="-128"/>
              </a:rPr>
              <a:t>with so many keys, might think it is secure </a:t>
            </a:r>
          </a:p>
          <a:p>
            <a:pPr eaLnBrk="1" hangingPunct="1"/>
            <a:r>
              <a:rPr lang="en-AU" altLang="en-US" dirty="0">
                <a:ea typeface="ＭＳ Ｐゴシック" charset="-128"/>
              </a:rPr>
              <a:t>but would be </a:t>
            </a:r>
            <a:r>
              <a:rPr lang="en-AU" altLang="en-US" b="1" dirty="0">
                <a:ea typeface="ＭＳ Ｐゴシック" charset="-128"/>
              </a:rPr>
              <a:t>!!!WRONG!!!</a:t>
            </a:r>
            <a:r>
              <a:rPr lang="en-AU" altLang="en-US" dirty="0">
                <a:ea typeface="ＭＳ Ｐゴシック" charset="-128"/>
              </a:rPr>
              <a:t> </a:t>
            </a:r>
          </a:p>
          <a:p>
            <a:pPr eaLnBrk="1" hangingPunct="1"/>
            <a:r>
              <a:rPr lang="en-US" altLang="en-US" dirty="0">
                <a:ea typeface="ＭＳ Ｐゴシック" charset="-128"/>
              </a:rPr>
              <a:t>problem is </a:t>
            </a:r>
            <a:r>
              <a:rPr lang="en-US" altLang="en-US" dirty="0">
                <a:solidFill>
                  <a:srgbClr val="000099"/>
                </a:solidFill>
                <a:ea typeface="ＭＳ Ｐゴシック" charset="-128"/>
              </a:rPr>
              <a:t>language characteristics</a:t>
            </a:r>
            <a:endParaRPr lang="en-AU" altLang="en-US" dirty="0">
              <a:solidFill>
                <a:srgbClr val="000099"/>
              </a:solidFill>
              <a:ea typeface="ＭＳ Ｐゴシック" charset="-128"/>
            </a:endParaRPr>
          </a:p>
        </p:txBody>
      </p:sp>
      <p:sp>
        <p:nvSpPr>
          <p:cNvPr id="4710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C26E24E-2AD0-C34D-9A28-7739C02F7A71}"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p:txBody>
          <a:bodyPr/>
          <a:lstStyle/>
          <a:p>
            <a:pPr eaLnBrk="1" hangingPunct="1"/>
            <a:r>
              <a:rPr lang="en-AU" altLang="en-US" sz="4000"/>
              <a:t>Language Redundancy and Cryptanalysis</a:t>
            </a:r>
          </a:p>
        </p:txBody>
      </p:sp>
      <p:sp>
        <p:nvSpPr>
          <p:cNvPr id="19459" name="Rectangle 3"/>
          <p:cNvSpPr>
            <a:spLocks noGrp="1" noChangeArrowheads="1"/>
          </p:cNvSpPr>
          <p:nvPr>
            <p:ph idx="1"/>
          </p:nvPr>
        </p:nvSpPr>
        <p:spPr/>
        <p:txBody>
          <a:bodyPr/>
          <a:lstStyle/>
          <a:p>
            <a:pPr eaLnBrk="1" hangingPunct="1"/>
            <a:r>
              <a:rPr lang="en-AU" altLang="en-US" sz="2800" dirty="0"/>
              <a:t>human languages are </a:t>
            </a:r>
            <a:r>
              <a:rPr lang="en-AU" altLang="en-US" sz="2800" b="1" dirty="0"/>
              <a:t>redundant</a:t>
            </a:r>
            <a:r>
              <a:rPr lang="en-AU" altLang="en-US" sz="2800" dirty="0"/>
              <a:t> </a:t>
            </a:r>
          </a:p>
          <a:p>
            <a:pPr lvl="1" eaLnBrk="1" hangingPunct="1"/>
            <a:r>
              <a:rPr lang="en-AU" altLang="en-US" sz="2400" dirty="0" err="1"/>
              <a:t>eg</a:t>
            </a:r>
            <a:r>
              <a:rPr lang="en-AU" altLang="en-US" sz="2400" dirty="0"/>
              <a:t> "</a:t>
            </a:r>
            <a:r>
              <a:rPr lang="en-AU" altLang="en-US" sz="2400" dirty="0" err="1"/>
              <a:t>th</a:t>
            </a:r>
            <a:r>
              <a:rPr lang="en-AU" altLang="en-US" sz="2400" dirty="0"/>
              <a:t> </a:t>
            </a:r>
            <a:r>
              <a:rPr lang="en-AU" altLang="en-US" sz="2400" dirty="0" err="1"/>
              <a:t>lrd</a:t>
            </a:r>
            <a:r>
              <a:rPr lang="en-AU" altLang="en-US" sz="2400" dirty="0"/>
              <a:t> s m </a:t>
            </a:r>
            <a:r>
              <a:rPr lang="en-AU" altLang="en-US" sz="2400" dirty="0" err="1"/>
              <a:t>shphrd</a:t>
            </a:r>
            <a:r>
              <a:rPr lang="en-AU" altLang="en-US" sz="2400" dirty="0"/>
              <a:t> </a:t>
            </a:r>
            <a:r>
              <a:rPr lang="en-AU" altLang="en-US" sz="2400" dirty="0" err="1"/>
              <a:t>shll</a:t>
            </a:r>
            <a:r>
              <a:rPr lang="en-AU" altLang="en-US" sz="2400" dirty="0"/>
              <a:t> </a:t>
            </a:r>
            <a:r>
              <a:rPr lang="en-AU" altLang="en-US" sz="2400" dirty="0" err="1"/>
              <a:t>nt</a:t>
            </a:r>
            <a:r>
              <a:rPr lang="en-AU" altLang="en-US" sz="2400" dirty="0"/>
              <a:t> </a:t>
            </a:r>
            <a:r>
              <a:rPr lang="en-AU" altLang="en-US" sz="2400" dirty="0" err="1"/>
              <a:t>wnt</a:t>
            </a:r>
            <a:r>
              <a:rPr lang="en-AU" altLang="en-US" sz="2400" dirty="0"/>
              <a:t>" </a:t>
            </a:r>
          </a:p>
          <a:p>
            <a:pPr lvl="1" eaLnBrk="1" hangingPunct="1"/>
            <a:r>
              <a:rPr lang="en-US" altLang="en-US" sz="2400" i="1" dirty="0"/>
              <a:t>“The LORD is my shepherd, I shall not want”.  -- from Bible</a:t>
            </a:r>
            <a:endParaRPr lang="en-AU" altLang="en-US" sz="2400" i="1" dirty="0"/>
          </a:p>
          <a:p>
            <a:pPr eaLnBrk="1" hangingPunct="1"/>
            <a:r>
              <a:rPr lang="en-AU" altLang="en-US" sz="2800" dirty="0">
                <a:solidFill>
                  <a:srgbClr val="000099"/>
                </a:solidFill>
              </a:rPr>
              <a:t>letters are not equally commonly used </a:t>
            </a:r>
          </a:p>
          <a:p>
            <a:pPr eaLnBrk="1" hangingPunct="1"/>
            <a:r>
              <a:rPr lang="en-AU" altLang="en-US" sz="2800" dirty="0"/>
              <a:t>in English E is by far the most common letter </a:t>
            </a:r>
          </a:p>
          <a:p>
            <a:pPr lvl="1" eaLnBrk="1" hangingPunct="1"/>
            <a:r>
              <a:rPr lang="en-AU" altLang="en-US" sz="2400" dirty="0">
                <a:ea typeface="ＭＳ Ｐゴシック" charset="-128"/>
              </a:rPr>
              <a:t>followed by T,R,N,I,O,A,S </a:t>
            </a:r>
          </a:p>
          <a:p>
            <a:pPr eaLnBrk="1" hangingPunct="1"/>
            <a:r>
              <a:rPr lang="en-AU" altLang="en-US" sz="2800" dirty="0"/>
              <a:t>other letters like Z,J,K,Q,X are fairly rare </a:t>
            </a:r>
          </a:p>
        </p:txBody>
      </p:sp>
      <p:sp>
        <p:nvSpPr>
          <p:cNvPr id="4915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4301651-4961-B643-B826-7ACC7DF596CD}" type="slidenum">
              <a:rPr lang="en-US" altLang="en-US" sz="1200">
                <a:solidFill>
                  <a:srgbClr val="898989"/>
                </a:solidFill>
                <a:latin typeface="Arial" charset="0"/>
              </a:rPr>
              <a:pPr>
                <a:spcBef>
                  <a:spcPct val="0"/>
                </a:spcBef>
                <a:buFontTx/>
                <a:buNone/>
              </a:pPr>
              <a:t>8</a:t>
            </a:fld>
            <a:endParaRPr lang="en-US" altLang="en-US" sz="1200">
              <a:solidFill>
                <a:srgbClr val="89898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457200" y="0"/>
            <a:ext cx="8229600" cy="1139825"/>
          </a:xfrm>
        </p:spPr>
        <p:txBody>
          <a:bodyPr/>
          <a:lstStyle/>
          <a:p>
            <a:pPr eaLnBrk="1" hangingPunct="1"/>
            <a:r>
              <a:rPr lang="en-AU" altLang="en-US" dirty="0"/>
              <a:t>English Letter Frequencies</a:t>
            </a:r>
          </a:p>
        </p:txBody>
      </p:sp>
      <p:pic>
        <p:nvPicPr>
          <p:cNvPr id="51202" name="Picture 6"/>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09600" y="1143000"/>
            <a:ext cx="7058744" cy="504856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047424D-C601-264E-9F7B-CF3895557F48}"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3847</TotalTime>
  <Words>3802</Words>
  <Application>Microsoft Macintosh PowerPoint</Application>
  <PresentationFormat>On-screen Show (4:3)</PresentationFormat>
  <Paragraphs>270</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ＭＳ Ｐゴシック</vt:lpstr>
      <vt:lpstr>Arial</vt:lpstr>
      <vt:lpstr>Calibri</vt:lpstr>
      <vt:lpstr>Courier</vt:lpstr>
      <vt:lpstr>Courier New</vt:lpstr>
      <vt:lpstr>Times</vt:lpstr>
      <vt:lpstr>Times-Roman</vt:lpstr>
      <vt:lpstr>Wingdings</vt:lpstr>
      <vt:lpstr>Office Theme</vt:lpstr>
      <vt:lpstr>CSCI 474/574 Introduction to Cryptography/Theory of Cryptography  Chapter 2 Classical Encryption Techniques</vt:lpstr>
      <vt:lpstr>Classical Substitution Ciphers</vt:lpstr>
      <vt:lpstr>Caesar Cipher</vt:lpstr>
      <vt:lpstr>Caesar Cipher</vt:lpstr>
      <vt:lpstr>Cryptanalysis of Caesar Cipher </vt:lpstr>
      <vt:lpstr>Monoalphabetic Cipher</vt:lpstr>
      <vt:lpstr>Monoalphabetic Cipher Security</vt:lpstr>
      <vt:lpstr>Language Redundancy and Cryptanalysis</vt:lpstr>
      <vt:lpstr>English Letter Frequencies</vt:lpstr>
      <vt:lpstr>More on Frequencies</vt:lpstr>
      <vt:lpstr>Use in Cryptanalysis</vt:lpstr>
      <vt:lpstr>Example Cryptanalysis</vt:lpstr>
      <vt:lpstr>Playfair Cipher</vt:lpstr>
      <vt:lpstr>Playfair Key Matrix</vt:lpstr>
      <vt:lpstr>Encrypting and Decrypting</vt:lpstr>
      <vt:lpstr>Security of Playfair Cipher</vt:lpstr>
      <vt:lpstr>Relative Frequency of Occurrence of Letters</vt:lpstr>
      <vt:lpstr>Hill Cipher</vt:lpstr>
      <vt:lpstr>Hill Cipher (for m = 3)</vt:lpstr>
      <vt:lpstr>Hill Cipher (for m = 3, encryption)</vt:lpstr>
      <vt:lpstr>Hill Cipher (for m = 3, decryption)</vt:lpstr>
      <vt:lpstr>Security of Hill Cipher</vt:lpstr>
      <vt:lpstr>Break the Hill Cipher</vt:lpstr>
      <vt:lpstr>Break the Hill Cipher (example)</vt:lpstr>
      <vt:lpstr>Summary</vt:lpstr>
    </vt:vector>
  </TitlesOfParts>
  <Manager/>
  <Company>School of Eng &amp; IT, UNSW@ADFA</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Chuan Yue</cp:lastModifiedBy>
  <cp:revision>227</cp:revision>
  <cp:lastPrinted>2011-01-26T22:46:49Z</cp:lastPrinted>
  <dcterms:created xsi:type="dcterms:W3CDTF">2009-08-04T03:17:45Z</dcterms:created>
  <dcterms:modified xsi:type="dcterms:W3CDTF">2021-01-21T06:15:12Z</dcterms:modified>
  <cp:category/>
</cp:coreProperties>
</file>