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notesMasterIdLst>
    <p:notesMasterId r:id="rId23"/>
  </p:notesMasterIdLst>
  <p:handoutMasterIdLst>
    <p:handoutMasterId r:id="rId24"/>
  </p:handoutMasterIdLst>
  <p:sldIdLst>
    <p:sldId id="312" r:id="rId2"/>
    <p:sldId id="319" r:id="rId3"/>
    <p:sldId id="298" r:id="rId4"/>
    <p:sldId id="299" r:id="rId5"/>
    <p:sldId id="301" r:id="rId6"/>
    <p:sldId id="303" r:id="rId7"/>
    <p:sldId id="315" r:id="rId8"/>
    <p:sldId id="304" r:id="rId9"/>
    <p:sldId id="332" r:id="rId10"/>
    <p:sldId id="327" r:id="rId11"/>
    <p:sldId id="305" r:id="rId12"/>
    <p:sldId id="306" r:id="rId13"/>
    <p:sldId id="328" r:id="rId14"/>
    <p:sldId id="329" r:id="rId15"/>
    <p:sldId id="308" r:id="rId16"/>
    <p:sldId id="309" r:id="rId17"/>
    <p:sldId id="333" r:id="rId18"/>
    <p:sldId id="316" r:id="rId19"/>
    <p:sldId id="310" r:id="rId20"/>
    <p:sldId id="330" r:id="rId21"/>
    <p:sldId id="311" r:id="rId22"/>
  </p:sldIdLst>
  <p:sldSz cx="9144000" cy="6858000" type="screen4x3"/>
  <p:notesSz cx="7010400" cy="9236075"/>
  <p:defaultTextStyle>
    <a:defPPr>
      <a:defRPr lang="en-AU"/>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clrMru>
    <a:srgbClr val="000099"/>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73" autoAdjust="0"/>
    <p:restoredTop sz="77451" autoAdjust="0"/>
  </p:normalViewPr>
  <p:slideViewPr>
    <p:cSldViewPr>
      <p:cViewPr varScale="1">
        <p:scale>
          <a:sx n="138" d="100"/>
          <a:sy n="138" d="100"/>
        </p:scale>
        <p:origin x="236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592" y="-984"/>
      </p:cViewPr>
      <p:guideLst>
        <p:guide orient="horz" pos="2909"/>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3550"/>
          </a:xfrm>
          <a:prstGeom prst="rect">
            <a:avLst/>
          </a:prstGeom>
        </p:spPr>
        <p:txBody>
          <a:bodyPr vert="horz" lIns="91440" tIns="45720" rIns="91440" bIns="45720" rtlCol="0"/>
          <a:lstStyle>
            <a:lvl1pPr algn="r">
              <a:defRPr sz="1200"/>
            </a:lvl1pPr>
          </a:lstStyle>
          <a:p>
            <a:fld id="{794D321F-F125-1440-B8F2-41A6AAFCB070}" type="datetimeFigureOut">
              <a:rPr lang="en-US" smtClean="0"/>
              <a:t>1/20/21</a:t>
            </a:fld>
            <a:endParaRPr lang="en-US"/>
          </a:p>
        </p:txBody>
      </p:sp>
      <p:sp>
        <p:nvSpPr>
          <p:cNvPr id="4" name="Footer Placeholder 3"/>
          <p:cNvSpPr>
            <a:spLocks noGrp="1"/>
          </p:cNvSpPr>
          <p:nvPr>
            <p:ph type="ftr" sz="quarter" idx="2"/>
          </p:nvPr>
        </p:nvSpPr>
        <p:spPr>
          <a:xfrm>
            <a:off x="0" y="8772525"/>
            <a:ext cx="3038475"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772525"/>
            <a:ext cx="3038475" cy="463550"/>
          </a:xfrm>
          <a:prstGeom prst="rect">
            <a:avLst/>
          </a:prstGeom>
        </p:spPr>
        <p:txBody>
          <a:bodyPr vert="horz" lIns="91440" tIns="45720" rIns="91440" bIns="45720" rtlCol="0" anchor="b"/>
          <a:lstStyle>
            <a:lvl1pPr algn="r">
              <a:defRPr sz="1200"/>
            </a:lvl1pPr>
          </a:lstStyle>
          <a:p>
            <a:fld id="{73BF1B37-9517-D04D-92A1-3C4072D2019F}" type="slidenum">
              <a:rPr lang="en-US" smtClean="0"/>
              <a:t>‹#›</a:t>
            </a:fld>
            <a:endParaRPr lang="en-US"/>
          </a:p>
        </p:txBody>
      </p:sp>
    </p:spTree>
    <p:extLst>
      <p:ext uri="{BB962C8B-B14F-4D97-AF65-F5344CB8AC3E}">
        <p14:creationId xmlns:p14="http://schemas.microsoft.com/office/powerpoint/2010/main" val="8531193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a:defRPr/>
            </a:pPr>
            <a:endParaRPr lang="en-US"/>
          </a:p>
        </p:txBody>
      </p:sp>
      <p:sp>
        <p:nvSpPr>
          <p:cNvPr id="22531" name="Rectangle 3"/>
          <p:cNvSpPr>
            <a:spLocks noGrp="1" noChangeArrowheads="1"/>
          </p:cNvSpPr>
          <p:nvPr>
            <p:ph type="dt" idx="1"/>
          </p:nvPr>
        </p:nvSpPr>
        <p:spPr bwMode="auto">
          <a:xfrm>
            <a:off x="3970338" y="0"/>
            <a:ext cx="3038475" cy="461963"/>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95388" y="692150"/>
            <a:ext cx="46196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2533" name="Rectangle 5"/>
          <p:cNvSpPr>
            <a:spLocks noGrp="1" noChangeArrowheads="1"/>
          </p:cNvSpPr>
          <p:nvPr>
            <p:ph type="body" sz="quarter" idx="3"/>
          </p:nvPr>
        </p:nvSpPr>
        <p:spPr bwMode="auto">
          <a:xfrm>
            <a:off x="701675" y="4387850"/>
            <a:ext cx="5607050" cy="4156075"/>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772525"/>
            <a:ext cx="3038475" cy="461963"/>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a:defRPr/>
            </a:pPr>
            <a:endParaRPr lang="en-US"/>
          </a:p>
        </p:txBody>
      </p:sp>
      <p:sp>
        <p:nvSpPr>
          <p:cNvPr id="22535" name="Rectangle 7"/>
          <p:cNvSpPr>
            <a:spLocks noGrp="1" noChangeArrowheads="1"/>
          </p:cNvSpPr>
          <p:nvPr>
            <p:ph type="sldNum" sz="quarter" idx="5"/>
          </p:nvPr>
        </p:nvSpPr>
        <p:spPr bwMode="auto">
          <a:xfrm>
            <a:off x="3970338" y="8772525"/>
            <a:ext cx="3038475" cy="461963"/>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eaLnBrk="1" hangingPunct="1">
              <a:defRPr sz="1200"/>
            </a:lvl1pPr>
          </a:lstStyle>
          <a:p>
            <a:pPr>
              <a:defRPr/>
            </a:pPr>
            <a:fld id="{79318879-2365-A648-9CEF-587B86BA52F3}"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en.wikipedia.org/wiki/Cryptography"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en.wikipedia.org/wiki/Steganography#cite_note-0" TargetMode="External"/><Relationship Id="rId4" Type="http://schemas.openxmlformats.org/officeDocument/2006/relationships/hyperlink" Target="http://en.wikipedia.org/wiki/Encryptio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24AABB3D-248B-C74D-BC68-BE60B4B5B5CC}" type="slidenum">
              <a:rPr lang="en-AU" altLang="en-US"/>
              <a:pPr>
                <a:spcBef>
                  <a:spcPct val="0"/>
                </a:spcBef>
              </a:pPr>
              <a:t>1</a:t>
            </a:fld>
            <a:endParaRPr lang="en-AU" altLang="en-US"/>
          </a:p>
        </p:txBody>
      </p:sp>
      <p:sp>
        <p:nvSpPr>
          <p:cNvPr id="15362" name="Rectangle 2"/>
          <p:cNvSpPr>
            <a:spLocks noGrp="1" noRot="1" noChangeAspect="1" noChangeArrowheads="1" noTextEdit="1"/>
          </p:cNvSpPr>
          <p:nvPr>
            <p:ph type="sldImg"/>
          </p:nvPr>
        </p:nvSpPr>
        <p:spPr>
          <a:solidFill>
            <a:srgbClr val="FFFFFF"/>
          </a:solidFill>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ea typeface="ＭＳ Ｐゴシック" charset="-128"/>
              </a:rPr>
              <a:t>Lecture slides by Lawrie Brown for “Cryptography and Network Security”, by William Stallings, Chapter 2 – “</a:t>
            </a:r>
            <a:r>
              <a:rPr lang="en-AU" altLang="en-US" dirty="0">
                <a:ea typeface="ＭＳ Ｐゴシック" charset="-128"/>
              </a:rPr>
              <a:t>Classical Encryption Techniques</a:t>
            </a:r>
            <a:r>
              <a:rPr lang="en-US" altLang="en-US" dirty="0">
                <a:ea typeface="ＭＳ Ｐゴシック" charset="-128"/>
              </a:rPr>
              <a:t>”.</a:t>
            </a:r>
            <a:endParaRPr lang="en-AU" altLang="en-US" dirty="0">
              <a:ea typeface="ＭＳ Ｐゴシック" charset="-128"/>
            </a:endParaRPr>
          </a:p>
          <a:p>
            <a:pPr eaLnBrk="1" hangingPunct="1"/>
            <a:endParaRPr lang="en-US" altLang="en-US" dirty="0">
              <a:ea typeface="ＭＳ Ｐゴシック" charset="-128"/>
            </a:endParaRPr>
          </a:p>
          <a:p>
            <a:pPr eaLnBrk="1" hangingPunct="1"/>
            <a:r>
              <a:rPr lang="en-US" altLang="en-US" dirty="0"/>
              <a:t>Enhanced and Modified by Chuan Yue at the Colorado School of Mines.</a:t>
            </a:r>
          </a:p>
          <a:p>
            <a:pPr eaLnBrk="1" hangingPunct="1"/>
            <a:endParaRPr lang="en-US" altLang="en-US" dirty="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E0E18A6C-CF83-3E4B-8443-9E0BB4F6B91B}" type="slidenum">
              <a:rPr lang="en-AU" altLang="en-US"/>
              <a:pPr>
                <a:spcBef>
                  <a:spcPct val="0"/>
                </a:spcBef>
              </a:pPr>
              <a:t>10</a:t>
            </a:fld>
            <a:endParaRPr lang="en-AU" alt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2800">
                <a:ea typeface="ＭＳ Ｐゴシック" charset="-128"/>
              </a:rPr>
              <a:t>In theory, we need look no further for a cipher. The one-time pad offers complete security but, in practice, has two fundamental  difficulties:</a:t>
            </a:r>
          </a:p>
          <a:p>
            <a:pPr lvl="1"/>
            <a:r>
              <a:rPr lang="en-US" altLang="en-US" sz="2400">
                <a:ea typeface="ＭＳ Ｐゴシック" charset="-128"/>
              </a:rPr>
              <a:t>There is the practical problem of making large quantities of random keys. Any heavily used system might require millions of random characters on a regular basis. Supplying truly random characters in this volume is a significant task. </a:t>
            </a:r>
          </a:p>
          <a:p>
            <a:pPr lvl="1"/>
            <a:r>
              <a:rPr lang="en-US" altLang="en-US" sz="2400">
                <a:ea typeface="ＭＳ Ｐゴシック" charset="-128"/>
              </a:rPr>
              <a:t>Even more daunting is the problem of key distribution and protection. For every message to be sent, a key of equal length is needed by both sender and receiver. Thus, a mammoth key distribution problem exists. </a:t>
            </a:r>
          </a:p>
          <a:p>
            <a:r>
              <a:rPr lang="en-US" altLang="en-US" sz="2800">
                <a:ea typeface="ＭＳ Ｐゴシック" charset="-128"/>
              </a:rPr>
              <a:t>The one-time pad is of limited utility, and is useful primarily for low-bandwidth channels requiring very high security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EBFCBF43-8CFF-2C40-BFD6-51E3E805F68A}" type="slidenum">
              <a:rPr lang="en-AU" altLang="en-US"/>
              <a:pPr>
                <a:spcBef>
                  <a:spcPct val="0"/>
                </a:spcBef>
              </a:pPr>
              <a:t>11</a:t>
            </a:fld>
            <a:endParaRPr lang="en-AU" alt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All the techniques examined so far involve the substitution of a ciphertext symbol for a plaintext symbol. A very different kind of mapping is achieved by performing some sort of permutation on the plaintext letters. This technique is referred to as a transposition cipher, and </a:t>
            </a:r>
            <a:r>
              <a:rPr lang="en-AU" altLang="en-US">
                <a:ea typeface="ＭＳ Ｐゴシック" charset="-128"/>
              </a:rPr>
              <a:t>form the second basic building block of ciphers. The core idea is to rearrange the order of basic units (letters/bytes/bits) without altering their actual values.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DBDFF099-B907-1547-8BE8-377D21FD96A5}" type="slidenum">
              <a:rPr lang="en-AU" altLang="en-US"/>
              <a:pPr>
                <a:spcBef>
                  <a:spcPct val="0"/>
                </a:spcBef>
              </a:pPr>
              <a:t>12</a:t>
            </a:fld>
            <a:endParaRPr lang="en-AU" alt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The simplest such cipher is the rail fence technique, in which the plaintext is written down as a sequence of diagonals and then read off as a sequence of rows.</a:t>
            </a:r>
          </a:p>
          <a:p>
            <a:pPr eaLnBrk="1" hangingPunct="1"/>
            <a:r>
              <a:rPr lang="en-US" altLang="en-US">
                <a:ea typeface="ＭＳ Ｐゴシック" charset="-128"/>
              </a:rPr>
              <a:t>The example message is: </a:t>
            </a:r>
            <a:r>
              <a:rPr lang="en-AU" altLang="en-US">
                <a:ea typeface="ＭＳ Ｐゴシック" charset="-128"/>
              </a:rPr>
              <a:t>"meet me after the toga party" with a rail fence of depth 2.</a:t>
            </a:r>
          </a:p>
          <a:p>
            <a:pPr eaLnBrk="1" hangingPunct="1"/>
            <a:r>
              <a:rPr lang="en-US" altLang="en-US">
                <a:ea typeface="ＭＳ Ｐゴシック" charset="-128"/>
              </a:rPr>
              <a:t>This sort of thing would be trivial to cryptanalyze.</a:t>
            </a:r>
            <a:endParaRPr lang="en-AU" altLang="en-US">
              <a:ea typeface="ＭＳ Ｐゴシック"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55EFFFD5-885C-C646-9E50-5CE65F95DA87}" type="slidenum">
              <a:rPr lang="en-AU" altLang="en-US"/>
              <a:pPr>
                <a:spcBef>
                  <a:spcPct val="0"/>
                </a:spcBef>
              </a:pPr>
              <a:t>13</a:t>
            </a:fld>
            <a:endParaRPr lang="en-AU" alt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A more complex transposition cipher is to write the message in a rectangle, row by row, and read the message off shuffling the order of the columns in each row. The order of the columns then becomes the key to the algorithm. In the example shown, the key is 4312567, that is use column 4 first, then column3, then 1 etc (as shown in the Column Out row).</a:t>
            </a:r>
          </a:p>
          <a:p>
            <a:pPr eaLnBrk="1" hangingPunct="1"/>
            <a:r>
              <a:rPr lang="en-US" altLang="en-US">
                <a:ea typeface="ＭＳ Ｐゴシック" charset="-128"/>
              </a:rPr>
              <a:t>A pure transposition cipher is easily recognized because it has the same letter frequencies as the original plaintext. For the type of columnar transposition just shown, cryptanalysis is fairly straightforward and involves laying out the ciphertext in a matrix and playing around with column positions. Digram and trigram frequency tables can be useful.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4A68F753-C320-A849-8FCC-DAC6B491AC9F}" type="slidenum">
              <a:rPr lang="en-AU" altLang="en-US"/>
              <a:pPr>
                <a:spcBef>
                  <a:spcPct val="0"/>
                </a:spcBef>
              </a:pPr>
              <a:t>14</a:t>
            </a:fld>
            <a:endParaRPr lang="en-AU" alt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A more complex transposition cipher is to write the message in a rectangle, row by row, and read the message off shuffling the order of the columns in each row. The order of the columns then becomes the key to the algorithm. In the example shown, the key is 4312567, that is use column 4 first, then column3, then 1 etc (as shown in the Column Out row).</a:t>
            </a:r>
          </a:p>
          <a:p>
            <a:pPr eaLnBrk="1" hangingPunct="1"/>
            <a:r>
              <a:rPr lang="en-US" altLang="en-US">
                <a:ea typeface="ＭＳ Ｐゴシック" charset="-128"/>
              </a:rPr>
              <a:t>A pure transposition cipher is easily recognized because it has the same letter frequencies as the original plaintext. For the type of columnar transposition just shown, cryptanalysis is fairly straightforward and involves laying out the ciphertext in a matrix and playing around with column positions. Digram and trigram frequency tables can be useful.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C62FA507-7657-E54C-9DAA-B7C8C0B0DE6D}" type="slidenum">
              <a:rPr lang="en-AU" altLang="en-US"/>
              <a:pPr>
                <a:spcBef>
                  <a:spcPct val="0"/>
                </a:spcBef>
              </a:pPr>
              <a:t>15</a:t>
            </a:fld>
            <a:endParaRPr lang="en-AU" alt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solidFill>
                  <a:srgbClr val="000000"/>
                </a:solidFill>
                <a:ea typeface="ＭＳ Ｐゴシック" charset="-128"/>
              </a:rPr>
              <a:t>Have seen that ciphers based on just substitutions or transpositions are not secure, and can be attacked because they do not sufficient obscure the underlying language structure</a:t>
            </a:r>
          </a:p>
          <a:p>
            <a:pPr eaLnBrk="1" hangingPunct="1"/>
            <a:r>
              <a:rPr lang="en-US" altLang="en-US">
                <a:solidFill>
                  <a:srgbClr val="000000"/>
                </a:solidFill>
                <a:ea typeface="ＭＳ Ｐゴシック" charset="-128"/>
              </a:rPr>
              <a:t>So consider using several ciphers in succession to make harder.</a:t>
            </a:r>
          </a:p>
          <a:p>
            <a:pPr eaLnBrk="1" hangingPunct="1"/>
            <a:r>
              <a:rPr lang="en-US" altLang="en-US">
                <a:solidFill>
                  <a:srgbClr val="000000"/>
                </a:solidFill>
                <a:ea typeface="ＭＳ Ｐゴシック" charset="-128"/>
              </a:rPr>
              <a:t>A substitution followed by a transposition is known as a Product Cipher, and makes a new much more secure cipher, and forms the bridge to modern ciphers.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661C8DC8-73EF-7B4F-B61C-EC364423D5F1}" type="slidenum">
              <a:rPr lang="en-AU" altLang="en-US"/>
              <a:pPr>
                <a:spcBef>
                  <a:spcPct val="0"/>
                </a:spcBef>
              </a:pPr>
              <a:t>16</a:t>
            </a:fld>
            <a:endParaRPr lang="en-AU" alt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solidFill>
                  <a:srgbClr val="000000"/>
                </a:solidFill>
                <a:ea typeface="ＭＳ Ｐゴシック" charset="-128"/>
              </a:rPr>
              <a:t>The next major advance in ciphers required use of mechanical cipher machines which enabled to use of complex varying substitutions.</a:t>
            </a:r>
          </a:p>
          <a:p>
            <a:pPr eaLnBrk="1" hangingPunct="1"/>
            <a:r>
              <a:rPr lang="en-US" altLang="en-US">
                <a:solidFill>
                  <a:srgbClr val="000000"/>
                </a:solidFill>
                <a:ea typeface="ＭＳ Ｐゴシック" charset="-128"/>
              </a:rPr>
              <a:t>A rotor machine consists of a set of independently rotating cylinders through which electrical pulses can flow. Each cylinder has 26 input pins and 26 output pins, with internal wiring that connects each input pin to a unique output pin. If we associate each input and output pin with a letter of the alphabet, then a single cylinder defines a monoalphabetic substitution. After each input key is depressed, the cylinder rotates one position, so that the internal connections are shifted accordingly. The power of the rotor machine is in the use of multiple cylinders, in which the output pins of one cylinder are connected to the input pins of the next, and with the cylinders rotating like an “odometer”, leading to a very large number of substitution alphabets being used, eg with 3 cylinders have 26</a:t>
            </a:r>
            <a:r>
              <a:rPr lang="en-US" altLang="en-US" baseline="30000">
                <a:solidFill>
                  <a:srgbClr val="000000"/>
                </a:solidFill>
                <a:ea typeface="ＭＳ Ｐゴシック" charset="-128"/>
              </a:rPr>
              <a:t>3</a:t>
            </a:r>
            <a:r>
              <a:rPr lang="en-US" altLang="en-US">
                <a:solidFill>
                  <a:srgbClr val="000000"/>
                </a:solidFill>
                <a:ea typeface="ＭＳ Ｐゴシック" charset="-128"/>
              </a:rPr>
              <a:t>=17576 alphabets used.</a:t>
            </a:r>
          </a:p>
          <a:p>
            <a:pPr eaLnBrk="1" hangingPunct="1"/>
            <a:r>
              <a:rPr lang="en-US" altLang="en-US">
                <a:solidFill>
                  <a:srgbClr val="000000"/>
                </a:solidFill>
                <a:ea typeface="ＭＳ Ｐゴシック" charset="-128"/>
              </a:rPr>
              <a:t>They were extensively used in world war 2, and the history of their use and analysis is one of the great stories from WW2.</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defRPr/>
            </a:pPr>
            <a:fld id="{7AED717E-7602-6842-8622-24D4F6B0F873}" type="slidenum">
              <a:rPr lang="en-AU" altLang="en-US" smtClean="0">
                <a:ea typeface="MS PGothic" charset="-128"/>
              </a:rPr>
              <a:pPr eaLnBrk="1" hangingPunct="1">
                <a:spcBef>
                  <a:spcPct val="0"/>
                </a:spcBef>
                <a:defRPr/>
              </a:pPr>
              <a:t>17</a:t>
            </a:fld>
            <a:endParaRPr lang="en-AU" altLang="en-US">
              <a:ea typeface="MS PGothic" charset="-128"/>
            </a:endParaRPr>
          </a:p>
        </p:txBody>
      </p:sp>
      <p:sp>
        <p:nvSpPr>
          <p:cNvPr id="81923" name="Rectangle 2"/>
          <p:cNvSpPr>
            <a:spLocks noGrp="1" noRot="1" noChangeAspect="1" noChangeArrowheads="1" noTextEdit="1"/>
          </p:cNvSpPr>
          <p:nvPr>
            <p:ph type="sldImg"/>
          </p:nvPr>
        </p:nvSpPr>
        <p:spPr>
          <a:solidFill>
            <a:srgbClr val="FFFFFF"/>
          </a:solidFill>
          <a:ln/>
        </p:spPr>
      </p:sp>
      <p:sp>
        <p:nvSpPr>
          <p:cNvPr id="81924"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r>
              <a:rPr lang="en-US" altLang="en-US" dirty="0">
                <a:solidFill>
                  <a:srgbClr val="000000"/>
                </a:solidFill>
                <a:latin typeface="Arial" charset="0"/>
                <a:ea typeface="Arial" charset="0"/>
                <a:cs typeface="Arial" charset="0"/>
              </a:rPr>
              <a:t>This photo of an Allied </a:t>
            </a:r>
            <a:r>
              <a:rPr lang="en-US" altLang="en-US" i="1" dirty="0" err="1">
                <a:solidFill>
                  <a:srgbClr val="000000"/>
                </a:solidFill>
                <a:latin typeface="Arial" charset="0"/>
                <a:ea typeface="Arial" charset="0"/>
                <a:cs typeface="Arial" charset="0"/>
              </a:rPr>
              <a:t>Hagelin</a:t>
            </a:r>
            <a:r>
              <a:rPr lang="en-US" altLang="en-US" i="1" dirty="0">
                <a:solidFill>
                  <a:srgbClr val="000000"/>
                </a:solidFill>
                <a:latin typeface="Arial" charset="0"/>
                <a:ea typeface="Arial" charset="0"/>
                <a:cs typeface="Arial" charset="0"/>
              </a:rPr>
              <a:t> </a:t>
            </a:r>
            <a:r>
              <a:rPr lang="en-US" altLang="en-US" dirty="0">
                <a:solidFill>
                  <a:srgbClr val="000000"/>
                </a:solidFill>
                <a:latin typeface="Arial" charset="0"/>
                <a:ea typeface="Arial" charset="0"/>
                <a:cs typeface="Arial" charset="0"/>
              </a:rPr>
              <a:t>machine was taken by Lawrie Brown at Eurocrypt'93 in Norway. Note pen for scale, and the rotating cipher wheels near the front.</a:t>
            </a:r>
          </a:p>
          <a:p>
            <a:pPr eaLnBrk="1" hangingPunct="1">
              <a:defRPr/>
            </a:pPr>
            <a:r>
              <a:rPr lang="en-US" altLang="en-US" dirty="0">
                <a:solidFill>
                  <a:srgbClr val="000000"/>
                </a:solidFill>
                <a:latin typeface="Arial" charset="0"/>
                <a:ea typeface="Arial" charset="0"/>
                <a:cs typeface="Arial" charset="0"/>
              </a:rPr>
              <a:t>This phone of an Enigma</a:t>
            </a:r>
            <a:r>
              <a:rPr lang="en-US" altLang="en-US" baseline="0" dirty="0">
                <a:solidFill>
                  <a:srgbClr val="000000"/>
                </a:solidFill>
                <a:latin typeface="Arial" charset="0"/>
                <a:ea typeface="Arial" charset="0"/>
                <a:cs typeface="Arial" charset="0"/>
              </a:rPr>
              <a:t> machine was take by </a:t>
            </a:r>
            <a:r>
              <a:rPr lang="en-US" altLang="en-US" baseline="0" dirty="0" err="1">
                <a:solidFill>
                  <a:srgbClr val="000000"/>
                </a:solidFill>
                <a:latin typeface="Arial" charset="0"/>
                <a:ea typeface="Arial" charset="0"/>
                <a:cs typeface="Arial" charset="0"/>
              </a:rPr>
              <a:t>Chuan</a:t>
            </a:r>
            <a:r>
              <a:rPr lang="en-US" altLang="en-US" baseline="0" dirty="0">
                <a:solidFill>
                  <a:srgbClr val="000000"/>
                </a:solidFill>
                <a:latin typeface="Arial" charset="0"/>
                <a:ea typeface="Arial" charset="0"/>
                <a:cs typeface="Arial" charset="0"/>
              </a:rPr>
              <a:t> Yue at </a:t>
            </a:r>
            <a:r>
              <a:rPr lang="en-US" altLang="en-US" sz="1200" b="0" i="0" kern="1200" baseline="0" dirty="0">
                <a:solidFill>
                  <a:schemeClr val="tx1"/>
                </a:solidFill>
                <a:effectLst/>
                <a:latin typeface="Arial" pitchFamily="34" charset="0"/>
                <a:ea typeface="+mn-ea"/>
                <a:cs typeface="+mn-cs"/>
              </a:rPr>
              <a:t>the </a:t>
            </a:r>
            <a:r>
              <a:rPr lang="en-US" sz="1200" b="0" i="0" kern="1200" dirty="0">
                <a:solidFill>
                  <a:schemeClr val="tx1"/>
                </a:solidFill>
                <a:effectLst/>
                <a:latin typeface="Arial" pitchFamily="34" charset="0"/>
                <a:ea typeface="+mn-ea"/>
                <a:cs typeface="+mn-cs"/>
              </a:rPr>
              <a:t>National Cyber Security Summit</a:t>
            </a:r>
            <a:r>
              <a:rPr lang="en-US" sz="1200" b="0" i="0" kern="1200" baseline="0" dirty="0">
                <a:solidFill>
                  <a:schemeClr val="tx1"/>
                </a:solidFill>
                <a:effectLst/>
                <a:latin typeface="Arial" pitchFamily="34" charset="0"/>
                <a:ea typeface="+mn-ea"/>
                <a:cs typeface="+mn-cs"/>
              </a:rPr>
              <a:t> in </a:t>
            </a:r>
            <a:r>
              <a:rPr lang="en-US" sz="1200" b="0" i="0" kern="1200" dirty="0">
                <a:solidFill>
                  <a:schemeClr val="tx1"/>
                </a:solidFill>
                <a:effectLst/>
                <a:latin typeface="Arial" pitchFamily="34" charset="0"/>
                <a:ea typeface="+mn-ea"/>
                <a:cs typeface="+mn-cs"/>
              </a:rPr>
              <a:t>2016.</a:t>
            </a:r>
            <a:endParaRPr lang="en-US" altLang="en-US" dirty="0">
              <a:solidFill>
                <a:srgbClr val="000000"/>
              </a:solidFill>
              <a:latin typeface="Arial" charset="0"/>
              <a:ea typeface="Arial" charset="0"/>
              <a:cs typeface="Arial" charset="0"/>
            </a:endParaRPr>
          </a:p>
        </p:txBody>
      </p:sp>
    </p:spTree>
    <p:extLst>
      <p:ext uri="{BB962C8B-B14F-4D97-AF65-F5344CB8AC3E}">
        <p14:creationId xmlns:p14="http://schemas.microsoft.com/office/powerpoint/2010/main" val="1892768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noTextEdit="1"/>
          </p:cNvSpPr>
          <p:nvPr>
            <p:ph type="sldImg"/>
          </p:nvPr>
        </p:nvSpPr>
        <p:spPr>
          <a:ln/>
        </p:spPr>
      </p:sp>
      <p:sp>
        <p:nvSpPr>
          <p:cNvPr id="1218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dirty="0">
                <a:ea typeface="ＭＳ Ｐゴシック" charset="-128"/>
              </a:rPr>
              <a:t>The basic principle of the rotor machine is illustrated in Figure 2.8. The machine consists of a set of independently rotating cylinders through which electrical pulses can flow. Each cylinder has 26 input pins and 26 output pins, with internal wiring that connects each input pin to a unique output pin. If we associate each input and output pin with a letter of the alphabet, then a single cylinder defines a </a:t>
            </a:r>
            <a:r>
              <a:rPr lang="en-US" altLang="en-US" dirty="0" err="1">
                <a:ea typeface="ＭＳ Ｐゴシック" charset="-128"/>
              </a:rPr>
              <a:t>monoalphabetic</a:t>
            </a:r>
            <a:r>
              <a:rPr lang="en-US" altLang="en-US" dirty="0">
                <a:ea typeface="ＭＳ Ｐゴシック" charset="-128"/>
              </a:rPr>
              <a:t> substitution. If an operator depresses the key for the letter A, an electric signal is applied to the first pin of the first cylinder and flows through the internal connection to the twenty-fifth output pin.  Consider a machine with a single cylinder. After each input key is depressed, the cylinder rotates one position, so that the internal connections are shifted accordingly. Thus, a different </a:t>
            </a:r>
            <a:r>
              <a:rPr lang="en-US" altLang="en-US" dirty="0" err="1">
                <a:ea typeface="ＭＳ Ｐゴシック" charset="-128"/>
              </a:rPr>
              <a:t>monoalphabetic</a:t>
            </a:r>
            <a:r>
              <a:rPr lang="en-US" altLang="en-US" dirty="0">
                <a:ea typeface="ＭＳ Ｐゴシック" charset="-128"/>
              </a:rPr>
              <a:t> substitution cipher is defined. After 26 letters of plaintext, the cylinder would be back to the initial position. Thus, we have a polyalphabetic substitution algorithm with a period of 26. </a:t>
            </a:r>
          </a:p>
          <a:p>
            <a:pPr eaLnBrk="1" hangingPunct="1">
              <a:lnSpc>
                <a:spcPct val="90000"/>
              </a:lnSpc>
            </a:pPr>
            <a:r>
              <a:rPr lang="en-US" altLang="en-US" dirty="0">
                <a:ea typeface="ＭＳ Ｐゴシック" charset="-128"/>
              </a:rPr>
              <a:t>A single-cylinder system is trivial and does not present a formidable cryptanalytic task. The power of the rotor machine is in the use of multiple cylinders, in which the output pins of one cylinder are connected to the input pins of the next. Figure 2.8 shows a three-cylinder system. With multiple cylinders, the one closest to the operator input rotates one pin position with each keystroke. The right half of Figure 2.8 shows the system's configuration after a single keystroke. For every complete rotation of the inner cylinder, the middle cylinder rotates one pin position. Finally, for every complete rotation of the middle cylinder, the outer cylinder rotates one pin position. The result is that there are 26 x 26 x 26 = 17,576 different substitution alphabets used before the system repeats. </a:t>
            </a:r>
          </a:p>
          <a:p>
            <a:pPr eaLnBrk="1" hangingPunct="1">
              <a:lnSpc>
                <a:spcPct val="90000"/>
              </a:lnSpc>
            </a:pPr>
            <a:endParaRPr lang="en-US" altLang="en-US" dirty="0">
              <a:ea typeface="ＭＳ Ｐゴシック" charset="-128"/>
            </a:endParaRPr>
          </a:p>
          <a:p>
            <a:pPr eaLnBrk="1" hangingPunct="1">
              <a:lnSpc>
                <a:spcPct val="90000"/>
              </a:lnSpc>
            </a:pPr>
            <a:r>
              <a:rPr lang="en-US" altLang="en-US" dirty="0">
                <a:ea typeface="ＭＳ Ｐゴシック" charset="-128"/>
              </a:rPr>
              <a:t>Chuan: In order to be as easy to decipher as encipher, some rotor machines, most notably the Enigma machine, were designed to be symmetrical, i.e., encrypting twice with the same settings recovers the original message. </a:t>
            </a:r>
          </a:p>
          <a:p>
            <a:pPr eaLnBrk="1" hangingPunct="1">
              <a:lnSpc>
                <a:spcPct val="90000"/>
              </a:lnSpc>
            </a:pPr>
            <a:r>
              <a:rPr lang="en-US" altLang="en-US" dirty="0">
                <a:ea typeface="ＭＳ Ｐゴシック" charset="-128"/>
              </a:rPr>
              <a:t>Early decryption method: most of the setup of the machine was determined by looking up the settings for the day in a code book. </a:t>
            </a:r>
          </a:p>
          <a:p>
            <a:pPr eaLnBrk="1" hangingPunct="1">
              <a:lnSpc>
                <a:spcPct val="90000"/>
              </a:lnSpc>
            </a:pPr>
            <a:endParaRPr lang="en-US" altLang="en-US" dirty="0">
              <a:ea typeface="ＭＳ Ｐゴシック" charset="-128"/>
            </a:endParaRPr>
          </a:p>
        </p:txBody>
      </p:sp>
      <p:sp>
        <p:nvSpPr>
          <p:cNvPr id="1218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97C8EEE6-D28C-4840-A4B7-C7E6A0DE7024}" type="slidenum">
              <a:rPr lang="en-AU" altLang="en-US"/>
              <a:pPr>
                <a:spcBef>
                  <a:spcPct val="0"/>
                </a:spcBef>
              </a:pPr>
              <a:t>18</a:t>
            </a:fld>
            <a:endParaRPr lang="en-AU"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24602E42-9F8B-0F47-ACB8-57B5C7244FAC}" type="slidenum">
              <a:rPr lang="en-AU" altLang="en-US"/>
              <a:pPr>
                <a:spcBef>
                  <a:spcPct val="0"/>
                </a:spcBef>
              </a:pPr>
              <a:t>19</a:t>
            </a:fld>
            <a:endParaRPr lang="en-AU" altLang="en-US"/>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ea typeface="ＭＳ Ｐゴシック" charset="-128"/>
              </a:rPr>
              <a:t>Steganography is </a:t>
            </a:r>
            <a:r>
              <a:rPr lang="en-US" altLang="en-US">
                <a:ea typeface="ＭＳ Ｐゴシック" charset="-128"/>
              </a:rPr>
              <a:t>an alternative to encryption which hides the very existence of a message by some means. There are a large range of techniques for doing this.</a:t>
            </a:r>
          </a:p>
          <a:p>
            <a:pPr eaLnBrk="1" hangingPunct="1"/>
            <a:r>
              <a:rPr lang="en-US" altLang="en-US">
                <a:ea typeface="ＭＳ Ｐゴシック" charset="-128"/>
              </a:rPr>
              <a:t>Steganography has a number of drawbacks when compared to encryption. It requires a lot of overhead to hide a relatively few bits of information.</a:t>
            </a:r>
          </a:p>
          <a:p>
            <a:pPr eaLnBrk="1" hangingPunct="1"/>
            <a:r>
              <a:rPr lang="en-US" altLang="en-US">
                <a:ea typeface="ＭＳ Ｐゴシック" charset="-128"/>
              </a:rPr>
              <a:t>Also, once the system is discovered, it becomes virtually worthless, although a message can be first encrypted and then hidden using steganography. The advantage of steganography is that it can be employed by parties who have something to lose should the fact of their secret communication (not necessarily the content) be discovered. </a:t>
            </a:r>
          </a:p>
          <a:p>
            <a:pPr eaLnBrk="1" hangingPunct="1"/>
            <a:endParaRPr lang="en-US" altLang="en-US">
              <a:ea typeface="ＭＳ Ｐゴシック" charset="-128"/>
            </a:endParaRPr>
          </a:p>
          <a:p>
            <a:pPr eaLnBrk="1" hangingPunct="1"/>
            <a:r>
              <a:rPr lang="en-US" altLang="en-US">
                <a:ea typeface="ＭＳ Ｐゴシック" charset="-128"/>
              </a:rPr>
              <a:t>The advantage of steganography, over </a:t>
            </a:r>
            <a:r>
              <a:rPr lang="en-US" altLang="en-US">
                <a:ea typeface="ＭＳ Ｐゴシック" charset="-128"/>
                <a:hlinkClick r:id="rId3" tooltip="Cryptography"/>
              </a:rPr>
              <a:t>cryptography</a:t>
            </a:r>
            <a:r>
              <a:rPr lang="en-US" altLang="en-US">
                <a:ea typeface="ＭＳ Ｐゴシック" charset="-128"/>
              </a:rPr>
              <a:t> alone, is that messages do not attract attention to themselves. Plainly visible encrypted messages—no matter how unbreakable—will arouse suspicion, and may in themselves be incriminating in countries where </a:t>
            </a:r>
            <a:r>
              <a:rPr lang="en-US" altLang="en-US">
                <a:ea typeface="ＭＳ Ｐゴシック" charset="-128"/>
                <a:hlinkClick r:id="rId4" tooltip="Encryption"/>
              </a:rPr>
              <a:t>encryption</a:t>
            </a:r>
            <a:r>
              <a:rPr lang="en-US" altLang="en-US">
                <a:ea typeface="ＭＳ Ｐゴシック" charset="-128"/>
              </a:rPr>
              <a:t> is illegal.</a:t>
            </a:r>
            <a:r>
              <a:rPr lang="en-US" altLang="en-US" baseline="30000">
                <a:ea typeface="ＭＳ Ｐゴシック" charset="-128"/>
                <a:hlinkClick r:id="rId5"/>
              </a:rPr>
              <a:t>[1]</a:t>
            </a:r>
            <a:r>
              <a:rPr lang="en-US" altLang="en-US">
                <a:ea typeface="ＭＳ Ｐゴシック" charset="-128"/>
              </a:rPr>
              <a:t> Therefore, whereas cryptography protects the contents of a message, steganography can be said to protect both messages and communicating parties.</a:t>
            </a:r>
          </a:p>
          <a:p>
            <a:pPr eaLnBrk="1" hangingPunct="1"/>
            <a:endParaRPr lang="en-US" altLang="en-US">
              <a:ea typeface="ＭＳ Ｐゴシック" charset="-128"/>
            </a:endParaRPr>
          </a:p>
          <a:p>
            <a:pPr eaLnBrk="1" hangingPunct="1"/>
            <a:r>
              <a:rPr lang="en-US" altLang="en-US">
                <a:ea typeface="ＭＳ Ｐゴシック" charset="-128"/>
              </a:rPr>
              <a:t>Chuan: e.g., RGB color mode, 8bits per channel</a:t>
            </a:r>
          </a:p>
          <a:p>
            <a:pPr eaLnBrk="1" hangingPunct="1"/>
            <a:endParaRPr lang="en-US" altLang="en-US">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0395B47A-9458-2442-BFD1-16B8F427B761}" type="slidenum">
              <a:rPr lang="en-AU" altLang="en-US"/>
              <a:pPr>
                <a:spcBef>
                  <a:spcPct val="0"/>
                </a:spcBef>
              </a:pPr>
              <a:t>2</a:t>
            </a:fld>
            <a:endParaRPr lang="en-AU" alt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ea typeface="ＭＳ Ｐゴシック" charset="-128"/>
              </a:rPr>
              <a:t>One approach to reducing the "spikyness" of natural language text is used the Playfair cipher which encrypts more than one letter at once. We now consider the other alternative, using multiple cipher alphabets in turn. This gives the attacker more work, since many alphabets need to be guessed and because the frequency distribution is more complex, since the same plaintext letter could be replaced by several ciphertext letters, depending on which alphabet is used. </a:t>
            </a:r>
            <a:r>
              <a:rPr lang="en-US" altLang="en-US">
                <a:ea typeface="ＭＳ Ｐゴシック" charset="-128"/>
              </a:rPr>
              <a:t>The general name for this approach is a polyalphabetic substitution cipher. All these techniques have the following features in common: </a:t>
            </a:r>
          </a:p>
          <a:p>
            <a:pPr eaLnBrk="1" hangingPunct="1">
              <a:buFont typeface="Calibri" charset="0"/>
              <a:buAutoNum type="arabicPeriod"/>
            </a:pPr>
            <a:r>
              <a:rPr lang="en-US" altLang="en-US">
                <a:ea typeface="ＭＳ Ｐゴシック" charset="-128"/>
              </a:rPr>
              <a:t> A set of related monoalphabetic substitution rules is used. </a:t>
            </a:r>
          </a:p>
          <a:p>
            <a:pPr eaLnBrk="1" hangingPunct="1">
              <a:buFont typeface="Calibri" charset="0"/>
              <a:buAutoNum type="arabicPeriod"/>
            </a:pPr>
            <a:r>
              <a:rPr lang="en-US" altLang="en-US">
                <a:ea typeface="ＭＳ Ｐゴシック" charset="-128"/>
              </a:rPr>
              <a:t> A key determines which particular rule is chosen for a given transformation. </a:t>
            </a:r>
            <a:endParaRPr lang="en-AU" altLang="en-US">
              <a:ea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83381B5C-8238-3343-B4A1-7B3B42B26BD1}" type="slidenum">
              <a:rPr lang="en-AU" altLang="en-US"/>
              <a:pPr>
                <a:spcBef>
                  <a:spcPct val="0"/>
                </a:spcBef>
              </a:pPr>
              <a:t>20</a:t>
            </a:fld>
            <a:endParaRPr lang="en-AU" alt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DF113183-93C4-DD41-977B-D08783BBC0E5}" type="slidenum">
              <a:rPr lang="en-AU" altLang="en-US"/>
              <a:pPr>
                <a:spcBef>
                  <a:spcPct val="0"/>
                </a:spcBef>
              </a:pPr>
              <a:t>21</a:t>
            </a:fld>
            <a:endParaRPr lang="en-AU" alt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97B22442-D065-9840-B848-24759C0893BF}" type="slidenum">
              <a:rPr lang="en-AU" altLang="en-US"/>
              <a:pPr>
                <a:spcBef>
                  <a:spcPct val="0"/>
                </a:spcBef>
              </a:pPr>
              <a:t>3</a:t>
            </a:fld>
            <a:endParaRPr lang="en-AU" alt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The best known, and one of the simplest, such algorithms is referred to as the Vigenère cipher, where the set of related monoalphabetic substitution rules consists of the 26 Caesar ciphers, with shifts of 0 through 25. Each cipher is denoted by a key letter, which is the ciphertext letter that substitutes for the plaintext letter ‘a’, and which are </a:t>
            </a:r>
            <a:r>
              <a:rPr lang="en-AU" altLang="en-US">
                <a:ea typeface="ＭＳ Ｐゴシック" charset="-128"/>
              </a:rPr>
              <a:t>each used in turn, as shown next.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412BF955-55F1-9642-9BCC-8D2B498E7610}" type="slidenum">
              <a:rPr lang="en-AU" altLang="en-US"/>
              <a:pPr>
                <a:spcBef>
                  <a:spcPct val="0"/>
                </a:spcBef>
              </a:pPr>
              <a:t>4</a:t>
            </a:fld>
            <a:endParaRPr lang="en-AU" alt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Discuss this simple example from text Stallings section 2.2.</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5A989EF4-821D-1A4E-A3AF-47497813F6F0}" type="slidenum">
              <a:rPr lang="en-AU" altLang="en-US"/>
              <a:pPr>
                <a:spcBef>
                  <a:spcPct val="0"/>
                </a:spcBef>
              </a:pPr>
              <a:t>5</a:t>
            </a:fld>
            <a:endParaRPr lang="en-AU" alt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ea typeface="ＭＳ Ｐゴシック" charset="-128"/>
              </a:rPr>
              <a:t>The </a:t>
            </a:r>
            <a:r>
              <a:rPr lang="en-AU" altLang="en-US" dirty="0" err="1">
                <a:ea typeface="ＭＳ Ｐゴシック" charset="-128"/>
              </a:rPr>
              <a:t>Vigenère</a:t>
            </a:r>
            <a:r>
              <a:rPr lang="en-AU" altLang="en-US" dirty="0">
                <a:ea typeface="ＭＳ Ｐゴシック" charset="-128"/>
              </a:rPr>
              <a:t> &amp; related polyalphabetic ciphers still do not completely obscure the underlying language characteristics. </a:t>
            </a:r>
            <a:r>
              <a:rPr lang="en-US" altLang="en-US" dirty="0">
                <a:ea typeface="ＭＳ Ｐゴシック" charset="-128"/>
              </a:rPr>
              <a:t>The strength of this cipher is that there are multiple </a:t>
            </a:r>
            <a:r>
              <a:rPr lang="en-US" altLang="en-US" dirty="0" err="1">
                <a:ea typeface="ＭＳ Ｐゴシック" charset="-128"/>
              </a:rPr>
              <a:t>ciphertext</a:t>
            </a:r>
            <a:r>
              <a:rPr lang="en-US" altLang="en-US" dirty="0">
                <a:ea typeface="ＭＳ Ｐゴシック" charset="-128"/>
              </a:rPr>
              <a:t> letters for each plaintext letter, one for each unique letter of the keyword. Thus, the letter frequency information is obscured. However, not all knowledge of the plaintext structure is lost. </a:t>
            </a:r>
            <a:r>
              <a:rPr lang="en-AU" altLang="en-US" dirty="0">
                <a:ea typeface="ＭＳ Ｐゴシック" charset="-128"/>
              </a:rPr>
              <a:t>The key to breaking them is to identify the number of translation alphabets, and then attack each separately. </a:t>
            </a:r>
            <a:r>
              <a:rPr lang="en-US" altLang="en-US" dirty="0">
                <a:ea typeface="ＭＳ Ｐゴシック" charset="-128"/>
              </a:rPr>
              <a:t>If a </a:t>
            </a:r>
            <a:r>
              <a:rPr lang="en-US" altLang="en-US" dirty="0" err="1">
                <a:ea typeface="ＭＳ Ｐゴシック" charset="-128"/>
              </a:rPr>
              <a:t>monoalphabetic</a:t>
            </a:r>
            <a:r>
              <a:rPr lang="en-US" altLang="en-US" dirty="0">
                <a:ea typeface="ＭＳ Ｐゴシック" charset="-128"/>
              </a:rPr>
              <a:t> substitution is used, then the statistical properties of the </a:t>
            </a:r>
            <a:r>
              <a:rPr lang="en-US" altLang="en-US" dirty="0" err="1">
                <a:ea typeface="ＭＳ Ｐゴシック" charset="-128"/>
              </a:rPr>
              <a:t>ciphertext</a:t>
            </a:r>
            <a:r>
              <a:rPr lang="en-US" altLang="en-US" dirty="0">
                <a:ea typeface="ＭＳ Ｐゴシック" charset="-128"/>
              </a:rPr>
              <a:t> should be the same as that of the language of the plaintext. If, on the other hand, a </a:t>
            </a:r>
            <a:r>
              <a:rPr lang="en-US" altLang="en-US" dirty="0" err="1">
                <a:ea typeface="ＭＳ Ｐゴシック" charset="-128"/>
              </a:rPr>
              <a:t>Vigenère</a:t>
            </a:r>
            <a:r>
              <a:rPr lang="en-US" altLang="en-US" dirty="0">
                <a:ea typeface="ＭＳ Ｐゴシック" charset="-128"/>
              </a:rPr>
              <a:t> cipher is suspected, then progress depends on determining the length of the keyword. </a:t>
            </a:r>
          </a:p>
          <a:p>
            <a:pPr eaLnBrk="1" hangingPunct="1"/>
            <a:endParaRPr lang="en-US" altLang="en-US" dirty="0">
              <a:ea typeface="ＭＳ Ｐゴシック" charset="-128"/>
            </a:endParaRPr>
          </a:p>
          <a:p>
            <a:pPr eaLnBrk="1" hangingPunct="1"/>
            <a:r>
              <a:rPr lang="en-AU" altLang="en-US" dirty="0">
                <a:ea typeface="ＭＳ Ｐゴシック" charset="-128"/>
              </a:rPr>
              <a:t>For some centuries the </a:t>
            </a:r>
            <a:r>
              <a:rPr lang="en-AU" altLang="en-US" dirty="0" err="1">
                <a:ea typeface="ＭＳ Ｐゴシック" charset="-128"/>
              </a:rPr>
              <a:t>Vigenère</a:t>
            </a:r>
            <a:r>
              <a:rPr lang="en-AU" altLang="en-US" dirty="0">
                <a:ea typeface="ＭＳ Ｐゴシック" charset="-128"/>
              </a:rPr>
              <a:t> cipher was </a:t>
            </a:r>
            <a:r>
              <a:rPr lang="en-AU" altLang="en-US" i="1" dirty="0">
                <a:ea typeface="ＭＳ Ｐゴシック" charset="-128"/>
              </a:rPr>
              <a:t>le </a:t>
            </a:r>
            <a:r>
              <a:rPr lang="en-AU" altLang="en-US" i="1" dirty="0" err="1">
                <a:ea typeface="ＭＳ Ｐゴシック" charset="-128"/>
              </a:rPr>
              <a:t>chiffre</a:t>
            </a:r>
            <a:r>
              <a:rPr lang="en-AU" altLang="en-US" i="1" dirty="0">
                <a:ea typeface="ＭＳ Ｐゴシック" charset="-128"/>
              </a:rPr>
              <a:t> </a:t>
            </a:r>
            <a:r>
              <a:rPr lang="en-AU" altLang="en-US" i="1" dirty="0" err="1">
                <a:ea typeface="ＭＳ Ｐゴシック" charset="-128"/>
              </a:rPr>
              <a:t>indéchiffrable</a:t>
            </a:r>
            <a:r>
              <a:rPr lang="en-AU" altLang="en-US" dirty="0">
                <a:ea typeface="ＭＳ Ｐゴシック" charset="-128"/>
              </a:rPr>
              <a:t> (the unbreakable cipher). As a result of a challenge, it was broken by Charles Babbage (the inventor of the computer) in 1854 but kept secret (possibly because of the Crimean War - not the first time governments have kept advances to themselves!). The method was independently reinvented by a Prussian, Friedrich </a:t>
            </a:r>
            <a:r>
              <a:rPr lang="en-AU" altLang="en-US" dirty="0" err="1">
                <a:ea typeface="ＭＳ Ｐゴシック" charset="-128"/>
              </a:rPr>
              <a:t>Kasiski</a:t>
            </a:r>
            <a:r>
              <a:rPr lang="en-AU" altLang="en-US" dirty="0">
                <a:ea typeface="ＭＳ Ｐゴシック" charset="-128"/>
              </a:rPr>
              <a:t>, who published the attack now named after him in 1863. However lack of major advances meant that various polyalphabetic substitution ciphers were used into the 20C. One very famous incident was the breaking of the Zimmermann telegram in WW1 which resulted in the USA entering the war. </a:t>
            </a:r>
            <a:r>
              <a:rPr lang="en-US" altLang="en-US" dirty="0">
                <a:ea typeface="ＭＳ Ｐゴシック" charset="-128"/>
              </a:rPr>
              <a:t>The important is that if two identical sequences of plaintext letters occur at a distance that is an integer multiple of the keyword length, they will generate identical </a:t>
            </a:r>
            <a:r>
              <a:rPr lang="en-US" altLang="en-US" dirty="0" err="1">
                <a:ea typeface="ＭＳ Ｐゴシック" charset="-128"/>
              </a:rPr>
              <a:t>ciphertext</a:t>
            </a:r>
            <a:r>
              <a:rPr lang="en-US" altLang="en-US" dirty="0">
                <a:ea typeface="ＭＳ Ｐゴシック" charset="-128"/>
              </a:rPr>
              <a:t> sequences. </a:t>
            </a:r>
            <a:endParaRPr lang="en-AU" altLang="en-US" dirty="0">
              <a:ea typeface="ＭＳ Ｐゴシック" charset="-128"/>
            </a:endParaRPr>
          </a:p>
          <a:p>
            <a:pPr eaLnBrk="1" hangingPunct="1"/>
            <a:r>
              <a:rPr lang="en-AU" altLang="en-US" dirty="0">
                <a:ea typeface="ＭＳ Ｐゴシック" charset="-128"/>
              </a:rPr>
              <a:t>In general the approach is to find a number of duplicated sequences, collect all their distances apart, look for common factors, remembering that some will be random flukes and need to be discarded. Now have a series of </a:t>
            </a:r>
            <a:r>
              <a:rPr lang="en-AU" altLang="en-US" dirty="0" err="1">
                <a:ea typeface="ＭＳ Ｐゴシック" charset="-128"/>
              </a:rPr>
              <a:t>monoalphabetic</a:t>
            </a:r>
            <a:r>
              <a:rPr lang="en-AU" altLang="en-US" dirty="0">
                <a:ea typeface="ＭＳ Ｐゴシック" charset="-128"/>
              </a:rPr>
              <a:t> ciphers, each with original language letter frequency characteristics. Can attack these in turn to break the cipher.</a:t>
            </a:r>
          </a:p>
          <a:p>
            <a:pPr eaLnBrk="1" hangingPunct="1"/>
            <a:endParaRPr lang="en-US" altLang="en-US" dirty="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6A7D54C6-D88E-1040-8FDA-B3BB1E76A77F}" type="slidenum">
              <a:rPr lang="en-AU" altLang="en-US"/>
              <a:pPr>
                <a:spcBef>
                  <a:spcPct val="0"/>
                </a:spcBef>
              </a:pPr>
              <a:t>6</a:t>
            </a:fld>
            <a:endParaRPr lang="en-AU" alt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ea typeface="ＭＳ Ｐゴシック" charset="-128"/>
              </a:rPr>
              <a:t>Taking the polyalphabetic idea to the extreme, want as many different translation alphabets as letters in the message being sent. One way of doing this with a smallish key, is to use the Autokey cipher.</a:t>
            </a:r>
          </a:p>
          <a:p>
            <a:pPr eaLnBrk="1" hangingPunct="1"/>
            <a:r>
              <a:rPr lang="en-AU" altLang="en-US">
                <a:ea typeface="ＭＳ Ｐゴシック" charset="-128"/>
              </a:rPr>
              <a:t>The example uses the keyword "DECEPTIVE" prefixed to as much of the message "WEAREDISCOVEREDSAV" as is needed. When deciphering, recover the first 9 letters using the keyword "DECEPTIVE". Then instead of repeating the keyword, start using the recovered letters from the message "WEAREDISC". As recover more letters, have more of key to recover later letters. </a:t>
            </a:r>
          </a:p>
          <a:p>
            <a:pPr eaLnBrk="1" hangingPunct="1"/>
            <a:r>
              <a:rPr lang="en-AU" altLang="en-US">
                <a:ea typeface="ＭＳ Ｐゴシック" charset="-128"/>
              </a:rPr>
              <a:t>Problem is that the same language characteristics are used by the key as the message. ie. a key of 'E' will be used more often than a 'T' etc  hence an 'E' encrypted with a key of 'E' occurs with probability (0.1275)2 = 0.01663, about twice as often as a 'T' encrypted with a key of 'T'  have to use a larger frequency table, but it exists given sufficient ciphertext this can be broken.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noTextEdit="1"/>
          </p:cNvSpPr>
          <p:nvPr>
            <p:ph type="sldImg"/>
          </p:nvPr>
        </p:nvSpPr>
        <p:spPr>
          <a:ln/>
        </p:spPr>
      </p:sp>
      <p:sp>
        <p:nvSpPr>
          <p:cNvPr id="993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The ultimate defense against such a cryptanalysis is to choose a keyword that is as long as the plaintext and has no statistical relationship to it. Such a system was introduced by an AT&amp;T engineer named Gilbert Vernam in 1918. His system works on binary data (bits0 rather than letters. The system can be expressed succinctly as follows: </a:t>
            </a:r>
            <a:r>
              <a:rPr lang="en-US" altLang="en-US" i="1">
                <a:ea typeface="ＭＳ Ｐゴシック" charset="-128"/>
              </a:rPr>
              <a:t>c</a:t>
            </a:r>
            <a:r>
              <a:rPr lang="en-US" altLang="en-US" i="1" baseline="-25000">
                <a:ea typeface="ＭＳ Ｐゴシック" charset="-128"/>
              </a:rPr>
              <a:t>i</a:t>
            </a:r>
            <a:r>
              <a:rPr lang="en-US" altLang="en-US" i="1">
                <a:ea typeface="ＭＳ Ｐゴシック" charset="-128"/>
              </a:rPr>
              <a:t>  =  p</a:t>
            </a:r>
            <a:r>
              <a:rPr lang="en-US" altLang="en-US" i="1" baseline="-25000">
                <a:ea typeface="ＭＳ Ｐゴシック" charset="-128"/>
              </a:rPr>
              <a:t>i</a:t>
            </a:r>
            <a:r>
              <a:rPr lang="en-US" altLang="en-US" i="1">
                <a:ea typeface="ＭＳ Ｐゴシック" charset="-128"/>
              </a:rPr>
              <a:t> XOR  k</a:t>
            </a:r>
            <a:r>
              <a:rPr lang="en-US" altLang="en-US" i="1" baseline="-25000">
                <a:ea typeface="ＭＳ Ｐゴシック" charset="-128"/>
              </a:rPr>
              <a:t>i </a:t>
            </a:r>
          </a:p>
          <a:p>
            <a:pPr eaLnBrk="1" hangingPunct="1"/>
            <a:r>
              <a:rPr lang="en-US" altLang="en-US">
                <a:ea typeface="ＭＳ Ｐゴシック" charset="-128"/>
              </a:rPr>
              <a:t>The essence of this technique is the means of construction of the key. Vernam proposed the use of a running loop of tape that eventually repeated the key, so that in fact the system worked with a very long but repeating keyword. Although such a scheme, with a long key, presents formidable cryptanalytic difficulties, it can be broken with sufficient ciphertext, the use of known or probable plaintext sequences, or both.</a:t>
            </a:r>
          </a:p>
        </p:txBody>
      </p:sp>
      <p:sp>
        <p:nvSpPr>
          <p:cNvPr id="993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A2AC9836-98E3-AE42-99F1-6540C38CA8E9}" type="slidenum">
              <a:rPr lang="en-AU" altLang="en-US"/>
              <a:pPr>
                <a:spcBef>
                  <a:spcPct val="0"/>
                </a:spcBef>
              </a:pPr>
              <a:t>7</a:t>
            </a:fld>
            <a:endParaRPr lang="en-AU"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2D88574A-CBC8-F344-8622-464F6F25095E}" type="slidenum">
              <a:rPr lang="en-AU" altLang="en-US"/>
              <a:pPr>
                <a:spcBef>
                  <a:spcPct val="0"/>
                </a:spcBef>
              </a:pPr>
              <a:t>8</a:t>
            </a:fld>
            <a:endParaRPr lang="en-AU" alt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a:ea typeface="ＭＳ Ｐゴシック" charset="-128"/>
              </a:rPr>
              <a:t>The One-Time Pad is an evolution of the Vernham cipher. An Army Signal Corp officer, Joseph Mauborgne, proposed an improvement using a random key that was truly as long as the message, with no repetitions, which thus totally obscures the original message. It produces random output that bears no statistical relationship to the plaintext. Because the ciphertext contains no information whatsoever about the plaintext, there is simply no way to break the code, since any plaintext can be mapped to any ciphertext given some key. </a:t>
            </a:r>
          </a:p>
          <a:p>
            <a:pPr marL="231775" indent="-231775" eaLnBrk="1" hangingPunct="1"/>
            <a:r>
              <a:rPr lang="en-US" altLang="en-US">
                <a:ea typeface="ＭＳ Ｐゴシック" charset="-128"/>
              </a:rPr>
              <a:t>The one-time pad offers complete security but, in practice, has two fundamental difficulties: </a:t>
            </a:r>
          </a:p>
          <a:p>
            <a:pPr marL="231775" indent="-231775" eaLnBrk="1" hangingPunct="1">
              <a:buFont typeface="Calibri" charset="0"/>
              <a:buAutoNum type="arabicPeriod"/>
            </a:pPr>
            <a:r>
              <a:rPr lang="en-US" altLang="en-US">
                <a:ea typeface="ＭＳ Ｐゴシック" charset="-128"/>
              </a:rPr>
              <a:t>There is the practical problem of making large quantities of random keys. </a:t>
            </a:r>
          </a:p>
          <a:p>
            <a:pPr marL="231775" indent="-231775" eaLnBrk="1" hangingPunct="1">
              <a:buFont typeface="Calibri" charset="0"/>
              <a:buAutoNum type="arabicPeriod"/>
            </a:pPr>
            <a:r>
              <a:rPr lang="en-US" altLang="en-US">
                <a:ea typeface="ＭＳ Ｐゴシック" charset="-128"/>
              </a:rPr>
              <a:t>And the problem of key distribution and protection, where for every message to be sent, a key of equal length is needed by both sender and receiver.</a:t>
            </a:r>
          </a:p>
          <a:p>
            <a:pPr marL="231775" indent="-231775" eaLnBrk="1" hangingPunct="1"/>
            <a:r>
              <a:rPr lang="en-US" altLang="en-US">
                <a:ea typeface="ＭＳ Ｐゴシック" charset="-128"/>
              </a:rPr>
              <a:t>Because of these difficulties, the one-time pad is of limited utility, and is useful primarily for low-bandwidth channels requiring very high security. The one-time pad is the only cryptosystem that exhibits what is referred to as </a:t>
            </a:r>
            <a:r>
              <a:rPr lang="en-US" altLang="en-US" i="1">
                <a:ea typeface="ＭＳ Ｐゴシック" charset="-128"/>
              </a:rPr>
              <a:t>perfect secrecy.</a:t>
            </a:r>
            <a:endParaRPr lang="en-AU" altLang="en-US">
              <a:ea typeface="ＭＳ Ｐゴシック"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AF2C219A-DDCC-BC42-B419-5C0514AC1746}" type="slidenum">
              <a:rPr lang="en-AU" altLang="en-US"/>
              <a:pPr>
                <a:spcBef>
                  <a:spcPct val="0"/>
                </a:spcBef>
              </a:pPr>
              <a:t>9</a:t>
            </a:fld>
            <a:endParaRPr lang="en-AU" alt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231775" marR="0" indent="-231775" algn="l" defTabSz="914400" rtl="0" eaLnBrk="1" fontAlgn="base" latinLnBrk="0" hangingPunct="1">
              <a:lnSpc>
                <a:spcPct val="100000"/>
              </a:lnSpc>
              <a:spcBef>
                <a:spcPct val="30000"/>
              </a:spcBef>
              <a:spcAft>
                <a:spcPct val="0"/>
              </a:spcAft>
              <a:buClrTx/>
              <a:buSzTx/>
              <a:buFontTx/>
              <a:buNone/>
              <a:tabLst/>
              <a:defRPr/>
            </a:pPr>
            <a:r>
              <a:rPr lang="en-US" altLang="en-US" dirty="0"/>
              <a:t>Added by Chuan Yue at the Colorado School of Mines.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1F16DC-4EB7-7741-9D43-B2BD682B752C}" type="slidenum">
              <a:rPr lang="en-US" altLang="en-US"/>
              <a:pPr>
                <a:defRPr/>
              </a:pPr>
              <a:t>‹#›</a:t>
            </a:fld>
            <a:endParaRPr lang="en-US" altLang="en-US"/>
          </a:p>
        </p:txBody>
      </p:sp>
    </p:spTree>
    <p:extLst>
      <p:ext uri="{BB962C8B-B14F-4D97-AF65-F5344CB8AC3E}">
        <p14:creationId xmlns:p14="http://schemas.microsoft.com/office/powerpoint/2010/main" val="325946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687EE52-0D72-964D-A450-A75494C627C8}" type="slidenum">
              <a:rPr lang="en-US" altLang="en-US"/>
              <a:pPr>
                <a:defRPr/>
              </a:pPr>
              <a:t>‹#›</a:t>
            </a:fld>
            <a:endParaRPr lang="en-US" altLang="en-US"/>
          </a:p>
        </p:txBody>
      </p:sp>
    </p:spTree>
    <p:extLst>
      <p:ext uri="{BB962C8B-B14F-4D97-AF65-F5344CB8AC3E}">
        <p14:creationId xmlns:p14="http://schemas.microsoft.com/office/powerpoint/2010/main" val="654872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124549-396E-AD45-A3CE-8E85E7A54090}" type="slidenum">
              <a:rPr lang="en-US" altLang="en-US"/>
              <a:pPr>
                <a:defRPr/>
              </a:pPr>
              <a:t>‹#›</a:t>
            </a:fld>
            <a:endParaRPr lang="en-US" altLang="en-US"/>
          </a:p>
        </p:txBody>
      </p:sp>
    </p:spTree>
    <p:extLst>
      <p:ext uri="{BB962C8B-B14F-4D97-AF65-F5344CB8AC3E}">
        <p14:creationId xmlns:p14="http://schemas.microsoft.com/office/powerpoint/2010/main" val="59377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DA053C-F586-3A4A-AE07-42CB0B24671C}" type="slidenum">
              <a:rPr lang="en-US" altLang="en-US"/>
              <a:pPr>
                <a:defRPr/>
              </a:pPr>
              <a:t>‹#›</a:t>
            </a:fld>
            <a:endParaRPr lang="en-US" altLang="en-US"/>
          </a:p>
        </p:txBody>
      </p:sp>
    </p:spTree>
    <p:extLst>
      <p:ext uri="{BB962C8B-B14F-4D97-AF65-F5344CB8AC3E}">
        <p14:creationId xmlns:p14="http://schemas.microsoft.com/office/powerpoint/2010/main" val="2093794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60121-4A17-AB4B-B825-7300E633604A}" type="slidenum">
              <a:rPr lang="en-US" altLang="en-US"/>
              <a:pPr>
                <a:defRPr/>
              </a:pPr>
              <a:t>‹#›</a:t>
            </a:fld>
            <a:endParaRPr lang="en-US" altLang="en-US"/>
          </a:p>
        </p:txBody>
      </p:sp>
    </p:spTree>
    <p:extLst>
      <p:ext uri="{BB962C8B-B14F-4D97-AF65-F5344CB8AC3E}">
        <p14:creationId xmlns:p14="http://schemas.microsoft.com/office/powerpoint/2010/main" val="1736499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A857FED-E8D2-EC43-9F0F-7CC4A8780DD3}" type="slidenum">
              <a:rPr lang="en-US" altLang="en-US"/>
              <a:pPr>
                <a:defRPr/>
              </a:pPr>
              <a:t>‹#›</a:t>
            </a:fld>
            <a:endParaRPr lang="en-US" altLang="en-US"/>
          </a:p>
        </p:txBody>
      </p:sp>
    </p:spTree>
    <p:extLst>
      <p:ext uri="{BB962C8B-B14F-4D97-AF65-F5344CB8AC3E}">
        <p14:creationId xmlns:p14="http://schemas.microsoft.com/office/powerpoint/2010/main" val="105103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B677D6A-0FCD-B745-BC82-DF1917D7CCFF}" type="slidenum">
              <a:rPr lang="en-US" altLang="en-US"/>
              <a:pPr>
                <a:defRPr/>
              </a:pPr>
              <a:t>‹#›</a:t>
            </a:fld>
            <a:endParaRPr lang="en-US" altLang="en-US"/>
          </a:p>
        </p:txBody>
      </p:sp>
    </p:spTree>
    <p:extLst>
      <p:ext uri="{BB962C8B-B14F-4D97-AF65-F5344CB8AC3E}">
        <p14:creationId xmlns:p14="http://schemas.microsoft.com/office/powerpoint/2010/main" val="17723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F0D3F93-444D-684E-98CD-E64B4EE54C5A}" type="slidenum">
              <a:rPr lang="en-US" altLang="en-US"/>
              <a:pPr>
                <a:defRPr/>
              </a:pPr>
              <a:t>‹#›</a:t>
            </a:fld>
            <a:endParaRPr lang="en-US" altLang="en-US"/>
          </a:p>
        </p:txBody>
      </p:sp>
    </p:spTree>
    <p:extLst>
      <p:ext uri="{BB962C8B-B14F-4D97-AF65-F5344CB8AC3E}">
        <p14:creationId xmlns:p14="http://schemas.microsoft.com/office/powerpoint/2010/main" val="145070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5D48D86-AC22-1444-A543-46D68188C2A0}" type="slidenum">
              <a:rPr lang="en-US" altLang="en-US"/>
              <a:pPr>
                <a:defRPr/>
              </a:pPr>
              <a:t>‹#›</a:t>
            </a:fld>
            <a:endParaRPr lang="en-US" altLang="en-US"/>
          </a:p>
        </p:txBody>
      </p:sp>
    </p:spTree>
    <p:extLst>
      <p:ext uri="{BB962C8B-B14F-4D97-AF65-F5344CB8AC3E}">
        <p14:creationId xmlns:p14="http://schemas.microsoft.com/office/powerpoint/2010/main" val="163510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F26777-2922-554A-BA16-D9A43C3CA7A7}" type="slidenum">
              <a:rPr lang="en-US" altLang="en-US"/>
              <a:pPr>
                <a:defRPr/>
              </a:pPr>
              <a:t>‹#›</a:t>
            </a:fld>
            <a:endParaRPr lang="en-US" altLang="en-US"/>
          </a:p>
        </p:txBody>
      </p:sp>
    </p:spTree>
    <p:extLst>
      <p:ext uri="{BB962C8B-B14F-4D97-AF65-F5344CB8AC3E}">
        <p14:creationId xmlns:p14="http://schemas.microsoft.com/office/powerpoint/2010/main" val="2054585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38466AE-5334-E344-A044-739E739596C0}" type="slidenum">
              <a:rPr lang="en-US" altLang="en-US"/>
              <a:pPr>
                <a:defRPr/>
              </a:pPr>
              <a:t>‹#›</a:t>
            </a:fld>
            <a:endParaRPr lang="en-US" altLang="en-US"/>
          </a:p>
        </p:txBody>
      </p:sp>
    </p:spTree>
    <p:extLst>
      <p:ext uri="{BB962C8B-B14F-4D97-AF65-F5344CB8AC3E}">
        <p14:creationId xmlns:p14="http://schemas.microsoft.com/office/powerpoint/2010/main" val="2026904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Arial" pitchFamily="34" charset="0"/>
                <a:ea typeface="ＭＳ Ｐゴシック" pitchFamily="34" charset="-128"/>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Arial" pitchFamily="34" charset="0"/>
                <a:ea typeface="ＭＳ Ｐゴシック" pitchFamily="34" charset="-128"/>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78D954B2-3449-2847-A62A-EF26A17A45C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9AACCFFE-B304-9845-9314-757E9A498D23}" type="slidenum">
              <a:rPr lang="en-US" altLang="en-US" sz="1200">
                <a:solidFill>
                  <a:srgbClr val="898989"/>
                </a:solidFill>
                <a:latin typeface="Arial" charset="0"/>
              </a:rPr>
              <a:pPr>
                <a:spcBef>
                  <a:spcPct val="0"/>
                </a:spcBef>
                <a:buFontTx/>
                <a:buNone/>
              </a:pPr>
              <a:t>1</a:t>
            </a:fld>
            <a:endParaRPr lang="en-US" altLang="en-US" sz="1200">
              <a:solidFill>
                <a:srgbClr val="898989"/>
              </a:solidFill>
              <a:latin typeface="Arial" charset="0"/>
            </a:endParaRPr>
          </a:p>
        </p:txBody>
      </p:sp>
      <p:sp>
        <p:nvSpPr>
          <p:cNvPr id="6" name="Rectangle 3"/>
          <p:cNvSpPr>
            <a:spLocks noGrp="1" noChangeArrowheads="1"/>
          </p:cNvSpPr>
          <p:nvPr>
            <p:ph type="subTitle" idx="1"/>
          </p:nvPr>
        </p:nvSpPr>
        <p:spPr>
          <a:xfrm>
            <a:off x="1043608" y="4797151"/>
            <a:ext cx="6984776" cy="1316311"/>
          </a:xfrm>
        </p:spPr>
        <p:txBody>
          <a:bodyPr rtlCol="0">
            <a:normAutofit fontScale="92500"/>
          </a:bodyPr>
          <a:lstStyle/>
          <a:p>
            <a:pPr eaLnBrk="1" fontAlgn="auto" hangingPunct="1">
              <a:spcAft>
                <a:spcPts val="0"/>
              </a:spcAft>
              <a:defRPr/>
            </a:pPr>
            <a:r>
              <a:rPr lang="en-US" dirty="0">
                <a:solidFill>
                  <a:schemeClr val="tx1"/>
                </a:solidFill>
                <a:ea typeface="ＭＳ Ｐゴシック" pitchFamily="34" charset="-128"/>
              </a:rPr>
              <a:t>2.3 More Substitution Ciphers, </a:t>
            </a:r>
            <a:r>
              <a:rPr kumimoji="1" lang="en-US" dirty="0">
                <a:solidFill>
                  <a:schemeClr val="tx1"/>
                </a:solidFill>
              </a:rPr>
              <a:t>Transposition Ciphers, and Product Ciphers </a:t>
            </a:r>
          </a:p>
        </p:txBody>
      </p:sp>
      <p:sp>
        <p:nvSpPr>
          <p:cNvPr id="14339" name="Rectangle 2"/>
          <p:cNvSpPr>
            <a:spLocks noGrp="1" noChangeArrowheads="1"/>
          </p:cNvSpPr>
          <p:nvPr>
            <p:ph type="ctrTitle"/>
          </p:nvPr>
        </p:nvSpPr>
        <p:spPr>
          <a:xfrm>
            <a:off x="0" y="981075"/>
            <a:ext cx="9144000" cy="2735263"/>
          </a:xfrm>
        </p:spPr>
        <p:txBody>
          <a:bodyPr/>
          <a:lstStyle/>
          <a:p>
            <a:pPr eaLnBrk="1" hangingPunct="1"/>
            <a:r>
              <a:rPr lang="en-US" altLang="en-US" b="1" dirty="0"/>
              <a:t>CSCI 474/574 Introduction to Cryptography/</a:t>
            </a:r>
            <a:r>
              <a:rPr lang="en-US" b="1" dirty="0"/>
              <a:t>Theory of Cryptography</a:t>
            </a:r>
            <a:br>
              <a:rPr lang="en-US" altLang="en-US" dirty="0">
                <a:ea typeface="ＭＳ Ｐゴシック" charset="-128"/>
              </a:rPr>
            </a:br>
            <a:r>
              <a:rPr lang="en-US" altLang="en-US" dirty="0">
                <a:ea typeface="ＭＳ Ｐゴシック" charset="-128"/>
              </a:rPr>
              <a:t>Chapter 2 </a:t>
            </a:r>
            <a:r>
              <a:rPr lang="en-AU" altLang="en-US" dirty="0">
                <a:ea typeface="ＭＳ Ｐゴシック" charset="-128"/>
              </a:rPr>
              <a:t>Classical Encryption</a:t>
            </a:r>
            <a:br>
              <a:rPr lang="en-AU" altLang="en-US" dirty="0">
                <a:ea typeface="ＭＳ Ｐゴシック" charset="-128"/>
              </a:rPr>
            </a:br>
            <a:r>
              <a:rPr lang="en-AU" altLang="en-US" dirty="0">
                <a:ea typeface="ＭＳ Ｐゴシック" charset="-128"/>
              </a:rPr>
              <a:t>Techniques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a:lstStyle/>
          <a:p>
            <a:pPr eaLnBrk="1" hangingPunct="1"/>
            <a:r>
              <a:rPr lang="en-US" altLang="en-US">
                <a:ea typeface="ＭＳ Ｐゴシック" charset="-128"/>
              </a:rPr>
              <a:t>One-Time Pad Analysis</a:t>
            </a:r>
            <a:endParaRPr lang="en-AU" altLang="en-US">
              <a:ea typeface="ＭＳ Ｐゴシック" charset="-128"/>
            </a:endParaRPr>
          </a:p>
        </p:txBody>
      </p:sp>
      <p:sp>
        <p:nvSpPr>
          <p:cNvPr id="104450" name="Rectangle 3"/>
          <p:cNvSpPr>
            <a:spLocks noGrp="1" noChangeArrowheads="1"/>
          </p:cNvSpPr>
          <p:nvPr>
            <p:ph idx="1"/>
          </p:nvPr>
        </p:nvSpPr>
        <p:spPr>
          <a:xfrm>
            <a:off x="457200" y="1600200"/>
            <a:ext cx="8435975" cy="4525963"/>
          </a:xfrm>
        </p:spPr>
        <p:txBody>
          <a:bodyPr/>
          <a:lstStyle/>
          <a:p>
            <a:pPr eaLnBrk="1" hangingPunct="1"/>
            <a:r>
              <a:rPr lang="en-US" altLang="en-US" sz="2800" dirty="0">
                <a:solidFill>
                  <a:srgbClr val="000099"/>
                </a:solidFill>
                <a:ea typeface="ＭＳ Ｐゴシック" charset="-128"/>
              </a:rPr>
              <a:t>In theory, we need look no further for a cipher. </a:t>
            </a:r>
            <a:r>
              <a:rPr lang="en-US" altLang="en-US" sz="2800" dirty="0">
                <a:ea typeface="ＭＳ Ｐゴシック" charset="-128"/>
              </a:rPr>
              <a:t>The one-time pad offers unconditional security but, in practice, has </a:t>
            </a:r>
            <a:r>
              <a:rPr lang="en-US" altLang="en-US" sz="2800" dirty="0">
                <a:solidFill>
                  <a:srgbClr val="000099"/>
                </a:solidFill>
                <a:ea typeface="ＭＳ Ｐゴシック" charset="-128"/>
              </a:rPr>
              <a:t>two fundamental  difficulties</a:t>
            </a:r>
            <a:r>
              <a:rPr lang="en-US" altLang="en-US" sz="2800" dirty="0">
                <a:ea typeface="ＭＳ Ｐゴシック" charset="-128"/>
              </a:rPr>
              <a:t>:</a:t>
            </a:r>
          </a:p>
          <a:p>
            <a:pPr lvl="1"/>
            <a:r>
              <a:rPr lang="en-US" altLang="en-US" sz="2400" dirty="0"/>
              <a:t>There is the practical problem of making large quantities of random keys. </a:t>
            </a:r>
          </a:p>
          <a:p>
            <a:pPr lvl="1"/>
            <a:r>
              <a:rPr lang="en-US" altLang="en-US" sz="2400" dirty="0"/>
              <a:t>Even more daunting is the problem of key distribution and protection. </a:t>
            </a:r>
          </a:p>
          <a:p>
            <a:r>
              <a:rPr lang="en-US" altLang="en-US" sz="2800" dirty="0"/>
              <a:t>The one-time pad is of limited utility, and is useful primarily for low-bandwidth channels requiring very high security</a:t>
            </a:r>
          </a:p>
        </p:txBody>
      </p:sp>
      <p:sp>
        <p:nvSpPr>
          <p:cNvPr id="10445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2C1F893B-E85F-6946-82F7-B16ED698B0E4}" type="slidenum">
              <a:rPr lang="en-US" altLang="en-US" sz="1200">
                <a:solidFill>
                  <a:srgbClr val="898989"/>
                </a:solidFill>
                <a:latin typeface="Arial" charset="0"/>
              </a:rPr>
              <a:pPr>
                <a:spcBef>
                  <a:spcPct val="0"/>
                </a:spcBef>
                <a:buFontTx/>
                <a:buNone/>
              </a:pPr>
              <a:t>10</a:t>
            </a:fld>
            <a:endParaRPr lang="en-US" altLang="en-US" sz="1200">
              <a:solidFill>
                <a:srgbClr val="898989"/>
              </a:solidFill>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p:txBody>
          <a:bodyPr/>
          <a:lstStyle/>
          <a:p>
            <a:pPr eaLnBrk="1" hangingPunct="1"/>
            <a:r>
              <a:rPr lang="en-AU" altLang="en-US"/>
              <a:t>Transposition Ciphers</a:t>
            </a:r>
          </a:p>
        </p:txBody>
      </p:sp>
      <p:sp>
        <p:nvSpPr>
          <p:cNvPr id="106498" name="Rectangle 3"/>
          <p:cNvSpPr>
            <a:spLocks noGrp="1" noChangeArrowheads="1"/>
          </p:cNvSpPr>
          <p:nvPr>
            <p:ph idx="1"/>
          </p:nvPr>
        </p:nvSpPr>
        <p:spPr/>
        <p:txBody>
          <a:bodyPr/>
          <a:lstStyle/>
          <a:p>
            <a:pPr eaLnBrk="1" hangingPunct="1"/>
            <a:r>
              <a:rPr lang="en-AU" altLang="en-US" dirty="0"/>
              <a:t>now consider classical </a:t>
            </a:r>
            <a:r>
              <a:rPr lang="en-AU" altLang="en-US" b="1" dirty="0"/>
              <a:t>transposition</a:t>
            </a:r>
            <a:r>
              <a:rPr lang="en-AU" altLang="en-US" dirty="0"/>
              <a:t> or </a:t>
            </a:r>
            <a:r>
              <a:rPr lang="en-AU" altLang="en-US" b="1" dirty="0"/>
              <a:t>permutation</a:t>
            </a:r>
            <a:r>
              <a:rPr lang="en-AU" altLang="en-US" dirty="0"/>
              <a:t> ciphers </a:t>
            </a:r>
          </a:p>
          <a:p>
            <a:pPr eaLnBrk="1" hangingPunct="1"/>
            <a:r>
              <a:rPr lang="en-AU" altLang="en-US" dirty="0"/>
              <a:t>these hide the message by r</a:t>
            </a:r>
            <a:r>
              <a:rPr lang="en-AU" altLang="en-US" dirty="0">
                <a:solidFill>
                  <a:srgbClr val="000099"/>
                </a:solidFill>
              </a:rPr>
              <a:t>earranging the letter order</a:t>
            </a:r>
            <a:r>
              <a:rPr lang="en-AU" altLang="en-US" dirty="0"/>
              <a:t> </a:t>
            </a:r>
          </a:p>
          <a:p>
            <a:pPr eaLnBrk="1" hangingPunct="1"/>
            <a:r>
              <a:rPr lang="en-AU" altLang="en-US" dirty="0"/>
              <a:t>without altering the actual letters used</a:t>
            </a:r>
          </a:p>
          <a:p>
            <a:pPr eaLnBrk="1" hangingPunct="1"/>
            <a:r>
              <a:rPr lang="en-AU" altLang="en-US" dirty="0"/>
              <a:t>can recognise these since have the same frequency distribution as the original text </a:t>
            </a:r>
          </a:p>
        </p:txBody>
      </p:sp>
      <p:sp>
        <p:nvSpPr>
          <p:cNvPr id="10649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7118A7DD-1B57-5B44-BBA7-870BE82F851F}" type="slidenum">
              <a:rPr lang="en-US" altLang="en-US" sz="1200">
                <a:solidFill>
                  <a:srgbClr val="898989"/>
                </a:solidFill>
                <a:latin typeface="Arial" charset="0"/>
              </a:rPr>
              <a:pPr>
                <a:spcBef>
                  <a:spcPct val="0"/>
                </a:spcBef>
                <a:buFontTx/>
                <a:buNone/>
              </a:pPr>
              <a:t>11</a:t>
            </a:fld>
            <a:endParaRPr lang="en-US" altLang="en-US" sz="1200">
              <a:solidFill>
                <a:srgbClr val="898989"/>
              </a:solidFill>
              <a:latin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p:txBody>
          <a:bodyPr/>
          <a:lstStyle/>
          <a:p>
            <a:pPr eaLnBrk="1" hangingPunct="1"/>
            <a:r>
              <a:rPr lang="en-AU" altLang="en-US"/>
              <a:t>Rail Fence cipher</a:t>
            </a:r>
          </a:p>
        </p:txBody>
      </p:sp>
      <p:sp>
        <p:nvSpPr>
          <p:cNvPr id="108546" name="Rectangle 3"/>
          <p:cNvSpPr>
            <a:spLocks noGrp="1" noChangeArrowheads="1"/>
          </p:cNvSpPr>
          <p:nvPr>
            <p:ph idx="1"/>
          </p:nvPr>
        </p:nvSpPr>
        <p:spPr/>
        <p:txBody>
          <a:bodyPr/>
          <a:lstStyle/>
          <a:p>
            <a:pPr eaLnBrk="1" hangingPunct="1">
              <a:lnSpc>
                <a:spcPct val="90000"/>
              </a:lnSpc>
            </a:pPr>
            <a:r>
              <a:rPr lang="en-AU" altLang="en-US" sz="3600" dirty="0">
                <a:solidFill>
                  <a:srgbClr val="000099"/>
                </a:solidFill>
                <a:ea typeface="ＭＳ Ｐゴシック" charset="-128"/>
              </a:rPr>
              <a:t>write message letters out diagonally over a number of rows</a:t>
            </a:r>
            <a:r>
              <a:rPr lang="en-AU" altLang="en-US" sz="3600" dirty="0">
                <a:ea typeface="ＭＳ Ｐゴシック" charset="-128"/>
              </a:rPr>
              <a:t> </a:t>
            </a:r>
          </a:p>
          <a:p>
            <a:pPr eaLnBrk="1" hangingPunct="1">
              <a:lnSpc>
                <a:spcPct val="90000"/>
              </a:lnSpc>
            </a:pPr>
            <a:r>
              <a:rPr lang="en-AU" altLang="en-US" sz="3600" dirty="0">
                <a:ea typeface="ＭＳ Ｐゴシック" charset="-128"/>
              </a:rPr>
              <a:t>then read off cipher row by row</a:t>
            </a:r>
          </a:p>
          <a:p>
            <a:pPr eaLnBrk="1" hangingPunct="1">
              <a:lnSpc>
                <a:spcPct val="90000"/>
              </a:lnSpc>
            </a:pPr>
            <a:r>
              <a:rPr lang="en-AU" altLang="en-US" sz="3600" dirty="0">
                <a:ea typeface="ＭＳ Ｐゴシック" charset="-128"/>
              </a:rPr>
              <a:t>E</a:t>
            </a:r>
            <a:r>
              <a:rPr lang="en-US" altLang="en-US" sz="3600" dirty="0">
                <a:ea typeface="ＭＳ Ｐゴシック" charset="-128"/>
              </a:rPr>
              <a:t>.g., write message out as:</a:t>
            </a:r>
            <a:endParaRPr lang="en-AU" altLang="en-US" sz="3600" dirty="0">
              <a:ea typeface="ＭＳ Ｐゴシック" charset="-128"/>
            </a:endParaRPr>
          </a:p>
          <a:p>
            <a:pPr lvl="1" eaLnBrk="1" hangingPunct="1">
              <a:lnSpc>
                <a:spcPct val="90000"/>
              </a:lnSpc>
              <a:buFont typeface="Wingdings" charset="2"/>
              <a:buNone/>
            </a:pPr>
            <a:r>
              <a:rPr lang="en-AU" altLang="en-US" dirty="0">
                <a:latin typeface="Courier New" charset="0"/>
                <a:ea typeface="ＭＳ Ｐゴシック" charset="-128"/>
              </a:rPr>
              <a:t>m e m a t r h t g p r y</a:t>
            </a:r>
          </a:p>
          <a:p>
            <a:pPr lvl="1" eaLnBrk="1" hangingPunct="1">
              <a:lnSpc>
                <a:spcPct val="90000"/>
              </a:lnSpc>
              <a:buFont typeface="Wingdings" charset="2"/>
              <a:buNone/>
            </a:pPr>
            <a:r>
              <a:rPr lang="en-AU" altLang="en-US" dirty="0">
                <a:latin typeface="Courier New" charset="0"/>
                <a:ea typeface="ＭＳ Ｐゴシック" charset="-128"/>
              </a:rPr>
              <a:t> e t e f e t e o a a t</a:t>
            </a:r>
          </a:p>
          <a:p>
            <a:pPr eaLnBrk="1" hangingPunct="1">
              <a:lnSpc>
                <a:spcPct val="90000"/>
              </a:lnSpc>
            </a:pPr>
            <a:r>
              <a:rPr lang="en-US" altLang="en-US" sz="3600" dirty="0">
                <a:ea typeface="ＭＳ Ｐゴシック" charset="-128"/>
              </a:rPr>
              <a:t>giving </a:t>
            </a:r>
            <a:r>
              <a:rPr lang="en-US" altLang="en-US" sz="3600" dirty="0" err="1">
                <a:ea typeface="ＭＳ Ｐゴシック" charset="-128"/>
              </a:rPr>
              <a:t>ciphertext</a:t>
            </a:r>
            <a:endParaRPr lang="en-US" altLang="en-US" sz="3600" dirty="0">
              <a:ea typeface="ＭＳ Ｐゴシック" charset="-128"/>
            </a:endParaRPr>
          </a:p>
          <a:p>
            <a:pPr lvl="1" eaLnBrk="1" hangingPunct="1">
              <a:lnSpc>
                <a:spcPct val="90000"/>
              </a:lnSpc>
              <a:buFont typeface="Wingdings" charset="2"/>
              <a:buNone/>
            </a:pPr>
            <a:r>
              <a:rPr lang="en-AU" altLang="en-US" dirty="0">
                <a:latin typeface="Courier New" charset="0"/>
                <a:ea typeface="ＭＳ Ｐゴシック" charset="-128"/>
              </a:rPr>
              <a:t>MEMATRHTGPRYETEFETEOAAT</a:t>
            </a:r>
          </a:p>
          <a:p>
            <a:pPr lvl="1" eaLnBrk="1" hangingPunct="1">
              <a:lnSpc>
                <a:spcPct val="90000"/>
              </a:lnSpc>
              <a:buFont typeface="Wingdings" charset="2"/>
              <a:buNone/>
            </a:pPr>
            <a:endParaRPr lang="en-AU" altLang="en-US" sz="2400" dirty="0">
              <a:ea typeface="ＭＳ Ｐゴシック" charset="-128"/>
            </a:endParaRPr>
          </a:p>
          <a:p>
            <a:pPr lvl="1" eaLnBrk="1" hangingPunct="1">
              <a:lnSpc>
                <a:spcPct val="90000"/>
              </a:lnSpc>
            </a:pPr>
            <a:endParaRPr lang="en-AU" altLang="en-US" sz="2400" dirty="0">
              <a:ea typeface="ＭＳ Ｐゴシック" charset="-128"/>
            </a:endParaRPr>
          </a:p>
        </p:txBody>
      </p:sp>
      <p:sp>
        <p:nvSpPr>
          <p:cNvPr id="10854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CEEE8A59-EE55-9B42-811E-F5F752E782C8}" type="slidenum">
              <a:rPr lang="en-US" altLang="en-US" sz="1200">
                <a:solidFill>
                  <a:srgbClr val="898989"/>
                </a:solidFill>
                <a:latin typeface="Arial" charset="0"/>
              </a:rPr>
              <a:pPr>
                <a:spcBef>
                  <a:spcPct val="0"/>
                </a:spcBef>
                <a:buFontTx/>
                <a:buNone/>
              </a:pPr>
              <a:t>12</a:t>
            </a:fld>
            <a:endParaRPr lang="en-US" altLang="en-US" sz="1200">
              <a:solidFill>
                <a:srgbClr val="898989"/>
              </a:solidFill>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p:txBody>
          <a:bodyPr/>
          <a:lstStyle/>
          <a:p>
            <a:pPr eaLnBrk="1" hangingPunct="1"/>
            <a:r>
              <a:rPr lang="en-AU" altLang="en-US"/>
              <a:t>Row Transposition Ciphers</a:t>
            </a:r>
          </a:p>
        </p:txBody>
      </p:sp>
      <p:sp>
        <p:nvSpPr>
          <p:cNvPr id="110594" name="Rectangle 3"/>
          <p:cNvSpPr>
            <a:spLocks noGrp="1" noChangeArrowheads="1"/>
          </p:cNvSpPr>
          <p:nvPr>
            <p:ph idx="1"/>
          </p:nvPr>
        </p:nvSpPr>
        <p:spPr/>
        <p:txBody>
          <a:bodyPr/>
          <a:lstStyle/>
          <a:p>
            <a:pPr eaLnBrk="1" hangingPunct="1">
              <a:lnSpc>
                <a:spcPct val="80000"/>
              </a:lnSpc>
            </a:pPr>
            <a:r>
              <a:rPr lang="en-US" altLang="en-US" dirty="0"/>
              <a:t>is a more complex transposition</a:t>
            </a:r>
            <a:endParaRPr lang="en-AU" altLang="en-US" dirty="0"/>
          </a:p>
          <a:p>
            <a:pPr eaLnBrk="1" hangingPunct="1">
              <a:lnSpc>
                <a:spcPct val="80000"/>
              </a:lnSpc>
            </a:pPr>
            <a:r>
              <a:rPr lang="en-US" altLang="en-US" dirty="0">
                <a:solidFill>
                  <a:srgbClr val="000099"/>
                </a:solidFill>
              </a:rPr>
              <a:t>write the message in a rectangle</a:t>
            </a:r>
            <a:r>
              <a:rPr lang="en-US" altLang="en-US" dirty="0"/>
              <a:t>, row by row, and read the message off shuffling the order of the columns in each row. </a:t>
            </a:r>
          </a:p>
          <a:p>
            <a:pPr eaLnBrk="1" hangingPunct="1">
              <a:lnSpc>
                <a:spcPct val="80000"/>
              </a:lnSpc>
            </a:pPr>
            <a:r>
              <a:rPr lang="en-US" altLang="en-US" dirty="0"/>
              <a:t>the order of the columns is the key</a:t>
            </a:r>
          </a:p>
          <a:p>
            <a:pPr lvl="1" eaLnBrk="1" hangingPunct="1">
              <a:lnSpc>
                <a:spcPct val="80000"/>
              </a:lnSpc>
            </a:pPr>
            <a:endParaRPr lang="en-US" altLang="en-US" sz="1800" dirty="0"/>
          </a:p>
          <a:p>
            <a:pPr lvl="1">
              <a:lnSpc>
                <a:spcPct val="80000"/>
              </a:lnSpc>
              <a:buFontTx/>
              <a:buNone/>
            </a:pPr>
            <a:r>
              <a:rPr lang="en-AU" altLang="zh-TW" sz="2400" dirty="0">
                <a:latin typeface="Courier New" charset="0"/>
                <a:ea typeface="PMingLiU" charset="-120"/>
              </a:rPr>
              <a:t>Key:       4 3 1 2 5 6 7</a:t>
            </a:r>
          </a:p>
          <a:p>
            <a:pPr lvl="1">
              <a:lnSpc>
                <a:spcPct val="80000"/>
              </a:lnSpc>
              <a:buFontTx/>
              <a:buNone/>
            </a:pPr>
            <a:r>
              <a:rPr lang="en-AU" altLang="zh-TW" sz="2400" dirty="0">
                <a:latin typeface="Courier New" charset="0"/>
                <a:ea typeface="PMingLiU" charset="-120"/>
              </a:rPr>
              <a:t>Plaintext: a t t a c k p</a:t>
            </a:r>
          </a:p>
          <a:p>
            <a:pPr lvl="1">
              <a:lnSpc>
                <a:spcPct val="80000"/>
              </a:lnSpc>
              <a:buFontTx/>
              <a:buNone/>
            </a:pPr>
            <a:r>
              <a:rPr lang="en-AU" altLang="zh-TW" sz="2400" dirty="0">
                <a:latin typeface="Courier New" charset="0"/>
                <a:ea typeface="PMingLiU" charset="-120"/>
              </a:rPr>
              <a:t>           o s t p o n e</a:t>
            </a:r>
          </a:p>
          <a:p>
            <a:pPr lvl="1">
              <a:lnSpc>
                <a:spcPct val="80000"/>
              </a:lnSpc>
              <a:buFontTx/>
              <a:buNone/>
            </a:pPr>
            <a:r>
              <a:rPr lang="en-AU" altLang="zh-TW" sz="2400" dirty="0">
                <a:latin typeface="Courier New" charset="0"/>
                <a:ea typeface="PMingLiU" charset="-120"/>
              </a:rPr>
              <a:t>           d u n t </a:t>
            </a:r>
            <a:r>
              <a:rPr lang="en-AU" altLang="zh-TW" sz="2400" dirty="0" err="1">
                <a:latin typeface="Courier New" charset="0"/>
                <a:ea typeface="PMingLiU" charset="-120"/>
              </a:rPr>
              <a:t>i</a:t>
            </a:r>
            <a:r>
              <a:rPr lang="en-AU" altLang="zh-TW" sz="2400" dirty="0">
                <a:latin typeface="Courier New" charset="0"/>
                <a:ea typeface="PMingLiU" charset="-120"/>
              </a:rPr>
              <a:t> l t</a:t>
            </a:r>
          </a:p>
          <a:p>
            <a:pPr lvl="1">
              <a:lnSpc>
                <a:spcPct val="80000"/>
              </a:lnSpc>
              <a:buFontTx/>
              <a:buNone/>
            </a:pPr>
            <a:r>
              <a:rPr lang="en-AU" altLang="zh-TW" sz="2400" dirty="0">
                <a:latin typeface="Courier New" charset="0"/>
                <a:ea typeface="PMingLiU" charset="-120"/>
              </a:rPr>
              <a:t>           w o a m x y z</a:t>
            </a:r>
          </a:p>
          <a:p>
            <a:pPr lvl="1">
              <a:lnSpc>
                <a:spcPct val="80000"/>
              </a:lnSpc>
              <a:buFontTx/>
              <a:buNone/>
            </a:pPr>
            <a:r>
              <a:rPr lang="en-AU" altLang="zh-TW" sz="2400" dirty="0" err="1">
                <a:latin typeface="Courier New" charset="0"/>
                <a:ea typeface="PMingLiU" charset="-120"/>
              </a:rPr>
              <a:t>Ciphertext</a:t>
            </a:r>
            <a:r>
              <a:rPr lang="en-AU" altLang="zh-TW" sz="2400" dirty="0">
                <a:latin typeface="Courier New" charset="0"/>
                <a:ea typeface="PMingLiU" charset="-120"/>
              </a:rPr>
              <a:t>: TTNAAPTMTSUOAODWCOIXKNLYPETZ</a:t>
            </a:r>
          </a:p>
          <a:p>
            <a:pPr lvl="1" eaLnBrk="1" hangingPunct="1">
              <a:lnSpc>
                <a:spcPct val="80000"/>
              </a:lnSpc>
              <a:buFont typeface="Wingdings" charset="2"/>
              <a:buNone/>
            </a:pPr>
            <a:r>
              <a:rPr lang="en-AU" altLang="en-US" sz="2400" dirty="0">
                <a:ea typeface="ＭＳ Ｐゴシック" charset="-128"/>
              </a:rPr>
              <a:t> </a:t>
            </a:r>
          </a:p>
        </p:txBody>
      </p:sp>
      <p:sp>
        <p:nvSpPr>
          <p:cNvPr id="11059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354FF651-FDD0-F94D-91FA-98D088988F59}" type="slidenum">
              <a:rPr lang="en-US" altLang="en-US" sz="1200">
                <a:solidFill>
                  <a:srgbClr val="898989"/>
                </a:solidFill>
                <a:latin typeface="Arial" charset="0"/>
              </a:rPr>
              <a:pPr>
                <a:spcBef>
                  <a:spcPct val="0"/>
                </a:spcBef>
                <a:buFontTx/>
                <a:buNone/>
              </a:pPr>
              <a:t>13</a:t>
            </a:fld>
            <a:endParaRPr lang="en-US" altLang="en-US" sz="1200">
              <a:solidFill>
                <a:srgbClr val="898989"/>
              </a:solidFill>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p:txBody>
          <a:bodyPr/>
          <a:lstStyle/>
          <a:p>
            <a:pPr eaLnBrk="1" hangingPunct="1"/>
            <a:r>
              <a:rPr lang="en-AU" altLang="en-US" sz="4000"/>
              <a:t>Security of Transposition Ciphers</a:t>
            </a:r>
          </a:p>
        </p:txBody>
      </p:sp>
      <p:sp>
        <p:nvSpPr>
          <p:cNvPr id="112642" name="Rectangle 3"/>
          <p:cNvSpPr>
            <a:spLocks noGrp="1" noChangeArrowheads="1"/>
          </p:cNvSpPr>
          <p:nvPr>
            <p:ph idx="1"/>
          </p:nvPr>
        </p:nvSpPr>
        <p:spPr>
          <a:xfrm>
            <a:off x="457200" y="1600200"/>
            <a:ext cx="8578850" cy="4525963"/>
          </a:xfrm>
        </p:spPr>
        <p:txBody>
          <a:bodyPr/>
          <a:lstStyle/>
          <a:p>
            <a:pPr eaLnBrk="1" hangingPunct="1">
              <a:lnSpc>
                <a:spcPct val="80000"/>
              </a:lnSpc>
            </a:pPr>
            <a:r>
              <a:rPr lang="en-US" altLang="en-US"/>
              <a:t>A pure transposition cipher is easily recognized</a:t>
            </a:r>
          </a:p>
          <a:p>
            <a:pPr lvl="1" eaLnBrk="1" hangingPunct="1">
              <a:lnSpc>
                <a:spcPct val="80000"/>
              </a:lnSpc>
            </a:pPr>
            <a:r>
              <a:rPr lang="en-US" altLang="en-US"/>
              <a:t>Letter frequencies do not change</a:t>
            </a:r>
          </a:p>
          <a:p>
            <a:pPr lvl="1" eaLnBrk="1" hangingPunct="1">
              <a:lnSpc>
                <a:spcPct val="80000"/>
              </a:lnSpc>
            </a:pPr>
            <a:r>
              <a:rPr lang="en-US" altLang="en-US"/>
              <a:t>Digram and trigram frequency tables can be useful</a:t>
            </a:r>
          </a:p>
          <a:p>
            <a:pPr lvl="1" eaLnBrk="1" hangingPunct="1">
              <a:lnSpc>
                <a:spcPct val="80000"/>
              </a:lnSpc>
            </a:pPr>
            <a:endParaRPr lang="en-US" altLang="en-US" sz="1000"/>
          </a:p>
          <a:p>
            <a:pPr eaLnBrk="1" hangingPunct="1">
              <a:lnSpc>
                <a:spcPct val="80000"/>
              </a:lnSpc>
            </a:pPr>
            <a:r>
              <a:rPr lang="en-US" altLang="en-US">
                <a:ea typeface="ＭＳ Ｐゴシック" charset="-128"/>
              </a:rPr>
              <a:t>Can be made significantly more secure by performing multiple stages of transposition.</a:t>
            </a:r>
            <a:endParaRPr lang="en-US" altLang="en-US"/>
          </a:p>
          <a:p>
            <a:pPr lvl="1">
              <a:lnSpc>
                <a:spcPct val="80000"/>
              </a:lnSpc>
              <a:buFontTx/>
              <a:buNone/>
            </a:pPr>
            <a:endParaRPr lang="en-AU" altLang="zh-TW" sz="1000">
              <a:latin typeface="Courier New" charset="0"/>
              <a:ea typeface="PMingLiU" charset="-120"/>
            </a:endParaRPr>
          </a:p>
          <a:p>
            <a:pPr lvl="1">
              <a:lnSpc>
                <a:spcPct val="80000"/>
              </a:lnSpc>
              <a:buFontTx/>
              <a:buNone/>
            </a:pPr>
            <a:r>
              <a:rPr lang="en-AU" altLang="zh-TW" sz="2400">
                <a:latin typeface="Courier New" charset="0"/>
                <a:ea typeface="PMingLiU" charset="-120"/>
              </a:rPr>
              <a:t>Key:       4 3 1 2 5 6 7</a:t>
            </a:r>
          </a:p>
          <a:p>
            <a:pPr lvl="1">
              <a:lnSpc>
                <a:spcPct val="80000"/>
              </a:lnSpc>
              <a:buFontTx/>
              <a:buNone/>
            </a:pPr>
            <a:r>
              <a:rPr lang="en-AU" altLang="zh-TW" sz="2400">
                <a:latin typeface="Courier New" charset="0"/>
                <a:ea typeface="PMingLiU" charset="-120"/>
              </a:rPr>
              <a:t>Plaintext: </a:t>
            </a:r>
            <a:r>
              <a:rPr lang="fr-FR" altLang="en-US" sz="2400">
                <a:latin typeface="Courier New" charset="0"/>
              </a:rPr>
              <a:t>t t n a a p t</a:t>
            </a:r>
            <a:endParaRPr lang="en-AU" altLang="zh-TW" sz="2400">
              <a:latin typeface="Courier New" charset="0"/>
              <a:ea typeface="PMingLiU" charset="-120"/>
            </a:endParaRPr>
          </a:p>
          <a:p>
            <a:pPr lvl="1">
              <a:lnSpc>
                <a:spcPct val="80000"/>
              </a:lnSpc>
              <a:buFont typeface="Arial" charset="0"/>
              <a:buNone/>
            </a:pPr>
            <a:r>
              <a:rPr lang="en-AU" altLang="zh-TW" sz="2400">
                <a:latin typeface="Courier New" charset="0"/>
                <a:ea typeface="PMingLiU" charset="-120"/>
              </a:rPr>
              <a:t>           </a:t>
            </a:r>
            <a:r>
              <a:rPr lang="en-US" altLang="en-US" sz="2400">
                <a:latin typeface="Courier New" charset="0"/>
              </a:rPr>
              <a:t>m t s u o a o</a:t>
            </a:r>
          </a:p>
          <a:p>
            <a:pPr lvl="1">
              <a:lnSpc>
                <a:spcPct val="80000"/>
              </a:lnSpc>
              <a:buFont typeface="Arial" charset="0"/>
              <a:buNone/>
            </a:pPr>
            <a:r>
              <a:rPr lang="en-AU" altLang="zh-TW" sz="2400">
                <a:latin typeface="Courier New" charset="0"/>
                <a:ea typeface="PMingLiU" charset="-120"/>
              </a:rPr>
              <a:t>           </a:t>
            </a:r>
            <a:r>
              <a:rPr lang="pl-PL" altLang="en-US" sz="2400">
                <a:latin typeface="Courier New" charset="0"/>
              </a:rPr>
              <a:t>d w c o i x k</a:t>
            </a:r>
            <a:endParaRPr lang="en-US" altLang="en-US" sz="2400">
              <a:latin typeface="Courier New" charset="0"/>
            </a:endParaRPr>
          </a:p>
          <a:p>
            <a:pPr lvl="1">
              <a:lnSpc>
                <a:spcPct val="80000"/>
              </a:lnSpc>
              <a:buFont typeface="Arial" charset="0"/>
              <a:buNone/>
            </a:pPr>
            <a:r>
              <a:rPr lang="en-AU" altLang="zh-TW" sz="2400">
                <a:latin typeface="Courier New" charset="0"/>
                <a:ea typeface="PMingLiU" charset="-120"/>
              </a:rPr>
              <a:t>           </a:t>
            </a:r>
            <a:r>
              <a:rPr lang="pt-BR" altLang="en-US" sz="2400">
                <a:latin typeface="Courier New" charset="0"/>
              </a:rPr>
              <a:t>n l y p e t z</a:t>
            </a:r>
          </a:p>
          <a:p>
            <a:pPr lvl="1">
              <a:lnSpc>
                <a:spcPct val="80000"/>
              </a:lnSpc>
              <a:buFontTx/>
              <a:buNone/>
            </a:pPr>
            <a:r>
              <a:rPr lang="en-AU" altLang="zh-TW" sz="2400">
                <a:latin typeface="Courier New" charset="0"/>
                <a:ea typeface="PMingLiU" charset="-120"/>
              </a:rPr>
              <a:t>Ciphertext: </a:t>
            </a:r>
            <a:r>
              <a:rPr lang="en-US" altLang="en-US" sz="2400">
                <a:latin typeface="Courier New" charset="0"/>
              </a:rPr>
              <a:t>NSCYAUOPTTWLTMDNAOIEPAXTTOKZ</a:t>
            </a:r>
          </a:p>
          <a:p>
            <a:pPr lvl="1" eaLnBrk="1" hangingPunct="1">
              <a:lnSpc>
                <a:spcPct val="80000"/>
              </a:lnSpc>
              <a:buFont typeface="Wingdings" charset="2"/>
              <a:buNone/>
            </a:pPr>
            <a:endParaRPr lang="en-AU" altLang="en-US" sz="2400">
              <a:ea typeface="ＭＳ Ｐゴシック" charset="-128"/>
            </a:endParaRPr>
          </a:p>
        </p:txBody>
      </p:sp>
      <p:sp>
        <p:nvSpPr>
          <p:cNvPr id="11264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94CE2F1F-CBD0-C843-A159-DF4D166A4FD4}" type="slidenum">
              <a:rPr lang="en-US" altLang="en-US" sz="1200">
                <a:solidFill>
                  <a:srgbClr val="898989"/>
                </a:solidFill>
                <a:latin typeface="Arial" charset="0"/>
              </a:rPr>
              <a:pPr>
                <a:spcBef>
                  <a:spcPct val="0"/>
                </a:spcBef>
                <a:buFontTx/>
                <a:buNone/>
              </a:pPr>
              <a:t>14</a:t>
            </a:fld>
            <a:endParaRPr lang="en-US" altLang="en-US" sz="1200">
              <a:solidFill>
                <a:srgbClr val="898989"/>
              </a:solidFill>
              <a:latin typeface="Arial" charset="0"/>
            </a:endParaRPr>
          </a:p>
        </p:txBody>
      </p:sp>
      <p:sp>
        <p:nvSpPr>
          <p:cNvPr id="3" name="TextBox 2"/>
          <p:cNvSpPr txBox="1">
            <a:spLocks noChangeArrowheads="1"/>
          </p:cNvSpPr>
          <p:nvPr/>
        </p:nvSpPr>
        <p:spPr bwMode="auto">
          <a:xfrm>
            <a:off x="5867400" y="4357688"/>
            <a:ext cx="28082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dirty="0">
                <a:solidFill>
                  <a:srgbClr val="000099"/>
                </a:solidFill>
                <a:latin typeface="Arial" charset="0"/>
              </a:rPr>
              <a:t>Brute force becomes difficult, cryptanalytic attacks are still feasible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p:txBody>
          <a:bodyPr/>
          <a:lstStyle/>
          <a:p>
            <a:pPr eaLnBrk="1" hangingPunct="1"/>
            <a:r>
              <a:rPr lang="en-US" altLang="en-US">
                <a:ea typeface="ＭＳ Ｐゴシック" charset="-128"/>
              </a:rPr>
              <a:t>Product Ciphers</a:t>
            </a:r>
            <a:endParaRPr lang="en-AU" altLang="en-US">
              <a:ea typeface="ＭＳ Ｐゴシック" charset="-128"/>
            </a:endParaRPr>
          </a:p>
        </p:txBody>
      </p:sp>
      <p:sp>
        <p:nvSpPr>
          <p:cNvPr id="114690" name="Rectangle 3"/>
          <p:cNvSpPr>
            <a:spLocks noGrp="1" noChangeArrowheads="1"/>
          </p:cNvSpPr>
          <p:nvPr>
            <p:ph idx="1"/>
          </p:nvPr>
        </p:nvSpPr>
        <p:spPr/>
        <p:txBody>
          <a:bodyPr/>
          <a:lstStyle/>
          <a:p>
            <a:pPr eaLnBrk="1" hangingPunct="1">
              <a:lnSpc>
                <a:spcPct val="90000"/>
              </a:lnSpc>
            </a:pPr>
            <a:r>
              <a:rPr lang="en-AU" altLang="en-US" sz="2800" dirty="0">
                <a:ea typeface="ＭＳ Ｐゴシック" charset="-128"/>
              </a:rPr>
              <a:t>ciphers using single substitution or transposition are not secure because of language characteristics</a:t>
            </a:r>
          </a:p>
          <a:p>
            <a:pPr eaLnBrk="1" hangingPunct="1">
              <a:lnSpc>
                <a:spcPct val="90000"/>
              </a:lnSpc>
            </a:pPr>
            <a:r>
              <a:rPr lang="en-AU" altLang="en-US" sz="2800" dirty="0">
                <a:ea typeface="ＭＳ Ｐゴシック" charset="-128"/>
              </a:rPr>
              <a:t>hence consider using several ciphers in succession to make harder, but: </a:t>
            </a:r>
          </a:p>
          <a:p>
            <a:pPr lvl="1" eaLnBrk="1" hangingPunct="1">
              <a:lnSpc>
                <a:spcPct val="90000"/>
              </a:lnSpc>
            </a:pPr>
            <a:r>
              <a:rPr lang="en-AU" altLang="en-US" sz="2400" dirty="0">
                <a:ea typeface="ＭＳ Ｐゴシック" charset="-128"/>
              </a:rPr>
              <a:t>two substitutions make a more complex substitution </a:t>
            </a:r>
          </a:p>
          <a:p>
            <a:pPr lvl="1" eaLnBrk="1" hangingPunct="1">
              <a:lnSpc>
                <a:spcPct val="90000"/>
              </a:lnSpc>
            </a:pPr>
            <a:r>
              <a:rPr lang="en-AU" altLang="en-US" sz="2400" dirty="0">
                <a:ea typeface="ＭＳ Ｐゴシック" charset="-128"/>
              </a:rPr>
              <a:t>two transpositions make a more complex transposition </a:t>
            </a:r>
          </a:p>
          <a:p>
            <a:pPr lvl="1" eaLnBrk="1" hangingPunct="1">
              <a:lnSpc>
                <a:spcPct val="90000"/>
              </a:lnSpc>
            </a:pPr>
            <a:r>
              <a:rPr lang="en-AU" altLang="en-US" sz="2400" dirty="0">
                <a:solidFill>
                  <a:srgbClr val="000099"/>
                </a:solidFill>
                <a:ea typeface="ＭＳ Ｐゴシック" charset="-128"/>
              </a:rPr>
              <a:t>but a substitution followed by a transposition makes a new much harder cipher </a:t>
            </a:r>
          </a:p>
          <a:p>
            <a:pPr eaLnBrk="1" hangingPunct="1">
              <a:lnSpc>
                <a:spcPct val="90000"/>
              </a:lnSpc>
            </a:pPr>
            <a:r>
              <a:rPr lang="en-US" altLang="en-US" sz="2800" dirty="0">
                <a:ea typeface="ＭＳ Ｐゴシック" charset="-128"/>
              </a:rPr>
              <a:t>this is the </a:t>
            </a:r>
            <a:r>
              <a:rPr lang="en-US" altLang="en-US" sz="2800" dirty="0">
                <a:solidFill>
                  <a:srgbClr val="000099"/>
                </a:solidFill>
                <a:ea typeface="ＭＳ Ｐゴシック" charset="-128"/>
              </a:rPr>
              <a:t>bridge</a:t>
            </a:r>
            <a:r>
              <a:rPr lang="en-US" altLang="en-US" sz="2800" dirty="0">
                <a:ea typeface="ＭＳ Ｐゴシック" charset="-128"/>
              </a:rPr>
              <a:t> from classical to modern ciphers</a:t>
            </a:r>
            <a:endParaRPr lang="en-AU" altLang="en-US" sz="2800" dirty="0">
              <a:ea typeface="ＭＳ Ｐゴシック" charset="-128"/>
            </a:endParaRPr>
          </a:p>
          <a:p>
            <a:pPr eaLnBrk="1" hangingPunct="1">
              <a:lnSpc>
                <a:spcPct val="90000"/>
              </a:lnSpc>
            </a:pPr>
            <a:endParaRPr lang="en-AU" altLang="en-US" sz="2800" dirty="0">
              <a:ea typeface="ＭＳ Ｐゴシック" charset="-128"/>
            </a:endParaRPr>
          </a:p>
        </p:txBody>
      </p:sp>
      <p:sp>
        <p:nvSpPr>
          <p:cNvPr id="11469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24043659-5C02-8A49-8BA4-EE7E8DF37FA1}" type="slidenum">
              <a:rPr lang="en-US" altLang="en-US" sz="1200">
                <a:solidFill>
                  <a:srgbClr val="898989"/>
                </a:solidFill>
                <a:latin typeface="Arial" charset="0"/>
              </a:rPr>
              <a:pPr>
                <a:spcBef>
                  <a:spcPct val="0"/>
                </a:spcBef>
                <a:buFontTx/>
                <a:buNone/>
              </a:pPr>
              <a:t>15</a:t>
            </a:fld>
            <a:endParaRPr lang="en-US" altLang="en-US" sz="1200">
              <a:solidFill>
                <a:srgbClr val="898989"/>
              </a:solidFill>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p:nvPr>
        </p:nvSpPr>
        <p:spPr/>
        <p:txBody>
          <a:bodyPr/>
          <a:lstStyle/>
          <a:p>
            <a:pPr eaLnBrk="1" hangingPunct="1"/>
            <a:r>
              <a:rPr lang="en-US" altLang="en-US">
                <a:ea typeface="ＭＳ Ｐゴシック" charset="-128"/>
              </a:rPr>
              <a:t>Rotor Machines</a:t>
            </a:r>
            <a:endParaRPr lang="en-AU" altLang="en-US">
              <a:ea typeface="ＭＳ Ｐゴシック" charset="-128"/>
            </a:endParaRPr>
          </a:p>
        </p:txBody>
      </p:sp>
      <p:sp>
        <p:nvSpPr>
          <p:cNvPr id="116738" name="Rectangle 3"/>
          <p:cNvSpPr>
            <a:spLocks noGrp="1" noChangeArrowheads="1"/>
          </p:cNvSpPr>
          <p:nvPr>
            <p:ph idx="1"/>
          </p:nvPr>
        </p:nvSpPr>
        <p:spPr>
          <a:xfrm>
            <a:off x="457200" y="1600200"/>
            <a:ext cx="8578850" cy="4637088"/>
          </a:xfrm>
        </p:spPr>
        <p:txBody>
          <a:bodyPr/>
          <a:lstStyle/>
          <a:p>
            <a:pPr eaLnBrk="1" hangingPunct="1">
              <a:lnSpc>
                <a:spcPct val="90000"/>
              </a:lnSpc>
            </a:pPr>
            <a:r>
              <a:rPr lang="en-US" altLang="en-US" sz="2800" dirty="0">
                <a:ea typeface="ＭＳ Ｐゴシック" charset="-128"/>
              </a:rPr>
              <a:t>before modern ciphers, rotor machines were most common complex ciphers in use</a:t>
            </a:r>
          </a:p>
          <a:p>
            <a:pPr eaLnBrk="1" hangingPunct="1">
              <a:lnSpc>
                <a:spcPct val="90000"/>
              </a:lnSpc>
            </a:pPr>
            <a:r>
              <a:rPr lang="en-US" altLang="en-US" sz="2800" dirty="0">
                <a:ea typeface="ＭＳ Ｐゴシック" charset="-128"/>
              </a:rPr>
              <a:t>widely used in WW2</a:t>
            </a:r>
          </a:p>
          <a:p>
            <a:pPr lvl="1" eaLnBrk="1" hangingPunct="1">
              <a:lnSpc>
                <a:spcPct val="90000"/>
              </a:lnSpc>
            </a:pPr>
            <a:r>
              <a:rPr lang="en-US" altLang="en-US" sz="2400" dirty="0">
                <a:solidFill>
                  <a:srgbClr val="000099"/>
                </a:solidFill>
                <a:ea typeface="ＭＳ Ｐゴシック" charset="-128"/>
              </a:rPr>
              <a:t>German Enigma</a:t>
            </a:r>
            <a:r>
              <a:rPr lang="en-US" altLang="en-US" sz="2400" dirty="0">
                <a:ea typeface="ＭＳ Ｐゴシック" charset="-128"/>
              </a:rPr>
              <a:t>, </a:t>
            </a:r>
            <a:r>
              <a:rPr lang="en-US" altLang="en-US" sz="2400" dirty="0">
                <a:solidFill>
                  <a:srgbClr val="000099"/>
                </a:solidFill>
                <a:ea typeface="ＭＳ Ｐゴシック" charset="-128"/>
              </a:rPr>
              <a:t>Allied </a:t>
            </a:r>
            <a:r>
              <a:rPr lang="en-US" altLang="en-US" sz="2400" dirty="0" err="1">
                <a:solidFill>
                  <a:srgbClr val="000099"/>
                </a:solidFill>
                <a:ea typeface="ＭＳ Ｐゴシック" charset="-128"/>
              </a:rPr>
              <a:t>Hagelin</a:t>
            </a:r>
            <a:r>
              <a:rPr lang="en-US" altLang="en-US" sz="2400" dirty="0">
                <a:ea typeface="ＭＳ Ｐゴシック" charset="-128"/>
              </a:rPr>
              <a:t>, Japanese Purple</a:t>
            </a:r>
          </a:p>
          <a:p>
            <a:pPr eaLnBrk="1" hangingPunct="1">
              <a:lnSpc>
                <a:spcPct val="90000"/>
              </a:lnSpc>
            </a:pPr>
            <a:r>
              <a:rPr lang="en-US" altLang="en-US" sz="2800" dirty="0">
                <a:ea typeface="ＭＳ Ｐゴシック" charset="-128"/>
              </a:rPr>
              <a:t>implemented a very complex, varying substitution cipher</a:t>
            </a:r>
          </a:p>
          <a:p>
            <a:pPr eaLnBrk="1" hangingPunct="1">
              <a:lnSpc>
                <a:spcPct val="90000"/>
              </a:lnSpc>
            </a:pPr>
            <a:r>
              <a:rPr lang="en-US" altLang="en-US" sz="2800" dirty="0">
                <a:ea typeface="ＭＳ Ｐゴシック" charset="-128"/>
              </a:rPr>
              <a:t>used </a:t>
            </a:r>
            <a:r>
              <a:rPr lang="en-US" altLang="en-US" sz="2800" dirty="0">
                <a:solidFill>
                  <a:srgbClr val="000099"/>
                </a:solidFill>
                <a:ea typeface="ＭＳ Ｐゴシック" charset="-128"/>
              </a:rPr>
              <a:t>a series of cylinders</a:t>
            </a:r>
            <a:r>
              <a:rPr lang="en-US" altLang="en-US" sz="2800" dirty="0">
                <a:ea typeface="ＭＳ Ｐゴシック" charset="-128"/>
              </a:rPr>
              <a:t>, each giving one substitution, which rotated and changed after each letter was encrypted</a:t>
            </a:r>
          </a:p>
          <a:p>
            <a:pPr eaLnBrk="1" hangingPunct="1">
              <a:lnSpc>
                <a:spcPct val="90000"/>
              </a:lnSpc>
            </a:pPr>
            <a:r>
              <a:rPr lang="en-US" altLang="en-US" sz="2800" dirty="0">
                <a:ea typeface="ＭＳ Ｐゴシック" charset="-128"/>
              </a:rPr>
              <a:t>with 3 cylinders have 26</a:t>
            </a:r>
            <a:r>
              <a:rPr lang="en-US" altLang="en-US" sz="2800" baseline="30000" dirty="0">
                <a:ea typeface="ＭＳ Ｐゴシック" charset="-128"/>
              </a:rPr>
              <a:t>3</a:t>
            </a:r>
            <a:r>
              <a:rPr lang="en-US" altLang="en-US" sz="2800" dirty="0">
                <a:ea typeface="ＭＳ Ｐゴシック" charset="-128"/>
              </a:rPr>
              <a:t>=17576 alphabets before the system repeats (3 </a:t>
            </a:r>
            <a:r>
              <a:rPr lang="en-US" altLang="en-US" sz="2800" dirty="0" err="1">
                <a:ea typeface="ＭＳ Ｐゴシック" charset="-128"/>
              </a:rPr>
              <a:t>monoalphabetic</a:t>
            </a:r>
            <a:r>
              <a:rPr lang="en-US" altLang="en-US" sz="2800" dirty="0">
                <a:ea typeface="ＭＳ Ｐゴシック" charset="-128"/>
              </a:rPr>
              <a:t> substitution)</a:t>
            </a:r>
            <a:endParaRPr lang="en-AU" altLang="en-US" sz="2800" dirty="0">
              <a:ea typeface="ＭＳ Ｐゴシック" charset="-128"/>
            </a:endParaRPr>
          </a:p>
        </p:txBody>
      </p:sp>
      <p:sp>
        <p:nvSpPr>
          <p:cNvPr id="11673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E363A4AD-BC0B-6C49-8415-4D65B3FC2064}" type="slidenum">
              <a:rPr lang="en-US" altLang="en-US" sz="1200">
                <a:solidFill>
                  <a:srgbClr val="898989"/>
                </a:solidFill>
                <a:latin typeface="Arial" charset="0"/>
              </a:rPr>
              <a:pPr>
                <a:spcBef>
                  <a:spcPct val="0"/>
                </a:spcBef>
                <a:buFontTx/>
                <a:buNone/>
              </a:pPr>
              <a:t>16</a:t>
            </a:fld>
            <a:endParaRPr lang="en-US" altLang="en-US" sz="1200">
              <a:solidFill>
                <a:srgbClr val="898989"/>
              </a:solidFill>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539552" y="332656"/>
            <a:ext cx="3312368" cy="1084982"/>
          </a:xfrm>
        </p:spPr>
        <p:txBody>
          <a:bodyPr/>
          <a:lstStyle/>
          <a:p>
            <a:pPr eaLnBrk="1" hangingPunct="1"/>
            <a:r>
              <a:rPr lang="en-US" altLang="en-US" dirty="0" err="1">
                <a:ea typeface="MS PGothic" charset="-128"/>
              </a:rPr>
              <a:t>Hagelin</a:t>
            </a:r>
            <a:r>
              <a:rPr lang="en-US" altLang="en-US" dirty="0">
                <a:ea typeface="MS PGothic" charset="-128"/>
              </a:rPr>
              <a:t> Rotor Machine</a:t>
            </a:r>
            <a:endParaRPr lang="en-AU" altLang="en-US" dirty="0">
              <a:ea typeface="MS PGothic" charset="-128"/>
            </a:endParaRPr>
          </a:p>
        </p:txBody>
      </p:sp>
      <p:pic>
        <p:nvPicPr>
          <p:cNvPr id="71682" name="Picture 7" descr="hagelin.jpg                                                    0009E660  Mnementh                      BEAE7A2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615" y="1700808"/>
            <a:ext cx="3175305" cy="442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8480B085-9A4A-4E4D-A556-36DAAB8D98C0}" type="slidenum">
              <a:rPr lang="en-US" altLang="en-US" sz="1200">
                <a:solidFill>
                  <a:srgbClr val="898989"/>
                </a:solidFill>
                <a:latin typeface="Arial" charset="0"/>
              </a:rPr>
              <a:pPr>
                <a:spcBef>
                  <a:spcPct val="0"/>
                </a:spcBef>
                <a:buFontTx/>
                <a:buNone/>
              </a:pPr>
              <a:t>17</a:t>
            </a:fld>
            <a:endParaRPr lang="en-US" altLang="en-US" sz="1200">
              <a:solidFill>
                <a:srgbClr val="898989"/>
              </a:solidFill>
              <a:latin typeface="Arial" charset="0"/>
            </a:endParaRPr>
          </a:p>
        </p:txBody>
      </p:sp>
      <p:pic>
        <p:nvPicPr>
          <p:cNvPr id="3" name="Picture 2"/>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5400000">
            <a:off x="4211960" y="2492898"/>
            <a:ext cx="4896544" cy="3312368"/>
          </a:xfrm>
          <a:prstGeom prst="rect">
            <a:avLst/>
          </a:prstGeom>
        </p:spPr>
      </p:pic>
      <p:sp>
        <p:nvSpPr>
          <p:cNvPr id="8" name="Rectangle 2"/>
          <p:cNvSpPr txBox="1">
            <a:spLocks noChangeArrowheads="1"/>
          </p:cNvSpPr>
          <p:nvPr/>
        </p:nvSpPr>
        <p:spPr bwMode="auto">
          <a:xfrm>
            <a:off x="4716016" y="308473"/>
            <a:ext cx="3312368" cy="10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t>Enigma Machine</a:t>
            </a:r>
          </a:p>
        </p:txBody>
      </p:sp>
    </p:spTree>
    <p:extLst>
      <p:ext uri="{BB962C8B-B14F-4D97-AF65-F5344CB8AC3E}">
        <p14:creationId xmlns:p14="http://schemas.microsoft.com/office/powerpoint/2010/main" val="656738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p:cNvSpPr>
            <a:spLocks noGrp="1"/>
          </p:cNvSpPr>
          <p:nvPr>
            <p:ph type="title"/>
          </p:nvPr>
        </p:nvSpPr>
        <p:spPr>
          <a:xfrm>
            <a:off x="457200" y="0"/>
            <a:ext cx="8229600" cy="1139825"/>
          </a:xfrm>
        </p:spPr>
        <p:txBody>
          <a:bodyPr/>
          <a:lstStyle/>
          <a:p>
            <a:pPr eaLnBrk="1" hangingPunct="1"/>
            <a:r>
              <a:rPr lang="en-US" altLang="en-US"/>
              <a:t>Rotor Machine Principles</a:t>
            </a:r>
          </a:p>
        </p:txBody>
      </p:sp>
      <p:pic>
        <p:nvPicPr>
          <p:cNvPr id="120834" name="Picture 3"/>
          <p:cNvPicPr>
            <a:picLocks noChangeAspect="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762000" y="1143000"/>
            <a:ext cx="7642225" cy="545147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27FB76EE-9E37-F54C-B788-5BD1C4BB71E3}" type="slidenum">
              <a:rPr lang="en-US" altLang="en-US" sz="1200">
                <a:solidFill>
                  <a:srgbClr val="898989"/>
                </a:solidFill>
                <a:latin typeface="Arial" charset="0"/>
              </a:rPr>
              <a:pPr>
                <a:spcBef>
                  <a:spcPct val="0"/>
                </a:spcBef>
                <a:buFontTx/>
                <a:buNone/>
              </a:pPr>
              <a:t>18</a:t>
            </a:fld>
            <a:endParaRPr lang="en-US" altLang="en-US" sz="1200">
              <a:solidFill>
                <a:srgbClr val="898989"/>
              </a:solidFill>
              <a:latin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p:txBody>
          <a:bodyPr/>
          <a:lstStyle/>
          <a:p>
            <a:pPr eaLnBrk="1" hangingPunct="1"/>
            <a:r>
              <a:rPr lang="en-AU" altLang="en-US"/>
              <a:t>Steganography</a:t>
            </a:r>
          </a:p>
        </p:txBody>
      </p:sp>
      <p:sp>
        <p:nvSpPr>
          <p:cNvPr id="122882" name="Rectangle 3"/>
          <p:cNvSpPr>
            <a:spLocks noGrp="1" noChangeArrowheads="1"/>
          </p:cNvSpPr>
          <p:nvPr>
            <p:ph idx="1"/>
          </p:nvPr>
        </p:nvSpPr>
        <p:spPr/>
        <p:txBody>
          <a:bodyPr/>
          <a:lstStyle/>
          <a:p>
            <a:pPr eaLnBrk="1" hangingPunct="1">
              <a:lnSpc>
                <a:spcPct val="90000"/>
              </a:lnSpc>
            </a:pPr>
            <a:r>
              <a:rPr lang="en-US" altLang="en-US" dirty="0">
                <a:solidFill>
                  <a:srgbClr val="000099"/>
                </a:solidFill>
                <a:ea typeface="ＭＳ Ｐゴシック" charset="-128"/>
              </a:rPr>
              <a:t>hides existence of message</a:t>
            </a:r>
          </a:p>
          <a:p>
            <a:pPr lvl="1" eaLnBrk="1" hangingPunct="1">
              <a:lnSpc>
                <a:spcPct val="90000"/>
              </a:lnSpc>
            </a:pPr>
            <a:r>
              <a:rPr lang="en-US" altLang="en-US" dirty="0">
                <a:ea typeface="ＭＳ Ｐゴシック" charset="-128"/>
              </a:rPr>
              <a:t>using only a subset of letters/words in a longer message marked in some way</a:t>
            </a:r>
          </a:p>
          <a:p>
            <a:pPr lvl="1" eaLnBrk="1" hangingPunct="1">
              <a:lnSpc>
                <a:spcPct val="90000"/>
              </a:lnSpc>
            </a:pPr>
            <a:r>
              <a:rPr lang="en-US" altLang="en-US" dirty="0">
                <a:ea typeface="ＭＳ Ｐゴシック" charset="-128"/>
              </a:rPr>
              <a:t>using invisible ink</a:t>
            </a:r>
          </a:p>
          <a:p>
            <a:pPr lvl="1" eaLnBrk="1" hangingPunct="1">
              <a:lnSpc>
                <a:spcPct val="90000"/>
              </a:lnSpc>
            </a:pPr>
            <a:r>
              <a:rPr lang="en-US" altLang="en-US" dirty="0">
                <a:ea typeface="ＭＳ Ｐゴシック" charset="-128"/>
              </a:rPr>
              <a:t>hiding in LSB in graphic image or sound file</a:t>
            </a:r>
          </a:p>
          <a:p>
            <a:pPr eaLnBrk="1" hangingPunct="1">
              <a:lnSpc>
                <a:spcPct val="90000"/>
              </a:lnSpc>
            </a:pPr>
            <a:r>
              <a:rPr lang="en-US" altLang="en-US" dirty="0">
                <a:ea typeface="ＭＳ Ｐゴシック" charset="-128"/>
              </a:rPr>
              <a:t>has drawbacks</a:t>
            </a:r>
          </a:p>
          <a:p>
            <a:pPr lvl="1" eaLnBrk="1" hangingPunct="1">
              <a:lnSpc>
                <a:spcPct val="90000"/>
              </a:lnSpc>
            </a:pPr>
            <a:r>
              <a:rPr lang="en-US" altLang="en-US" dirty="0">
                <a:ea typeface="ＭＳ Ｐゴシック" charset="-128"/>
              </a:rPr>
              <a:t>high overhead to hide relatively few info bits</a:t>
            </a:r>
          </a:p>
          <a:p>
            <a:pPr eaLnBrk="1" hangingPunct="1">
              <a:lnSpc>
                <a:spcPct val="90000"/>
              </a:lnSpc>
            </a:pPr>
            <a:r>
              <a:rPr lang="en-US" altLang="en-US" dirty="0">
                <a:ea typeface="ＭＳ Ｐゴシック" charset="-128"/>
              </a:rPr>
              <a:t>advantage is can </a:t>
            </a:r>
            <a:r>
              <a:rPr lang="en-US" altLang="en-US" dirty="0">
                <a:solidFill>
                  <a:srgbClr val="000099"/>
                </a:solidFill>
                <a:ea typeface="ＭＳ Ｐゴシック" charset="-128"/>
              </a:rPr>
              <a:t>obscure</a:t>
            </a:r>
            <a:r>
              <a:rPr lang="en-US" altLang="en-US" dirty="0">
                <a:ea typeface="ＭＳ Ｐゴシック" charset="-128"/>
              </a:rPr>
              <a:t> encryption use</a:t>
            </a:r>
          </a:p>
          <a:p>
            <a:pPr lvl="1" eaLnBrk="1" hangingPunct="1">
              <a:lnSpc>
                <a:spcPct val="90000"/>
              </a:lnSpc>
            </a:pPr>
            <a:endParaRPr lang="en-AU" altLang="en-US" dirty="0">
              <a:ea typeface="ＭＳ Ｐゴシック" charset="-128"/>
            </a:endParaRPr>
          </a:p>
        </p:txBody>
      </p:sp>
      <p:sp>
        <p:nvSpPr>
          <p:cNvPr id="12288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D688556D-2154-654A-A9F3-8764A0A91922}" type="slidenum">
              <a:rPr lang="en-US" altLang="en-US" sz="1200">
                <a:solidFill>
                  <a:srgbClr val="898989"/>
                </a:solidFill>
                <a:latin typeface="Arial" charset="0"/>
              </a:rPr>
              <a:pPr>
                <a:spcBef>
                  <a:spcPct val="0"/>
                </a:spcBef>
                <a:buFontTx/>
                <a:buNone/>
              </a:pPr>
              <a:t>19</a:t>
            </a:fld>
            <a:endParaRPr lang="en-US" altLang="en-US" sz="1200">
              <a:solidFill>
                <a:srgbClr val="898989"/>
              </a:solidFill>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p:txBody>
          <a:bodyPr/>
          <a:lstStyle/>
          <a:p>
            <a:pPr eaLnBrk="1" hangingPunct="1"/>
            <a:r>
              <a:rPr lang="en-AU" altLang="en-US"/>
              <a:t>Polyalphabetic Ciphers</a:t>
            </a:r>
          </a:p>
        </p:txBody>
      </p:sp>
      <p:sp>
        <p:nvSpPr>
          <p:cNvPr id="83970" name="Rectangle 3"/>
          <p:cNvSpPr>
            <a:spLocks noGrp="1" noChangeArrowheads="1"/>
          </p:cNvSpPr>
          <p:nvPr>
            <p:ph idx="1"/>
          </p:nvPr>
        </p:nvSpPr>
        <p:spPr>
          <a:xfrm>
            <a:off x="395536" y="1600200"/>
            <a:ext cx="8686800" cy="4525963"/>
          </a:xfrm>
        </p:spPr>
        <p:txBody>
          <a:bodyPr/>
          <a:lstStyle/>
          <a:p>
            <a:pPr eaLnBrk="1" hangingPunct="1"/>
            <a:r>
              <a:rPr lang="en-AU" altLang="en-US" sz="2800" b="1" dirty="0"/>
              <a:t>polyalphabetic substitution ciphers</a:t>
            </a:r>
            <a:r>
              <a:rPr lang="en-AU" altLang="en-US" sz="2800" dirty="0"/>
              <a:t> </a:t>
            </a:r>
          </a:p>
          <a:p>
            <a:pPr eaLnBrk="1" hangingPunct="1"/>
            <a:r>
              <a:rPr lang="en-AU" altLang="en-US" sz="2800" dirty="0"/>
              <a:t>improve security using </a:t>
            </a:r>
            <a:r>
              <a:rPr lang="en-AU" altLang="en-US" sz="2800" dirty="0">
                <a:solidFill>
                  <a:srgbClr val="000099"/>
                </a:solidFill>
              </a:rPr>
              <a:t>multiple </a:t>
            </a:r>
            <a:r>
              <a:rPr lang="en-AU" altLang="en-US" sz="2800" dirty="0" err="1">
                <a:solidFill>
                  <a:srgbClr val="000099"/>
                </a:solidFill>
              </a:rPr>
              <a:t>monoalphabetic</a:t>
            </a:r>
            <a:r>
              <a:rPr lang="en-AU" altLang="en-US" sz="2800" dirty="0">
                <a:solidFill>
                  <a:srgbClr val="000099"/>
                </a:solidFill>
              </a:rPr>
              <a:t> ciphers</a:t>
            </a:r>
          </a:p>
          <a:p>
            <a:pPr eaLnBrk="1" hangingPunct="1"/>
            <a:r>
              <a:rPr lang="en-AU" altLang="en-US" sz="2800" dirty="0"/>
              <a:t>make cryptanalysis harder with more alphabets to guess and flatter frequency distribution </a:t>
            </a:r>
          </a:p>
          <a:p>
            <a:pPr eaLnBrk="1" hangingPunct="1"/>
            <a:r>
              <a:rPr lang="en-AU" altLang="en-US" sz="2800" dirty="0"/>
              <a:t>use a key to select which alphabet is used for </a:t>
            </a:r>
            <a:r>
              <a:rPr lang="en-AU" altLang="en-US" sz="2800" dirty="0">
                <a:solidFill>
                  <a:srgbClr val="000099"/>
                </a:solidFill>
              </a:rPr>
              <a:t>each letter</a:t>
            </a:r>
            <a:r>
              <a:rPr lang="en-AU" altLang="en-US" sz="2800" dirty="0"/>
              <a:t> of the message </a:t>
            </a:r>
          </a:p>
          <a:p>
            <a:pPr eaLnBrk="1" hangingPunct="1"/>
            <a:r>
              <a:rPr lang="en-AU" altLang="en-US" sz="2800" dirty="0"/>
              <a:t>use each alphabet in turn </a:t>
            </a:r>
          </a:p>
          <a:p>
            <a:pPr eaLnBrk="1" hangingPunct="1"/>
            <a:r>
              <a:rPr lang="en-AU" altLang="en-US" sz="2800" dirty="0"/>
              <a:t>repeat from start after end of key is reached </a:t>
            </a:r>
          </a:p>
        </p:txBody>
      </p:sp>
      <p:sp>
        <p:nvSpPr>
          <p:cNvPr id="8397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E459C174-5730-4543-89E3-648329743314}" type="slidenum">
              <a:rPr lang="en-US" altLang="en-US" sz="1200">
                <a:solidFill>
                  <a:srgbClr val="898989"/>
                </a:solidFill>
                <a:latin typeface="Arial" charset="0"/>
              </a:rPr>
              <a:pPr>
                <a:spcBef>
                  <a:spcPct val="0"/>
                </a:spcBef>
                <a:buFontTx/>
                <a:buNone/>
              </a:pPr>
              <a:t>2</a:t>
            </a:fld>
            <a:endParaRPr lang="en-US" altLang="en-US" sz="1200">
              <a:solidFill>
                <a:srgbClr val="898989"/>
              </a:solidFill>
              <a:latin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p:txBody>
          <a:bodyPr/>
          <a:lstStyle/>
          <a:p>
            <a:pPr eaLnBrk="1" hangingPunct="1"/>
            <a:r>
              <a:rPr lang="en-AU" altLang="en-US" sz="4000" dirty="0"/>
              <a:t>Steganography Example</a:t>
            </a:r>
            <a:br>
              <a:rPr lang="en-AU" altLang="en-US" sz="4000" dirty="0"/>
            </a:br>
            <a:r>
              <a:rPr lang="en-AU" altLang="en-US" sz="3600" dirty="0"/>
              <a:t>(A Puzzle for Inspector Morse)</a:t>
            </a:r>
          </a:p>
        </p:txBody>
      </p:sp>
      <p:sp>
        <p:nvSpPr>
          <p:cNvPr id="12493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CAC8C772-6F83-F549-A265-20637E3A26D2}" type="slidenum">
              <a:rPr lang="en-US" altLang="en-US" sz="1200">
                <a:solidFill>
                  <a:srgbClr val="898989"/>
                </a:solidFill>
                <a:latin typeface="Arial" charset="0"/>
              </a:rPr>
              <a:pPr>
                <a:spcBef>
                  <a:spcPct val="0"/>
                </a:spcBef>
                <a:buFontTx/>
                <a:buNone/>
              </a:pPr>
              <a:t>20</a:t>
            </a:fld>
            <a:endParaRPr lang="en-US" altLang="en-US" sz="1200">
              <a:solidFill>
                <a:srgbClr val="898989"/>
              </a:solidFill>
              <a:latin typeface="Arial" charset="0"/>
            </a:endParaRPr>
          </a:p>
        </p:txBody>
      </p:sp>
      <p:pic>
        <p:nvPicPr>
          <p:cNvPr id="573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773238"/>
            <a:ext cx="6265863"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pPr eaLnBrk="1" hangingPunct="1"/>
            <a:r>
              <a:rPr lang="en-US" altLang="en-US">
                <a:ea typeface="ＭＳ Ｐゴシック" charset="-128"/>
              </a:rPr>
              <a:t>Summary</a:t>
            </a:r>
            <a:endParaRPr lang="en-AU" altLang="en-US">
              <a:ea typeface="ＭＳ Ｐゴシック" charset="-128"/>
            </a:endParaRPr>
          </a:p>
        </p:txBody>
      </p:sp>
      <p:sp>
        <p:nvSpPr>
          <p:cNvPr id="126978" name="Rectangle 3"/>
          <p:cNvSpPr>
            <a:spLocks noGrp="1" noChangeArrowheads="1"/>
          </p:cNvSpPr>
          <p:nvPr>
            <p:ph idx="1"/>
          </p:nvPr>
        </p:nvSpPr>
        <p:spPr>
          <a:xfrm>
            <a:off x="457200" y="1368450"/>
            <a:ext cx="8229600" cy="4953000"/>
          </a:xfrm>
        </p:spPr>
        <p:txBody>
          <a:bodyPr/>
          <a:lstStyle/>
          <a:p>
            <a:pPr eaLnBrk="1" hangingPunct="1"/>
            <a:r>
              <a:rPr lang="en-US" altLang="en-US" sz="2800" dirty="0">
                <a:ea typeface="ＭＳ Ｐゴシック" charset="-128"/>
              </a:rPr>
              <a:t>polyalphabetic ciphers</a:t>
            </a:r>
          </a:p>
          <a:p>
            <a:pPr lvl="1" eaLnBrk="1" hangingPunct="1"/>
            <a:r>
              <a:rPr lang="en-AU" altLang="en-US" sz="2400" dirty="0" err="1">
                <a:ea typeface="ＭＳ Ｐゴシック" charset="-128"/>
              </a:rPr>
              <a:t>Vigenère</a:t>
            </a:r>
            <a:r>
              <a:rPr lang="en-US" altLang="en-US" sz="2400" dirty="0">
                <a:ea typeface="ＭＳ Ｐゴシック" charset="-128"/>
              </a:rPr>
              <a:t> cipher</a:t>
            </a:r>
          </a:p>
          <a:p>
            <a:pPr lvl="1" eaLnBrk="1" hangingPunct="1"/>
            <a:r>
              <a:rPr lang="en-US" altLang="en-US" sz="2400" dirty="0" err="1">
                <a:ea typeface="ＭＳ Ｐゴシック" charset="-128"/>
              </a:rPr>
              <a:t>Autokey</a:t>
            </a:r>
            <a:r>
              <a:rPr lang="en-US" altLang="en-US" sz="2400" dirty="0">
                <a:ea typeface="ＭＳ Ｐゴシック" charset="-128"/>
              </a:rPr>
              <a:t> cipher</a:t>
            </a:r>
          </a:p>
          <a:p>
            <a:pPr lvl="1" eaLnBrk="1" hangingPunct="1"/>
            <a:r>
              <a:rPr lang="en-US" altLang="en-US" sz="2400" dirty="0" err="1">
                <a:ea typeface="ＭＳ Ｐゴシック" charset="-128"/>
              </a:rPr>
              <a:t>Vernam</a:t>
            </a:r>
            <a:r>
              <a:rPr lang="en-US" altLang="en-US" sz="2400" dirty="0">
                <a:ea typeface="ＭＳ Ｐゴシック" charset="-128"/>
              </a:rPr>
              <a:t> cipher</a:t>
            </a:r>
          </a:p>
          <a:p>
            <a:pPr eaLnBrk="1" hangingPunct="1"/>
            <a:r>
              <a:rPr lang="en-US" altLang="en-US" sz="2800" dirty="0">
                <a:ea typeface="ＭＳ Ｐゴシック" charset="-128"/>
              </a:rPr>
              <a:t>one-time pad</a:t>
            </a:r>
          </a:p>
          <a:p>
            <a:pPr eaLnBrk="1" hangingPunct="1"/>
            <a:r>
              <a:rPr lang="en-US" altLang="en-US" sz="2800" dirty="0">
                <a:ea typeface="ＭＳ Ｐゴシック" charset="-128"/>
              </a:rPr>
              <a:t>transposition ciphers </a:t>
            </a:r>
          </a:p>
          <a:p>
            <a:pPr lvl="1" eaLnBrk="1" hangingPunct="1"/>
            <a:r>
              <a:rPr lang="en-US" altLang="en-US" sz="2400" dirty="0">
                <a:ea typeface="ＭＳ Ｐゴシック" charset="-128"/>
              </a:rPr>
              <a:t>Rail Fence</a:t>
            </a:r>
          </a:p>
          <a:p>
            <a:pPr lvl="1" eaLnBrk="1" hangingPunct="1"/>
            <a:r>
              <a:rPr lang="en-US" altLang="en-US" sz="2400" dirty="0">
                <a:ea typeface="ＭＳ Ｐゴシック" charset="-128"/>
              </a:rPr>
              <a:t>Row Transposition</a:t>
            </a:r>
          </a:p>
          <a:p>
            <a:pPr eaLnBrk="1" hangingPunct="1"/>
            <a:r>
              <a:rPr lang="en-US" altLang="en-US" sz="2800" dirty="0">
                <a:ea typeface="ＭＳ Ｐゴシック" charset="-128"/>
              </a:rPr>
              <a:t>product ciphers and rotor machines</a:t>
            </a:r>
          </a:p>
          <a:p>
            <a:pPr eaLnBrk="1" hangingPunct="1"/>
            <a:r>
              <a:rPr lang="en-AU" altLang="en-US" sz="2800" dirty="0"/>
              <a:t>steganography</a:t>
            </a:r>
            <a:endParaRPr lang="en-AU" altLang="en-US" sz="2800" dirty="0">
              <a:ea typeface="ＭＳ Ｐゴシック" charset="-128"/>
            </a:endParaRPr>
          </a:p>
        </p:txBody>
      </p:sp>
      <p:sp>
        <p:nvSpPr>
          <p:cNvPr id="12697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78D400E3-4ABC-7044-8697-A40A4E86ADB7}" type="slidenum">
              <a:rPr lang="en-US" altLang="en-US" sz="1200">
                <a:solidFill>
                  <a:srgbClr val="898989"/>
                </a:solidFill>
                <a:latin typeface="Arial" charset="0"/>
              </a:rPr>
              <a:pPr>
                <a:spcBef>
                  <a:spcPct val="0"/>
                </a:spcBef>
                <a:buFontTx/>
                <a:buNone/>
              </a:pPr>
              <a:t>21</a:t>
            </a:fld>
            <a:endParaRPr lang="en-US" altLang="en-US" sz="1200">
              <a:solidFill>
                <a:srgbClr val="898989"/>
              </a:solidFill>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a:lstStyle/>
          <a:p>
            <a:pPr eaLnBrk="1" hangingPunct="1"/>
            <a:r>
              <a:rPr lang="en-AU" altLang="en-US" dirty="0" err="1">
                <a:ea typeface="ＭＳ Ｐゴシック" charset="-128"/>
              </a:rPr>
              <a:t>Vigenère</a:t>
            </a:r>
            <a:r>
              <a:rPr lang="en-AU" altLang="en-US" dirty="0">
                <a:ea typeface="ＭＳ Ｐゴシック" charset="-128"/>
              </a:rPr>
              <a:t> Cipher</a:t>
            </a:r>
          </a:p>
        </p:txBody>
      </p:sp>
      <p:sp>
        <p:nvSpPr>
          <p:cNvPr id="86018" name="Rectangle 3"/>
          <p:cNvSpPr>
            <a:spLocks noGrp="1" noChangeArrowheads="1"/>
          </p:cNvSpPr>
          <p:nvPr>
            <p:ph idx="1"/>
          </p:nvPr>
        </p:nvSpPr>
        <p:spPr>
          <a:xfrm>
            <a:off x="457200" y="1600200"/>
            <a:ext cx="8579296" cy="4756149"/>
          </a:xfrm>
        </p:spPr>
        <p:txBody>
          <a:bodyPr/>
          <a:lstStyle/>
          <a:p>
            <a:pPr eaLnBrk="1" hangingPunct="1"/>
            <a:r>
              <a:rPr lang="en-AU" altLang="en-US" dirty="0">
                <a:solidFill>
                  <a:srgbClr val="000099"/>
                </a:solidFill>
                <a:ea typeface="ＭＳ Ｐゴシック" charset="-128"/>
              </a:rPr>
              <a:t>simplest polyalphabetic substitution cipher</a:t>
            </a:r>
          </a:p>
          <a:p>
            <a:pPr eaLnBrk="1" hangingPunct="1"/>
            <a:r>
              <a:rPr lang="en-AU" altLang="en-US" dirty="0">
                <a:ea typeface="ＭＳ Ｐゴシック" charset="-128"/>
              </a:rPr>
              <a:t>effectively multiple Caesar ciphers </a:t>
            </a:r>
          </a:p>
          <a:p>
            <a:pPr eaLnBrk="1" hangingPunct="1"/>
            <a:r>
              <a:rPr lang="en-AU" altLang="en-US" dirty="0">
                <a:ea typeface="ＭＳ Ｐゴシック" charset="-128"/>
              </a:rPr>
              <a:t>key is multiple letters long K = k</a:t>
            </a:r>
            <a:r>
              <a:rPr lang="en-AU" altLang="en-US" baseline="-25000" dirty="0">
                <a:ea typeface="ＭＳ Ｐゴシック" charset="-128"/>
              </a:rPr>
              <a:t>0</a:t>
            </a:r>
            <a:r>
              <a:rPr lang="en-AU" altLang="en-US" dirty="0">
                <a:ea typeface="ＭＳ Ｐゴシック" charset="-128"/>
              </a:rPr>
              <a:t> k</a:t>
            </a:r>
            <a:r>
              <a:rPr lang="en-AU" altLang="en-US" baseline="-25000" dirty="0">
                <a:ea typeface="ＭＳ Ｐゴシック" charset="-128"/>
              </a:rPr>
              <a:t>1</a:t>
            </a:r>
            <a:r>
              <a:rPr lang="en-AU" altLang="en-US" dirty="0">
                <a:ea typeface="ＭＳ Ｐゴシック" charset="-128"/>
              </a:rPr>
              <a:t> ... K</a:t>
            </a:r>
            <a:r>
              <a:rPr lang="en-AU" altLang="en-US" baseline="-25000" dirty="0">
                <a:ea typeface="ＭＳ Ｐゴシック" charset="-128"/>
              </a:rPr>
              <a:t>m-1</a:t>
            </a:r>
            <a:r>
              <a:rPr lang="en-AU" altLang="en-US" dirty="0">
                <a:ea typeface="ＭＳ Ｐゴシック" charset="-128"/>
              </a:rPr>
              <a:t> </a:t>
            </a:r>
          </a:p>
          <a:p>
            <a:pPr eaLnBrk="1" hangingPunct="1"/>
            <a:r>
              <a:rPr lang="en-AU" altLang="en-US" dirty="0" err="1">
                <a:ea typeface="ＭＳ Ｐゴシック" charset="-128"/>
              </a:rPr>
              <a:t>i</a:t>
            </a:r>
            <a:r>
              <a:rPr lang="en-AU" altLang="en-US" baseline="30000" dirty="0" err="1">
                <a:ea typeface="ＭＳ Ｐゴシック" charset="-128"/>
              </a:rPr>
              <a:t>th</a:t>
            </a:r>
            <a:r>
              <a:rPr lang="en-AU" altLang="en-US" dirty="0">
                <a:ea typeface="ＭＳ Ｐゴシック" charset="-128"/>
              </a:rPr>
              <a:t> letter specifies </a:t>
            </a:r>
            <a:r>
              <a:rPr lang="en-AU" altLang="en-US" dirty="0" err="1">
                <a:ea typeface="ＭＳ Ｐゴシック" charset="-128"/>
              </a:rPr>
              <a:t>i</a:t>
            </a:r>
            <a:r>
              <a:rPr lang="en-AU" altLang="en-US" baseline="30000" dirty="0" err="1">
                <a:ea typeface="ＭＳ Ｐゴシック" charset="-128"/>
              </a:rPr>
              <a:t>th</a:t>
            </a:r>
            <a:r>
              <a:rPr lang="en-AU" altLang="en-US" dirty="0">
                <a:ea typeface="ＭＳ Ｐゴシック" charset="-128"/>
              </a:rPr>
              <a:t> alphabet to use </a:t>
            </a:r>
          </a:p>
          <a:p>
            <a:pPr eaLnBrk="1" hangingPunct="1"/>
            <a:r>
              <a:rPr lang="en-AU" altLang="en-US" dirty="0">
                <a:ea typeface="ＭＳ Ｐゴシック" charset="-128"/>
              </a:rPr>
              <a:t>use each alphabet in turn, repeat after m letters</a:t>
            </a:r>
          </a:p>
          <a:p>
            <a:pPr eaLnBrk="1" hangingPunct="1"/>
            <a:r>
              <a:rPr lang="en-AU" altLang="en-US" dirty="0">
                <a:ea typeface="ＭＳ Ｐゴシック" charset="-128"/>
              </a:rPr>
              <a:t>Encryption: </a:t>
            </a:r>
            <a:r>
              <a:rPr lang="en-AU" altLang="en-US" sz="2800" dirty="0">
                <a:solidFill>
                  <a:srgbClr val="000099"/>
                </a:solidFill>
                <a:ea typeface="ＭＳ Ｐゴシック" charset="-128"/>
              </a:rPr>
              <a:t>C</a:t>
            </a:r>
            <a:r>
              <a:rPr lang="en-AU" altLang="en-US" sz="2800" baseline="-25000" dirty="0">
                <a:solidFill>
                  <a:srgbClr val="000099"/>
                </a:solidFill>
                <a:ea typeface="ＭＳ Ｐゴシック" charset="-128"/>
              </a:rPr>
              <a:t>i</a:t>
            </a:r>
            <a:r>
              <a:rPr lang="en-AU" altLang="en-US" sz="2800" dirty="0">
                <a:solidFill>
                  <a:srgbClr val="000099"/>
                </a:solidFill>
                <a:ea typeface="ＭＳ Ｐゴシック" charset="-128"/>
              </a:rPr>
              <a:t> = (P</a:t>
            </a:r>
            <a:r>
              <a:rPr lang="en-AU" altLang="en-US" sz="2800" baseline="-25000" dirty="0">
                <a:solidFill>
                  <a:srgbClr val="000099"/>
                </a:solidFill>
                <a:ea typeface="ＭＳ Ｐゴシック" charset="-128"/>
              </a:rPr>
              <a:t>i</a:t>
            </a:r>
            <a:r>
              <a:rPr lang="en-AU" altLang="en-US" sz="2800" dirty="0">
                <a:solidFill>
                  <a:srgbClr val="000099"/>
                </a:solidFill>
                <a:ea typeface="ＭＳ Ｐゴシック" charset="-128"/>
              </a:rPr>
              <a:t> + </a:t>
            </a:r>
            <a:r>
              <a:rPr lang="en-AU" altLang="en-US" sz="2800" dirty="0" err="1">
                <a:solidFill>
                  <a:srgbClr val="000099"/>
                </a:solidFill>
                <a:ea typeface="ＭＳ Ｐゴシック" charset="-128"/>
              </a:rPr>
              <a:t>k</a:t>
            </a:r>
            <a:r>
              <a:rPr lang="en-AU" altLang="en-US" sz="2800" baseline="-25000" dirty="0" err="1">
                <a:solidFill>
                  <a:srgbClr val="000099"/>
                </a:solidFill>
                <a:ea typeface="ＭＳ Ｐゴシック" charset="-128"/>
              </a:rPr>
              <a:t>i</a:t>
            </a:r>
            <a:r>
              <a:rPr lang="en-AU" altLang="en-US" sz="2800" baseline="-25000" dirty="0">
                <a:solidFill>
                  <a:srgbClr val="000099"/>
                </a:solidFill>
                <a:ea typeface="ＭＳ Ｐゴシック" charset="-128"/>
              </a:rPr>
              <a:t> mod m</a:t>
            </a:r>
            <a:r>
              <a:rPr lang="en-AU" altLang="en-US" sz="2800" dirty="0">
                <a:solidFill>
                  <a:srgbClr val="000099"/>
                </a:solidFill>
                <a:ea typeface="ＭＳ Ｐゴシック" charset="-128"/>
              </a:rPr>
              <a:t>) mod 26</a:t>
            </a:r>
          </a:p>
          <a:p>
            <a:pPr eaLnBrk="1" hangingPunct="1"/>
            <a:r>
              <a:rPr lang="en-AU" altLang="en-US" dirty="0">
                <a:ea typeface="ＭＳ Ｐゴシック" charset="-128"/>
              </a:rPr>
              <a:t>Decryption: </a:t>
            </a:r>
            <a:r>
              <a:rPr lang="en-AU" altLang="en-US" sz="2800" dirty="0">
                <a:solidFill>
                  <a:srgbClr val="000099"/>
                </a:solidFill>
                <a:ea typeface="ＭＳ Ｐゴシック" charset="-128"/>
              </a:rPr>
              <a:t>P</a:t>
            </a:r>
            <a:r>
              <a:rPr lang="en-AU" altLang="en-US" sz="2800" baseline="-25000" dirty="0">
                <a:solidFill>
                  <a:srgbClr val="000099"/>
                </a:solidFill>
                <a:ea typeface="ＭＳ Ｐゴシック" charset="-128"/>
              </a:rPr>
              <a:t>i</a:t>
            </a:r>
            <a:r>
              <a:rPr lang="en-AU" altLang="en-US" sz="2800" dirty="0">
                <a:solidFill>
                  <a:srgbClr val="000099"/>
                </a:solidFill>
                <a:ea typeface="ＭＳ Ｐゴシック" charset="-128"/>
              </a:rPr>
              <a:t> = (C</a:t>
            </a:r>
            <a:r>
              <a:rPr lang="en-AU" altLang="en-US" sz="2800" baseline="-25000" dirty="0">
                <a:solidFill>
                  <a:srgbClr val="000099"/>
                </a:solidFill>
                <a:ea typeface="ＭＳ Ｐゴシック" charset="-128"/>
              </a:rPr>
              <a:t>i</a:t>
            </a:r>
            <a:r>
              <a:rPr lang="en-AU" altLang="en-US" sz="2800" dirty="0">
                <a:solidFill>
                  <a:srgbClr val="000099"/>
                </a:solidFill>
                <a:ea typeface="ＭＳ Ｐゴシック" charset="-128"/>
              </a:rPr>
              <a:t> - </a:t>
            </a:r>
            <a:r>
              <a:rPr lang="en-AU" altLang="en-US" sz="2800" dirty="0" err="1">
                <a:solidFill>
                  <a:srgbClr val="000099"/>
                </a:solidFill>
                <a:ea typeface="ＭＳ Ｐゴシック" charset="-128"/>
              </a:rPr>
              <a:t>k</a:t>
            </a:r>
            <a:r>
              <a:rPr lang="en-AU" altLang="en-US" sz="2800" baseline="-25000" dirty="0" err="1">
                <a:solidFill>
                  <a:srgbClr val="000099"/>
                </a:solidFill>
                <a:ea typeface="ＭＳ Ｐゴシック" charset="-128"/>
              </a:rPr>
              <a:t>i</a:t>
            </a:r>
            <a:r>
              <a:rPr lang="en-AU" altLang="en-US" sz="2800" baseline="-25000" dirty="0">
                <a:solidFill>
                  <a:srgbClr val="000099"/>
                </a:solidFill>
                <a:ea typeface="ＭＳ Ｐゴシック" charset="-128"/>
              </a:rPr>
              <a:t> mod m</a:t>
            </a:r>
            <a:r>
              <a:rPr lang="en-AU" altLang="en-US" sz="2800" dirty="0">
                <a:solidFill>
                  <a:srgbClr val="000099"/>
                </a:solidFill>
                <a:ea typeface="ＭＳ Ｐゴシック" charset="-128"/>
              </a:rPr>
              <a:t>) mod 26</a:t>
            </a:r>
          </a:p>
        </p:txBody>
      </p:sp>
      <p:sp>
        <p:nvSpPr>
          <p:cNvPr id="8601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2E2FDDB7-A190-B941-AA4C-B4C62E6D5CCA}" type="slidenum">
              <a:rPr lang="en-US" altLang="en-US" sz="1200">
                <a:solidFill>
                  <a:srgbClr val="898989"/>
                </a:solidFill>
                <a:latin typeface="Arial" charset="0"/>
              </a:rPr>
              <a:pPr>
                <a:spcBef>
                  <a:spcPct val="0"/>
                </a:spcBef>
                <a:buFontTx/>
                <a:buNone/>
              </a:pPr>
              <a:t>3</a:t>
            </a:fld>
            <a:endParaRPr lang="en-US" altLang="en-US" sz="1200">
              <a:solidFill>
                <a:srgbClr val="898989"/>
              </a:solidFill>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p:txBody>
          <a:bodyPr/>
          <a:lstStyle/>
          <a:p>
            <a:pPr eaLnBrk="1" hangingPunct="1"/>
            <a:r>
              <a:rPr lang="en-US" altLang="en-US">
                <a:ea typeface="ＭＳ Ｐゴシック" charset="-128"/>
              </a:rPr>
              <a:t>Example of </a:t>
            </a:r>
            <a:r>
              <a:rPr lang="en-AU" altLang="en-US">
                <a:ea typeface="ＭＳ Ｐゴシック" charset="-128"/>
              </a:rPr>
              <a:t>Vigenère Cipher</a:t>
            </a:r>
          </a:p>
        </p:txBody>
      </p:sp>
      <p:sp>
        <p:nvSpPr>
          <p:cNvPr id="90114" name="Rectangle 3"/>
          <p:cNvSpPr>
            <a:spLocks noGrp="1" noChangeArrowheads="1"/>
          </p:cNvSpPr>
          <p:nvPr>
            <p:ph idx="1"/>
          </p:nvPr>
        </p:nvSpPr>
        <p:spPr>
          <a:xfrm>
            <a:off x="457200" y="1600200"/>
            <a:ext cx="8229600" cy="2549525"/>
          </a:xfrm>
        </p:spPr>
        <p:txBody>
          <a:bodyPr/>
          <a:lstStyle/>
          <a:p>
            <a:pPr eaLnBrk="1" hangingPunct="1"/>
            <a:r>
              <a:rPr lang="en-AU" altLang="en-US" sz="2800" dirty="0"/>
              <a:t>write the plaintext out </a:t>
            </a:r>
          </a:p>
          <a:p>
            <a:pPr eaLnBrk="1" hangingPunct="1"/>
            <a:r>
              <a:rPr lang="en-AU" altLang="en-US" sz="2800" dirty="0"/>
              <a:t>write the keyword repeated above it</a:t>
            </a:r>
          </a:p>
          <a:p>
            <a:pPr eaLnBrk="1" hangingPunct="1"/>
            <a:r>
              <a:rPr lang="en-AU" altLang="en-US" sz="2800" dirty="0"/>
              <a:t>use each key letter as a Caesar cipher key </a:t>
            </a:r>
          </a:p>
          <a:p>
            <a:pPr eaLnBrk="1" hangingPunct="1"/>
            <a:r>
              <a:rPr lang="en-AU" altLang="en-US" sz="2800" dirty="0"/>
              <a:t>encrypt the corresponding plaintext letter</a:t>
            </a:r>
          </a:p>
          <a:p>
            <a:pPr eaLnBrk="1" hangingPunct="1"/>
            <a:r>
              <a:rPr lang="en-AU" altLang="en-US" sz="2800" dirty="0"/>
              <a:t>E</a:t>
            </a:r>
            <a:r>
              <a:rPr lang="en-US" altLang="en-US" sz="2800" dirty="0"/>
              <a:t>.g., using keyword </a:t>
            </a:r>
            <a:r>
              <a:rPr lang="en-US" altLang="en-US" sz="2800" i="1" dirty="0">
                <a:solidFill>
                  <a:srgbClr val="000099"/>
                </a:solidFill>
              </a:rPr>
              <a:t>deceptive</a:t>
            </a:r>
          </a:p>
          <a:p>
            <a:pPr lvl="1" eaLnBrk="1" hangingPunct="1">
              <a:buFont typeface="Wingdings" charset="2"/>
              <a:buNone/>
            </a:pPr>
            <a:r>
              <a:rPr lang="en-AU" altLang="en-US" sz="2400" dirty="0">
                <a:ea typeface="ＭＳ Ｐゴシック" charset="-128"/>
              </a:rPr>
              <a:t> </a:t>
            </a:r>
          </a:p>
        </p:txBody>
      </p:sp>
      <p:sp>
        <p:nvSpPr>
          <p:cNvPr id="9011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45988776-C164-7643-B023-32B19CE976B6}" type="slidenum">
              <a:rPr lang="en-US" altLang="en-US" sz="1200">
                <a:solidFill>
                  <a:srgbClr val="898989"/>
                </a:solidFill>
                <a:latin typeface="Arial" charset="0"/>
              </a:rPr>
              <a:pPr>
                <a:spcBef>
                  <a:spcPct val="0"/>
                </a:spcBef>
                <a:buFontTx/>
                <a:buNone/>
              </a:pPr>
              <a:t>4</a:t>
            </a:fld>
            <a:endParaRPr lang="en-US" altLang="en-US" sz="1200">
              <a:solidFill>
                <a:srgbClr val="898989"/>
              </a:solidFill>
              <a:latin typeface="Arial" charset="0"/>
            </a:endParaRPr>
          </a:p>
        </p:txBody>
      </p:sp>
      <p:pic>
        <p:nvPicPr>
          <p:cNvPr id="9011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956" y="4292600"/>
            <a:ext cx="8545194" cy="136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p:txBody>
          <a:bodyPr/>
          <a:lstStyle/>
          <a:p>
            <a:pPr eaLnBrk="1" hangingPunct="1"/>
            <a:r>
              <a:rPr lang="en-US" altLang="en-US" dirty="0">
                <a:ea typeface="ＭＳ Ｐゴシック" charset="-128"/>
              </a:rPr>
              <a:t>Security of </a:t>
            </a:r>
            <a:r>
              <a:rPr lang="en-AU" altLang="en-US" dirty="0" err="1">
                <a:ea typeface="ＭＳ Ｐゴシック" charset="-128"/>
              </a:rPr>
              <a:t>Vigenère</a:t>
            </a:r>
            <a:r>
              <a:rPr lang="en-AU" altLang="en-US" dirty="0">
                <a:ea typeface="ＭＳ Ｐゴシック" charset="-128"/>
              </a:rPr>
              <a:t> Ciphers</a:t>
            </a:r>
          </a:p>
        </p:txBody>
      </p:sp>
      <p:sp>
        <p:nvSpPr>
          <p:cNvPr id="92162" name="Rectangle 3"/>
          <p:cNvSpPr>
            <a:spLocks noGrp="1" noChangeArrowheads="1"/>
          </p:cNvSpPr>
          <p:nvPr>
            <p:ph idx="1"/>
          </p:nvPr>
        </p:nvSpPr>
        <p:spPr>
          <a:xfrm>
            <a:off x="35496" y="1340768"/>
            <a:ext cx="9036496" cy="5256584"/>
          </a:xfrm>
        </p:spPr>
        <p:txBody>
          <a:bodyPr>
            <a:normAutofit/>
          </a:bodyPr>
          <a:lstStyle/>
          <a:p>
            <a:pPr eaLnBrk="1" hangingPunct="1"/>
            <a:r>
              <a:rPr lang="en-US" altLang="en-US" sz="2800" dirty="0">
                <a:ea typeface="ＭＳ Ｐゴシック" charset="-128"/>
              </a:rPr>
              <a:t>have multiple </a:t>
            </a:r>
            <a:r>
              <a:rPr lang="en-US" altLang="en-US" sz="2800" dirty="0" err="1">
                <a:ea typeface="ＭＳ Ｐゴシック" charset="-128"/>
              </a:rPr>
              <a:t>ciphertext</a:t>
            </a:r>
            <a:r>
              <a:rPr lang="en-US" altLang="en-US" sz="2800" dirty="0">
                <a:ea typeface="ＭＳ Ｐゴシック" charset="-128"/>
              </a:rPr>
              <a:t> letters for each plaintext letter</a:t>
            </a:r>
          </a:p>
          <a:p>
            <a:pPr eaLnBrk="1" hangingPunct="1"/>
            <a:r>
              <a:rPr lang="en-US" altLang="en-US" sz="2800" dirty="0">
                <a:ea typeface="ＭＳ Ｐゴシック" charset="-128"/>
              </a:rPr>
              <a:t>letter frequencies are obscured but not totally lost</a:t>
            </a:r>
          </a:p>
          <a:p>
            <a:pPr eaLnBrk="1" hangingPunct="1"/>
            <a:r>
              <a:rPr lang="en-US" altLang="en-US" sz="2800" dirty="0"/>
              <a:t>t</a:t>
            </a:r>
            <a:r>
              <a:rPr lang="en-AU" altLang="en-US" sz="2800" dirty="0"/>
              <a:t>he </a:t>
            </a:r>
            <a:r>
              <a:rPr lang="en-AU" altLang="en-US" sz="2800" dirty="0" err="1"/>
              <a:t>Kasiski</a:t>
            </a:r>
            <a:r>
              <a:rPr lang="en-AU" altLang="en-US" sz="2800" dirty="0"/>
              <a:t> method for attacking </a:t>
            </a:r>
            <a:r>
              <a:rPr lang="en-AU" altLang="en-US" sz="2800" dirty="0" err="1">
                <a:ea typeface="ＭＳ Ｐゴシック" charset="-128"/>
              </a:rPr>
              <a:t>Vigenère</a:t>
            </a:r>
            <a:r>
              <a:rPr lang="en-AU" altLang="en-US" sz="2800" dirty="0">
                <a:ea typeface="ＭＳ Ｐゴシック" charset="-128"/>
              </a:rPr>
              <a:t> Ciphers</a:t>
            </a:r>
            <a:endParaRPr lang="en-US" altLang="en-US" sz="2800" dirty="0">
              <a:ea typeface="ＭＳ Ｐゴシック" charset="-128"/>
            </a:endParaRPr>
          </a:p>
          <a:p>
            <a:pPr lvl="1" eaLnBrk="1" hangingPunct="1"/>
            <a:r>
              <a:rPr lang="en-US" altLang="en-US" sz="2400" dirty="0">
                <a:ea typeface="ＭＳ Ｐゴシック" charset="-128"/>
              </a:rPr>
              <a:t>start with letter frequencies to see if it is </a:t>
            </a:r>
            <a:r>
              <a:rPr lang="en-US" altLang="en-US" sz="2400" dirty="0" err="1">
                <a:ea typeface="ＭＳ Ｐゴシック" charset="-128"/>
              </a:rPr>
              <a:t>monoalphabetic</a:t>
            </a:r>
            <a:endParaRPr lang="en-US" altLang="en-US" sz="2400" dirty="0">
              <a:ea typeface="ＭＳ Ｐゴシック" charset="-128"/>
            </a:endParaRPr>
          </a:p>
          <a:p>
            <a:pPr lvl="1" eaLnBrk="1" hangingPunct="1"/>
            <a:r>
              <a:rPr lang="en-US" altLang="en-US" sz="2400" dirty="0">
                <a:ea typeface="ＭＳ Ｐゴシック" charset="-128"/>
              </a:rPr>
              <a:t>if not, </a:t>
            </a:r>
            <a:r>
              <a:rPr lang="en-US" altLang="en-US" sz="2400" dirty="0">
                <a:solidFill>
                  <a:srgbClr val="000099"/>
                </a:solidFill>
                <a:ea typeface="ＭＳ Ｐゴシック" charset="-128"/>
              </a:rPr>
              <a:t>determine length of the keyword</a:t>
            </a:r>
          </a:p>
          <a:p>
            <a:pPr lvl="2" eaLnBrk="1" hangingPunct="1"/>
            <a:r>
              <a:rPr lang="en-US" altLang="zh-TW" sz="2000" dirty="0">
                <a:ea typeface="PMingLiU" charset="-120"/>
              </a:rPr>
              <a:t>key Insight: if two identical sequences of plaintext letters occur at </a:t>
            </a:r>
            <a:r>
              <a:rPr lang="en-US" altLang="zh-TW" sz="2000" dirty="0">
                <a:solidFill>
                  <a:srgbClr val="000099"/>
                </a:solidFill>
                <a:ea typeface="PMingLiU" charset="-120"/>
              </a:rPr>
              <a:t>a distance that is an integer multiple of the keyword length</a:t>
            </a:r>
            <a:r>
              <a:rPr lang="en-US" altLang="zh-TW" sz="2000" dirty="0">
                <a:ea typeface="PMingLiU" charset="-120"/>
              </a:rPr>
              <a:t>, they will generate identical </a:t>
            </a:r>
            <a:r>
              <a:rPr lang="en-US" altLang="zh-TW" sz="2000" dirty="0" err="1">
                <a:ea typeface="PMingLiU" charset="-120"/>
              </a:rPr>
              <a:t>ciphertext</a:t>
            </a:r>
            <a:r>
              <a:rPr lang="en-US" altLang="zh-TW" sz="2000" dirty="0">
                <a:ea typeface="PMingLiU" charset="-120"/>
              </a:rPr>
              <a:t> sequences.</a:t>
            </a:r>
            <a:r>
              <a:rPr lang="en-AU" altLang="zh-TW" sz="2000" dirty="0">
                <a:ea typeface="PMingLiU" charset="-120"/>
              </a:rPr>
              <a:t> </a:t>
            </a:r>
            <a:endParaRPr lang="en-US" altLang="en-US" sz="2000" dirty="0">
              <a:ea typeface="ＭＳ Ｐゴシック" charset="-128"/>
            </a:endParaRPr>
          </a:p>
          <a:p>
            <a:pPr lvl="2" eaLnBrk="1" hangingPunct="1"/>
            <a:r>
              <a:rPr lang="en-AU" altLang="en-US" sz="2000" dirty="0">
                <a:solidFill>
                  <a:srgbClr val="000099"/>
                </a:solidFill>
                <a:ea typeface="ＭＳ Ｐゴシック" charset="-128"/>
              </a:rPr>
              <a:t>repetitions in </a:t>
            </a:r>
            <a:r>
              <a:rPr lang="en-AU" altLang="en-US" sz="2000" dirty="0" err="1">
                <a:solidFill>
                  <a:srgbClr val="000099"/>
                </a:solidFill>
                <a:ea typeface="ＭＳ Ｐゴシック" charset="-128"/>
              </a:rPr>
              <a:t>ciphertext</a:t>
            </a:r>
            <a:r>
              <a:rPr lang="en-AU" altLang="en-US" sz="2000" dirty="0">
                <a:solidFill>
                  <a:srgbClr val="000099"/>
                </a:solidFill>
                <a:ea typeface="ＭＳ Ｐゴシック" charset="-128"/>
              </a:rPr>
              <a:t> give clues to period, </a:t>
            </a:r>
            <a:r>
              <a:rPr lang="en-AU" altLang="en-US" sz="2000" dirty="0">
                <a:ea typeface="ＭＳ Ｐゴシック" charset="-128"/>
              </a:rPr>
              <a:t>e.g., </a:t>
            </a:r>
            <a:r>
              <a:rPr lang="en-US" altLang="en-US" sz="2000" dirty="0">
                <a:ea typeface="PMingLiU" charset="-120"/>
              </a:rPr>
              <a:t>repeated “VTW” in previous example suggests a keyword length of 3 or 9.</a:t>
            </a:r>
            <a:endParaRPr lang="en-AU" altLang="en-US" sz="2000" dirty="0">
              <a:ea typeface="ＭＳ Ｐゴシック" charset="-128"/>
            </a:endParaRPr>
          </a:p>
          <a:p>
            <a:pPr lvl="1" eaLnBrk="1" hangingPunct="1">
              <a:lnSpc>
                <a:spcPct val="90000"/>
              </a:lnSpc>
            </a:pPr>
            <a:r>
              <a:rPr lang="en-US" altLang="en-US" sz="2400" dirty="0">
                <a:ea typeface="ＭＳ Ｐゴシック" charset="-128"/>
              </a:rPr>
              <a:t>then attack each </a:t>
            </a:r>
            <a:r>
              <a:rPr lang="en-US" altLang="en-US" sz="2400" dirty="0" err="1">
                <a:ea typeface="ＭＳ Ｐゴシック" charset="-128"/>
              </a:rPr>
              <a:t>monoalphabetic</a:t>
            </a:r>
            <a:r>
              <a:rPr lang="en-US" altLang="en-US" sz="2400" dirty="0">
                <a:ea typeface="ＭＳ Ｐゴシック" charset="-128"/>
              </a:rPr>
              <a:t> cipher individually using same techniques as before</a:t>
            </a:r>
          </a:p>
          <a:p>
            <a:pPr lvl="2" eaLnBrk="1" hangingPunct="1">
              <a:lnSpc>
                <a:spcPct val="90000"/>
              </a:lnSpc>
            </a:pPr>
            <a:r>
              <a:rPr lang="en-US" altLang="en-US" sz="2000" dirty="0">
                <a:solidFill>
                  <a:srgbClr val="000099"/>
                </a:solidFill>
                <a:ea typeface="ＭＳ Ｐゴシック" charset="-128"/>
              </a:rPr>
              <a:t>key length m </a:t>
            </a:r>
            <a:r>
              <a:rPr lang="en-US" altLang="en-US" sz="2000" dirty="0">
                <a:solidFill>
                  <a:srgbClr val="000099"/>
                </a:solidFill>
                <a:ea typeface="ＭＳ Ｐゴシック" charset="-128"/>
                <a:sym typeface="Wingdings" charset="2"/>
              </a:rPr>
              <a:t></a:t>
            </a:r>
            <a:r>
              <a:rPr lang="en-US" altLang="en-US" sz="2000" dirty="0">
                <a:solidFill>
                  <a:srgbClr val="000099"/>
                </a:solidFill>
                <a:ea typeface="ＭＳ Ｐゴシック" charset="-128"/>
              </a:rPr>
              <a:t>m </a:t>
            </a:r>
            <a:r>
              <a:rPr lang="en-US" altLang="en-US" sz="2000" dirty="0" err="1">
                <a:solidFill>
                  <a:srgbClr val="000099"/>
                </a:solidFill>
                <a:ea typeface="ＭＳ Ｐゴシック" charset="-128"/>
              </a:rPr>
              <a:t>monoalphabetic</a:t>
            </a:r>
            <a:r>
              <a:rPr lang="en-US" altLang="en-US" sz="2000" dirty="0">
                <a:solidFill>
                  <a:srgbClr val="000099"/>
                </a:solidFill>
                <a:ea typeface="ＭＳ Ｐゴシック" charset="-128"/>
              </a:rPr>
              <a:t> substitution ciphers</a:t>
            </a:r>
            <a:endParaRPr lang="en-AU" altLang="en-US" sz="2000" dirty="0">
              <a:solidFill>
                <a:srgbClr val="000099"/>
              </a:solidFill>
              <a:ea typeface="ＭＳ Ｐゴシック" charset="-128"/>
            </a:endParaRPr>
          </a:p>
        </p:txBody>
      </p:sp>
      <p:sp>
        <p:nvSpPr>
          <p:cNvPr id="9216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55D7FDFC-2783-1D42-8FBC-B23F29757B9B}" type="slidenum">
              <a:rPr lang="en-US" altLang="en-US" sz="1200">
                <a:solidFill>
                  <a:srgbClr val="898989"/>
                </a:solidFill>
                <a:latin typeface="Arial" charset="0"/>
              </a:rPr>
              <a:pPr>
                <a:spcBef>
                  <a:spcPct val="0"/>
                </a:spcBef>
                <a:buFontTx/>
                <a:buNone/>
              </a:pPr>
              <a:t>5</a:t>
            </a:fld>
            <a:endParaRPr lang="en-US" altLang="en-US" sz="1200">
              <a:solidFill>
                <a:srgbClr val="898989"/>
              </a:solidFill>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p:txBody>
          <a:bodyPr/>
          <a:lstStyle/>
          <a:p>
            <a:pPr eaLnBrk="1" hangingPunct="1"/>
            <a:r>
              <a:rPr lang="en-AU" altLang="en-US"/>
              <a:t>Autokey Cipher</a:t>
            </a:r>
          </a:p>
        </p:txBody>
      </p:sp>
      <p:sp>
        <p:nvSpPr>
          <p:cNvPr id="96258" name="Rectangle 3"/>
          <p:cNvSpPr>
            <a:spLocks noGrp="1" noChangeArrowheads="1"/>
          </p:cNvSpPr>
          <p:nvPr>
            <p:ph idx="1"/>
          </p:nvPr>
        </p:nvSpPr>
        <p:spPr>
          <a:xfrm>
            <a:off x="143669" y="1331119"/>
            <a:ext cx="8856662" cy="5111750"/>
          </a:xfrm>
        </p:spPr>
        <p:txBody>
          <a:bodyPr/>
          <a:lstStyle/>
          <a:p>
            <a:pPr eaLnBrk="1" hangingPunct="1"/>
            <a:r>
              <a:rPr lang="en-US" altLang="en-US" sz="2800" dirty="0">
                <a:ea typeface="ＭＳ Ｐゴシック" charset="-128"/>
              </a:rPr>
              <a:t>ideally want a key as long as the message</a:t>
            </a:r>
            <a:endParaRPr lang="en-AU" altLang="en-US" sz="2800" dirty="0">
              <a:ea typeface="ＭＳ Ｐゴシック" charset="-128"/>
            </a:endParaRPr>
          </a:p>
          <a:p>
            <a:pPr eaLnBrk="1" hangingPunct="1"/>
            <a:r>
              <a:rPr lang="en-AU" altLang="en-US" sz="2800" dirty="0" err="1">
                <a:ea typeface="ＭＳ Ｐゴシック" charset="-128"/>
              </a:rPr>
              <a:t>Vigenère</a:t>
            </a:r>
            <a:r>
              <a:rPr lang="en-AU" altLang="en-US" sz="2800" dirty="0">
                <a:ea typeface="ＭＳ Ｐゴシック" charset="-128"/>
              </a:rPr>
              <a:t> proposed the </a:t>
            </a:r>
            <a:r>
              <a:rPr lang="en-AU" altLang="en-US" sz="2800" b="1" dirty="0" err="1">
                <a:ea typeface="ＭＳ Ｐゴシック" charset="-128"/>
              </a:rPr>
              <a:t>autokey</a:t>
            </a:r>
            <a:r>
              <a:rPr lang="en-AU" altLang="en-US" sz="2800" dirty="0">
                <a:ea typeface="ＭＳ Ｐゴシック" charset="-128"/>
              </a:rPr>
              <a:t> cipher with keyword prefixed to message as a running key.  E.g., key </a:t>
            </a:r>
            <a:r>
              <a:rPr lang="en-AU" altLang="en-US" sz="2800" i="1" dirty="0">
                <a:solidFill>
                  <a:srgbClr val="000099"/>
                </a:solidFill>
                <a:ea typeface="ＭＳ Ｐゴシック" charset="-128"/>
              </a:rPr>
              <a:t>deceptive</a:t>
            </a:r>
            <a:endParaRPr lang="en-AU" altLang="en-US" sz="2800" dirty="0">
              <a:solidFill>
                <a:srgbClr val="000099"/>
              </a:solidFill>
              <a:ea typeface="ＭＳ Ｐゴシック" charset="-128"/>
            </a:endParaRPr>
          </a:p>
          <a:p>
            <a:pPr eaLnBrk="1" hangingPunct="1"/>
            <a:endParaRPr lang="en-AU" altLang="en-US" sz="2800" dirty="0">
              <a:ea typeface="ＭＳ Ｐゴシック" charset="-128"/>
            </a:endParaRPr>
          </a:p>
          <a:p>
            <a:pPr eaLnBrk="1" hangingPunct="1">
              <a:buFont typeface="Arial" charset="0"/>
              <a:buNone/>
            </a:pPr>
            <a:endParaRPr lang="en-AU" altLang="en-US" sz="2800" dirty="0">
              <a:ea typeface="ＭＳ Ｐゴシック" charset="-128"/>
            </a:endParaRPr>
          </a:p>
          <a:p>
            <a:pPr eaLnBrk="1" hangingPunct="1">
              <a:buFont typeface="Arial" charset="0"/>
              <a:buNone/>
            </a:pPr>
            <a:endParaRPr lang="en-AU" altLang="en-US" sz="1000" dirty="0">
              <a:ea typeface="ＭＳ Ｐゴシック" charset="-128"/>
            </a:endParaRPr>
          </a:p>
          <a:p>
            <a:pPr eaLnBrk="1" hangingPunct="1"/>
            <a:r>
              <a:rPr lang="en-AU" altLang="en-US" sz="2800" dirty="0">
                <a:ea typeface="ＭＳ Ｐゴシック" charset="-128"/>
              </a:rPr>
              <a:t>knowing keyword can recover the first few letters </a:t>
            </a:r>
          </a:p>
          <a:p>
            <a:pPr eaLnBrk="1" hangingPunct="1"/>
            <a:r>
              <a:rPr lang="en-AU" altLang="en-US" sz="2800" dirty="0">
                <a:ea typeface="ＭＳ Ｐゴシック" charset="-128"/>
              </a:rPr>
              <a:t>use these in turn on the rest of the message</a:t>
            </a:r>
          </a:p>
          <a:p>
            <a:pPr eaLnBrk="1" hangingPunct="1"/>
            <a:r>
              <a:rPr lang="en-AU" altLang="en-US" sz="2800" dirty="0">
                <a:ea typeface="ＭＳ Ｐゴシック" charset="-128"/>
              </a:rPr>
              <a:t>but still have frequency characteristics to attack </a:t>
            </a:r>
          </a:p>
          <a:p>
            <a:pPr lvl="1" eaLnBrk="1" hangingPunct="1"/>
            <a:r>
              <a:rPr lang="en-AU" altLang="en-US" sz="2400" dirty="0">
                <a:ea typeface="ＭＳ Ｐゴシック" charset="-128"/>
              </a:rPr>
              <a:t>Key &amp; plaintext share the same frequency distribution of letters</a:t>
            </a:r>
          </a:p>
          <a:p>
            <a:pPr lvl="1" eaLnBrk="1" hangingPunct="1"/>
            <a:r>
              <a:rPr lang="en-AU" altLang="en-US" sz="2400" dirty="0">
                <a:ea typeface="ＭＳ Ｐゴシック" charset="-128"/>
              </a:rPr>
              <a:t>E.g., </a:t>
            </a:r>
            <a:r>
              <a:rPr lang="en-AU" altLang="en-US" sz="2400" dirty="0">
                <a:solidFill>
                  <a:srgbClr val="000099"/>
                </a:solidFill>
                <a:ea typeface="ＭＳ Ｐゴシック" charset="-128"/>
              </a:rPr>
              <a:t>e</a:t>
            </a:r>
            <a:r>
              <a:rPr lang="en-AU" altLang="en-US" sz="2400" dirty="0">
                <a:ea typeface="ＭＳ Ｐゴシック" charset="-128"/>
              </a:rPr>
              <a:t> encrypted by </a:t>
            </a:r>
            <a:r>
              <a:rPr lang="en-AU" altLang="en-US" sz="2400" dirty="0">
                <a:solidFill>
                  <a:srgbClr val="000099"/>
                </a:solidFill>
                <a:ea typeface="ＭＳ Ｐゴシック" charset="-128"/>
              </a:rPr>
              <a:t>e</a:t>
            </a:r>
            <a:r>
              <a:rPr lang="en-AU" altLang="en-US" sz="2400" dirty="0">
                <a:ea typeface="ＭＳ Ｐゴシック" charset="-128"/>
              </a:rPr>
              <a:t> with a (0.127)</a:t>
            </a:r>
            <a:r>
              <a:rPr lang="en-AU" altLang="en-US" sz="2400" baseline="30000" dirty="0">
                <a:ea typeface="ＭＳ Ｐゴシック" charset="-128"/>
              </a:rPr>
              <a:t> 2</a:t>
            </a:r>
            <a:endParaRPr lang="en-AU" altLang="en-US" sz="2400" dirty="0">
              <a:ea typeface="ＭＳ Ｐゴシック" charset="-128"/>
            </a:endParaRPr>
          </a:p>
          <a:p>
            <a:pPr lvl="1" eaLnBrk="1" hangingPunct="1"/>
            <a:endParaRPr lang="en-AU" altLang="en-US" sz="2400" dirty="0">
              <a:ea typeface="ＭＳ Ｐゴシック" charset="-128"/>
            </a:endParaRPr>
          </a:p>
          <a:p>
            <a:pPr lvl="1" eaLnBrk="1" hangingPunct="1">
              <a:buFont typeface="Wingdings" charset="2"/>
              <a:buNone/>
            </a:pPr>
            <a:endParaRPr lang="en-AU" altLang="en-US" sz="2000" dirty="0">
              <a:latin typeface="Courier New" charset="0"/>
              <a:ea typeface="ＭＳ Ｐゴシック" charset="-128"/>
            </a:endParaRPr>
          </a:p>
        </p:txBody>
      </p:sp>
      <p:sp>
        <p:nvSpPr>
          <p:cNvPr id="9625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0AD9E820-BF0F-4448-A4A2-857D67DF20E2}" type="slidenum">
              <a:rPr lang="en-US" altLang="en-US" sz="1200">
                <a:solidFill>
                  <a:srgbClr val="898989"/>
                </a:solidFill>
                <a:latin typeface="Arial" charset="0"/>
              </a:rPr>
              <a:pPr>
                <a:spcBef>
                  <a:spcPct val="0"/>
                </a:spcBef>
                <a:buFontTx/>
                <a:buNone/>
              </a:pPr>
              <a:t>6</a:t>
            </a:fld>
            <a:endParaRPr lang="en-US" altLang="en-US" sz="1200">
              <a:solidFill>
                <a:srgbClr val="898989"/>
              </a:solidFill>
              <a:latin typeface="Arial" charset="0"/>
            </a:endParaRPr>
          </a:p>
        </p:txBody>
      </p:sp>
      <p:pic>
        <p:nvPicPr>
          <p:cNvPr id="9626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782888"/>
            <a:ext cx="780097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p:txBody>
          <a:bodyPr/>
          <a:lstStyle/>
          <a:p>
            <a:pPr eaLnBrk="1" hangingPunct="1"/>
            <a:r>
              <a:rPr lang="en-US" altLang="en-US"/>
              <a:t>Vernam Cipher</a:t>
            </a:r>
          </a:p>
        </p:txBody>
      </p:sp>
      <p:sp>
        <p:nvSpPr>
          <p:cNvPr id="98306" name="Content Placeholder 2"/>
          <p:cNvSpPr>
            <a:spLocks noGrp="1"/>
          </p:cNvSpPr>
          <p:nvPr>
            <p:ph idx="1"/>
          </p:nvPr>
        </p:nvSpPr>
        <p:spPr>
          <a:xfrm>
            <a:off x="457200" y="1600200"/>
            <a:ext cx="8867775" cy="4525963"/>
          </a:xfrm>
        </p:spPr>
        <p:txBody>
          <a:bodyPr/>
          <a:lstStyle/>
          <a:p>
            <a:pPr eaLnBrk="1" hangingPunct="1"/>
            <a:r>
              <a:rPr lang="en-US" altLang="en-US" sz="2800" dirty="0"/>
              <a:t>ultimate defense is to use a key as long as the plaintext with no statistical relationship to it</a:t>
            </a:r>
          </a:p>
          <a:p>
            <a:pPr eaLnBrk="1" hangingPunct="1"/>
            <a:r>
              <a:rPr lang="en-US" altLang="en-US" sz="2800" dirty="0"/>
              <a:t>invented by AT&amp;T engineer Gilbert </a:t>
            </a:r>
            <a:r>
              <a:rPr lang="en-US" altLang="en-US" sz="2800" dirty="0" err="1"/>
              <a:t>Vernam</a:t>
            </a:r>
            <a:r>
              <a:rPr lang="en-US" altLang="en-US" sz="2800" dirty="0"/>
              <a:t> in 1918</a:t>
            </a:r>
          </a:p>
          <a:p>
            <a:pPr eaLnBrk="1" hangingPunct="1"/>
            <a:r>
              <a:rPr lang="en-US" altLang="en-US" sz="2800" dirty="0"/>
              <a:t>originally proposed using a very long but </a:t>
            </a:r>
            <a:r>
              <a:rPr lang="en-US" altLang="en-US" sz="2800" dirty="0">
                <a:solidFill>
                  <a:srgbClr val="000099"/>
                </a:solidFill>
              </a:rPr>
              <a:t>eventually repeating key</a:t>
            </a:r>
          </a:p>
          <a:p>
            <a:r>
              <a:rPr lang="en-US" altLang="zh-TW" sz="2800" dirty="0">
                <a:ea typeface="PMingLiU" charset="-120"/>
              </a:rPr>
              <a:t>Encrypt binary data rather than letters </a:t>
            </a:r>
            <a:endParaRPr lang="en-AU" altLang="zh-TW" sz="2800" dirty="0">
              <a:ea typeface="PMingLiU" charset="-120"/>
            </a:endParaRPr>
          </a:p>
          <a:p>
            <a:r>
              <a:rPr lang="en-US" altLang="zh-TW" sz="2800" dirty="0">
                <a:ea typeface="PMingLiU" charset="-120"/>
              </a:rPr>
              <a:t>Exclusive-or(XOR) operation </a:t>
            </a:r>
            <a:endParaRPr lang="en-AU" altLang="zh-TW" sz="2800" dirty="0">
              <a:ea typeface="PMingLiU" charset="-120"/>
            </a:endParaRPr>
          </a:p>
          <a:p>
            <a:r>
              <a:rPr lang="en-US" altLang="zh-TW" sz="2800" dirty="0">
                <a:ea typeface="PMingLiU" charset="-120"/>
              </a:rPr>
              <a:t>c</a:t>
            </a:r>
            <a:r>
              <a:rPr lang="en-US" altLang="zh-TW" sz="2800" baseline="-25000" dirty="0">
                <a:ea typeface="PMingLiU" charset="-120"/>
              </a:rPr>
              <a:t>i</a:t>
            </a:r>
            <a:r>
              <a:rPr lang="en-US" altLang="zh-TW" sz="2800" dirty="0">
                <a:ea typeface="PMingLiU" charset="-120"/>
              </a:rPr>
              <a:t>=p</a:t>
            </a:r>
            <a:r>
              <a:rPr lang="en-US" altLang="zh-TW" sz="2800" baseline="-25000" dirty="0">
                <a:ea typeface="PMingLiU" charset="-120"/>
              </a:rPr>
              <a:t>i</a:t>
            </a:r>
            <a:r>
              <a:rPr lang="en-US" altLang="zh-TW" sz="2800" dirty="0">
                <a:ea typeface="PMingLiU" charset="-120"/>
                <a:sym typeface="Wingdings 2" charset="2"/>
              </a:rPr>
              <a:t> </a:t>
            </a:r>
            <a:r>
              <a:rPr lang="en-US" altLang="zh-TW" sz="2800" dirty="0" err="1">
                <a:ea typeface="PMingLiU" charset="-120"/>
              </a:rPr>
              <a:t>k</a:t>
            </a:r>
            <a:r>
              <a:rPr lang="en-US" altLang="zh-TW" sz="2800" baseline="-25000" dirty="0" err="1">
                <a:ea typeface="PMingLiU" charset="-120"/>
              </a:rPr>
              <a:t>i</a:t>
            </a:r>
            <a:r>
              <a:rPr lang="en-AU" altLang="zh-TW" sz="2800" dirty="0">
                <a:ea typeface="PMingLiU" charset="-120"/>
              </a:rPr>
              <a:t>;		 </a:t>
            </a:r>
            <a:r>
              <a:rPr lang="en-US" altLang="zh-TW" sz="2800" dirty="0">
                <a:ea typeface="PMingLiU" charset="-120"/>
              </a:rPr>
              <a:t>p</a:t>
            </a:r>
            <a:r>
              <a:rPr lang="en-US" altLang="zh-TW" sz="2800" baseline="-25000" dirty="0">
                <a:ea typeface="PMingLiU" charset="-120"/>
              </a:rPr>
              <a:t>i</a:t>
            </a:r>
            <a:r>
              <a:rPr lang="en-US" altLang="zh-TW" sz="2800" dirty="0">
                <a:ea typeface="PMingLiU" charset="-120"/>
              </a:rPr>
              <a:t>=c</a:t>
            </a:r>
            <a:r>
              <a:rPr lang="en-US" altLang="zh-TW" sz="2800" baseline="-25000" dirty="0">
                <a:ea typeface="PMingLiU" charset="-120"/>
              </a:rPr>
              <a:t>i</a:t>
            </a:r>
            <a:r>
              <a:rPr lang="en-US" altLang="zh-TW" sz="2800" dirty="0">
                <a:ea typeface="PMingLiU" charset="-120"/>
                <a:sym typeface="Wingdings 2" charset="2"/>
              </a:rPr>
              <a:t> </a:t>
            </a:r>
            <a:r>
              <a:rPr lang="en-US" altLang="zh-TW" sz="2800" dirty="0" err="1">
                <a:ea typeface="PMingLiU" charset="-120"/>
              </a:rPr>
              <a:t>k</a:t>
            </a:r>
            <a:r>
              <a:rPr lang="en-US" altLang="zh-TW" sz="2800" baseline="-25000" dirty="0" err="1">
                <a:ea typeface="PMingLiU" charset="-120"/>
              </a:rPr>
              <a:t>i</a:t>
            </a:r>
            <a:endParaRPr lang="en-US" altLang="zh-TW" sz="2800" baseline="-25000" dirty="0">
              <a:ea typeface="PMingLiU" charset="-120"/>
            </a:endParaRPr>
          </a:p>
          <a:p>
            <a:r>
              <a:rPr lang="en-US" altLang="zh-TW" sz="2800" dirty="0">
                <a:ea typeface="PMingLiU" charset="-120"/>
              </a:rPr>
              <a:t>Can still be broken: sufficient </a:t>
            </a:r>
            <a:r>
              <a:rPr lang="en-US" altLang="zh-TW" sz="2800" dirty="0" err="1">
                <a:ea typeface="PMingLiU" charset="-120"/>
              </a:rPr>
              <a:t>ciphertext</a:t>
            </a:r>
            <a:r>
              <a:rPr lang="en-US" altLang="zh-TW" sz="2800" dirty="0">
                <a:ea typeface="PMingLiU" charset="-120"/>
              </a:rPr>
              <a:t>, known plaintext</a:t>
            </a:r>
            <a:endParaRPr lang="en-AU" altLang="zh-TW" sz="2800" dirty="0">
              <a:ea typeface="PMingLiU" charset="-120"/>
            </a:endParaRPr>
          </a:p>
        </p:txBody>
      </p:sp>
      <p:sp>
        <p:nvSpPr>
          <p:cNvPr id="9830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4A271F5F-ACDD-2C49-9A6C-BCC332974EF1}" type="slidenum">
              <a:rPr lang="en-US" altLang="en-US" sz="1200">
                <a:solidFill>
                  <a:srgbClr val="898989"/>
                </a:solidFill>
                <a:latin typeface="Arial" charset="0"/>
              </a:rPr>
              <a:pPr>
                <a:spcBef>
                  <a:spcPct val="0"/>
                </a:spcBef>
                <a:buFontTx/>
                <a:buNone/>
              </a:pPr>
              <a:t>7</a:t>
            </a:fld>
            <a:endParaRPr lang="en-US" altLang="en-US" sz="1200">
              <a:solidFill>
                <a:srgbClr val="898989"/>
              </a:solidFill>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p:txBody>
          <a:bodyPr/>
          <a:lstStyle/>
          <a:p>
            <a:pPr eaLnBrk="1" hangingPunct="1"/>
            <a:r>
              <a:rPr lang="en-US" altLang="en-US">
                <a:ea typeface="ＭＳ Ｐゴシック" charset="-128"/>
              </a:rPr>
              <a:t>One-Time Pad</a:t>
            </a:r>
            <a:endParaRPr lang="en-AU" altLang="en-US">
              <a:ea typeface="ＭＳ Ｐゴシック" charset="-128"/>
            </a:endParaRPr>
          </a:p>
        </p:txBody>
      </p:sp>
      <p:sp>
        <p:nvSpPr>
          <p:cNvPr id="100354" name="Rectangle 3"/>
          <p:cNvSpPr>
            <a:spLocks noGrp="1" noChangeArrowheads="1"/>
          </p:cNvSpPr>
          <p:nvPr>
            <p:ph idx="1"/>
          </p:nvPr>
        </p:nvSpPr>
        <p:spPr/>
        <p:txBody>
          <a:bodyPr/>
          <a:lstStyle/>
          <a:p>
            <a:pPr eaLnBrk="1" hangingPunct="1"/>
            <a:r>
              <a:rPr lang="en-AU" altLang="en-US" sz="2800" dirty="0">
                <a:ea typeface="ＭＳ Ｐゴシック" charset="-128"/>
              </a:rPr>
              <a:t>if a truly random key as long as the message is used, the cipher will be secure </a:t>
            </a:r>
          </a:p>
          <a:p>
            <a:pPr eaLnBrk="1" hangingPunct="1"/>
            <a:r>
              <a:rPr lang="en-AU" altLang="en-US" sz="2800" dirty="0">
                <a:ea typeface="ＭＳ Ｐゴシック" charset="-128"/>
              </a:rPr>
              <a:t>called a One-Time pad</a:t>
            </a:r>
          </a:p>
          <a:p>
            <a:pPr eaLnBrk="1" hangingPunct="1"/>
            <a:r>
              <a:rPr lang="en-US" altLang="en-US" sz="2800" dirty="0">
                <a:ea typeface="ＭＳ Ｐゴシック" charset="-128"/>
              </a:rPr>
              <a:t>is unbreakable since </a:t>
            </a:r>
            <a:r>
              <a:rPr lang="en-US" altLang="en-US" sz="2800" dirty="0" err="1">
                <a:solidFill>
                  <a:srgbClr val="000099"/>
                </a:solidFill>
                <a:ea typeface="ＭＳ Ｐゴシック" charset="-128"/>
              </a:rPr>
              <a:t>ciphertext</a:t>
            </a:r>
            <a:r>
              <a:rPr lang="en-US" altLang="en-US" sz="2800" dirty="0">
                <a:solidFill>
                  <a:srgbClr val="000099"/>
                </a:solidFill>
                <a:ea typeface="ＭＳ Ｐゴシック" charset="-128"/>
              </a:rPr>
              <a:t> bears no statistical relationship to the plaintext</a:t>
            </a:r>
          </a:p>
          <a:p>
            <a:pPr eaLnBrk="1" hangingPunct="1"/>
            <a:r>
              <a:rPr lang="en-US" altLang="en-US" sz="2800" dirty="0">
                <a:ea typeface="ＭＳ Ｐゴシック" charset="-128"/>
              </a:rPr>
              <a:t>since for </a:t>
            </a:r>
            <a:r>
              <a:rPr lang="en-US" altLang="en-US" sz="2800" b="1" dirty="0">
                <a:ea typeface="ＭＳ Ｐゴシック" charset="-128"/>
              </a:rPr>
              <a:t>any plaintext</a:t>
            </a:r>
            <a:r>
              <a:rPr lang="en-US" altLang="en-US" sz="2800" dirty="0">
                <a:ea typeface="ＭＳ Ｐゴシック" charset="-128"/>
              </a:rPr>
              <a:t> &amp; </a:t>
            </a:r>
            <a:r>
              <a:rPr lang="en-US" altLang="en-US" sz="2800" b="1" dirty="0">
                <a:ea typeface="ＭＳ Ｐゴシック" charset="-128"/>
              </a:rPr>
              <a:t>any </a:t>
            </a:r>
            <a:r>
              <a:rPr lang="en-US" altLang="en-US" sz="2800" b="1" dirty="0" err="1">
                <a:ea typeface="ＭＳ Ｐゴシック" charset="-128"/>
              </a:rPr>
              <a:t>ciphertext</a:t>
            </a:r>
            <a:r>
              <a:rPr lang="en-US" altLang="en-US" sz="2800" dirty="0">
                <a:ea typeface="ＭＳ Ｐゴシック" charset="-128"/>
              </a:rPr>
              <a:t> there exists a key mapping one to the other</a:t>
            </a:r>
          </a:p>
          <a:p>
            <a:pPr eaLnBrk="1" hangingPunct="1"/>
            <a:r>
              <a:rPr lang="en-US" altLang="en-US" sz="2800" dirty="0">
                <a:ea typeface="ＭＳ Ｐゴシック" charset="-128"/>
              </a:rPr>
              <a:t>can only use the key </a:t>
            </a:r>
            <a:r>
              <a:rPr lang="en-US" altLang="en-US" sz="2800" b="1" dirty="0">
                <a:ea typeface="ＭＳ Ｐゴシック" charset="-128"/>
              </a:rPr>
              <a:t>once</a:t>
            </a:r>
            <a:r>
              <a:rPr lang="en-US" altLang="en-US" sz="2800" dirty="0">
                <a:ea typeface="ＭＳ Ｐゴシック" charset="-128"/>
              </a:rPr>
              <a:t> though</a:t>
            </a:r>
          </a:p>
        </p:txBody>
      </p:sp>
      <p:sp>
        <p:nvSpPr>
          <p:cNvPr id="10035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5EE3F07E-9C6D-894D-94BF-E89A86C2C2B3}" type="slidenum">
              <a:rPr lang="en-US" altLang="en-US" sz="1200">
                <a:solidFill>
                  <a:srgbClr val="898989"/>
                </a:solidFill>
                <a:latin typeface="Arial" charset="0"/>
              </a:rPr>
              <a:pPr>
                <a:spcBef>
                  <a:spcPct val="0"/>
                </a:spcBef>
                <a:buFontTx/>
                <a:buNone/>
              </a:pPr>
              <a:t>8</a:t>
            </a:fld>
            <a:endParaRPr lang="en-US" altLang="en-US" sz="1200">
              <a:solidFill>
                <a:srgbClr val="898989"/>
              </a:solidFill>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p:txBody>
          <a:bodyPr/>
          <a:lstStyle/>
          <a:p>
            <a:pPr eaLnBrk="1" hangingPunct="1"/>
            <a:r>
              <a:rPr lang="en-US" altLang="en-US" dirty="0">
                <a:ea typeface="ＭＳ Ｐゴシック" charset="-128"/>
              </a:rPr>
              <a:t>Break One-Time Pad?</a:t>
            </a:r>
            <a:endParaRPr lang="en-AU" altLang="en-US" dirty="0">
              <a:ea typeface="ＭＳ Ｐゴシック" charset="-128"/>
            </a:endParaRPr>
          </a:p>
        </p:txBody>
      </p:sp>
      <p:sp>
        <p:nvSpPr>
          <p:cNvPr id="102402" name="Rectangle 3"/>
          <p:cNvSpPr>
            <a:spLocks noGrp="1" noChangeArrowheads="1"/>
          </p:cNvSpPr>
          <p:nvPr>
            <p:ph idx="1"/>
          </p:nvPr>
        </p:nvSpPr>
        <p:spPr>
          <a:xfrm>
            <a:off x="422275" y="5484813"/>
            <a:ext cx="8470900" cy="898525"/>
          </a:xfrm>
        </p:spPr>
        <p:txBody>
          <a:bodyPr/>
          <a:lstStyle/>
          <a:p>
            <a:pPr marL="0" indent="0" eaLnBrk="1" hangingPunct="1">
              <a:buFont typeface="Arial" charset="0"/>
              <a:buNone/>
            </a:pPr>
            <a:r>
              <a:rPr lang="en-AU" altLang="en-US" sz="2800" dirty="0">
                <a:ea typeface="ＭＳ Ｐゴシック" charset="-128"/>
              </a:rPr>
              <a:t>Exhaustive search will generate </a:t>
            </a:r>
            <a:r>
              <a:rPr lang="en-AU" altLang="en-US" sz="2800" dirty="0">
                <a:solidFill>
                  <a:srgbClr val="000099"/>
                </a:solidFill>
                <a:ea typeface="ＭＳ Ｐゴシック" charset="-128"/>
              </a:rPr>
              <a:t>multiple legible results</a:t>
            </a:r>
            <a:r>
              <a:rPr lang="en-AU" altLang="en-US" sz="2800" dirty="0">
                <a:ea typeface="ＭＳ Ｐゴシック" charset="-128"/>
              </a:rPr>
              <a:t>.  Hard to know which is the intended plaintext.</a:t>
            </a:r>
          </a:p>
        </p:txBody>
      </p:sp>
      <p:sp>
        <p:nvSpPr>
          <p:cNvPr id="10240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CA5BDE09-1B65-974A-AAB9-2AB5146D6808}" type="slidenum">
              <a:rPr lang="en-US" altLang="en-US" sz="1200">
                <a:solidFill>
                  <a:srgbClr val="898989"/>
                </a:solidFill>
                <a:latin typeface="Arial" charset="0"/>
              </a:rPr>
              <a:pPr>
                <a:spcBef>
                  <a:spcPct val="0"/>
                </a:spcBef>
                <a:buFontTx/>
                <a:buNone/>
              </a:pPr>
              <a:t>9</a:t>
            </a:fld>
            <a:endParaRPr lang="en-US" altLang="en-US" sz="1200">
              <a:solidFill>
                <a:srgbClr val="898989"/>
              </a:solidFill>
              <a:latin typeface="Arial" charset="0"/>
            </a:endParaRPr>
          </a:p>
        </p:txBody>
      </p:sp>
      <p:pic>
        <p:nvPicPr>
          <p:cNvPr id="10240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205038"/>
            <a:ext cx="705485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5"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294188"/>
            <a:ext cx="7188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6" name="TextBox 2"/>
          <p:cNvSpPr txBox="1">
            <a:spLocks noChangeArrowheads="1"/>
          </p:cNvSpPr>
          <p:nvPr/>
        </p:nvSpPr>
        <p:spPr bwMode="auto">
          <a:xfrm>
            <a:off x="395288" y="1301859"/>
            <a:ext cx="86407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400" dirty="0">
                <a:latin typeface="Arial" charset="0"/>
              </a:rPr>
              <a:t>E.g., </a:t>
            </a:r>
            <a:r>
              <a:rPr lang="en-US" altLang="en-US" sz="2400" dirty="0">
                <a:solidFill>
                  <a:srgbClr val="000099"/>
                </a:solidFill>
                <a:latin typeface="Arial" charset="0"/>
              </a:rPr>
              <a:t>a one-time pad </a:t>
            </a:r>
            <a:r>
              <a:rPr lang="en-US" altLang="en-US" sz="2400" dirty="0" err="1">
                <a:solidFill>
                  <a:srgbClr val="000099"/>
                </a:solidFill>
                <a:latin typeface="Arial" charset="0"/>
                <a:cs typeface="Arial" charset="0"/>
              </a:rPr>
              <a:t>Vigenère</a:t>
            </a:r>
            <a:r>
              <a:rPr lang="en-US" altLang="en-US" sz="2400" dirty="0">
                <a:solidFill>
                  <a:srgbClr val="000099"/>
                </a:solidFill>
                <a:latin typeface="Arial" charset="0"/>
                <a:cs typeface="Arial" charset="0"/>
              </a:rPr>
              <a:t> cipher </a:t>
            </a:r>
            <a:r>
              <a:rPr lang="en-US" altLang="en-US" sz="2400" dirty="0">
                <a:latin typeface="Arial" charset="0"/>
                <a:cs typeface="Arial" charset="0"/>
              </a:rPr>
              <a:t>with the space character as the 27</a:t>
            </a:r>
            <a:r>
              <a:rPr lang="en-US" altLang="en-US" sz="2400" baseline="30000" dirty="0">
                <a:latin typeface="Arial" charset="0"/>
                <a:cs typeface="Arial" charset="0"/>
              </a:rPr>
              <a:t>th</a:t>
            </a:r>
            <a:r>
              <a:rPr lang="en-US" altLang="en-US" sz="2400" dirty="0">
                <a:latin typeface="Arial" charset="0"/>
                <a:cs typeface="Arial" charset="0"/>
              </a:rPr>
              <a:t> character (there is one error in the example)</a:t>
            </a:r>
            <a:endParaRPr lang="en-US" altLang="en-US" sz="2400" dirty="0">
              <a:latin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3631</TotalTime>
  <Words>3791</Words>
  <Application>Microsoft Macintosh PowerPoint</Application>
  <PresentationFormat>On-screen Show (4:3)</PresentationFormat>
  <Paragraphs>240</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ＭＳ Ｐゴシック</vt:lpstr>
      <vt:lpstr>ＭＳ Ｐゴシック</vt:lpstr>
      <vt:lpstr>PMingLiU</vt:lpstr>
      <vt:lpstr>Arial</vt:lpstr>
      <vt:lpstr>Calibri</vt:lpstr>
      <vt:lpstr>Courier New</vt:lpstr>
      <vt:lpstr>Wingdings</vt:lpstr>
      <vt:lpstr>Wingdings 2</vt:lpstr>
      <vt:lpstr>Office Theme</vt:lpstr>
      <vt:lpstr>CSCI 474/574 Introduction to Cryptography/Theory of Cryptography Chapter 2 Classical Encryption Techniques</vt:lpstr>
      <vt:lpstr>Polyalphabetic Ciphers</vt:lpstr>
      <vt:lpstr>Vigenère Cipher</vt:lpstr>
      <vt:lpstr>Example of Vigenère Cipher</vt:lpstr>
      <vt:lpstr>Security of Vigenère Ciphers</vt:lpstr>
      <vt:lpstr>Autokey Cipher</vt:lpstr>
      <vt:lpstr>Vernam Cipher</vt:lpstr>
      <vt:lpstr>One-Time Pad</vt:lpstr>
      <vt:lpstr>Break One-Time Pad?</vt:lpstr>
      <vt:lpstr>One-Time Pad Analysis</vt:lpstr>
      <vt:lpstr>Transposition Ciphers</vt:lpstr>
      <vt:lpstr>Rail Fence cipher</vt:lpstr>
      <vt:lpstr>Row Transposition Ciphers</vt:lpstr>
      <vt:lpstr>Security of Transposition Ciphers</vt:lpstr>
      <vt:lpstr>Product Ciphers</vt:lpstr>
      <vt:lpstr>Rotor Machines</vt:lpstr>
      <vt:lpstr>Hagelin Rotor Machine</vt:lpstr>
      <vt:lpstr>Rotor Machine Principles</vt:lpstr>
      <vt:lpstr>Steganography</vt:lpstr>
      <vt:lpstr>Steganography Example (A Puzzle for Inspector Morse)</vt:lpstr>
      <vt:lpstr>Summary</vt:lpstr>
    </vt:vector>
  </TitlesOfParts>
  <Manager/>
  <Company>School of Eng &amp; IT, UNSW@ADFA</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2</dc:subject>
  <dc:creator>Dr Lawrie Brown</dc:creator>
  <cp:keywords/>
  <dc:description/>
  <cp:lastModifiedBy>Chuan Yue</cp:lastModifiedBy>
  <cp:revision>230</cp:revision>
  <cp:lastPrinted>2011-01-26T22:46:49Z</cp:lastPrinted>
  <dcterms:created xsi:type="dcterms:W3CDTF">2009-08-04T03:17:45Z</dcterms:created>
  <dcterms:modified xsi:type="dcterms:W3CDTF">2021-01-21T06:36:54Z</dcterms:modified>
  <cp:category/>
</cp:coreProperties>
</file>