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6"/>
  </p:notesMasterIdLst>
  <p:handoutMasterIdLst>
    <p:handoutMasterId r:id="rId27"/>
  </p:handoutMasterIdLst>
  <p:sldIdLst>
    <p:sldId id="324" r:id="rId2"/>
    <p:sldId id="275" r:id="rId3"/>
    <p:sldId id="281" r:id="rId4"/>
    <p:sldId id="305" r:id="rId5"/>
    <p:sldId id="306" r:id="rId6"/>
    <p:sldId id="286" r:id="rId7"/>
    <p:sldId id="325" r:id="rId8"/>
    <p:sldId id="326" r:id="rId9"/>
    <p:sldId id="288" r:id="rId10"/>
    <p:sldId id="307" r:id="rId11"/>
    <p:sldId id="308" r:id="rId12"/>
    <p:sldId id="309" r:id="rId13"/>
    <p:sldId id="312" r:id="rId14"/>
    <p:sldId id="311" r:id="rId15"/>
    <p:sldId id="313" r:id="rId16"/>
    <p:sldId id="327" r:id="rId17"/>
    <p:sldId id="314" r:id="rId18"/>
    <p:sldId id="328" r:id="rId19"/>
    <p:sldId id="318" r:id="rId20"/>
    <p:sldId id="329" r:id="rId21"/>
    <p:sldId id="330" r:id="rId22"/>
    <p:sldId id="331" r:id="rId23"/>
    <p:sldId id="332" r:id="rId24"/>
    <p:sldId id="274" r:id="rId25"/>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432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7"/>
    <p:restoredTop sz="96345" autoAdjust="0"/>
  </p:normalViewPr>
  <p:slideViewPr>
    <p:cSldViewPr>
      <p:cViewPr varScale="1">
        <p:scale>
          <a:sx n="175" d="100"/>
          <a:sy n="175" d="100"/>
        </p:scale>
        <p:origin x="520" y="176"/>
      </p:cViewPr>
      <p:guideLst>
        <p:guide orient="horz" pos="2160"/>
        <p:guide pos="2880"/>
      </p:guideLst>
    </p:cSldViewPr>
  </p:slideViewPr>
  <p:outlineViewPr>
    <p:cViewPr>
      <p:scale>
        <a:sx n="33" d="100"/>
        <a:sy n="33" d="100"/>
      </p:scale>
      <p:origin x="0" y="-1025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149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B3576B9-F89E-314D-93A7-F4B7062BB8B1}"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940342-6991-CA4F-B731-CC7B47E7BB70}"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6E00F1B-882F-3E49-A888-084E80FEE804}" type="slidenum">
              <a:rPr lang="en-AU" altLang="en-US"/>
              <a:pPr>
                <a:spcBef>
                  <a:spcPct val="0"/>
                </a:spcBef>
              </a:pPr>
              <a:t>1</a:t>
            </a:fld>
            <a:endParaRPr lang="en-AU" altLang="en-US"/>
          </a:p>
        </p:txBody>
      </p:sp>
      <p:sp>
        <p:nvSpPr>
          <p:cNvPr id="16386" name="Rectangle 2"/>
          <p:cNvSpPr>
            <a:spLocks noGrp="1" noRot="1" noChangeAspect="1" noChangeArrowheads="1" noTextEdit="1"/>
          </p:cNvSpPr>
          <p:nvPr>
            <p:ph type="sldImg"/>
          </p:nvPr>
        </p:nvSpPr>
        <p:spPr>
          <a:solidFill>
            <a:srgbClr val="FFFFFF"/>
          </a:solidFill>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Lecture slides by Lawrie Brown for “Cryptography and Network Security”, by William Stallings, Chapter Chapter 4 – “Basic Concepts in Number Theory and Finite Fields”.</a:t>
            </a:r>
            <a:endParaRPr lang="en-AU"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t>Enhanced and Modified by </a:t>
            </a:r>
            <a:r>
              <a:rPr lang="en-US" altLang="en-US" dirty="0" err="1"/>
              <a:t>Chuan</a:t>
            </a:r>
            <a:r>
              <a:rPr lang="en-US" altLang="en-US" dirty="0"/>
              <a:t> Yue at the Colorado School of Mines.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This example shows hpw to find </a:t>
            </a:r>
            <a:r>
              <a:rPr lang="en-US" altLang="en-US" i="1">
                <a:ea typeface="ＭＳ Ｐゴシック" charset="-128"/>
              </a:rPr>
              <a:t>d = gcd(a, b) = gcd(1160718174, 316258250)</a:t>
            </a:r>
            <a:r>
              <a:rPr lang="en-US" altLang="en-US">
                <a:ea typeface="ＭＳ Ｐゴシック" charset="-128"/>
              </a:rPr>
              <a:t>, shown in tabular form. In this example, we begin by dividing 1160718174 by 316258250, which gives 3 with a remainder of 211943424. Next we take 316258250 and divide it by 211943424. The process continues until we get a remainder of 0, yielding a result of 1078 </a:t>
            </a:r>
          </a:p>
          <a:p>
            <a:pPr eaLnBrk="1" hangingPunct="1"/>
            <a:endParaRPr lang="en-US" altLang="en-US">
              <a:ea typeface="ＭＳ Ｐゴシック" charset="-128"/>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EC1BCB3-C7A9-5B4E-808A-C7008E6DCFB7}" type="slidenum">
              <a:rPr lang="en-AU" altLang="en-US"/>
              <a:pPr>
                <a:spcBef>
                  <a:spcPct val="0"/>
                </a:spcBef>
              </a:pPr>
              <a:t>10</a:t>
            </a:fld>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8DB5DCA-5726-EA44-BFFC-B6F8D563C67C}" type="slidenum">
              <a:rPr lang="en-AU" altLang="en-US"/>
              <a:pPr>
                <a:spcBef>
                  <a:spcPct val="0"/>
                </a:spcBef>
              </a:pPr>
              <a:t>11</a:t>
            </a:fld>
            <a:endParaRPr lang="en-AU" altLang="en-US"/>
          </a:p>
        </p:txBody>
      </p:sp>
      <p:sp>
        <p:nvSpPr>
          <p:cNvPr id="36866" name="Rectangle 1026"/>
          <p:cNvSpPr>
            <a:spLocks noGrp="1" noRot="1" noChangeAspect="1" noChangeArrowheads="1" noTextEdit="1"/>
          </p:cNvSpPr>
          <p:nvPr>
            <p:ph type="sldImg"/>
          </p:nvPr>
        </p:nvSpPr>
        <p:spPr>
          <a:ln/>
        </p:spPr>
      </p:sp>
      <p:sp>
        <p:nvSpPr>
          <p:cNvPr id="3686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Given any positive integer n and any nonnegative integer a, if we divide a by n, we get an integer quotient q and an integer remainder r. In modular arithmetic we are only interested in the remainder (or residue) after division by some modulus, and results with the same remainder are regarded as equivalent. Two integers a and b are said to be congruent modulo n, if (a mod n) =(b mod 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D4A87AE-D526-0A4F-8401-731CCFF03283}" type="slidenum">
              <a:rPr lang="en-AU" altLang="en-US"/>
              <a:pPr>
                <a:spcBef>
                  <a:spcPct val="0"/>
                </a:spcBef>
              </a:pPr>
              <a:t>12</a:t>
            </a:fld>
            <a:endParaRPr lang="en-AU"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Note that the (mod n) operator maps all integers into the set of integers {0, 1, . . . (n – 1)}, denoted Z</a:t>
            </a:r>
            <a:r>
              <a:rPr lang="en-US" altLang="en-US" baseline="-25000">
                <a:ea typeface="ＭＳ Ｐゴシック" charset="-128"/>
              </a:rPr>
              <a:t>n</a:t>
            </a:r>
            <a:r>
              <a:rPr lang="en-US" altLang="en-US" i="1">
                <a:ea typeface="ＭＳ Ｐゴシック" charset="-128"/>
              </a:rPr>
              <a:t>.</a:t>
            </a:r>
            <a:r>
              <a:rPr lang="en-US" altLang="en-US">
                <a:ea typeface="ＭＳ Ｐゴシック" charset="-128"/>
              </a:rPr>
              <a:t> This is referred to as the </a:t>
            </a:r>
            <a:r>
              <a:rPr lang="en-US" altLang="en-US" b="1">
                <a:ea typeface="ＭＳ Ｐゴシック" charset="-128"/>
              </a:rPr>
              <a:t>set of residues, </a:t>
            </a:r>
            <a:r>
              <a:rPr lang="en-US" altLang="en-US">
                <a:ea typeface="ＭＳ Ｐゴシック" charset="-128"/>
              </a:rPr>
              <a:t>or </a:t>
            </a:r>
            <a:r>
              <a:rPr lang="en-US" altLang="en-US" b="1">
                <a:ea typeface="ＭＳ Ｐゴシック" charset="-128"/>
              </a:rPr>
              <a:t>residue classes </a:t>
            </a:r>
            <a:r>
              <a:rPr lang="en-US" altLang="en-US">
                <a:ea typeface="ＭＳ Ｐゴシック" charset="-128"/>
              </a:rPr>
              <a:t>(mod </a:t>
            </a:r>
            <a:r>
              <a:rPr lang="en-US" altLang="en-US" i="1">
                <a:ea typeface="ＭＳ Ｐゴシック" charset="-128"/>
              </a:rPr>
              <a:t>n). </a:t>
            </a:r>
            <a:r>
              <a:rPr lang="en-US" altLang="en-US">
                <a:ea typeface="ＭＳ Ｐゴシック" charset="-128"/>
              </a:rPr>
              <a:t>We can perform arithmetic operations within the confines of this set, and this technique is known as </a:t>
            </a:r>
            <a:r>
              <a:rPr lang="en-US" altLang="en-US" b="1">
                <a:ea typeface="ＭＳ Ｐゴシック" charset="-128"/>
              </a:rPr>
              <a:t>modular arithmetic. </a:t>
            </a:r>
            <a:r>
              <a:rPr lang="en-US" altLang="en-US">
                <a:ea typeface="ＭＳ Ｐゴシック" charset="-128"/>
              </a:rPr>
              <a:t>Finding the smallest nonnegative integer to which k is congruent modulo n is called </a:t>
            </a:r>
            <a:r>
              <a:rPr lang="en-US" altLang="en-US" b="1">
                <a:ea typeface="ＭＳ Ｐゴシック" charset="-128"/>
              </a:rPr>
              <a:t>reducing k modulo n.  </a:t>
            </a:r>
            <a:r>
              <a:rPr lang="en-AU" altLang="en-US">
                <a:ea typeface="ＭＳ Ｐゴシック" charset="-128"/>
              </a:rPr>
              <a:t>Then note some important properties of modular arithmetic which mean you can modulo reduce at any point and obtain an equivalent answer.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xfrm>
            <a:off x="533400" y="4343400"/>
            <a:ext cx="5791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Modular arithmetic exhibits the properties shown, see text for details &amp; proofs.</a:t>
            </a:r>
          </a:p>
          <a:p>
            <a:pPr eaLnBrk="1" hangingPunct="1"/>
            <a:r>
              <a:rPr lang="en-US" altLang="en-US" dirty="0">
                <a:ea typeface="ＭＳ Ｐゴシック" charset="-128"/>
              </a:rPr>
              <a:t>Here are examples of the three properties: </a:t>
            </a:r>
          </a:p>
          <a:p>
            <a:pPr eaLnBrk="1" hangingPunct="1"/>
            <a:r>
              <a:rPr lang="en-US" altLang="en-US" dirty="0">
                <a:ea typeface="ＭＳ Ｐゴシック" charset="-128"/>
              </a:rPr>
              <a:t>Given 11 mod 8 = 3;   15 mod 8 = 7 </a:t>
            </a:r>
          </a:p>
          <a:p>
            <a:pPr eaLnBrk="1" hangingPunct="1"/>
            <a:r>
              <a:rPr lang="en-US" altLang="en-US" dirty="0">
                <a:ea typeface="ＭＳ Ｐゴシック" charset="-128"/>
              </a:rPr>
              <a:t>[(11 mod 8) + (15 mod 8)] mod 8 = 10 mod 8 = 2 (11 + 15) mod 8 = 26 mod 8 = 2</a:t>
            </a:r>
          </a:p>
          <a:p>
            <a:pPr eaLnBrk="1" hangingPunct="1"/>
            <a:r>
              <a:rPr lang="en-US" altLang="en-US" dirty="0">
                <a:ea typeface="ＭＳ Ｐゴシック" charset="-128"/>
              </a:rPr>
              <a:t>[(11 mod 8) – (15 mod 8)] mod 8 = –4 mod 8 = 4 (11 – 15) mod 8 = –4 mod 8 = 4 </a:t>
            </a:r>
          </a:p>
          <a:p>
            <a:pPr eaLnBrk="1" hangingPunct="1"/>
            <a:r>
              <a:rPr lang="en-US" altLang="en-US" dirty="0">
                <a:ea typeface="ＭＳ Ｐゴシック" charset="-128"/>
              </a:rPr>
              <a:t>[(11 mod 8) x (15 mod 8)] mod 8 = 21 mod 8 = 5 (11 x 15) mod 8 = 165 mod 8 = 5 </a:t>
            </a:r>
          </a:p>
          <a:p>
            <a:pPr eaLnBrk="1" hangingPunct="1"/>
            <a:endParaRPr lang="en-US" altLang="en-US" dirty="0">
              <a:ea typeface="ＭＳ Ｐゴシック" charset="-128"/>
            </a:endParaRPr>
          </a:p>
          <a:p>
            <a:pPr eaLnBrk="1" hangingPunct="1"/>
            <a:r>
              <a:rPr lang="en-US" altLang="en-US" dirty="0" err="1">
                <a:ea typeface="ＭＳ Ｐゴシック" charset="-128"/>
              </a:rPr>
              <a:t>Chuan</a:t>
            </a:r>
            <a:r>
              <a:rPr lang="en-US" altLang="en-US" dirty="0">
                <a:ea typeface="ＭＳ Ｐゴシック" charset="-128"/>
              </a:rPr>
              <a:t>: </a:t>
            </a:r>
          </a:p>
          <a:p>
            <a:pPr eaLnBrk="1" hangingPunct="1">
              <a:buFontTx/>
              <a:buAutoNum type="arabicParenBoth"/>
            </a:pPr>
            <a:r>
              <a:rPr lang="en-US" altLang="en-US" dirty="0">
                <a:ea typeface="ＭＳ Ｐゴシック" charset="-128"/>
              </a:rPr>
              <a:t>mention these properties especially the third one will be used frequently in Chap. 8.</a:t>
            </a:r>
          </a:p>
          <a:p>
            <a:pPr eaLnBrk="1" hangingPunct="1">
              <a:buFontTx/>
              <a:buAutoNum type="arabicParenBoth"/>
            </a:pPr>
            <a:r>
              <a:rPr lang="en-US" altLang="en-US" dirty="0">
                <a:ea typeface="ＭＳ Ｐゴシック" charset="-128"/>
              </a:rPr>
              <a:t>write them on board.</a:t>
            </a: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44D911C-21D8-264E-9073-B1B3E7E95743}" type="slidenum">
              <a:rPr lang="en-AU" altLang="en-US"/>
              <a:pPr>
                <a:spcBef>
                  <a:spcPct val="0"/>
                </a:spcBef>
              </a:pPr>
              <a:t>13</a:t>
            </a:fld>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07EE5D6-2614-1A4A-84A7-8625A191384B}" type="slidenum">
              <a:rPr lang="en-AU" altLang="en-US"/>
              <a:pPr>
                <a:spcBef>
                  <a:spcPct val="0"/>
                </a:spcBef>
              </a:pPr>
              <a:t>14</a:t>
            </a:fld>
            <a:endParaRPr lang="en-AU"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Example showing addition in  Z</a:t>
            </a:r>
            <a:r>
              <a:rPr lang="en-US" altLang="en-US" baseline="-25000">
                <a:ea typeface="ＭＳ Ｐゴシック" charset="-128"/>
              </a:rPr>
              <a:t>8</a:t>
            </a:r>
            <a:r>
              <a:rPr lang="en-US" altLang="en-US">
                <a:ea typeface="ＭＳ Ｐゴシック" charset="-128"/>
              </a:rPr>
              <a:t>, from Stallings Table 4.2a. Table 4.2 provides an illustration of modular addition and multiplication modulo 8. Looking at addition, the results are straightforward and there is a regular pattern to the matrix. Both matrices are symmetric about the main diagonal, in conformance to the commutative property of addition and multiplication. As in ordinary addition, there is an additive inverse, or negative, to each integer in modular arithmetic. In this case, the negative of an integer x is the integer y such that (x + y) mod 8 = 0. To find the additive inverse of an integer in the left-hand column, scan across the corresponding row of the matrix to find the value 0; the integer at the top of that column is the additive inverse; thus (2 + 6) mod 8 = 0.</a:t>
            </a:r>
            <a:endParaRPr lang="en-AU" altLang="en-US">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DBCF570-B724-9A48-8E08-2771243383DF}" type="slidenum">
              <a:rPr lang="en-AU" altLang="en-US"/>
              <a:pPr>
                <a:spcBef>
                  <a:spcPct val="0"/>
                </a:spcBef>
              </a:pPr>
              <a:t>15</a:t>
            </a:fld>
            <a:endParaRPr lang="en-AU"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Continuing the example showing multiplication in  Z</a:t>
            </a:r>
            <a:r>
              <a:rPr lang="en-US" altLang="en-US" baseline="-25000">
                <a:ea typeface="ＭＳ Ｐゴシック" charset="-128"/>
              </a:rPr>
              <a:t>8</a:t>
            </a:r>
            <a:r>
              <a:rPr lang="en-US" altLang="en-US">
                <a:ea typeface="ＭＳ Ｐゴシック" charset="-128"/>
              </a:rPr>
              <a:t>, from Stallings Table 4.2b. Both matrices are symmetric about the main diagonal, in conformance to the commutative property of addition and multiplication. Similarly, the entries in the multiplication table are straightforward. In ordinary arithmetic, there is a multiplicative inverse, or reciprocal, to each integer. In modular arithmetic mod 8, the multiplicative inverse of x is the integer y such that (x x y) mod 8 = 1 mod 8. Now, to find the multiplicative inverse of an integer from the multiplication table, scan across the matrix in the row for that integer to find the value 1; the integer at the top of that column is the multiplicative inverse; thus (3 x 3) mod 8 = 1. Note that not all integers mod 8 have a multiplicative inverse; more about that later. </a:t>
            </a:r>
            <a:endParaRPr lang="en-AU" altLang="en-US">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FBC3767-A1BE-7346-95FF-E7FA25F066A3}" type="slidenum">
              <a:rPr lang="en-AU" altLang="en-US"/>
              <a:pPr>
                <a:spcBef>
                  <a:spcPct val="0"/>
                </a:spcBef>
              </a:pPr>
              <a:t>16</a:t>
            </a:fld>
            <a:endParaRPr lang="en-AU"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Of all the integers in a residue class, the smallest nonnegative integer is the one used to represent the residue class.</a:t>
            </a:r>
            <a:endParaRPr lang="en-AU" altLang="en-US">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If we perform modular arithmetic within Z</a:t>
            </a:r>
            <a:r>
              <a:rPr lang="en-US" altLang="en-US" baseline="-25000">
                <a:ea typeface="ＭＳ Ｐゴシック" charset="-128"/>
              </a:rPr>
              <a:t>n</a:t>
            </a:r>
            <a:r>
              <a:rPr lang="en-US" altLang="en-US">
                <a:ea typeface="ＭＳ Ｐゴシック" charset="-128"/>
              </a:rPr>
              <a:t>, the properties shown in Table 4.3 hold for integers in Z</a:t>
            </a:r>
            <a:r>
              <a:rPr lang="en-US" altLang="en-US" baseline="-25000">
                <a:ea typeface="ＭＳ Ｐゴシック" charset="-128"/>
              </a:rPr>
              <a:t>n</a:t>
            </a:r>
            <a:r>
              <a:rPr lang="en-US" altLang="en-US">
                <a:ea typeface="ＭＳ Ｐゴシック" charset="-128"/>
              </a:rPr>
              <a:t> We show in the next section that this implies that Z</a:t>
            </a:r>
            <a:r>
              <a:rPr lang="en-US" altLang="en-US" baseline="-25000">
                <a:ea typeface="ＭＳ Ｐゴシック" charset="-128"/>
              </a:rPr>
              <a:t>n</a:t>
            </a:r>
            <a:r>
              <a:rPr lang="en-US" altLang="en-US">
                <a:ea typeface="ＭＳ Ｐゴシック" charset="-128"/>
              </a:rPr>
              <a:t> is a commutative ring with a multiplicative identity element. Note that unlike ordinary arithmetic, the following statement is true only with the attached condition:</a:t>
            </a:r>
          </a:p>
          <a:p>
            <a:pPr eaLnBrk="1" hangingPunct="1"/>
            <a:r>
              <a:rPr lang="en-US" altLang="en-US">
                <a:ea typeface="ＭＳ Ｐゴシック" charset="-128"/>
              </a:rPr>
              <a:t>   if (a x b) = (a x c) (mod n) then b = c (mod n)    if a is relatively prime to n</a:t>
            </a:r>
          </a:p>
          <a:p>
            <a:pPr eaLnBrk="1" hangingPunct="1"/>
            <a:r>
              <a:rPr lang="en-US" altLang="en-US">
                <a:ea typeface="ＭＳ Ｐゴシック" charset="-128"/>
              </a:rPr>
              <a:t>In general, an integer has a multiplicative inverse in Z</a:t>
            </a:r>
            <a:r>
              <a:rPr lang="en-US" altLang="en-US" baseline="-25000">
                <a:ea typeface="ＭＳ Ｐゴシック" charset="-128"/>
              </a:rPr>
              <a:t>n</a:t>
            </a:r>
            <a:r>
              <a:rPr lang="en-US" altLang="en-US">
                <a:ea typeface="ＭＳ Ｐゴシック" charset="-128"/>
              </a:rPr>
              <a:t> if that integer is relatively prime to n. Table 4.2 cin the text shows that the integers 1, 3, 5, and 7 have a multiplicative inverse in Z 8, but 2, 4, and 6 do not. </a:t>
            </a:r>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8649D9F8-CDC6-F748-86B8-EAA73A4D783B}" type="slidenum">
              <a:rPr lang="en-AU" altLang="en-US"/>
              <a:pPr>
                <a:spcBef>
                  <a:spcPct val="0"/>
                </a:spcBef>
              </a:pPr>
              <a:t>17</a:t>
            </a:fld>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2934460-68AA-F548-A786-6D13E0E70C31}" type="slidenum">
              <a:rPr lang="en-AU" altLang="en-US"/>
              <a:pPr>
                <a:spcBef>
                  <a:spcPct val="0"/>
                </a:spcBef>
              </a:pPr>
              <a:t>18</a:t>
            </a:fld>
            <a:endParaRPr lang="en-AU"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Of all the integers in a residue class, the smallest nonnegative integer is the one used to represent the residue class.</a:t>
            </a:r>
          </a:p>
          <a:p>
            <a:pPr eaLnBrk="1" hangingPunct="1"/>
            <a:endParaRPr lang="en-US" altLang="en-US">
              <a:ea typeface="ＭＳ Ｐゴシック" charset="-128"/>
            </a:endParaRPr>
          </a:p>
          <a:p>
            <a:pPr eaLnBrk="1" hangingPunct="1"/>
            <a:r>
              <a:rPr lang="en-US" altLang="en-US">
                <a:ea typeface="ＭＳ Ｐゴシック" charset="-128"/>
              </a:rPr>
              <a:t>Chuan: show the proof of </a:t>
            </a:r>
            <a:r>
              <a:rPr lang="en-US" altLang="en-US">
                <a:solidFill>
                  <a:srgbClr val="003399"/>
                </a:solidFill>
                <a:ea typeface="ＭＳ Ｐゴシック" charset="-128"/>
              </a:rPr>
              <a:t>if ( a + b) </a:t>
            </a:r>
            <a:r>
              <a:rPr lang="el-GR" altLang="en-US">
                <a:solidFill>
                  <a:srgbClr val="003399"/>
                </a:solidFill>
                <a:ea typeface="ＭＳ Ｐゴシック" charset="-128"/>
              </a:rPr>
              <a:t>≡</a:t>
            </a:r>
            <a:r>
              <a:rPr lang="en-US" altLang="en-US">
                <a:solidFill>
                  <a:srgbClr val="003399"/>
                </a:solidFill>
                <a:ea typeface="ＭＳ Ｐゴシック" charset="-128"/>
              </a:rPr>
              <a:t> ( a + c) ( mod n)  then b </a:t>
            </a:r>
            <a:r>
              <a:rPr lang="el-GR" altLang="en-US">
                <a:solidFill>
                  <a:srgbClr val="003399"/>
                </a:solidFill>
                <a:ea typeface="ＭＳ Ｐゴシック" charset="-128"/>
              </a:rPr>
              <a:t>≡</a:t>
            </a:r>
            <a:r>
              <a:rPr lang="en-US" altLang="en-US">
                <a:solidFill>
                  <a:srgbClr val="003399"/>
                </a:solidFill>
                <a:ea typeface="ＭＳ Ｐゴシック" charset="-128"/>
              </a:rPr>
              <a:t> c  ( mod 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We now proceed to look at an extension to the Euclidean algorithm that will be important for later computations in the area of finite fields and in encryption algorithms such as RSA. For given integers a and b, the extended Euclidean algorithm not only calculate the greatest common divisor d but also two additional integers x and y that satisfy the following equation:   ax + by = d = gcd(a, b). It should be clear that x and y will have opposite signs. </a:t>
            </a:r>
          </a:p>
          <a:p>
            <a:pPr eaLnBrk="1" hangingPunct="1"/>
            <a:r>
              <a:rPr lang="en-US" altLang="en-US">
                <a:ea typeface="ＭＳ Ｐゴシック" charset="-128"/>
              </a:rPr>
              <a:t>Can extend the Euclidean algorithm to determine x, y, d, given a and b. We again go through the sequence of divisions indicated in Equation Set (4.3) and we assume that at each step i, we can find integers x  and y that satisfy r = ax + by. In each row, we calculate a new remainder r , based on the remainders of the previous two rows. We know from the original Euclidean algorithm that the process ends with a remainder of zero and that the greatest common divisor of a and b is d = gcd(a, b) = r n. But we also have determined that d = r n = axn + byn. </a:t>
            </a: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F94EFA5-77D3-7C4F-824A-C58955F29DFD}" type="slidenum">
              <a:rPr lang="en-AU" altLang="en-US"/>
              <a:pPr>
                <a:spcBef>
                  <a:spcPct val="0"/>
                </a:spcBef>
              </a:pPr>
              <a:t>19</a:t>
            </a:fld>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8F84D9B-B0F4-0742-AD88-0B37EDD68ADD}" type="slidenum">
              <a:rPr lang="en-AU" altLang="en-US"/>
              <a:pPr>
                <a:spcBef>
                  <a:spcPct val="0"/>
                </a:spcBef>
              </a:pPr>
              <a:t>2</a:t>
            </a:fld>
            <a:endParaRPr lang="en-AU"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Finite fields have become increasingly important in cryptography. A number of cryptographic algorithms rely heavily on properties of finite fields, notably the Advanced Encryption Standard (AES) and elliptic curve cryptography.  The main purpose of this chapter is to provide the reader with sufficient background on the concepts of finite fields to be able to understand the design of AES and other cryptographic algorithms that use finite fields. We begin, in the first three sections, with some basic concepts from number theory that are needed in the remainder of the chapter; these include divisibility, the Euclidian algorithm, and modular arithmetic. </a:t>
            </a:r>
          </a:p>
          <a:p>
            <a:pPr eaLnBrk="1" hangingPunct="1"/>
            <a:endParaRPr lang="en-US" altLang="en-US" dirty="0">
              <a:ea typeface="ＭＳ Ｐゴシック" charset="-128"/>
            </a:endParaRPr>
          </a:p>
          <a:p>
            <a:pPr marL="0" lvl="1" eaLnBrk="1" hangingPunct="1"/>
            <a:r>
              <a:rPr lang="en-US" altLang="en-US" dirty="0" err="1"/>
              <a:t>Chuan</a:t>
            </a:r>
            <a:r>
              <a:rPr lang="en-US" altLang="en-US" dirty="0"/>
              <a:t>: AES (Chap. 5), Elliptic Curve (Chap. 10), CMAC(Chap. 12, Cipher-based Message Authentication Code)</a:t>
            </a:r>
          </a:p>
          <a:p>
            <a:pPr eaLnBrk="1" hangingPunct="1"/>
            <a:endParaRPr lang="en-US" altLang="en-US" dirty="0">
              <a:latin typeface="Times-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r>
              <a:rPr lang="en-US" altLang="en-US" dirty="0" err="1">
                <a:ea typeface="ＭＳ Ｐゴシック" charset="-128"/>
              </a:rPr>
              <a:t>Chuan</a:t>
            </a:r>
            <a:r>
              <a:rPr lang="en-US" altLang="en-US" dirty="0">
                <a:ea typeface="ＭＳ Ｐゴシック" charset="-128"/>
              </a:rPr>
              <a:t>: recall </a:t>
            </a:r>
            <a:r>
              <a:rPr lang="en-US" altLang="en-US" dirty="0">
                <a:solidFill>
                  <a:srgbClr val="003399"/>
                </a:solidFill>
                <a:ea typeface="ＭＳ Ｐゴシック" charset="-128"/>
              </a:rPr>
              <a:t>If </a:t>
            </a:r>
            <a:r>
              <a:rPr lang="en-US" altLang="en-US" dirty="0" err="1">
                <a:solidFill>
                  <a:srgbClr val="003399"/>
                </a:solidFill>
                <a:ea typeface="ＭＳ Ｐゴシック" charset="-128"/>
              </a:rPr>
              <a:t>b|g</a:t>
            </a:r>
            <a:r>
              <a:rPr lang="en-US" altLang="en-US" dirty="0">
                <a:solidFill>
                  <a:srgbClr val="003399"/>
                </a:solidFill>
                <a:ea typeface="ＭＳ Ｐゴシック" charset="-128"/>
              </a:rPr>
              <a:t> and </a:t>
            </a:r>
            <a:r>
              <a:rPr lang="en-US" altLang="en-US" dirty="0" err="1">
                <a:solidFill>
                  <a:srgbClr val="003399"/>
                </a:solidFill>
                <a:ea typeface="ＭＳ Ｐゴシック" charset="-128"/>
              </a:rPr>
              <a:t>b|h</a:t>
            </a:r>
            <a:r>
              <a:rPr lang="en-US" altLang="en-US" dirty="0">
                <a:solidFill>
                  <a:srgbClr val="003399"/>
                </a:solidFill>
                <a:ea typeface="ＭＳ Ｐゴシック" charset="-128"/>
              </a:rPr>
              <a:t>, then b|(mg + </a:t>
            </a:r>
            <a:r>
              <a:rPr lang="en-US" altLang="en-US" dirty="0" err="1">
                <a:solidFill>
                  <a:srgbClr val="003399"/>
                </a:solidFill>
                <a:ea typeface="ＭＳ Ｐゴシック" charset="-128"/>
              </a:rPr>
              <a:t>nh</a:t>
            </a:r>
            <a:r>
              <a:rPr lang="en-US" altLang="en-US" dirty="0">
                <a:solidFill>
                  <a:srgbClr val="003399"/>
                </a:solidFill>
                <a:ea typeface="ＭＳ Ｐゴシック" charset="-128"/>
              </a:rPr>
              <a:t>).  Thus, 6 is the divisor of all the values in the table.</a:t>
            </a:r>
            <a:endParaRPr lang="en-US" altLang="en-US" dirty="0">
              <a:ea typeface="ＭＳ Ｐゴシック" charset="-128"/>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F97ED85-0004-FE4C-BC31-468155DC8F0A}" type="slidenum">
              <a:rPr lang="en-AU" altLang="en-US"/>
              <a:pPr>
                <a:spcBef>
                  <a:spcPct val="0"/>
                </a:spcBef>
              </a:pPr>
              <a:t>20</a:t>
            </a:fld>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p>
          <a:p>
            <a:pPr eaLnBrk="1" hangingPunct="1"/>
            <a:endParaRPr lang="en-US" altLang="en-US" dirty="0">
              <a:ea typeface="ＭＳ Ｐゴシック" charset="-128"/>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6D1BC10-EC26-6A4A-9441-C1544E097E43}" type="slidenum">
              <a:rPr lang="en-AU" altLang="en-US"/>
              <a:pPr>
                <a:spcBef>
                  <a:spcPct val="0"/>
                </a:spcBef>
              </a:pPr>
              <a:t>21</a:t>
            </a:fld>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B37C224-4292-944F-A75B-5A0F5AD3AB86}" type="slidenum">
              <a:rPr lang="en-AU" altLang="en-US"/>
              <a:pPr>
                <a:spcBef>
                  <a:spcPct val="0"/>
                </a:spcBef>
              </a:pPr>
              <a:t>22</a:t>
            </a:fld>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Example showing how to find the inverse of 550 in GF(1759), adapted from Stallings Table 4.4. In this example, let us use a = 1759 and b = 550 and solve for 1759x + 550y = </a:t>
            </a:r>
            <a:r>
              <a:rPr lang="en-US" altLang="en-US" dirty="0" err="1">
                <a:ea typeface="ＭＳ Ｐゴシック" charset="-128"/>
              </a:rPr>
              <a:t>gcd</a:t>
            </a:r>
            <a:r>
              <a:rPr lang="en-US" altLang="en-US" dirty="0">
                <a:ea typeface="ＭＳ Ｐゴシック" charset="-128"/>
              </a:rPr>
              <a:t>(1759, 550). The results are shown in Table 4.4. Thus, we have 1759 x (–111) + 550 x 355 = –195249 + 195250 = 1. </a:t>
            </a:r>
          </a:p>
          <a:p>
            <a:pPr eaLnBrk="1" hangingPunct="1"/>
            <a:endParaRPr lang="en-US" altLang="en-US" dirty="0">
              <a:ea typeface="ＭＳ Ｐゴシック" charset="-128"/>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B075050-2009-6447-BF0E-17DAC6FE196E}" type="slidenum">
              <a:rPr lang="en-AU" altLang="en-US"/>
              <a:pPr>
                <a:spcBef>
                  <a:spcPct val="0"/>
                </a:spcBef>
              </a:pPr>
              <a:t>23</a:t>
            </a:fld>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FD61876-2F60-2244-BAAE-01F5638CD4FB}" type="slidenum">
              <a:rPr lang="en-AU" altLang="en-US"/>
              <a:pPr>
                <a:spcBef>
                  <a:spcPct val="0"/>
                </a:spcBef>
              </a:pPr>
              <a:t>24</a:t>
            </a:fld>
            <a:endParaRPr lang="en-AU" alt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2CF6585-2BBF-4D4A-B176-17531C5847D6}" type="slidenum">
              <a:rPr lang="en-AU" altLang="en-US"/>
              <a:pPr>
                <a:spcBef>
                  <a:spcPct val="0"/>
                </a:spcBef>
              </a:pPr>
              <a:t>3</a:t>
            </a:fld>
            <a:endParaRPr lang="en-AU"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Define concept of “divisors”. We say that a nonzero b divides a if a=m.b for some m, where a, b, and m are integers. That is, b divides a if there is no remainder on division. Can </a:t>
            </a:r>
            <a:r>
              <a:rPr lang="en-AU" altLang="en-US">
                <a:ea typeface="ＭＳ Ｐゴシック" charset="-128"/>
              </a:rPr>
              <a:t>denote this as b|a, and </a:t>
            </a:r>
            <a:r>
              <a:rPr lang="en-US" altLang="en-US">
                <a:ea typeface="ＭＳ Ｐゴシック" charset="-128"/>
              </a:rPr>
              <a:t>say that b is a divisor of a. For example, the positive divisors of 24 are 1,2,3,4,6,8,12, and 24. And have 13 | 182; –5 | 30; 17 | 289; –3 | 33; 17 | 0.</a:t>
            </a:r>
          </a:p>
          <a:p>
            <a:pPr eaLnBrk="1" hangingPunct="1"/>
            <a:endParaRPr lang="en-US" altLang="en-US">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i="1"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Subsequently, we will need some simple properties of divisibility for integers, which are as follows: </a:t>
            </a:r>
          </a:p>
          <a:p>
            <a:pPr eaLnBrk="1" hangingPunct="1"/>
            <a:r>
              <a:rPr lang="en-US" altLang="en-US" dirty="0">
                <a:ea typeface="ＭＳ Ｐゴシック" charset="-128"/>
              </a:rPr>
              <a:t> • If </a:t>
            </a:r>
            <a:r>
              <a:rPr lang="en-US" altLang="en-US" i="1" dirty="0">
                <a:ea typeface="ＭＳ Ｐゴシック" charset="-128"/>
              </a:rPr>
              <a:t>a|1, then a = ±1.</a:t>
            </a:r>
          </a:p>
          <a:p>
            <a:pPr eaLnBrk="1" hangingPunct="1"/>
            <a:r>
              <a:rPr lang="en-US" altLang="en-US" i="1" dirty="0">
                <a:ea typeface="ＭＳ Ｐゴシック" charset="-128"/>
              </a:rPr>
              <a:t> • If </a:t>
            </a:r>
            <a:r>
              <a:rPr lang="en-US" altLang="en-US" i="1" dirty="0" err="1">
                <a:ea typeface="ＭＳ Ｐゴシック" charset="-128"/>
              </a:rPr>
              <a:t>a|b</a:t>
            </a:r>
            <a:r>
              <a:rPr lang="en-US" altLang="en-US" i="1" dirty="0">
                <a:ea typeface="ＭＳ Ｐゴシック" charset="-128"/>
              </a:rPr>
              <a:t> and </a:t>
            </a:r>
            <a:r>
              <a:rPr lang="en-US" altLang="en-US" i="1" dirty="0" err="1">
                <a:ea typeface="ＭＳ Ｐゴシック" charset="-128"/>
              </a:rPr>
              <a:t>b|a</a:t>
            </a:r>
            <a:r>
              <a:rPr lang="en-US" altLang="en-US" i="1" dirty="0">
                <a:ea typeface="ＭＳ Ｐゴシック" charset="-128"/>
              </a:rPr>
              <a:t>, then a = ±b.</a:t>
            </a:r>
          </a:p>
          <a:p>
            <a:pPr eaLnBrk="1" hangingPunct="1"/>
            <a:r>
              <a:rPr lang="en-US" altLang="en-US" i="1" dirty="0">
                <a:ea typeface="ＭＳ Ｐゴシック" charset="-128"/>
              </a:rPr>
              <a:t> • Any b ! 0 divides 0. </a:t>
            </a:r>
          </a:p>
          <a:p>
            <a:pPr eaLnBrk="1" hangingPunct="1"/>
            <a:r>
              <a:rPr lang="en-US" altLang="en-US" i="1" dirty="0">
                <a:ea typeface="ＭＳ Ｐゴシック" charset="-128"/>
              </a:rPr>
              <a:t>• If a | b and b | c, then a | c </a:t>
            </a:r>
          </a:p>
          <a:p>
            <a:pPr eaLnBrk="1" hangingPunct="1"/>
            <a:r>
              <a:rPr lang="en-US" altLang="en-US" dirty="0">
                <a:ea typeface="ＭＳ Ｐゴシック" charset="-128"/>
              </a:rPr>
              <a:t>• If </a:t>
            </a:r>
            <a:r>
              <a:rPr lang="en-US" altLang="en-US" i="1" dirty="0" err="1">
                <a:ea typeface="ＭＳ Ｐゴシック" charset="-128"/>
              </a:rPr>
              <a:t>b|g</a:t>
            </a:r>
            <a:r>
              <a:rPr lang="en-US" altLang="en-US" i="1" dirty="0">
                <a:ea typeface="ＭＳ Ｐゴシック" charset="-128"/>
              </a:rPr>
              <a:t> and </a:t>
            </a:r>
            <a:r>
              <a:rPr lang="en-US" altLang="en-US" i="1" dirty="0" err="1">
                <a:ea typeface="ＭＳ Ｐゴシック" charset="-128"/>
              </a:rPr>
              <a:t>b|h</a:t>
            </a:r>
            <a:r>
              <a:rPr lang="en-US" altLang="en-US" i="1" dirty="0">
                <a:ea typeface="ＭＳ Ｐゴシック" charset="-128"/>
              </a:rPr>
              <a:t>, then b|(mg + </a:t>
            </a:r>
            <a:r>
              <a:rPr lang="en-US" altLang="en-US" i="1" dirty="0" err="1">
                <a:ea typeface="ＭＳ Ｐゴシック" charset="-128"/>
              </a:rPr>
              <a:t>nh</a:t>
            </a:r>
            <a:r>
              <a:rPr lang="en-US" altLang="en-US" i="1" dirty="0">
                <a:ea typeface="ＭＳ Ｐゴシック" charset="-128"/>
              </a:rPr>
              <a:t>) for arbitrary integers m and n. e.g. b = 7; g = 14; h = 63; m = 3; n = 2. 7|14 and 7|63. To show: 7|(3 x 14 + 2 x 63) We have (3 x 14 + 2 x 63) = 7(3 x 2 + 2 x 9) And it is obvious that 7|(7(3 x 2 + 2 x 9)) </a:t>
            </a:r>
          </a:p>
          <a:p>
            <a:pPr eaLnBrk="1" hangingPunct="1"/>
            <a:endParaRPr lang="en-US" altLang="en-US" i="1" dirty="0">
              <a:ea typeface="ＭＳ Ｐゴシック" charset="-128"/>
            </a:endParaRPr>
          </a:p>
          <a:p>
            <a:pPr eaLnBrk="1" hangingPunct="1"/>
            <a:r>
              <a:rPr lang="en-US" altLang="en-US" i="1" dirty="0" err="1">
                <a:ea typeface="ＭＳ Ｐゴシック" charset="-128"/>
              </a:rPr>
              <a:t>Chuan</a:t>
            </a:r>
            <a:r>
              <a:rPr lang="en-US" altLang="en-US" i="1" dirty="0">
                <a:ea typeface="ＭＳ Ｐゴシック" charset="-128"/>
              </a:rPr>
              <a:t>: </a:t>
            </a:r>
          </a:p>
          <a:p>
            <a:pPr eaLnBrk="1" hangingPunct="1"/>
            <a:r>
              <a:rPr lang="en-US" altLang="en-US" i="1" dirty="0">
                <a:ea typeface="ＭＳ Ｐゴシック" charset="-128"/>
              </a:rPr>
              <a:t>(1) prove </a:t>
            </a:r>
            <a:r>
              <a:rPr lang="en-US" altLang="en-US" dirty="0">
                <a:ea typeface="ＭＳ Ｐゴシック" charset="-128"/>
              </a:rPr>
              <a:t>if a | b and b | c, then a | c </a:t>
            </a:r>
            <a:endParaRPr lang="en-US" altLang="en-US" i="1" dirty="0">
              <a:ea typeface="ＭＳ Ｐゴシック" charset="-128"/>
            </a:endParaRPr>
          </a:p>
          <a:p>
            <a:pPr eaLnBrk="1" hangingPunct="1"/>
            <a:r>
              <a:rPr lang="en-US" altLang="en-US" i="1" dirty="0">
                <a:ea typeface="ＭＳ Ｐゴシック" charset="-128"/>
              </a:rPr>
              <a:t>(2) prove </a:t>
            </a:r>
            <a:r>
              <a:rPr lang="en-US" altLang="en-US" dirty="0">
                <a:solidFill>
                  <a:srgbClr val="003399"/>
                </a:solidFill>
                <a:ea typeface="ＭＳ Ｐゴシック" charset="-128"/>
              </a:rPr>
              <a:t>If </a:t>
            </a:r>
            <a:r>
              <a:rPr lang="en-US" altLang="en-US" dirty="0" err="1">
                <a:solidFill>
                  <a:srgbClr val="003399"/>
                </a:solidFill>
                <a:ea typeface="ＭＳ Ｐゴシック" charset="-128"/>
              </a:rPr>
              <a:t>b|g</a:t>
            </a:r>
            <a:r>
              <a:rPr lang="en-US" altLang="en-US" dirty="0">
                <a:solidFill>
                  <a:srgbClr val="003399"/>
                </a:solidFill>
                <a:ea typeface="ＭＳ Ｐゴシック" charset="-128"/>
              </a:rPr>
              <a:t> and </a:t>
            </a:r>
            <a:r>
              <a:rPr lang="en-US" altLang="en-US" dirty="0" err="1">
                <a:solidFill>
                  <a:srgbClr val="003399"/>
                </a:solidFill>
                <a:ea typeface="ＭＳ Ｐゴシック" charset="-128"/>
              </a:rPr>
              <a:t>b|h</a:t>
            </a:r>
            <a:r>
              <a:rPr lang="en-US" altLang="en-US" dirty="0">
                <a:solidFill>
                  <a:srgbClr val="003399"/>
                </a:solidFill>
                <a:ea typeface="ＭＳ Ｐゴシック" charset="-128"/>
              </a:rPr>
              <a:t>, then b|(mg + </a:t>
            </a:r>
            <a:r>
              <a:rPr lang="en-US" altLang="en-US" dirty="0" err="1">
                <a:solidFill>
                  <a:srgbClr val="003399"/>
                </a:solidFill>
                <a:ea typeface="ＭＳ Ｐゴシック" charset="-128"/>
              </a:rPr>
              <a:t>nh</a:t>
            </a:r>
            <a:r>
              <a:rPr lang="en-US" altLang="en-US" dirty="0">
                <a:solidFill>
                  <a:srgbClr val="003399"/>
                </a:solidFill>
                <a:ea typeface="ＭＳ Ｐゴシック" charset="-128"/>
              </a:rPr>
              <a:t>) </a:t>
            </a:r>
            <a:r>
              <a:rPr lang="en-US" altLang="en-US" dirty="0">
                <a:ea typeface="ＭＳ Ｐゴシック" charset="-128"/>
              </a:rPr>
              <a:t>for </a:t>
            </a:r>
            <a:r>
              <a:rPr lang="en-US" altLang="en-US" dirty="0">
                <a:solidFill>
                  <a:srgbClr val="003399"/>
                </a:solidFill>
                <a:ea typeface="ＭＳ Ｐゴシック" charset="-128"/>
              </a:rPr>
              <a:t>arbitrary</a:t>
            </a:r>
            <a:r>
              <a:rPr lang="en-US" altLang="en-US" dirty="0">
                <a:ea typeface="ＭＳ Ｐゴシック" charset="-128"/>
              </a:rPr>
              <a:t> integers m and n; write it on the board</a:t>
            </a:r>
          </a:p>
          <a:p>
            <a:pPr eaLnBrk="1" hangingPunct="1"/>
            <a:endParaRPr lang="en-US" altLang="en-US" i="1" dirty="0">
              <a:ea typeface="ＭＳ Ｐゴシック" charset="-128"/>
            </a:endParaRP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EC229F5-96F5-CF42-85FD-1F93FAE1F89E}" type="slidenum">
              <a:rPr lang="en-AU" altLang="en-US"/>
              <a:pPr>
                <a:spcBef>
                  <a:spcPct val="0"/>
                </a:spcBef>
              </a:pPr>
              <a:t>4</a:t>
            </a:fld>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Given any positive integer n and any nonnegative integer </a:t>
            </a:r>
            <a:r>
              <a:rPr lang="en-US" altLang="en-US" i="1">
                <a:ea typeface="ＭＳ Ｐゴシック" charset="-128"/>
              </a:rPr>
              <a:t>a</a:t>
            </a:r>
            <a:r>
              <a:rPr lang="en-US" altLang="en-US">
                <a:ea typeface="ＭＳ Ｐゴシック" charset="-128"/>
              </a:rPr>
              <a:t>, if we divide </a:t>
            </a:r>
            <a:r>
              <a:rPr lang="en-US" altLang="en-US" i="1">
                <a:ea typeface="ＭＳ Ｐゴシック" charset="-128"/>
              </a:rPr>
              <a:t>a</a:t>
            </a:r>
            <a:r>
              <a:rPr lang="en-US" altLang="en-US">
                <a:ea typeface="ＭＳ Ｐゴシック" charset="-128"/>
              </a:rPr>
              <a:t> by </a:t>
            </a:r>
            <a:r>
              <a:rPr lang="en-US" altLang="en-US" i="1">
                <a:ea typeface="ＭＳ Ｐゴシック" charset="-128"/>
              </a:rPr>
              <a:t>n</a:t>
            </a:r>
            <a:r>
              <a:rPr lang="en-US" altLang="en-US">
                <a:ea typeface="ＭＳ Ｐゴシック" charset="-128"/>
              </a:rPr>
              <a:t>, we get an integer quotient </a:t>
            </a:r>
            <a:r>
              <a:rPr lang="en-US" altLang="en-US" i="1">
                <a:ea typeface="ＭＳ Ｐゴシック" charset="-128"/>
              </a:rPr>
              <a:t>q</a:t>
            </a:r>
            <a:r>
              <a:rPr lang="en-US" altLang="en-US">
                <a:ea typeface="ＭＳ Ｐゴシック" charset="-128"/>
              </a:rPr>
              <a:t> and an integer remainder </a:t>
            </a:r>
            <a:r>
              <a:rPr lang="en-US" altLang="en-US" i="1">
                <a:ea typeface="ＭＳ Ｐゴシック" charset="-128"/>
              </a:rPr>
              <a:t>r</a:t>
            </a:r>
            <a:r>
              <a:rPr lang="en-US" altLang="en-US">
                <a:ea typeface="ＭＳ Ｐゴシック" charset="-128"/>
              </a:rPr>
              <a:t> that obey the following relationship</a:t>
            </a:r>
            <a:r>
              <a:rPr lang="en-US" altLang="en-US" i="1">
                <a:ea typeface="ＭＳ Ｐゴシック" charset="-128"/>
              </a:rPr>
              <a:t>: a = qn + r, </a:t>
            </a:r>
            <a:r>
              <a:rPr lang="en-US" altLang="en-US">
                <a:ea typeface="ＭＳ Ｐゴシック" charset="-128"/>
              </a:rPr>
              <a:t>where </a:t>
            </a:r>
            <a:r>
              <a:rPr lang="en-US" altLang="en-US" i="1">
                <a:ea typeface="ＭＳ Ｐゴシック" charset="-128"/>
              </a:rPr>
              <a:t>0 &lt;= r &lt; n; q = floor(a/n) </a:t>
            </a:r>
            <a:r>
              <a:rPr lang="en-US" altLang="en-US">
                <a:ea typeface="ＭＳ Ｐゴシック" charset="-128"/>
              </a:rPr>
              <a:t>which is referred to as the division algorithm. The remainder </a:t>
            </a:r>
            <a:r>
              <a:rPr lang="en-US" altLang="en-US" i="1">
                <a:ea typeface="ＭＳ Ｐゴシック" charset="-128"/>
              </a:rPr>
              <a:t>r </a:t>
            </a:r>
            <a:r>
              <a:rPr lang="en-US" altLang="en-US">
                <a:ea typeface="ＭＳ Ｐゴシック" charset="-128"/>
              </a:rPr>
              <a:t>is often referred to as a </a:t>
            </a:r>
            <a:r>
              <a:rPr lang="en-US" altLang="en-US" b="1">
                <a:ea typeface="ＭＳ Ｐゴシック" charset="-128"/>
              </a:rPr>
              <a:t>residue</a:t>
            </a:r>
            <a:r>
              <a:rPr lang="en-US" altLang="en-US" b="1" i="1">
                <a:ea typeface="ＭＳ Ｐゴシック" charset="-128"/>
              </a:rPr>
              <a:t>. </a:t>
            </a:r>
          </a:p>
          <a:p>
            <a:pPr eaLnBrk="1" hangingPunct="1"/>
            <a:r>
              <a:rPr lang="en-US" altLang="en-US">
                <a:ea typeface="ＭＳ Ｐゴシック" charset="-128"/>
              </a:rPr>
              <a:t>Figure 4.1a demonstrates that, given a and positive n, it is always possible to find q and r that satisfy the preceding relationship. Represent the integers on the number line; a will fall somewhere on that line (positive a is shown, a similar demonstration can be made for negative a). Starting at 0, proceed to n, 2n, up to qn such that qn &lt;= a and (q + 1)n &gt; a. The distance from qn to a is r, and we have found the unique values of q and r. </a:t>
            </a:r>
          </a:p>
          <a:p>
            <a:pPr eaLnBrk="1" hangingPunct="1"/>
            <a:r>
              <a:rPr lang="en-US" altLang="en-US">
                <a:ea typeface="ＭＳ Ｐゴシック" charset="-128"/>
              </a:rPr>
              <a:t>For example: </a:t>
            </a:r>
          </a:p>
          <a:p>
            <a:pPr eaLnBrk="1" hangingPunct="1"/>
            <a:r>
              <a:rPr lang="en-US" altLang="en-US" i="1">
                <a:ea typeface="ＭＳ Ｐゴシック" charset="-128"/>
              </a:rPr>
              <a:t>    a = 11; n = 7; 	11 = 1 x 7 + 4; 	r = 4 q = 1 </a:t>
            </a:r>
          </a:p>
          <a:p>
            <a:pPr eaLnBrk="1" hangingPunct="1"/>
            <a:r>
              <a:rPr lang="en-US" altLang="en-US" i="1">
                <a:ea typeface="ＭＳ Ｐゴシック" charset="-128"/>
              </a:rPr>
              <a:t>    a = –11; n = 7; 	–11 = (–2) x 7 + 3; 	r = 3 q = –2 </a:t>
            </a:r>
          </a:p>
          <a:p>
            <a:pPr eaLnBrk="1" hangingPunct="1"/>
            <a:r>
              <a:rPr lang="en-US" altLang="en-US">
                <a:ea typeface="ＭＳ Ｐゴシック" charset="-128"/>
              </a:rPr>
              <a:t>Figure 4.1b provides another example. </a:t>
            </a:r>
          </a:p>
          <a:p>
            <a:pPr eaLnBrk="1" hangingPunct="1"/>
            <a:endParaRPr lang="en-US" altLang="en-US">
              <a:ea typeface="ＭＳ Ｐゴシック" charset="-128"/>
            </a:endParaRPr>
          </a:p>
          <a:p>
            <a:r>
              <a:rPr lang="en-US" altLang="en-US">
                <a:ea typeface="ＭＳ Ｐゴシック" charset="-128"/>
              </a:rPr>
              <a:t>Chuan: It is a theorem. The proof consists of two parts — first, the proof of the existence of </a:t>
            </a:r>
            <a:r>
              <a:rPr lang="en-US" altLang="en-US" i="1">
                <a:ea typeface="ＭＳ Ｐゴシック" charset="-128"/>
              </a:rPr>
              <a:t>q</a:t>
            </a:r>
            <a:r>
              <a:rPr lang="en-US" altLang="en-US">
                <a:ea typeface="ＭＳ Ｐゴシック" charset="-128"/>
              </a:rPr>
              <a:t> and </a:t>
            </a:r>
            <a:r>
              <a:rPr lang="en-US" altLang="en-US" i="1">
                <a:ea typeface="ＭＳ Ｐゴシック" charset="-128"/>
              </a:rPr>
              <a:t>r</a:t>
            </a:r>
            <a:r>
              <a:rPr lang="en-US" altLang="en-US">
                <a:ea typeface="ＭＳ Ｐゴシック" charset="-128"/>
              </a:rPr>
              <a:t>, and second, the proof of the uniqueness of </a:t>
            </a:r>
            <a:r>
              <a:rPr lang="en-US" altLang="en-US" i="1">
                <a:ea typeface="ＭＳ Ｐゴシック" charset="-128"/>
              </a:rPr>
              <a:t>q</a:t>
            </a:r>
            <a:r>
              <a:rPr lang="en-US" altLang="en-US">
                <a:ea typeface="ＭＳ Ｐゴシック" charset="-128"/>
              </a:rPr>
              <a:t> and </a:t>
            </a:r>
            <a:r>
              <a:rPr lang="en-US" altLang="en-US" i="1">
                <a:ea typeface="ＭＳ Ｐゴシック" charset="-128"/>
              </a:rPr>
              <a:t>r</a:t>
            </a:r>
            <a:r>
              <a:rPr lang="en-US" altLang="en-US">
                <a:ea typeface="ＭＳ Ｐゴシック" charset="-128"/>
              </a:rPr>
              <a:t>. See: https://en.wikipedia.org/wiki/Euclidean_division</a:t>
            </a:r>
          </a:p>
          <a:p>
            <a:br>
              <a:rPr lang="en-US" altLang="en-US">
                <a:ea typeface="ＭＳ Ｐゴシック" charset="-128"/>
              </a:rPr>
            </a:br>
            <a:endParaRPr lang="en-US" altLang="en-US">
              <a:ea typeface="ＭＳ Ｐゴシック" charset="-128"/>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20A1A0F-91DA-4B47-9C4C-8D2B288F4EDB}" type="slidenum">
              <a:rPr lang="en-AU" altLang="en-US"/>
              <a:pPr>
                <a:spcBef>
                  <a:spcPct val="0"/>
                </a:spcBef>
              </a:pPr>
              <a:t>5</a:t>
            </a:fld>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8774564C-F682-914E-B2DE-FE3B3D9DFDF0}" type="slidenum">
              <a:rPr lang="en-AU" altLang="en-US"/>
              <a:pPr>
                <a:spcBef>
                  <a:spcPct val="0"/>
                </a:spcBef>
              </a:pPr>
              <a:t>6</a:t>
            </a:fld>
            <a:endParaRPr lang="en-AU"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One of the basic techniques of number theory is the Euclidean algorithm, which is a simple procedure for determining the greatest common divisor of two positive integers. Use the notation gcd(a,b) to mean the greatest common divisor of a and b. The positive integer c is said to be the greatest common divisor of a and b if c is a divisor of a and of b; and any divisor of a and b is a divisor of c. We also define gcd(0, 0) = 0. </a:t>
            </a:r>
          </a:p>
          <a:p>
            <a:pPr eaLnBrk="1" hangingPunct="1"/>
            <a:r>
              <a:rPr lang="en-US" altLang="en-US">
                <a:ea typeface="ＭＳ Ｐゴシック" charset="-128"/>
              </a:rPr>
              <a:t>State that two integers a and b are relatively prime if their only common positive integer factor is 1, ie GCD(a,b)=1.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476DA97-8D82-2C45-A799-1A22D45EC35F}" type="slidenum">
              <a:rPr lang="en-AU" altLang="en-US"/>
              <a:pPr>
                <a:spcBef>
                  <a:spcPct val="0"/>
                </a:spcBef>
              </a:pPr>
              <a:t>7</a:t>
            </a:fld>
            <a:endParaRPr lang="en-AU"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We now describe an algorithm credited to Euclid for easily finding the greatest common divisor of two integers. This algorithm has significance subsequently in this chapter. </a:t>
            </a:r>
            <a:r>
              <a:rPr lang="en-US" altLang="en-US">
                <a:latin typeface="Times-Roman" charset="0"/>
                <a:ea typeface="ＭＳ Ｐゴシック" charset="-128"/>
              </a:rPr>
              <a:t>The Euclidean algorithm is </a:t>
            </a:r>
            <a:r>
              <a:rPr lang="en-AU" altLang="en-US">
                <a:ea typeface="ＭＳ Ｐゴシック" charset="-128"/>
              </a:rPr>
              <a:t>an efficient way to find the GCD(a,b), and is derived from the observation that if a &amp; b have a common factor d (ie. a=m.d &amp; b=n.d) then d is also a factor in any difference between them, vis: a-p.b = (m.d)-p.(n.d) = d.(m-p.n). See text for more detailed proof. Euclid's Algorithm keeps computing successive differences until it vanishes, at which point the greatest common divisor has been reached. Some pseudo-code from the text for this algorithm is shown.</a:t>
            </a:r>
          </a:p>
          <a:p>
            <a:pPr eaLnBrk="1" hangingPunct="1"/>
            <a:endParaRPr lang="en-US" altLang="en-US">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20625E9-0C8F-FF48-AE56-797DDEA96CF2}" type="slidenum">
              <a:rPr lang="en-AU" altLang="en-US"/>
              <a:pPr>
                <a:spcBef>
                  <a:spcPct val="0"/>
                </a:spcBef>
              </a:pPr>
              <a:t>8</a:t>
            </a:fld>
            <a:endParaRPr lang="en-AU"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err="1">
                <a:ea typeface="ＭＳ Ｐゴシック" charset="-128"/>
              </a:rPr>
              <a:t>Chuan</a:t>
            </a:r>
            <a:r>
              <a:rPr lang="en-US" altLang="en-US" dirty="0">
                <a:ea typeface="ＭＳ Ｐゴシック" charset="-128"/>
              </a:rPr>
              <a:t>: last step, c is arbitrary divisor of b and r1, thus, we take c=</a:t>
            </a:r>
            <a:r>
              <a:rPr lang="en-US" altLang="en-US" dirty="0" err="1">
                <a:ea typeface="ＭＳ Ｐゴシック" charset="-128"/>
              </a:rPr>
              <a:t>gcd</a:t>
            </a:r>
            <a:r>
              <a:rPr lang="en-US" altLang="en-US" dirty="0">
                <a:ea typeface="ＭＳ Ｐゴシック" charset="-128"/>
              </a:rPr>
              <a:t>(b, r1), thus </a:t>
            </a:r>
            <a:r>
              <a:rPr lang="en-US" altLang="en-US" dirty="0" err="1">
                <a:ea typeface="ＭＳ Ｐゴシック" charset="-128"/>
              </a:rPr>
              <a:t>gcd</a:t>
            </a:r>
            <a:r>
              <a:rPr lang="en-US" altLang="en-US" dirty="0">
                <a:ea typeface="ＭＳ Ｐゴシック" charset="-128"/>
              </a:rPr>
              <a:t>(b, r1) &lt;= 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193EF83-360E-EB4A-A7A8-774C229DED93}" type="slidenum">
              <a:rPr lang="en-AU" altLang="en-US"/>
              <a:pPr>
                <a:spcBef>
                  <a:spcPct val="0"/>
                </a:spcBef>
              </a:pPr>
              <a:t>9</a:t>
            </a:fld>
            <a:endParaRPr lang="en-AU"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Illustrate how we can compute successive instances of GCD(a,b) = GCD(b,a mod b).</a:t>
            </a:r>
          </a:p>
          <a:p>
            <a:pPr eaLnBrk="1" hangingPunct="1"/>
            <a:r>
              <a:rPr lang="en-US" altLang="en-US">
                <a:ea typeface="ＭＳ Ｐゴシック" charset="-128"/>
              </a:rPr>
              <a:t>Note this MUST always terminate since will eventually get a mod b = 0 (ie no remainder left).</a:t>
            </a:r>
          </a:p>
          <a:p>
            <a:pPr eaLnBrk="1" hangingPunct="1"/>
            <a:r>
              <a:rPr lang="en-US" altLang="en-US">
                <a:ea typeface="ＭＳ Ｐゴシック" charset="-128"/>
              </a:rPr>
              <a:t>Answer is then the last non-zero value. In this case GCD(1970,1066)=2.</a:t>
            </a:r>
            <a:endParaRPr lang="en-AU" altLang="en-US">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F84D1A-E65E-1C4F-BFC3-AEE21CA82FEF}" type="slidenum">
              <a:rPr lang="en-US" altLang="en-US"/>
              <a:pPr>
                <a:defRPr/>
              </a:pPr>
              <a:t>‹#›</a:t>
            </a:fld>
            <a:endParaRPr lang="en-US" altLang="en-US"/>
          </a:p>
        </p:txBody>
      </p:sp>
    </p:spTree>
    <p:extLst>
      <p:ext uri="{BB962C8B-B14F-4D97-AF65-F5344CB8AC3E}">
        <p14:creationId xmlns:p14="http://schemas.microsoft.com/office/powerpoint/2010/main" val="201743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64B6D0-919F-7941-AFF7-9917DDA67D9F}" type="slidenum">
              <a:rPr lang="en-US" altLang="en-US"/>
              <a:pPr>
                <a:defRPr/>
              </a:pPr>
              <a:t>‹#›</a:t>
            </a:fld>
            <a:endParaRPr lang="en-US" altLang="en-US"/>
          </a:p>
        </p:txBody>
      </p:sp>
    </p:spTree>
    <p:extLst>
      <p:ext uri="{BB962C8B-B14F-4D97-AF65-F5344CB8AC3E}">
        <p14:creationId xmlns:p14="http://schemas.microsoft.com/office/powerpoint/2010/main" val="38448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E841E6-9E57-E64B-B3D5-6309E0FBDF86}" type="slidenum">
              <a:rPr lang="en-US" altLang="en-US"/>
              <a:pPr>
                <a:defRPr/>
              </a:pPr>
              <a:t>‹#›</a:t>
            </a:fld>
            <a:endParaRPr lang="en-US" altLang="en-US"/>
          </a:p>
        </p:txBody>
      </p:sp>
    </p:spTree>
    <p:extLst>
      <p:ext uri="{BB962C8B-B14F-4D97-AF65-F5344CB8AC3E}">
        <p14:creationId xmlns:p14="http://schemas.microsoft.com/office/powerpoint/2010/main" val="28093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DC7D81-5D49-9A4F-BB17-3A1255187097}" type="slidenum">
              <a:rPr lang="en-US" altLang="en-US"/>
              <a:pPr>
                <a:defRPr/>
              </a:pPr>
              <a:t>‹#›</a:t>
            </a:fld>
            <a:endParaRPr lang="en-US" altLang="en-US"/>
          </a:p>
        </p:txBody>
      </p:sp>
    </p:spTree>
    <p:extLst>
      <p:ext uri="{BB962C8B-B14F-4D97-AF65-F5344CB8AC3E}">
        <p14:creationId xmlns:p14="http://schemas.microsoft.com/office/powerpoint/2010/main" val="47595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9BC324-A4BD-0C44-B498-689F84F0F130}" type="slidenum">
              <a:rPr lang="en-US" altLang="en-US"/>
              <a:pPr>
                <a:defRPr/>
              </a:pPr>
              <a:t>‹#›</a:t>
            </a:fld>
            <a:endParaRPr lang="en-US" altLang="en-US"/>
          </a:p>
        </p:txBody>
      </p:sp>
    </p:spTree>
    <p:extLst>
      <p:ext uri="{BB962C8B-B14F-4D97-AF65-F5344CB8AC3E}">
        <p14:creationId xmlns:p14="http://schemas.microsoft.com/office/powerpoint/2010/main" val="212434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060E81-14FC-6F4D-88B6-415AF5E09479}" type="slidenum">
              <a:rPr lang="en-US" altLang="en-US"/>
              <a:pPr>
                <a:defRPr/>
              </a:pPr>
              <a:t>‹#›</a:t>
            </a:fld>
            <a:endParaRPr lang="en-US" altLang="en-US"/>
          </a:p>
        </p:txBody>
      </p:sp>
    </p:spTree>
    <p:extLst>
      <p:ext uri="{BB962C8B-B14F-4D97-AF65-F5344CB8AC3E}">
        <p14:creationId xmlns:p14="http://schemas.microsoft.com/office/powerpoint/2010/main" val="199970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DC98931-A951-064F-B844-79AA5237FA24}" type="slidenum">
              <a:rPr lang="en-US" altLang="en-US"/>
              <a:pPr>
                <a:defRPr/>
              </a:pPr>
              <a:t>‹#›</a:t>
            </a:fld>
            <a:endParaRPr lang="en-US" altLang="en-US"/>
          </a:p>
        </p:txBody>
      </p:sp>
    </p:spTree>
    <p:extLst>
      <p:ext uri="{BB962C8B-B14F-4D97-AF65-F5344CB8AC3E}">
        <p14:creationId xmlns:p14="http://schemas.microsoft.com/office/powerpoint/2010/main" val="98675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9479749-6B32-6443-A443-80047B710BB0}" type="slidenum">
              <a:rPr lang="en-US" altLang="en-US"/>
              <a:pPr>
                <a:defRPr/>
              </a:pPr>
              <a:t>‹#›</a:t>
            </a:fld>
            <a:endParaRPr lang="en-US" altLang="en-US"/>
          </a:p>
        </p:txBody>
      </p:sp>
    </p:spTree>
    <p:extLst>
      <p:ext uri="{BB962C8B-B14F-4D97-AF65-F5344CB8AC3E}">
        <p14:creationId xmlns:p14="http://schemas.microsoft.com/office/powerpoint/2010/main" val="160095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A4DC6B-B08D-9F40-A6DF-DC2F496DD491}" type="slidenum">
              <a:rPr lang="en-US" altLang="en-US"/>
              <a:pPr>
                <a:defRPr/>
              </a:pPr>
              <a:t>‹#›</a:t>
            </a:fld>
            <a:endParaRPr lang="en-US" altLang="en-US"/>
          </a:p>
        </p:txBody>
      </p:sp>
    </p:spTree>
    <p:extLst>
      <p:ext uri="{BB962C8B-B14F-4D97-AF65-F5344CB8AC3E}">
        <p14:creationId xmlns:p14="http://schemas.microsoft.com/office/powerpoint/2010/main" val="135603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F9EEF1-1055-024A-9D42-293BBF58B0E7}" type="slidenum">
              <a:rPr lang="en-US" altLang="en-US"/>
              <a:pPr>
                <a:defRPr/>
              </a:pPr>
              <a:t>‹#›</a:t>
            </a:fld>
            <a:endParaRPr lang="en-US" altLang="en-US"/>
          </a:p>
        </p:txBody>
      </p:sp>
    </p:spTree>
    <p:extLst>
      <p:ext uri="{BB962C8B-B14F-4D97-AF65-F5344CB8AC3E}">
        <p14:creationId xmlns:p14="http://schemas.microsoft.com/office/powerpoint/2010/main" val="18163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C228BF-C236-0645-A626-71C5788CF211}" type="slidenum">
              <a:rPr lang="en-US" altLang="en-US"/>
              <a:pPr>
                <a:defRPr/>
              </a:pPr>
              <a:t>‹#›</a:t>
            </a:fld>
            <a:endParaRPr lang="en-US" altLang="en-US"/>
          </a:p>
        </p:txBody>
      </p:sp>
    </p:spTree>
    <p:extLst>
      <p:ext uri="{BB962C8B-B14F-4D97-AF65-F5344CB8AC3E}">
        <p14:creationId xmlns:p14="http://schemas.microsoft.com/office/powerpoint/2010/main" val="15105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1FAEB29-F720-DB40-805D-713647A64E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0BD6CEB-7CC6-4D4E-9601-E6AFB1F0932C}"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2052" name="Rectangle 2"/>
          <p:cNvSpPr>
            <a:spLocks noGrp="1" noChangeArrowheads="1"/>
          </p:cNvSpPr>
          <p:nvPr>
            <p:ph type="ctrTitle"/>
          </p:nvPr>
        </p:nvSpPr>
        <p:spPr>
          <a:xfrm>
            <a:off x="107504" y="981075"/>
            <a:ext cx="8928992" cy="2735263"/>
          </a:xfrm>
        </p:spPr>
        <p:txBody>
          <a:bodyPr>
            <a:normAutofit fontScale="90000"/>
          </a:bodyPr>
          <a:lstStyle/>
          <a:p>
            <a:pPr eaLnBrk="1" hangingPunct="1">
              <a:defRPr/>
            </a:pPr>
            <a:r>
              <a:rPr lang="en-US" altLang="en-US" b="1" dirty="0"/>
              <a:t>CSCI 474/574 Introduction to Cryptography/</a:t>
            </a:r>
            <a:r>
              <a:rPr lang="en-US" b="1" dirty="0"/>
              <a:t>Theory of Cryptography</a:t>
            </a:r>
            <a:br>
              <a:rPr lang="en-US" sz="4000" b="1" dirty="0"/>
            </a:br>
            <a:br>
              <a:rPr lang="en-US" sz="4000" dirty="0">
                <a:ea typeface="ＭＳ Ｐゴシック" pitchFamily="34" charset="-128"/>
              </a:rPr>
            </a:br>
            <a:r>
              <a:rPr lang="en-US" sz="4000" dirty="0">
                <a:ea typeface="ＭＳ Ｐゴシック" pitchFamily="34" charset="-128"/>
              </a:rPr>
              <a:t>Chapter 4 Basic Concepts in Number Theory and Finite Fields</a:t>
            </a:r>
            <a:endParaRPr lang="en-AU" sz="4000" dirty="0">
              <a:ea typeface="ＭＳ Ｐゴシック" pitchFamily="34" charset="-128"/>
            </a:endParaRPr>
          </a:p>
        </p:txBody>
      </p:sp>
      <p:sp>
        <p:nvSpPr>
          <p:cNvPr id="7" name="Rectangle 3"/>
          <p:cNvSpPr>
            <a:spLocks noGrp="1" noChangeArrowheads="1"/>
          </p:cNvSpPr>
          <p:nvPr>
            <p:ph type="subTitle" idx="1"/>
          </p:nvPr>
        </p:nvSpPr>
        <p:spPr>
          <a:xfrm>
            <a:off x="2195736" y="4797152"/>
            <a:ext cx="5040560" cy="1316311"/>
          </a:xfrm>
        </p:spPr>
        <p:txBody>
          <a:bodyPr rtlCol="0">
            <a:normAutofit/>
          </a:bodyPr>
          <a:lstStyle/>
          <a:p>
            <a:pPr eaLnBrk="1" fontAlgn="auto" hangingPunct="1">
              <a:spcAft>
                <a:spcPts val="0"/>
              </a:spcAft>
              <a:defRPr/>
            </a:pPr>
            <a:r>
              <a:rPr lang="en-US" sz="3000" dirty="0">
                <a:solidFill>
                  <a:schemeClr val="tx1"/>
                </a:solidFill>
                <a:ea typeface="ＭＳ Ｐゴシック" pitchFamily="34" charset="-128"/>
              </a:rPr>
              <a:t>4.1 </a:t>
            </a:r>
            <a:r>
              <a:rPr lang="en-AU" altLang="en-US" sz="3000" dirty="0">
                <a:solidFill>
                  <a:schemeClr val="tx1"/>
                </a:solidFill>
                <a:ea typeface="ＭＳ Ｐゴシック" pitchFamily="34" charset="-128"/>
              </a:rPr>
              <a:t>Modular Arithmetic and Extended Euclidean Algorithm  </a:t>
            </a:r>
            <a:endParaRPr lang="en-US" sz="3000" dirty="0">
              <a:solidFill>
                <a:schemeClr val="tx1"/>
              </a:solidFill>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dirty="0"/>
              <a:t>GCD(1160718174, 316258250)</a:t>
            </a:r>
          </a:p>
        </p:txBody>
      </p:sp>
      <p:sp>
        <p:nvSpPr>
          <p:cNvPr id="33794" name="TextBox 4"/>
          <p:cNvSpPr txBox="1">
            <a:spLocks noChangeArrowheads="1"/>
          </p:cNvSpPr>
          <p:nvPr/>
        </p:nvSpPr>
        <p:spPr bwMode="auto">
          <a:xfrm>
            <a:off x="250825" y="1752600"/>
            <a:ext cx="866457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895350">
              <a:spcBef>
                <a:spcPct val="20000"/>
              </a:spcBef>
              <a:buFont typeface="Arial" charset="0"/>
              <a:buChar char="•"/>
              <a:tabLst>
                <a:tab pos="2335213" algn="l"/>
                <a:tab pos="4660900" algn="l"/>
                <a:tab pos="6005513" algn="l"/>
              </a:tabLst>
              <a:defRPr sz="3200">
                <a:solidFill>
                  <a:schemeClr val="tx1"/>
                </a:solidFill>
                <a:latin typeface="Calibri" charset="0"/>
              </a:defRPr>
            </a:lvl1pPr>
            <a:lvl2pPr marL="742950" indent="-285750" defTabSz="895350">
              <a:spcBef>
                <a:spcPct val="20000"/>
              </a:spcBef>
              <a:buFont typeface="Arial" charset="0"/>
              <a:buChar char="–"/>
              <a:tabLst>
                <a:tab pos="2335213" algn="l"/>
                <a:tab pos="4660900" algn="l"/>
                <a:tab pos="6005513" algn="l"/>
              </a:tabLst>
              <a:defRPr sz="2800">
                <a:solidFill>
                  <a:schemeClr val="tx1"/>
                </a:solidFill>
                <a:latin typeface="Calibri" charset="0"/>
              </a:defRPr>
            </a:lvl2pPr>
            <a:lvl3pPr marL="1143000" indent="-228600" defTabSz="895350">
              <a:spcBef>
                <a:spcPct val="20000"/>
              </a:spcBef>
              <a:buFont typeface="Arial" charset="0"/>
              <a:buChar char="•"/>
              <a:tabLst>
                <a:tab pos="2335213" algn="l"/>
                <a:tab pos="4660900" algn="l"/>
                <a:tab pos="6005513" algn="l"/>
              </a:tabLst>
              <a:defRPr sz="2400">
                <a:solidFill>
                  <a:schemeClr val="tx1"/>
                </a:solidFill>
                <a:latin typeface="Calibri" charset="0"/>
              </a:defRPr>
            </a:lvl3pPr>
            <a:lvl4pPr marL="1600200" indent="-228600" defTabSz="895350">
              <a:spcBef>
                <a:spcPct val="20000"/>
              </a:spcBef>
              <a:buFont typeface="Arial" charset="0"/>
              <a:buChar char="–"/>
              <a:tabLst>
                <a:tab pos="2335213" algn="l"/>
                <a:tab pos="4660900" algn="l"/>
                <a:tab pos="6005513" algn="l"/>
              </a:tabLst>
              <a:defRPr sz="2000">
                <a:solidFill>
                  <a:schemeClr val="tx1"/>
                </a:solidFill>
                <a:latin typeface="Calibri" charset="0"/>
              </a:defRPr>
            </a:lvl4pPr>
            <a:lvl5pPr marL="2057400" indent="-228600" defTabSz="895350">
              <a:spcBef>
                <a:spcPct val="20000"/>
              </a:spcBef>
              <a:buFont typeface="Arial" charset="0"/>
              <a:buChar char="»"/>
              <a:tabLst>
                <a:tab pos="2335213" algn="l"/>
                <a:tab pos="4660900" algn="l"/>
                <a:tab pos="6005513" algn="l"/>
              </a:tabLst>
              <a:defRPr sz="2000">
                <a:solidFill>
                  <a:schemeClr val="tx1"/>
                </a:solidFill>
                <a:latin typeface="Calibri" charset="0"/>
              </a:defRPr>
            </a:lvl5pPr>
            <a:lvl6pPr marL="2514600" indent="-228600" defTabSz="895350" eaLnBrk="0" fontAlgn="base" hangingPunct="0">
              <a:spcBef>
                <a:spcPct val="20000"/>
              </a:spcBef>
              <a:spcAft>
                <a:spcPct val="0"/>
              </a:spcAft>
              <a:buFont typeface="Arial" charset="0"/>
              <a:buChar char="»"/>
              <a:tabLst>
                <a:tab pos="2335213" algn="l"/>
                <a:tab pos="4660900" algn="l"/>
                <a:tab pos="6005513" algn="l"/>
              </a:tabLst>
              <a:defRPr sz="2000">
                <a:solidFill>
                  <a:schemeClr val="tx1"/>
                </a:solidFill>
                <a:latin typeface="Calibri" charset="0"/>
              </a:defRPr>
            </a:lvl6pPr>
            <a:lvl7pPr marL="2971800" indent="-228600" defTabSz="895350" eaLnBrk="0" fontAlgn="base" hangingPunct="0">
              <a:spcBef>
                <a:spcPct val="20000"/>
              </a:spcBef>
              <a:spcAft>
                <a:spcPct val="0"/>
              </a:spcAft>
              <a:buFont typeface="Arial" charset="0"/>
              <a:buChar char="»"/>
              <a:tabLst>
                <a:tab pos="2335213" algn="l"/>
                <a:tab pos="4660900" algn="l"/>
                <a:tab pos="6005513" algn="l"/>
              </a:tabLst>
              <a:defRPr sz="2000">
                <a:solidFill>
                  <a:schemeClr val="tx1"/>
                </a:solidFill>
                <a:latin typeface="Calibri" charset="0"/>
              </a:defRPr>
            </a:lvl7pPr>
            <a:lvl8pPr marL="3429000" indent="-228600" defTabSz="895350" eaLnBrk="0" fontAlgn="base" hangingPunct="0">
              <a:spcBef>
                <a:spcPct val="20000"/>
              </a:spcBef>
              <a:spcAft>
                <a:spcPct val="0"/>
              </a:spcAft>
              <a:buFont typeface="Arial" charset="0"/>
              <a:buChar char="»"/>
              <a:tabLst>
                <a:tab pos="2335213" algn="l"/>
                <a:tab pos="4660900" algn="l"/>
                <a:tab pos="6005513" algn="l"/>
              </a:tabLst>
              <a:defRPr sz="2000">
                <a:solidFill>
                  <a:schemeClr val="tx1"/>
                </a:solidFill>
                <a:latin typeface="Calibri" charset="0"/>
              </a:defRPr>
            </a:lvl8pPr>
            <a:lvl9pPr marL="3886200" indent="-228600" defTabSz="895350" eaLnBrk="0" fontAlgn="base" hangingPunct="0">
              <a:spcBef>
                <a:spcPct val="20000"/>
              </a:spcBef>
              <a:spcAft>
                <a:spcPct val="0"/>
              </a:spcAft>
              <a:buFont typeface="Arial" charset="0"/>
              <a:buChar char="»"/>
              <a:tabLst>
                <a:tab pos="2335213" algn="l"/>
                <a:tab pos="4660900" algn="l"/>
                <a:tab pos="6005513" algn="l"/>
              </a:tabLst>
              <a:defRPr sz="2000">
                <a:solidFill>
                  <a:schemeClr val="tx1"/>
                </a:solidFill>
                <a:latin typeface="Calibri" charset="0"/>
              </a:defRPr>
            </a:lvl9pPr>
          </a:lstStyle>
          <a:p>
            <a:pPr eaLnBrk="1" hangingPunct="1">
              <a:lnSpc>
                <a:spcPct val="90000"/>
              </a:lnSpc>
              <a:buFontTx/>
              <a:buNone/>
            </a:pPr>
            <a:r>
              <a:rPr lang="en-US" altLang="en-US" sz="2000" dirty="0">
                <a:latin typeface="Courier New" charset="0"/>
              </a:rPr>
              <a:t>Dividend	Divisor	Quotient	Remainder  </a:t>
            </a:r>
          </a:p>
          <a:p>
            <a:pPr eaLnBrk="1" hangingPunct="1">
              <a:lnSpc>
                <a:spcPct val="90000"/>
              </a:lnSpc>
              <a:buFontTx/>
              <a:buNone/>
            </a:pPr>
            <a:r>
              <a:rPr lang="en-US" altLang="en-US" sz="2000" dirty="0">
                <a:latin typeface="Courier New" charset="0"/>
              </a:rPr>
              <a:t>a = 1160718174	b = 316258250	q1 = 3 	r1 = 211943424  </a:t>
            </a:r>
          </a:p>
          <a:p>
            <a:pPr eaLnBrk="1" hangingPunct="1">
              <a:lnSpc>
                <a:spcPct val="90000"/>
              </a:lnSpc>
              <a:buFontTx/>
              <a:buNone/>
            </a:pPr>
            <a:r>
              <a:rPr lang="en-US" altLang="en-US" sz="2000" dirty="0">
                <a:latin typeface="Courier New" charset="0"/>
              </a:rPr>
              <a:t>b = 316258250	r1 = 211943424	q2 = 1 	r2 = 104314826  </a:t>
            </a:r>
          </a:p>
          <a:p>
            <a:pPr eaLnBrk="1" hangingPunct="1">
              <a:lnSpc>
                <a:spcPct val="90000"/>
              </a:lnSpc>
              <a:buFontTx/>
              <a:buNone/>
            </a:pPr>
            <a:r>
              <a:rPr lang="en-US" altLang="en-US" sz="2000" dirty="0">
                <a:latin typeface="Courier New" charset="0"/>
              </a:rPr>
              <a:t>r1 = 211943424	r2 = 104314826	q3 = 2 	r3 = 3313772  </a:t>
            </a:r>
          </a:p>
          <a:p>
            <a:pPr eaLnBrk="1" hangingPunct="1">
              <a:lnSpc>
                <a:spcPct val="90000"/>
              </a:lnSpc>
              <a:buFontTx/>
              <a:buNone/>
            </a:pPr>
            <a:r>
              <a:rPr lang="en-US" altLang="en-US" sz="2000" dirty="0">
                <a:latin typeface="Courier New" charset="0"/>
              </a:rPr>
              <a:t>r2 = 104314826	r3 = 3313772 	q4 = 31	r4 = 1587894  </a:t>
            </a:r>
          </a:p>
          <a:p>
            <a:pPr eaLnBrk="1" hangingPunct="1">
              <a:lnSpc>
                <a:spcPct val="90000"/>
              </a:lnSpc>
              <a:buFontTx/>
              <a:buNone/>
            </a:pPr>
            <a:r>
              <a:rPr lang="en-US" altLang="en-US" sz="2000" dirty="0">
                <a:latin typeface="Courier New" charset="0"/>
              </a:rPr>
              <a:t>r3 = 3313772 	r4 = 1587894 	q5 = 2 	r5 = 137984   </a:t>
            </a:r>
          </a:p>
          <a:p>
            <a:pPr eaLnBrk="1" hangingPunct="1">
              <a:lnSpc>
                <a:spcPct val="90000"/>
              </a:lnSpc>
              <a:buFontTx/>
              <a:buNone/>
            </a:pPr>
            <a:r>
              <a:rPr lang="en-US" altLang="en-US" sz="2000" dirty="0">
                <a:latin typeface="Courier New" charset="0"/>
              </a:rPr>
              <a:t>r4 = 1587894 	r5 = 137984 	q6 = 11	r6 = 70070  </a:t>
            </a:r>
          </a:p>
          <a:p>
            <a:pPr eaLnBrk="1" hangingPunct="1">
              <a:lnSpc>
                <a:spcPct val="90000"/>
              </a:lnSpc>
              <a:buFontTx/>
              <a:buNone/>
            </a:pPr>
            <a:r>
              <a:rPr lang="en-US" altLang="en-US" sz="2000" dirty="0">
                <a:latin typeface="Courier New" charset="0"/>
              </a:rPr>
              <a:t>r5 = 137984 	r6 = 70070 	q7 = 1 	r7 = 67914 </a:t>
            </a:r>
          </a:p>
          <a:p>
            <a:pPr eaLnBrk="1" hangingPunct="1">
              <a:lnSpc>
                <a:spcPct val="90000"/>
              </a:lnSpc>
              <a:buFontTx/>
              <a:buNone/>
            </a:pPr>
            <a:r>
              <a:rPr lang="en-US" altLang="en-US" sz="2000" dirty="0">
                <a:latin typeface="Courier New" charset="0"/>
              </a:rPr>
              <a:t>r6 = 70070 	r7 = 67914 	q8 = 1 	r8 = 2516  </a:t>
            </a:r>
          </a:p>
          <a:p>
            <a:pPr eaLnBrk="1" hangingPunct="1">
              <a:lnSpc>
                <a:spcPct val="90000"/>
              </a:lnSpc>
              <a:buFontTx/>
              <a:buNone/>
            </a:pPr>
            <a:r>
              <a:rPr lang="en-US" altLang="en-US" sz="2000" dirty="0">
                <a:latin typeface="Courier New" charset="0"/>
              </a:rPr>
              <a:t>r7 = 67914 	r8 = 2516 	q9 = 31	r9 = 1078  </a:t>
            </a:r>
          </a:p>
          <a:p>
            <a:pPr eaLnBrk="1" hangingPunct="1">
              <a:lnSpc>
                <a:spcPct val="90000"/>
              </a:lnSpc>
              <a:buFontTx/>
              <a:buNone/>
            </a:pPr>
            <a:r>
              <a:rPr lang="en-US" altLang="en-US" sz="2000" dirty="0">
                <a:latin typeface="Courier New" charset="0"/>
              </a:rPr>
              <a:t>r8 = 2516 	r9 = </a:t>
            </a:r>
            <a:r>
              <a:rPr lang="en-US" altLang="en-US" sz="2000" dirty="0">
                <a:solidFill>
                  <a:srgbClr val="003399"/>
                </a:solidFill>
                <a:latin typeface="Courier New" charset="0"/>
              </a:rPr>
              <a:t>1078</a:t>
            </a:r>
            <a:r>
              <a:rPr lang="en-US" altLang="en-US" sz="2000" dirty="0">
                <a:latin typeface="Courier New" charset="0"/>
              </a:rPr>
              <a:t> 	q10 = 2	r10 = 0 </a:t>
            </a:r>
          </a:p>
        </p:txBody>
      </p:sp>
      <p:sp>
        <p:nvSpPr>
          <p:cNvPr id="337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76C1F11-F1AE-2E49-BAD7-8FA1CEEC557B}"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
        <p:nvSpPr>
          <p:cNvPr id="2" name="TextBox 1"/>
          <p:cNvSpPr txBox="1">
            <a:spLocks noChangeArrowheads="1"/>
          </p:cNvSpPr>
          <p:nvPr/>
        </p:nvSpPr>
        <p:spPr bwMode="auto">
          <a:xfrm>
            <a:off x="234950" y="5732463"/>
            <a:ext cx="84486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latin typeface="Arial" charset="0"/>
              </a:rPr>
              <a:t>There are other GCD algorithms, but </a:t>
            </a:r>
            <a:r>
              <a:rPr lang="en-AU" altLang="en-US" sz="2000" dirty="0">
                <a:latin typeface="Arial" charset="0"/>
              </a:rPr>
              <a:t>Euclidean Algorithm is </a:t>
            </a:r>
            <a:r>
              <a:rPr lang="en-AU" altLang="en-US" sz="2000" dirty="0">
                <a:solidFill>
                  <a:srgbClr val="0432FF"/>
                </a:solidFill>
                <a:latin typeface="Arial" charset="0"/>
              </a:rPr>
              <a:t>very efficient</a:t>
            </a:r>
            <a:r>
              <a:rPr lang="en-AU" altLang="en-US" sz="2000" dirty="0">
                <a:latin typeface="Arial" charset="0"/>
              </a:rPr>
              <a:t>!</a:t>
            </a:r>
            <a:endParaRPr lang="en-US" altLang="en-US" sz="2000" dirty="0">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AU" altLang="en-US" dirty="0"/>
              <a:t>Modular Arithmetic</a:t>
            </a:r>
          </a:p>
        </p:txBody>
      </p:sp>
      <p:sp>
        <p:nvSpPr>
          <p:cNvPr id="35842" name="Rectangle 3"/>
          <p:cNvSpPr>
            <a:spLocks noGrp="1" noChangeArrowheads="1"/>
          </p:cNvSpPr>
          <p:nvPr>
            <p:ph idx="1"/>
          </p:nvPr>
        </p:nvSpPr>
        <p:spPr>
          <a:xfrm>
            <a:off x="457200" y="1600200"/>
            <a:ext cx="8229600" cy="4953000"/>
          </a:xfrm>
        </p:spPr>
        <p:txBody>
          <a:bodyPr/>
          <a:lstStyle/>
          <a:p>
            <a:pPr eaLnBrk="1" hangingPunct="1">
              <a:lnSpc>
                <a:spcPct val="90000"/>
              </a:lnSpc>
            </a:pPr>
            <a:r>
              <a:rPr lang="en-US" altLang="en-US" sz="2800" dirty="0">
                <a:ea typeface="ＭＳ Ｐゴシック" charset="-128"/>
              </a:rPr>
              <a:t>define </a:t>
            </a:r>
            <a:r>
              <a:rPr lang="en-US" altLang="en-US" sz="2800" b="1" dirty="0">
                <a:ea typeface="ＭＳ Ｐゴシック" charset="-128"/>
              </a:rPr>
              <a:t>modulo operator</a:t>
            </a:r>
            <a:r>
              <a:rPr lang="en-US" altLang="en-US" sz="2800" dirty="0">
                <a:ea typeface="ＭＳ Ｐゴシック" charset="-128"/>
              </a:rPr>
              <a:t> “</a:t>
            </a:r>
            <a:r>
              <a:rPr lang="en-US" altLang="en-US" sz="2800" dirty="0">
                <a:latin typeface="Courier New" charset="0"/>
                <a:ea typeface="ＭＳ Ｐゴシック" charset="-128"/>
              </a:rPr>
              <a:t>a mod n”</a:t>
            </a:r>
            <a:r>
              <a:rPr lang="en-US" altLang="en-US" sz="2800" dirty="0">
                <a:ea typeface="ＭＳ Ｐゴシック" charset="-128"/>
              </a:rPr>
              <a:t> to be remainder when a is divided by n</a:t>
            </a:r>
          </a:p>
          <a:p>
            <a:pPr lvl="1" eaLnBrk="1" hangingPunct="1">
              <a:lnSpc>
                <a:spcPct val="90000"/>
              </a:lnSpc>
            </a:pPr>
            <a:r>
              <a:rPr lang="en-US" altLang="en-US" sz="2400" dirty="0">
                <a:ea typeface="ＭＳ Ｐゴシック" charset="-128"/>
              </a:rPr>
              <a:t>where positive integer </a:t>
            </a:r>
            <a:r>
              <a:rPr lang="en-US" altLang="en-US" sz="2400" i="1" dirty="0">
                <a:ea typeface="ＭＳ Ｐゴシック" charset="-128"/>
              </a:rPr>
              <a:t>n</a:t>
            </a:r>
            <a:r>
              <a:rPr lang="en-US" altLang="en-US" sz="2400" dirty="0">
                <a:ea typeface="ＭＳ Ｐゴシック" charset="-128"/>
              </a:rPr>
              <a:t> is called the </a:t>
            </a:r>
            <a:r>
              <a:rPr lang="en-US" altLang="en-US" sz="2400" b="1" dirty="0">
                <a:ea typeface="ＭＳ Ｐゴシック" charset="-128"/>
              </a:rPr>
              <a:t>modulus</a:t>
            </a:r>
            <a:endParaRPr lang="en-AU" altLang="en-US" sz="2400" b="1" dirty="0">
              <a:ea typeface="ＭＳ Ｐゴシック" charset="-128"/>
            </a:endParaRPr>
          </a:p>
          <a:p>
            <a:pPr lvl="1" eaLnBrk="1" hangingPunct="1">
              <a:lnSpc>
                <a:spcPct val="90000"/>
              </a:lnSpc>
            </a:pPr>
            <a:r>
              <a:rPr lang="en-US" altLang="en-US" sz="2400" dirty="0">
                <a:latin typeface="Courier New" charset="0"/>
                <a:ea typeface="ＭＳ Ｐゴシック" charset="-128"/>
              </a:rPr>
              <a:t>a = </a:t>
            </a:r>
            <a:r>
              <a:rPr lang="en-US" altLang="en-US" sz="2400" dirty="0" err="1">
                <a:latin typeface="Courier New" charset="0"/>
                <a:ea typeface="ＭＳ Ｐゴシック" charset="-128"/>
              </a:rPr>
              <a:t>qn</a:t>
            </a:r>
            <a:r>
              <a:rPr lang="en-US" altLang="en-US" sz="2400" dirty="0">
                <a:latin typeface="Courier New" charset="0"/>
                <a:ea typeface="ＭＳ Ｐゴシック" charset="-128"/>
              </a:rPr>
              <a:t> + r      0&lt;=r&lt;n; q=floor(a/n)</a:t>
            </a:r>
          </a:p>
          <a:p>
            <a:pPr lvl="1" eaLnBrk="1" hangingPunct="1">
              <a:lnSpc>
                <a:spcPct val="90000"/>
              </a:lnSpc>
            </a:pPr>
            <a:r>
              <a:rPr lang="en-US" altLang="en-US" sz="2400" dirty="0">
                <a:latin typeface="Courier New" charset="0"/>
                <a:ea typeface="ＭＳ Ｐゴシック" charset="-128"/>
              </a:rPr>
              <a:t>a = floor(a/n) * n + (a mod n) </a:t>
            </a:r>
          </a:p>
          <a:p>
            <a:pPr lvl="1" eaLnBrk="1" hangingPunct="1">
              <a:lnSpc>
                <a:spcPct val="90000"/>
              </a:lnSpc>
            </a:pPr>
            <a:r>
              <a:rPr lang="en-AU" altLang="en-US" sz="2400" dirty="0" err="1">
                <a:latin typeface="Courier New" charset="0"/>
                <a:ea typeface="ＭＳ Ｐゴシック" charset="-128"/>
              </a:rPr>
              <a:t>e.g</a:t>
            </a:r>
            <a:r>
              <a:rPr lang="en-AU" altLang="en-US" sz="2400" dirty="0">
                <a:latin typeface="Courier New" charset="0"/>
                <a:ea typeface="ＭＳ Ｐゴシック" charset="-128"/>
              </a:rPr>
              <a:t>, 11 mod 7 = 4;   -11 mod 7 = 3</a:t>
            </a:r>
          </a:p>
          <a:p>
            <a:pPr lvl="1" eaLnBrk="1" hangingPunct="1">
              <a:lnSpc>
                <a:spcPct val="90000"/>
              </a:lnSpc>
            </a:pPr>
            <a:endParaRPr lang="en-AU" altLang="en-US" sz="2400" dirty="0">
              <a:latin typeface="Courier New" charset="0"/>
              <a:ea typeface="ＭＳ Ｐゴシック" charset="-128"/>
            </a:endParaRPr>
          </a:p>
          <a:p>
            <a:pPr eaLnBrk="1" hangingPunct="1">
              <a:lnSpc>
                <a:spcPct val="90000"/>
              </a:lnSpc>
            </a:pPr>
            <a:r>
              <a:rPr lang="en-AU" altLang="en-US" sz="2800" i="1" dirty="0">
                <a:ea typeface="ＭＳ Ｐゴシック" charset="-128"/>
              </a:rPr>
              <a:t>a</a:t>
            </a:r>
            <a:r>
              <a:rPr lang="en-AU" altLang="en-US" sz="2800" dirty="0">
                <a:ea typeface="ＭＳ Ｐゴシック" charset="-128"/>
              </a:rPr>
              <a:t> and </a:t>
            </a:r>
            <a:r>
              <a:rPr lang="en-AU" altLang="en-US" sz="2800" i="1" dirty="0">
                <a:ea typeface="ＭＳ Ｐゴシック" charset="-128"/>
              </a:rPr>
              <a:t>b</a:t>
            </a:r>
            <a:r>
              <a:rPr lang="en-AU" altLang="en-US" sz="2800" dirty="0">
                <a:ea typeface="ＭＳ Ｐゴシック" charset="-128"/>
              </a:rPr>
              <a:t> are </a:t>
            </a:r>
            <a:r>
              <a:rPr lang="en-AU" altLang="en-US" sz="2800" dirty="0">
                <a:solidFill>
                  <a:srgbClr val="0432FF"/>
                </a:solidFill>
                <a:ea typeface="ＭＳ Ｐゴシック" charset="-128"/>
              </a:rPr>
              <a:t>congruent modulo </a:t>
            </a:r>
            <a:r>
              <a:rPr lang="en-AU" altLang="en-US" sz="2800" dirty="0">
                <a:ea typeface="ＭＳ Ｐゴシック" charset="-128"/>
              </a:rPr>
              <a:t>n if:  </a:t>
            </a:r>
          </a:p>
          <a:p>
            <a:pPr marL="0" indent="0" eaLnBrk="1" hangingPunct="1">
              <a:lnSpc>
                <a:spcPct val="90000"/>
              </a:lnSpc>
              <a:buNone/>
            </a:pPr>
            <a:r>
              <a:rPr lang="en-AU" altLang="en-US" sz="2800" dirty="0">
                <a:latin typeface="Courier New" charset="0"/>
                <a:ea typeface="ＭＳ Ｐゴシック" charset="-128"/>
              </a:rPr>
              <a:t>  </a:t>
            </a:r>
            <a:r>
              <a:rPr lang="en-AU" altLang="en-US" sz="2400" dirty="0">
                <a:latin typeface="Courier New" charset="0"/>
                <a:ea typeface="ＭＳ Ｐゴシック" charset="-128"/>
              </a:rPr>
              <a:t>a mod n = b mod n</a:t>
            </a:r>
            <a:r>
              <a:rPr lang="en-AU" altLang="en-US" sz="2400" dirty="0">
                <a:ea typeface="ＭＳ Ｐゴシック" charset="-128"/>
              </a:rPr>
              <a:t> </a:t>
            </a:r>
          </a:p>
          <a:p>
            <a:pPr lvl="1" eaLnBrk="1" hangingPunct="1">
              <a:lnSpc>
                <a:spcPct val="90000"/>
              </a:lnSpc>
            </a:pPr>
            <a:r>
              <a:rPr lang="en-AU" altLang="en-US" sz="2400" dirty="0">
                <a:ea typeface="ＭＳ Ｐゴシック" charset="-128"/>
              </a:rPr>
              <a:t>when divided by </a:t>
            </a:r>
            <a:r>
              <a:rPr lang="en-AU" altLang="en-US" sz="2400" i="1" dirty="0">
                <a:ea typeface="ＭＳ Ｐゴシック" charset="-128"/>
              </a:rPr>
              <a:t>n,</a:t>
            </a:r>
            <a:r>
              <a:rPr lang="en-AU" altLang="en-US" sz="2400" dirty="0">
                <a:ea typeface="ＭＳ Ｐゴシック" charset="-128"/>
              </a:rPr>
              <a:t> a &amp; b have same remainder </a:t>
            </a:r>
          </a:p>
          <a:p>
            <a:pPr lvl="1" eaLnBrk="1" hangingPunct="1">
              <a:lnSpc>
                <a:spcPct val="90000"/>
              </a:lnSpc>
            </a:pPr>
            <a:r>
              <a:rPr lang="en-US" altLang="en-US" sz="2400" dirty="0">
                <a:solidFill>
                  <a:srgbClr val="0432FF"/>
                </a:solidFill>
                <a:ea typeface="ＭＳ Ｐゴシック" charset="-128"/>
              </a:rPr>
              <a:t>a </a:t>
            </a:r>
            <a:r>
              <a:rPr lang="el-GR" altLang="en-US" sz="2400" dirty="0">
                <a:solidFill>
                  <a:srgbClr val="0432FF"/>
                </a:solidFill>
                <a:ea typeface="ＭＳ Ｐゴシック" charset="-128"/>
              </a:rPr>
              <a:t>≡</a:t>
            </a:r>
            <a:r>
              <a:rPr lang="en-US" altLang="en-US" sz="2400" dirty="0">
                <a:solidFill>
                  <a:srgbClr val="0432FF"/>
                </a:solidFill>
                <a:ea typeface="ＭＳ Ｐゴシック" charset="-128"/>
              </a:rPr>
              <a:t> b (mod n),    </a:t>
            </a:r>
            <a:r>
              <a:rPr lang="en-AU" altLang="en-US" sz="2400" dirty="0" err="1">
                <a:ea typeface="ＭＳ Ｐゴシック" charset="-128"/>
              </a:rPr>
              <a:t>eg</a:t>
            </a:r>
            <a:r>
              <a:rPr lang="en-AU" altLang="en-US" sz="2400" dirty="0">
                <a:ea typeface="ＭＳ Ｐゴシック" charset="-128"/>
              </a:rPr>
              <a:t>. 100 </a:t>
            </a:r>
            <a:r>
              <a:rPr lang="el-GR" altLang="en-US" sz="2400" dirty="0">
                <a:ea typeface="ＭＳ Ｐゴシック" charset="-128"/>
              </a:rPr>
              <a:t>≡</a:t>
            </a:r>
            <a:r>
              <a:rPr lang="en-US" altLang="en-US" sz="2400" dirty="0">
                <a:ea typeface="ＭＳ Ｐゴシック" charset="-128"/>
              </a:rPr>
              <a:t> </a:t>
            </a:r>
            <a:r>
              <a:rPr lang="en-AU" altLang="en-US" sz="2400" dirty="0">
                <a:ea typeface="ＭＳ Ｐゴシック" charset="-128"/>
              </a:rPr>
              <a:t>34 mod 11 </a:t>
            </a:r>
          </a:p>
        </p:txBody>
      </p:sp>
      <p:sp>
        <p:nvSpPr>
          <p:cNvPr id="358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62295BF-BA74-1043-9A27-83CC58C2E44C}"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28600" y="277813"/>
            <a:ext cx="8686800" cy="1139825"/>
          </a:xfrm>
        </p:spPr>
        <p:txBody>
          <a:bodyPr/>
          <a:lstStyle/>
          <a:p>
            <a:pPr eaLnBrk="1" hangingPunct="1"/>
            <a:r>
              <a:rPr lang="en-AU" altLang="en-US" dirty="0"/>
              <a:t>Modular Arithmetic Operations</a:t>
            </a:r>
          </a:p>
        </p:txBody>
      </p:sp>
      <p:sp>
        <p:nvSpPr>
          <p:cNvPr id="37890" name="Rectangle 3"/>
          <p:cNvSpPr>
            <a:spLocks noGrp="1" noChangeArrowheads="1"/>
          </p:cNvSpPr>
          <p:nvPr>
            <p:ph idx="1"/>
          </p:nvPr>
        </p:nvSpPr>
        <p:spPr>
          <a:xfrm>
            <a:off x="457200" y="1600200"/>
            <a:ext cx="8686800" cy="4525963"/>
          </a:xfrm>
        </p:spPr>
        <p:txBody>
          <a:bodyPr/>
          <a:lstStyle/>
          <a:p>
            <a:pPr eaLnBrk="1" hangingPunct="1"/>
            <a:r>
              <a:rPr lang="en-AU" altLang="en-US" dirty="0">
                <a:solidFill>
                  <a:srgbClr val="0432FF"/>
                </a:solidFill>
                <a:ea typeface="ＭＳ Ｐゴシック" charset="-128"/>
              </a:rPr>
              <a:t>(mod n) </a:t>
            </a:r>
            <a:r>
              <a:rPr lang="en-AU" altLang="en-US" dirty="0">
                <a:ea typeface="ＭＳ Ｐゴシック" charset="-128"/>
              </a:rPr>
              <a:t>operator maps all integers into the set</a:t>
            </a:r>
          </a:p>
          <a:p>
            <a:pPr marL="457200" lvl="1" indent="0" eaLnBrk="1" hangingPunct="1">
              <a:buFont typeface="Arial" charset="0"/>
              <a:buNone/>
            </a:pPr>
            <a:r>
              <a:rPr lang="en-US" altLang="en-US" dirty="0">
                <a:solidFill>
                  <a:srgbClr val="0432FF"/>
                </a:solidFill>
                <a:ea typeface="ＭＳ Ｐゴシック" charset="-128"/>
              </a:rPr>
              <a:t>Z</a:t>
            </a:r>
            <a:r>
              <a:rPr lang="en-US" altLang="en-US" baseline="-25000" dirty="0">
                <a:solidFill>
                  <a:srgbClr val="0432FF"/>
                </a:solidFill>
                <a:ea typeface="ＭＳ Ｐゴシック" charset="-128"/>
              </a:rPr>
              <a:t>n</a:t>
            </a:r>
            <a:r>
              <a:rPr lang="en-US" altLang="en-US" dirty="0">
                <a:ea typeface="ＭＳ Ｐゴシック" charset="-128"/>
              </a:rPr>
              <a:t>   =  {0, 1, . . . , (</a:t>
            </a:r>
            <a:r>
              <a:rPr lang="en-US" altLang="en-US" i="1" dirty="0">
                <a:ea typeface="ＭＳ Ｐゴシック" charset="-128"/>
              </a:rPr>
              <a:t>n – 1)}</a:t>
            </a:r>
          </a:p>
          <a:p>
            <a:pPr marL="457200" lvl="1" indent="0" eaLnBrk="1" hangingPunct="1">
              <a:buFont typeface="Arial" charset="0"/>
              <a:buNone/>
            </a:pPr>
            <a:endParaRPr lang="en-US" altLang="en-US" i="1" dirty="0">
              <a:ea typeface="ＭＳ Ｐゴシック" charset="-128"/>
            </a:endParaRPr>
          </a:p>
          <a:p>
            <a:pPr eaLnBrk="1" hangingPunct="1"/>
            <a:r>
              <a:rPr lang="en-AU" altLang="en-US" dirty="0">
                <a:ea typeface="ＭＳ Ｐゴシック" charset="-128"/>
              </a:rPr>
              <a:t>can perform arithmetic operations within the confines of this set </a:t>
            </a:r>
            <a:r>
              <a:rPr lang="en-AU" altLang="en-US" dirty="0">
                <a:ea typeface="ＭＳ Ｐゴシック" charset="-128"/>
                <a:sym typeface="Wingdings" charset="2"/>
              </a:rPr>
              <a:t> </a:t>
            </a:r>
            <a:r>
              <a:rPr lang="en-AU" altLang="en-US" dirty="0">
                <a:solidFill>
                  <a:srgbClr val="0432FF"/>
                </a:solidFill>
                <a:ea typeface="ＭＳ Ｐゴシック" charset="-128"/>
                <a:sym typeface="Wingdings" charset="2"/>
              </a:rPr>
              <a:t>modular arithmetic</a:t>
            </a:r>
          </a:p>
          <a:p>
            <a:pPr eaLnBrk="1" hangingPunct="1"/>
            <a:endParaRPr lang="en-AU" altLang="en-US" sz="2800" dirty="0">
              <a:ea typeface="ＭＳ Ｐゴシック" charset="-128"/>
              <a:sym typeface="Wingdings" charset="2"/>
            </a:endParaRPr>
          </a:p>
          <a:p>
            <a:pPr eaLnBrk="1" hangingPunct="1"/>
            <a:r>
              <a:rPr lang="en-AU" altLang="en-US" dirty="0">
                <a:ea typeface="ＭＳ Ｐゴシック" charset="-128"/>
                <a:sym typeface="Wingdings" charset="2"/>
              </a:rPr>
              <a:t>Rules for addition, subtraction, and multiplication carry over into modular arithmetic</a:t>
            </a:r>
            <a:endParaRPr lang="en-AU" altLang="en-US" dirty="0">
              <a:ea typeface="ＭＳ Ｐゴシック" charset="-128"/>
            </a:endParaRPr>
          </a:p>
        </p:txBody>
      </p:sp>
      <p:sp>
        <p:nvSpPr>
          <p:cNvPr id="378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9F68698-DE46-B247-AACE-4CD0527CBD2C}"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304800" y="277813"/>
            <a:ext cx="8534400" cy="1139825"/>
          </a:xfrm>
        </p:spPr>
        <p:txBody>
          <a:bodyPr/>
          <a:lstStyle/>
          <a:p>
            <a:pPr eaLnBrk="1" hangingPunct="1"/>
            <a:r>
              <a:rPr lang="en-AU" altLang="en-US" sz="3600" dirty="0">
                <a:ea typeface="ＭＳ Ｐゴシック" charset="-128"/>
              </a:rPr>
              <a:t>Properties of Modular Arithmetic </a:t>
            </a:r>
            <a:r>
              <a:rPr lang="en-AU" altLang="en-US" sz="3600" dirty="0"/>
              <a:t>Operations</a:t>
            </a:r>
            <a:endParaRPr lang="en-US" altLang="en-US" sz="3600" dirty="0">
              <a:ea typeface="ＭＳ Ｐゴシック" charset="-128"/>
            </a:endParaRPr>
          </a:p>
        </p:txBody>
      </p:sp>
      <p:sp>
        <p:nvSpPr>
          <p:cNvPr id="39938" name="Content Placeholder 2"/>
          <p:cNvSpPr>
            <a:spLocks noGrp="1"/>
          </p:cNvSpPr>
          <p:nvPr>
            <p:ph idx="1"/>
          </p:nvPr>
        </p:nvSpPr>
        <p:spPr>
          <a:xfrm>
            <a:off x="457200" y="1676400"/>
            <a:ext cx="8229600" cy="4724400"/>
          </a:xfrm>
        </p:spPr>
        <p:txBody>
          <a:bodyPr/>
          <a:lstStyle/>
          <a:p>
            <a:pPr marL="514350" indent="-514350" eaLnBrk="1" hangingPunct="1">
              <a:buFont typeface="Arial" charset="0"/>
              <a:buAutoNum type="arabicPeriod"/>
            </a:pPr>
            <a:r>
              <a:rPr lang="en-US" altLang="en-US" dirty="0">
                <a:latin typeface="Courier New" charset="0"/>
                <a:ea typeface="ＭＳ Ｐゴシック" charset="-128"/>
                <a:cs typeface="Courier New" charset="0"/>
              </a:rPr>
              <a:t>[(a mod n) + (b mod n)] mod n = (a + b) mod n  </a:t>
            </a:r>
          </a:p>
          <a:p>
            <a:pPr marL="514350" indent="-514350" eaLnBrk="1" hangingPunct="1">
              <a:buFont typeface="Arial" charset="0"/>
              <a:buAutoNum type="arabicPeriod"/>
            </a:pPr>
            <a:r>
              <a:rPr lang="en-US" altLang="en-US" dirty="0">
                <a:latin typeface="Courier New" charset="0"/>
                <a:ea typeface="ＭＳ Ｐゴシック" charset="-128"/>
                <a:cs typeface="Courier New" charset="0"/>
              </a:rPr>
              <a:t>[(a mod n) – (b mod n)] mod n = (a – b) mod n  </a:t>
            </a:r>
          </a:p>
          <a:p>
            <a:pPr marL="514350" indent="-514350" eaLnBrk="1" hangingPunct="1">
              <a:buFont typeface="Arial" charset="0"/>
              <a:buAutoNum type="arabicPeriod"/>
            </a:pPr>
            <a:r>
              <a:rPr lang="en-US" altLang="en-US" b="1" dirty="0">
                <a:solidFill>
                  <a:srgbClr val="0432FF"/>
                </a:solidFill>
                <a:latin typeface="Courier New" charset="0"/>
                <a:ea typeface="ＭＳ Ｐゴシック" charset="-128"/>
                <a:cs typeface="Courier New" charset="0"/>
              </a:rPr>
              <a:t>[(a mod n) x (b mod n)] mod n = (a x b) mod n</a:t>
            </a:r>
          </a:p>
          <a:p>
            <a:pPr lvl="1" eaLnBrk="1" hangingPunct="1">
              <a:buFont typeface="Wingdings" charset="2"/>
              <a:buNone/>
            </a:pPr>
            <a:r>
              <a:rPr lang="en-US" altLang="en-US" sz="1600" dirty="0">
                <a:ea typeface="ＭＳ Ｐゴシック" charset="-128"/>
                <a:cs typeface="Courier New" charset="0"/>
              </a:rPr>
              <a:t>e.g.</a:t>
            </a:r>
          </a:p>
          <a:p>
            <a:pPr lvl="1" eaLnBrk="1" hangingPunct="1">
              <a:buFont typeface="Wingdings" charset="2"/>
              <a:buNone/>
            </a:pPr>
            <a:r>
              <a:rPr lang="en-US" altLang="en-US" sz="1600" dirty="0">
                <a:ea typeface="ＭＳ Ｐゴシック" charset="-128"/>
                <a:cs typeface="Courier New" charset="0"/>
              </a:rPr>
              <a:t>[(11 mod 8) + (15 mod 8)] mod 8 = 10 mod 8 = 2 (11 + 15) mod 8 = 26 mod 8 = 2</a:t>
            </a:r>
          </a:p>
          <a:p>
            <a:pPr lvl="1" eaLnBrk="1" hangingPunct="1">
              <a:buFont typeface="Wingdings" charset="2"/>
              <a:buNone/>
            </a:pPr>
            <a:r>
              <a:rPr lang="en-US" altLang="en-US" sz="1600" dirty="0">
                <a:ea typeface="ＭＳ Ｐゴシック" charset="-128"/>
                <a:cs typeface="Courier New" charset="0"/>
              </a:rPr>
              <a:t>[(11 mod 8) – (15 mod 8)] mod 8 = –4 mod 8 = 4 (11 – 15) mod 8 = –4 mod 8 = 4 </a:t>
            </a:r>
          </a:p>
          <a:p>
            <a:pPr lvl="1" eaLnBrk="1" hangingPunct="1">
              <a:buFont typeface="Wingdings" charset="2"/>
              <a:buNone/>
            </a:pPr>
            <a:r>
              <a:rPr lang="en-US" altLang="en-US" sz="1600" dirty="0">
                <a:ea typeface="ＭＳ Ｐゴシック" charset="-128"/>
                <a:cs typeface="Courier New" charset="0"/>
              </a:rPr>
              <a:t>[(11 mod 8) x (15 mod 8)] mod 8 = 21 mod 8 = 5 (11 x 15) mod 8 = 165 mod 8 = 5</a:t>
            </a:r>
          </a:p>
          <a:p>
            <a:pPr lvl="1" eaLnBrk="1" hangingPunct="1">
              <a:buFont typeface="Wingdings" charset="2"/>
              <a:buNone/>
            </a:pPr>
            <a:endParaRPr lang="en-US" altLang="en-US" dirty="0">
              <a:latin typeface="Courier New" charset="0"/>
              <a:ea typeface="ＭＳ Ｐゴシック" charset="-128"/>
              <a:cs typeface="Courier New" charset="0"/>
            </a:endParaRPr>
          </a:p>
        </p:txBody>
      </p:sp>
      <p:sp>
        <p:nvSpPr>
          <p:cNvPr id="399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ADC2D73-2361-4745-842A-E78D3062193E}"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tLang="en-US" dirty="0">
                <a:ea typeface="ＭＳ Ｐゴシック" charset="-128"/>
              </a:rPr>
              <a:t>Modulo 8 Addition in Z</a:t>
            </a:r>
            <a:r>
              <a:rPr lang="en-US" altLang="en-US" baseline="-25000" dirty="0">
                <a:ea typeface="ＭＳ Ｐゴシック" charset="-128"/>
              </a:rPr>
              <a:t>8</a:t>
            </a:r>
            <a:endParaRPr lang="en-AU" altLang="en-US" baseline="-25000" dirty="0">
              <a:ea typeface="ＭＳ Ｐゴシック" charset="-128"/>
            </a:endParaRPr>
          </a:p>
        </p:txBody>
      </p:sp>
      <p:sp>
        <p:nvSpPr>
          <p:cNvPr id="41986" name="Text Box 4"/>
          <p:cNvSpPr txBox="1">
            <a:spLocks noChangeArrowheads="1"/>
          </p:cNvSpPr>
          <p:nvPr/>
        </p:nvSpPr>
        <p:spPr bwMode="auto">
          <a:xfrm>
            <a:off x="914400" y="1295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50000"/>
              </a:spcBef>
              <a:buFontTx/>
              <a:buNone/>
            </a:pPr>
            <a:endParaRPr lang="en-US" altLang="en-US" sz="1800">
              <a:latin typeface="Arial" charset="0"/>
            </a:endParaRPr>
          </a:p>
        </p:txBody>
      </p:sp>
      <p:graphicFrame>
        <p:nvGraphicFramePr>
          <p:cNvPr id="61945" name="Group 505"/>
          <p:cNvGraphicFramePr>
            <a:graphicFrameLocks noGrp="1"/>
          </p:cNvGraphicFramePr>
          <p:nvPr>
            <p:extLst>
              <p:ext uri="{D42A27DB-BD31-4B8C-83A1-F6EECF244321}">
                <p14:modId xmlns:p14="http://schemas.microsoft.com/office/powerpoint/2010/main" val="546325185"/>
              </p:ext>
            </p:extLst>
          </p:nvPr>
        </p:nvGraphicFramePr>
        <p:xfrm>
          <a:off x="1255713" y="1335088"/>
          <a:ext cx="3676650" cy="5000625"/>
        </p:xfrm>
        <a:graphic>
          <a:graphicData uri="http://schemas.openxmlformats.org/drawingml/2006/table">
            <a:tbl>
              <a:tblPr/>
              <a:tblGrid>
                <a:gridCol w="384175">
                  <a:extLst>
                    <a:ext uri="{9D8B030D-6E8A-4147-A177-3AD203B41FA5}">
                      <a16:colId xmlns:a16="http://schemas.microsoft.com/office/drawing/2014/main" val="20000"/>
                    </a:ext>
                  </a:extLst>
                </a:gridCol>
                <a:gridCol w="411162">
                  <a:extLst>
                    <a:ext uri="{9D8B030D-6E8A-4147-A177-3AD203B41FA5}">
                      <a16:colId xmlns:a16="http://schemas.microsoft.com/office/drawing/2014/main" val="20001"/>
                    </a:ext>
                  </a:extLst>
                </a:gridCol>
                <a:gridCol w="411163">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gridCol w="411163">
                  <a:extLst>
                    <a:ext uri="{9D8B030D-6E8A-4147-A177-3AD203B41FA5}">
                      <a16:colId xmlns:a16="http://schemas.microsoft.com/office/drawing/2014/main" val="20005"/>
                    </a:ext>
                  </a:extLst>
                </a:gridCol>
                <a:gridCol w="411162">
                  <a:extLst>
                    <a:ext uri="{9D8B030D-6E8A-4147-A177-3AD203B41FA5}">
                      <a16:colId xmlns:a16="http://schemas.microsoft.com/office/drawing/2014/main" val="20006"/>
                    </a:ext>
                  </a:extLst>
                </a:gridCol>
                <a:gridCol w="411163">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tblGrid>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20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70E36BE-63F7-1741-AA35-9B5CF274B5AF}"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
        <p:nvSpPr>
          <p:cNvPr id="42088" name="TextBox 2"/>
          <p:cNvSpPr txBox="1">
            <a:spLocks noChangeArrowheads="1"/>
          </p:cNvSpPr>
          <p:nvPr/>
        </p:nvSpPr>
        <p:spPr bwMode="auto">
          <a:xfrm>
            <a:off x="5292725" y="2900363"/>
            <a:ext cx="363537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latin typeface="Arial" charset="0"/>
              </a:rPr>
              <a:t>The matrix is symmetric about the main diagonal</a:t>
            </a:r>
          </a:p>
          <a:p>
            <a:pPr eaLnBrk="1" hangingPunct="1">
              <a:spcBef>
                <a:spcPct val="0"/>
              </a:spcBef>
              <a:buFontTx/>
              <a:buNone/>
            </a:pPr>
            <a:endParaRPr lang="en-US" altLang="en-US" sz="2000" dirty="0">
              <a:latin typeface="Arial" charset="0"/>
            </a:endParaRPr>
          </a:p>
          <a:p>
            <a:pPr eaLnBrk="1" hangingPunct="1">
              <a:spcBef>
                <a:spcPct val="0"/>
              </a:spcBef>
              <a:buNone/>
            </a:pPr>
            <a:r>
              <a:rPr lang="en-US" altLang="en-US" sz="2000" dirty="0">
                <a:solidFill>
                  <a:srgbClr val="0432FF"/>
                </a:solidFill>
                <a:latin typeface="Arial" charset="0"/>
              </a:rPr>
              <a:t>Identity element I for addition: (</a:t>
            </a:r>
            <a:r>
              <a:rPr lang="en-US" altLang="en-US" sz="2000" dirty="0" err="1">
                <a:solidFill>
                  <a:srgbClr val="0432FF"/>
                </a:solidFill>
                <a:latin typeface="Arial" charset="0"/>
              </a:rPr>
              <a:t>I+x</a:t>
            </a:r>
            <a:r>
              <a:rPr lang="en-US" altLang="en-US" sz="2000" dirty="0">
                <a:solidFill>
                  <a:srgbClr val="0432FF"/>
                </a:solidFill>
                <a:latin typeface="Arial" charset="0"/>
              </a:rPr>
              <a:t>) mod 8 = x </a:t>
            </a:r>
            <a:endParaRPr lang="en-US" altLang="en-US" sz="2000" dirty="0">
              <a:latin typeface="Arial" charset="0"/>
            </a:endParaRP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solidFill>
                  <a:srgbClr val="0432FF"/>
                </a:solidFill>
                <a:latin typeface="Arial" charset="0"/>
              </a:rPr>
              <a:t>Additive inverse </a:t>
            </a:r>
            <a:r>
              <a:rPr lang="en-US" altLang="en-US" sz="2000" dirty="0">
                <a:latin typeface="Arial" charset="0"/>
              </a:rPr>
              <a:t>exists to each integer in modular addition:</a:t>
            </a:r>
          </a:p>
          <a:p>
            <a:pPr eaLnBrk="1" hangingPunct="1">
              <a:spcBef>
                <a:spcPct val="0"/>
              </a:spcBef>
              <a:buFontTx/>
              <a:buNone/>
            </a:pPr>
            <a:r>
              <a:rPr lang="en-US" altLang="en-US" sz="2000" dirty="0">
                <a:solidFill>
                  <a:srgbClr val="0432FF"/>
                </a:solidFill>
                <a:latin typeface="Arial" charset="0"/>
              </a:rPr>
              <a:t>(</a:t>
            </a:r>
            <a:r>
              <a:rPr lang="en-US" altLang="en-US" sz="2000" dirty="0" err="1">
                <a:solidFill>
                  <a:srgbClr val="0432FF"/>
                </a:solidFill>
                <a:latin typeface="Arial" charset="0"/>
              </a:rPr>
              <a:t>x+y</a:t>
            </a:r>
            <a:r>
              <a:rPr lang="en-US" altLang="en-US" sz="2000" dirty="0">
                <a:solidFill>
                  <a:srgbClr val="0432FF"/>
                </a:solidFill>
                <a:latin typeface="Arial" charset="0"/>
              </a:rPr>
              <a:t>) mod 8 = 0</a:t>
            </a:r>
          </a:p>
          <a:p>
            <a:pPr eaLnBrk="1" hangingPunct="1">
              <a:spcBef>
                <a:spcPct val="0"/>
              </a:spcBef>
              <a:buFontTx/>
              <a:buNone/>
            </a:pPr>
            <a:endParaRPr lang="en-US" altLang="en-US" sz="2000" dirty="0">
              <a:solidFill>
                <a:srgbClr val="0432FF"/>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tLang="en-US" dirty="0">
                <a:ea typeface="ＭＳ Ｐゴシック" charset="-128"/>
              </a:rPr>
              <a:t>Modulo 8 Multiplication in Z</a:t>
            </a:r>
            <a:r>
              <a:rPr lang="en-US" altLang="en-US" baseline="-25000" dirty="0">
                <a:ea typeface="ＭＳ Ｐゴシック" charset="-128"/>
              </a:rPr>
              <a:t>8</a:t>
            </a:r>
            <a:endParaRPr lang="en-AU" altLang="en-US" dirty="0">
              <a:ea typeface="ＭＳ Ｐゴシック" charset="-128"/>
            </a:endParaRPr>
          </a:p>
        </p:txBody>
      </p:sp>
      <p:sp>
        <p:nvSpPr>
          <p:cNvPr id="44034" name="Text Box 4"/>
          <p:cNvSpPr txBox="1">
            <a:spLocks noChangeArrowheads="1"/>
          </p:cNvSpPr>
          <p:nvPr/>
        </p:nvSpPr>
        <p:spPr bwMode="auto">
          <a:xfrm>
            <a:off x="914400" y="1295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50000"/>
              </a:spcBef>
              <a:buFontTx/>
              <a:buNone/>
            </a:pPr>
            <a:endParaRPr lang="en-US" altLang="en-US" sz="1800">
              <a:latin typeface="Arial" charset="0"/>
            </a:endParaRPr>
          </a:p>
        </p:txBody>
      </p:sp>
      <p:graphicFrame>
        <p:nvGraphicFramePr>
          <p:cNvPr id="61945" name="Group 505"/>
          <p:cNvGraphicFramePr>
            <a:graphicFrameLocks noGrp="1"/>
          </p:cNvGraphicFramePr>
          <p:nvPr>
            <p:extLst>
              <p:ext uri="{D42A27DB-BD31-4B8C-83A1-F6EECF244321}">
                <p14:modId xmlns:p14="http://schemas.microsoft.com/office/powerpoint/2010/main" val="1497776479"/>
              </p:ext>
            </p:extLst>
          </p:nvPr>
        </p:nvGraphicFramePr>
        <p:xfrm>
          <a:off x="1327150" y="1371600"/>
          <a:ext cx="3676650" cy="5000625"/>
        </p:xfrm>
        <a:graphic>
          <a:graphicData uri="http://schemas.openxmlformats.org/drawingml/2006/table">
            <a:tbl>
              <a:tblPr/>
              <a:tblGrid>
                <a:gridCol w="384175">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411162">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3">
                  <a:extLst>
                    <a:ext uri="{9D8B030D-6E8A-4147-A177-3AD203B41FA5}">
                      <a16:colId xmlns:a16="http://schemas.microsoft.com/office/drawing/2014/main" val="20004"/>
                    </a:ext>
                  </a:extLst>
                </a:gridCol>
                <a:gridCol w="411162">
                  <a:extLst>
                    <a:ext uri="{9D8B030D-6E8A-4147-A177-3AD203B41FA5}">
                      <a16:colId xmlns:a16="http://schemas.microsoft.com/office/drawing/2014/main" val="20005"/>
                    </a:ext>
                  </a:extLst>
                </a:gridCol>
                <a:gridCol w="411163">
                  <a:extLst>
                    <a:ext uri="{9D8B030D-6E8A-4147-A177-3AD203B41FA5}">
                      <a16:colId xmlns:a16="http://schemas.microsoft.com/office/drawing/2014/main" val="20006"/>
                    </a:ext>
                  </a:extLst>
                </a:gridCol>
                <a:gridCol w="411162">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tblGrid>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x</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1</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dirty="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1</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1</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dirty="0">
                          <a:ln>
                            <a:noFill/>
                          </a:ln>
                          <a:solidFill>
                            <a:srgbClr val="0432FF"/>
                          </a:solidFill>
                          <a:effectLst/>
                          <a:latin typeface="Times" pitchFamily="-107" charset="0"/>
                          <a:ea typeface="ＭＳ Ｐゴシック" pitchFamily="34" charset="-128"/>
                        </a:rPr>
                        <a:t>1</a:t>
                      </a:r>
                      <a:endParaRPr kumimoji="0" lang="en-US" sz="2800" b="0" i="0" u="none" strike="noStrike" cap="none" normalizeH="0" baseline="0" dirty="0">
                        <a:ln>
                          <a:noFill/>
                        </a:ln>
                        <a:solidFill>
                          <a:srgbClr val="0432FF"/>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41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580F3E9-5ABF-504A-87FF-382CE760C9E8}"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sp>
        <p:nvSpPr>
          <p:cNvPr id="44136" name="TextBox 5"/>
          <p:cNvSpPr txBox="1">
            <a:spLocks noChangeArrowheads="1"/>
          </p:cNvSpPr>
          <p:nvPr/>
        </p:nvSpPr>
        <p:spPr bwMode="auto">
          <a:xfrm>
            <a:off x="5292080" y="1916832"/>
            <a:ext cx="363537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latin typeface="Arial" charset="0"/>
              </a:rPr>
              <a:t>The matrix is symmetric about the main diagonal</a:t>
            </a:r>
          </a:p>
          <a:p>
            <a:pPr eaLnBrk="1" hangingPunct="1">
              <a:spcBef>
                <a:spcPct val="0"/>
              </a:spcBef>
              <a:buFontTx/>
              <a:buNone/>
            </a:pPr>
            <a:endParaRPr lang="en-US" altLang="en-US" sz="2000" dirty="0">
              <a:latin typeface="Arial" charset="0"/>
            </a:endParaRPr>
          </a:p>
          <a:p>
            <a:pPr eaLnBrk="1" hangingPunct="1">
              <a:spcBef>
                <a:spcPct val="0"/>
              </a:spcBef>
              <a:buNone/>
            </a:pPr>
            <a:r>
              <a:rPr lang="en-US" altLang="en-US" sz="2000" dirty="0">
                <a:solidFill>
                  <a:srgbClr val="0432FF"/>
                </a:solidFill>
                <a:latin typeface="Arial" charset="0"/>
              </a:rPr>
              <a:t>Identity element I for multiplication: </a:t>
            </a:r>
            <a:br>
              <a:rPr lang="en-US" altLang="en-US" sz="2000" dirty="0">
                <a:solidFill>
                  <a:srgbClr val="0432FF"/>
                </a:solidFill>
                <a:latin typeface="Arial" charset="0"/>
              </a:rPr>
            </a:br>
            <a:r>
              <a:rPr lang="en-US" altLang="en-US" sz="2000" dirty="0">
                <a:solidFill>
                  <a:srgbClr val="0432FF"/>
                </a:solidFill>
                <a:latin typeface="Arial" charset="0"/>
              </a:rPr>
              <a:t>(I * x) mod 8 = x </a:t>
            </a:r>
            <a:endParaRPr lang="en-US" altLang="en-US" sz="2000" dirty="0">
              <a:latin typeface="Arial" charset="0"/>
            </a:endParaRP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solidFill>
                  <a:srgbClr val="0432FF"/>
                </a:solidFill>
                <a:latin typeface="Arial" charset="0"/>
              </a:rPr>
              <a:t>Multiplicative inverse </a:t>
            </a:r>
            <a:r>
              <a:rPr lang="en-US" altLang="en-US" sz="2000" dirty="0">
                <a:latin typeface="Arial" charset="0"/>
              </a:rPr>
              <a:t>exists to some integers in mod 8 multiplication:</a:t>
            </a:r>
          </a:p>
          <a:p>
            <a:pPr eaLnBrk="1" hangingPunct="1">
              <a:spcBef>
                <a:spcPct val="0"/>
              </a:spcBef>
              <a:buFontTx/>
              <a:buNone/>
            </a:pPr>
            <a:r>
              <a:rPr lang="en-US" altLang="en-US" sz="2000" dirty="0">
                <a:solidFill>
                  <a:srgbClr val="0432FF"/>
                </a:solidFill>
                <a:latin typeface="Arial" charset="0"/>
              </a:rPr>
              <a:t>(x * y) mod 8 =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228600" y="277813"/>
            <a:ext cx="8686800" cy="1139825"/>
          </a:xfrm>
        </p:spPr>
        <p:txBody>
          <a:bodyPr/>
          <a:lstStyle/>
          <a:p>
            <a:pPr eaLnBrk="1" hangingPunct="1"/>
            <a:r>
              <a:rPr lang="en-AU" altLang="en-US" dirty="0"/>
              <a:t>Residue Classes (mod n)</a:t>
            </a:r>
          </a:p>
        </p:txBody>
      </p:sp>
      <p:sp>
        <p:nvSpPr>
          <p:cNvPr id="46082" name="Rectangle 3"/>
          <p:cNvSpPr>
            <a:spLocks noGrp="1" noChangeArrowheads="1"/>
          </p:cNvSpPr>
          <p:nvPr>
            <p:ph idx="1"/>
          </p:nvPr>
        </p:nvSpPr>
        <p:spPr>
          <a:xfrm>
            <a:off x="457200" y="1600200"/>
            <a:ext cx="8362950" cy="4781550"/>
          </a:xfrm>
        </p:spPr>
        <p:txBody>
          <a:bodyPr/>
          <a:lstStyle/>
          <a:p>
            <a:pPr eaLnBrk="1" hangingPunct="1"/>
            <a:r>
              <a:rPr lang="en-AU" altLang="en-US" dirty="0">
                <a:ea typeface="ＭＳ Ｐゴシック" charset="-128"/>
              </a:rPr>
              <a:t>(mod n) operator maps all integers into the set</a:t>
            </a:r>
          </a:p>
          <a:p>
            <a:pPr marL="457200" lvl="1" indent="0" eaLnBrk="1" hangingPunct="1">
              <a:buFont typeface="Arial" charset="0"/>
              <a:buNone/>
            </a:pPr>
            <a:r>
              <a:rPr lang="en-US" altLang="en-US" sz="2400" dirty="0">
                <a:ea typeface="ＭＳ Ｐゴシック" charset="-128"/>
              </a:rPr>
              <a:t> Z</a:t>
            </a:r>
            <a:r>
              <a:rPr lang="en-US" altLang="en-US" sz="2400" baseline="-25000" dirty="0">
                <a:ea typeface="ＭＳ Ｐゴシック" charset="-128"/>
              </a:rPr>
              <a:t>n</a:t>
            </a:r>
            <a:r>
              <a:rPr lang="en-US" altLang="en-US" sz="2400" dirty="0">
                <a:ea typeface="ＭＳ Ｐゴシック" charset="-128"/>
              </a:rPr>
              <a:t>   =  {0, 1, . . . , (</a:t>
            </a:r>
            <a:r>
              <a:rPr lang="en-US" altLang="en-US" sz="2400" i="1" dirty="0">
                <a:ea typeface="ＭＳ Ｐゴシック" charset="-128"/>
              </a:rPr>
              <a:t>n – 1)}  </a:t>
            </a:r>
            <a:r>
              <a:rPr lang="en-US" altLang="en-US" sz="2400" i="1" dirty="0">
                <a:ea typeface="ＭＳ Ｐゴシック" charset="-128"/>
                <a:sym typeface="Wingdings" charset="2"/>
              </a:rPr>
              <a:t> set of residues, or residue classes</a:t>
            </a:r>
          </a:p>
          <a:p>
            <a:pPr eaLnBrk="1" hangingPunct="1"/>
            <a:r>
              <a:rPr lang="en-US" altLang="en-US" dirty="0">
                <a:solidFill>
                  <a:srgbClr val="0432FF"/>
                </a:solidFill>
                <a:ea typeface="ＭＳ Ｐゴシック" charset="-128"/>
                <a:sym typeface="Wingdings" charset="2"/>
              </a:rPr>
              <a:t>Each integer in </a:t>
            </a:r>
            <a:r>
              <a:rPr lang="en-US" altLang="en-US" dirty="0">
                <a:solidFill>
                  <a:srgbClr val="0432FF"/>
                </a:solidFill>
                <a:ea typeface="ＭＳ Ｐゴシック" charset="-128"/>
              </a:rPr>
              <a:t>Z</a:t>
            </a:r>
            <a:r>
              <a:rPr lang="en-US" altLang="en-US" baseline="-25000" dirty="0">
                <a:solidFill>
                  <a:srgbClr val="0432FF"/>
                </a:solidFill>
                <a:ea typeface="ＭＳ Ｐゴシック" charset="-128"/>
              </a:rPr>
              <a:t>n</a:t>
            </a:r>
            <a:r>
              <a:rPr lang="en-US" altLang="en-US" dirty="0">
                <a:solidFill>
                  <a:srgbClr val="0432FF"/>
                </a:solidFill>
                <a:ea typeface="ＭＳ Ｐゴシック" charset="-128"/>
              </a:rPr>
              <a:t> represents a residue class</a:t>
            </a:r>
          </a:p>
          <a:p>
            <a:pPr eaLnBrk="1" hangingPunct="1">
              <a:buFont typeface="Arial" charset="0"/>
              <a:buNone/>
            </a:pPr>
            <a:r>
              <a:rPr lang="en-US" altLang="en-US" sz="2400" dirty="0">
                <a:ea typeface="ＭＳ Ｐゴシック" charset="-128"/>
              </a:rPr>
              <a:t>       [r] = {a: a is an integer, a </a:t>
            </a:r>
            <a:r>
              <a:rPr lang="el-GR" altLang="en-US" sz="2400" dirty="0">
                <a:ea typeface="ＭＳ Ｐゴシック" charset="-128"/>
              </a:rPr>
              <a:t>≡</a:t>
            </a:r>
            <a:r>
              <a:rPr lang="en-US" altLang="en-US" sz="2400" dirty="0">
                <a:ea typeface="ＭＳ Ｐゴシック" charset="-128"/>
              </a:rPr>
              <a:t> r (mod n) }</a:t>
            </a:r>
            <a:endParaRPr lang="en-US" altLang="en-US" sz="1600" dirty="0">
              <a:ea typeface="ＭＳ Ｐゴシック" charset="-128"/>
            </a:endParaRPr>
          </a:p>
          <a:p>
            <a:pPr eaLnBrk="1" hangingPunct="1">
              <a:buFont typeface="Arial" charset="0"/>
              <a:buNone/>
            </a:pPr>
            <a:r>
              <a:rPr lang="pt-BR" altLang="en-US" sz="2400" dirty="0">
                <a:ea typeface="ＭＳ Ｐゴシック" charset="-128"/>
              </a:rPr>
              <a:t>       e.g., </a:t>
            </a:r>
            <a:r>
              <a:rPr lang="pt-BR" altLang="en-US" sz="2400" dirty="0" err="1">
                <a:ea typeface="ＭＳ Ｐゴシック" charset="-128"/>
              </a:rPr>
              <a:t>the</a:t>
            </a:r>
            <a:r>
              <a:rPr lang="pt-BR" altLang="en-US" sz="2400" dirty="0">
                <a:ea typeface="ＭＳ Ｐゴシック" charset="-128"/>
              </a:rPr>
              <a:t> </a:t>
            </a:r>
            <a:r>
              <a:rPr lang="pt-BR" altLang="en-US" sz="2400" dirty="0" err="1">
                <a:ea typeface="ＭＳ Ｐゴシック" charset="-128"/>
              </a:rPr>
              <a:t>residue</a:t>
            </a:r>
            <a:r>
              <a:rPr lang="pt-BR" altLang="en-US" sz="2400" dirty="0">
                <a:ea typeface="ＭＳ Ｐゴシック" charset="-128"/>
              </a:rPr>
              <a:t> classes </a:t>
            </a:r>
            <a:r>
              <a:rPr lang="pt-BR" altLang="en-US" sz="2400" dirty="0">
                <a:solidFill>
                  <a:srgbClr val="0432FF"/>
                </a:solidFill>
                <a:ea typeface="ＭＳ Ｐゴシック" charset="-128"/>
              </a:rPr>
              <a:t>(</a:t>
            </a:r>
            <a:r>
              <a:rPr lang="pt-BR" altLang="en-US" sz="2400" dirty="0" err="1">
                <a:solidFill>
                  <a:srgbClr val="0432FF"/>
                </a:solidFill>
                <a:ea typeface="ＭＳ Ｐゴシック" charset="-128"/>
              </a:rPr>
              <a:t>mod</a:t>
            </a:r>
            <a:r>
              <a:rPr lang="pt-BR" altLang="en-US" sz="2400" dirty="0">
                <a:solidFill>
                  <a:srgbClr val="0432FF"/>
                </a:solidFill>
                <a:ea typeface="ＭＳ Ｐゴシック" charset="-128"/>
              </a:rPr>
              <a:t> 4)</a:t>
            </a:r>
            <a:r>
              <a:rPr lang="pt-BR" altLang="en-US" sz="2400" dirty="0">
                <a:ea typeface="ＭＳ Ｐゴシック" charset="-128"/>
              </a:rPr>
              <a:t> are:    </a:t>
            </a:r>
          </a:p>
          <a:p>
            <a:pPr eaLnBrk="1" hangingPunct="1">
              <a:buFont typeface="Arial" charset="0"/>
              <a:buNone/>
            </a:pPr>
            <a:r>
              <a:rPr lang="pt-BR" altLang="en-US" sz="2000" dirty="0">
                <a:ea typeface="ＭＳ Ｐゴシック" charset="-128"/>
              </a:rPr>
              <a:t>        [</a:t>
            </a:r>
            <a:r>
              <a:rPr lang="pt-BR" altLang="en-US" sz="2000" dirty="0">
                <a:solidFill>
                  <a:srgbClr val="0432FF"/>
                </a:solidFill>
                <a:ea typeface="ＭＳ Ｐゴシック" charset="-128"/>
              </a:rPr>
              <a:t>0</a:t>
            </a:r>
            <a:r>
              <a:rPr lang="pt-BR" altLang="en-US" sz="2000" dirty="0">
                <a:ea typeface="ＭＳ Ｐゴシック" charset="-128"/>
              </a:rPr>
              <a:t>] = {..., - 16, - 12, - 8, - 4, </a:t>
            </a:r>
            <a:r>
              <a:rPr lang="pt-BR" altLang="en-US" sz="2000" dirty="0">
                <a:solidFill>
                  <a:srgbClr val="0432FF"/>
                </a:solidFill>
                <a:ea typeface="ＭＳ Ｐゴシック" charset="-128"/>
              </a:rPr>
              <a:t>0</a:t>
            </a:r>
            <a:r>
              <a:rPr lang="pt-BR" altLang="en-US" sz="2000" dirty="0">
                <a:ea typeface="ＭＳ Ｐゴシック" charset="-128"/>
              </a:rPr>
              <a:t>, 4, 8, 12, 16, ...}</a:t>
            </a:r>
          </a:p>
          <a:p>
            <a:pPr eaLnBrk="1" hangingPunct="1">
              <a:buFont typeface="Arial" charset="0"/>
              <a:buNone/>
            </a:pPr>
            <a:r>
              <a:rPr lang="pt-BR" altLang="en-US" sz="2000" dirty="0">
                <a:ea typeface="ＭＳ Ｐゴシック" charset="-128"/>
              </a:rPr>
              <a:t>        [</a:t>
            </a:r>
            <a:r>
              <a:rPr lang="pt-BR" altLang="en-US" sz="2000" dirty="0">
                <a:solidFill>
                  <a:srgbClr val="0432FF"/>
                </a:solidFill>
                <a:ea typeface="ＭＳ Ｐゴシック" charset="-128"/>
              </a:rPr>
              <a:t>1</a:t>
            </a:r>
            <a:r>
              <a:rPr lang="pt-BR" altLang="en-US" sz="2000" dirty="0">
                <a:ea typeface="ＭＳ Ｐゴシック" charset="-128"/>
              </a:rPr>
              <a:t>] = {..., - 15, - 11, - 7, - 3, </a:t>
            </a:r>
            <a:r>
              <a:rPr lang="pt-BR" altLang="en-US" sz="2000" dirty="0">
                <a:solidFill>
                  <a:srgbClr val="0432FF"/>
                </a:solidFill>
                <a:ea typeface="ＭＳ Ｐゴシック" charset="-128"/>
              </a:rPr>
              <a:t>1</a:t>
            </a:r>
            <a:r>
              <a:rPr lang="pt-BR" altLang="en-US" sz="2000" dirty="0">
                <a:ea typeface="ＭＳ Ｐゴシック" charset="-128"/>
              </a:rPr>
              <a:t>, 5, 9, 13, 17, ...}</a:t>
            </a:r>
          </a:p>
          <a:p>
            <a:pPr eaLnBrk="1" hangingPunct="1">
              <a:buFont typeface="Arial" charset="0"/>
              <a:buNone/>
            </a:pPr>
            <a:r>
              <a:rPr lang="pt-BR" altLang="en-US" sz="2000" dirty="0">
                <a:ea typeface="ＭＳ Ｐゴシック" charset="-128"/>
              </a:rPr>
              <a:t>        [</a:t>
            </a:r>
            <a:r>
              <a:rPr lang="pt-BR" altLang="en-US" sz="2000" dirty="0">
                <a:solidFill>
                  <a:srgbClr val="0432FF"/>
                </a:solidFill>
                <a:ea typeface="ＭＳ Ｐゴシック" charset="-128"/>
              </a:rPr>
              <a:t>2</a:t>
            </a:r>
            <a:r>
              <a:rPr lang="pt-BR" altLang="en-US" sz="2000" dirty="0">
                <a:ea typeface="ＭＳ Ｐゴシック" charset="-128"/>
              </a:rPr>
              <a:t>] = {..., - 14, - 10, - 6, - 2, </a:t>
            </a:r>
            <a:r>
              <a:rPr lang="pt-BR" altLang="en-US" sz="2000" dirty="0">
                <a:solidFill>
                  <a:srgbClr val="0432FF"/>
                </a:solidFill>
                <a:ea typeface="ＭＳ Ｐゴシック" charset="-128"/>
              </a:rPr>
              <a:t>2</a:t>
            </a:r>
            <a:r>
              <a:rPr lang="pt-BR" altLang="en-US" sz="2000" dirty="0">
                <a:ea typeface="ＭＳ Ｐゴシック" charset="-128"/>
              </a:rPr>
              <a:t>, 6, 10, 14, 18, ... }</a:t>
            </a:r>
          </a:p>
          <a:p>
            <a:pPr eaLnBrk="1" hangingPunct="1">
              <a:buFont typeface="Arial" charset="0"/>
              <a:buNone/>
            </a:pPr>
            <a:r>
              <a:rPr lang="pt-BR" altLang="en-US" sz="2000" dirty="0">
                <a:ea typeface="ＭＳ Ｐゴシック" charset="-128"/>
              </a:rPr>
              <a:t>        [</a:t>
            </a:r>
            <a:r>
              <a:rPr lang="pt-BR" altLang="en-US" sz="2000" dirty="0">
                <a:solidFill>
                  <a:srgbClr val="0432FF"/>
                </a:solidFill>
                <a:ea typeface="ＭＳ Ｐゴシック" charset="-128"/>
              </a:rPr>
              <a:t>3</a:t>
            </a:r>
            <a:r>
              <a:rPr lang="pt-BR" altLang="en-US" sz="2000" dirty="0">
                <a:ea typeface="ＭＳ Ｐゴシック" charset="-128"/>
              </a:rPr>
              <a:t>] = {..., - 13, - 9, - 5, - 1, </a:t>
            </a:r>
            <a:r>
              <a:rPr lang="pt-BR" altLang="en-US" sz="2000" dirty="0">
                <a:solidFill>
                  <a:srgbClr val="0432FF"/>
                </a:solidFill>
                <a:ea typeface="ＭＳ Ｐゴシック" charset="-128"/>
              </a:rPr>
              <a:t>3</a:t>
            </a:r>
            <a:r>
              <a:rPr lang="pt-BR" altLang="en-US" sz="2000" dirty="0">
                <a:ea typeface="ＭＳ Ｐゴシック" charset="-128"/>
              </a:rPr>
              <a:t>, 7, 11, 15, 19, ... } </a:t>
            </a:r>
            <a:endParaRPr lang="en-US" altLang="en-US" sz="2000" dirty="0">
              <a:ea typeface="ＭＳ Ｐゴシック" charset="-128"/>
            </a:endParaRPr>
          </a:p>
          <a:p>
            <a:pPr eaLnBrk="1" hangingPunct="1"/>
            <a:r>
              <a:rPr lang="en-US" altLang="en-US" sz="2800" dirty="0">
                <a:ea typeface="ＭＳ Ｐゴシック" charset="-128"/>
              </a:rPr>
              <a:t>Finding the smallest nonnegative integer to which k is congruent modulo n is called </a:t>
            </a:r>
            <a:r>
              <a:rPr lang="en-US" altLang="en-US" sz="2800" dirty="0">
                <a:solidFill>
                  <a:srgbClr val="0432FF"/>
                </a:solidFill>
                <a:ea typeface="ＭＳ Ｐゴシック" charset="-128"/>
              </a:rPr>
              <a:t>reducing k modulo n</a:t>
            </a:r>
            <a:endParaRPr lang="pt-BR" altLang="en-US" sz="2800" dirty="0">
              <a:solidFill>
                <a:srgbClr val="0432FF"/>
              </a:solidFill>
              <a:ea typeface="ＭＳ Ｐゴシック" charset="-128"/>
            </a:endParaRPr>
          </a:p>
          <a:p>
            <a:pPr eaLnBrk="1" hangingPunct="1">
              <a:buFont typeface="Arial" charset="0"/>
              <a:buNone/>
            </a:pPr>
            <a:endParaRPr lang="en-US" altLang="en-US" sz="2400" dirty="0">
              <a:ea typeface="ＭＳ Ｐゴシック" charset="-128"/>
            </a:endParaRPr>
          </a:p>
        </p:txBody>
      </p:sp>
      <p:sp>
        <p:nvSpPr>
          <p:cNvPr id="460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61346CA-59C9-4E47-B791-2A001A2EB601}"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AU" altLang="en-US" dirty="0">
                <a:ea typeface="ＭＳ Ｐゴシック" charset="-128"/>
              </a:rPr>
              <a:t>Properties of Modular Arithmetic for Integers in Z</a:t>
            </a:r>
            <a:r>
              <a:rPr lang="en-AU" altLang="en-US" baseline="-25000" dirty="0">
                <a:ea typeface="ＭＳ Ｐゴシック" charset="-128"/>
              </a:rPr>
              <a:t>n</a:t>
            </a:r>
            <a:endParaRPr lang="en-US" altLang="en-US" baseline="-25000" dirty="0">
              <a:ea typeface="ＭＳ Ｐゴシック" charset="-128"/>
            </a:endParaRPr>
          </a:p>
        </p:txBody>
      </p:sp>
      <p:pic>
        <p:nvPicPr>
          <p:cNvPr id="48130"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23850" y="2154238"/>
            <a:ext cx="8515350" cy="38671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D966FE5-5D8F-CB4D-AF8E-D73328BC20E9}"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228600" y="277813"/>
            <a:ext cx="8686800" cy="1139825"/>
          </a:xfrm>
        </p:spPr>
        <p:txBody>
          <a:bodyPr/>
          <a:lstStyle/>
          <a:p>
            <a:pPr eaLnBrk="1" hangingPunct="1"/>
            <a:r>
              <a:rPr lang="en-AU" altLang="en-US" sz="4000" dirty="0"/>
              <a:t>Modular Arithmetic Special Properties</a:t>
            </a:r>
          </a:p>
        </p:txBody>
      </p:sp>
      <p:sp>
        <p:nvSpPr>
          <p:cNvPr id="50178" name="Rectangle 3"/>
          <p:cNvSpPr>
            <a:spLocks noGrp="1" noChangeArrowheads="1"/>
          </p:cNvSpPr>
          <p:nvPr>
            <p:ph idx="1"/>
          </p:nvPr>
        </p:nvSpPr>
        <p:spPr>
          <a:xfrm>
            <a:off x="457200" y="1600200"/>
            <a:ext cx="8362950" cy="4781550"/>
          </a:xfrm>
        </p:spPr>
        <p:txBody>
          <a:bodyPr/>
          <a:lstStyle/>
          <a:p>
            <a:pPr eaLnBrk="1" hangingPunct="1"/>
            <a:r>
              <a:rPr lang="en-US" altLang="en-US" sz="2800" dirty="0">
                <a:solidFill>
                  <a:srgbClr val="0432FF"/>
                </a:solidFill>
                <a:ea typeface="ＭＳ Ｐゴシック" charset="-128"/>
              </a:rPr>
              <a:t>if ( a + b) </a:t>
            </a:r>
            <a:r>
              <a:rPr lang="el-GR" altLang="en-US" sz="2800" dirty="0">
                <a:solidFill>
                  <a:srgbClr val="0432FF"/>
                </a:solidFill>
                <a:ea typeface="ＭＳ Ｐゴシック" charset="-128"/>
              </a:rPr>
              <a:t>≡</a:t>
            </a:r>
            <a:r>
              <a:rPr lang="en-US" altLang="en-US" sz="2800" dirty="0">
                <a:solidFill>
                  <a:srgbClr val="0432FF"/>
                </a:solidFill>
                <a:ea typeface="ＭＳ Ｐゴシック" charset="-128"/>
              </a:rPr>
              <a:t> ( a + c) ( mod n)  then b </a:t>
            </a:r>
            <a:r>
              <a:rPr lang="el-GR" altLang="en-US" sz="2800" dirty="0">
                <a:solidFill>
                  <a:srgbClr val="0432FF"/>
                </a:solidFill>
                <a:ea typeface="ＭＳ Ｐゴシック" charset="-128"/>
              </a:rPr>
              <a:t>≡</a:t>
            </a:r>
            <a:r>
              <a:rPr lang="en-US" altLang="en-US" sz="2800" dirty="0">
                <a:solidFill>
                  <a:srgbClr val="0432FF"/>
                </a:solidFill>
                <a:ea typeface="ＭＳ Ｐゴシック" charset="-128"/>
              </a:rPr>
              <a:t> c  ( mod n) </a:t>
            </a:r>
          </a:p>
          <a:p>
            <a:pPr lvl="1" eaLnBrk="1" hangingPunct="1"/>
            <a:r>
              <a:rPr lang="en-US" altLang="en-US" sz="2400" dirty="0">
                <a:ea typeface="ＭＳ Ｐゴシック" charset="-128"/>
              </a:rPr>
              <a:t>e.g., </a:t>
            </a:r>
            <a:r>
              <a:rPr lang="da-DK" altLang="en-US" sz="2400" dirty="0">
                <a:ea typeface="ＭＳ Ｐゴシック" charset="-128"/>
              </a:rPr>
              <a:t>( 5 + 23) </a:t>
            </a:r>
            <a:r>
              <a:rPr lang="el-GR" altLang="en-US" sz="2400" dirty="0">
                <a:ea typeface="ＭＳ Ｐゴシック" charset="-128"/>
              </a:rPr>
              <a:t>≡</a:t>
            </a:r>
            <a:r>
              <a:rPr lang="da-DK" altLang="en-US" sz="2400" dirty="0">
                <a:ea typeface="ＭＳ Ｐゴシック" charset="-128"/>
              </a:rPr>
              <a:t> ( 5 + 7) ( mod 8)  </a:t>
            </a:r>
            <a:r>
              <a:rPr lang="da-DK" altLang="en-US" sz="2400" dirty="0">
                <a:ea typeface="ＭＳ Ｐゴシック" charset="-128"/>
                <a:sym typeface="Wingdings" charset="2"/>
              </a:rPr>
              <a:t> </a:t>
            </a:r>
            <a:r>
              <a:rPr lang="da-DK" altLang="en-US" sz="2400" dirty="0">
                <a:ea typeface="ＭＳ Ｐゴシック" charset="-128"/>
              </a:rPr>
              <a:t>23 </a:t>
            </a:r>
            <a:r>
              <a:rPr lang="el-GR" altLang="en-US" sz="2400" dirty="0">
                <a:ea typeface="ＭＳ Ｐゴシック" charset="-128"/>
              </a:rPr>
              <a:t>≡</a:t>
            </a:r>
            <a:r>
              <a:rPr lang="da-DK" altLang="en-US" sz="2400" dirty="0">
                <a:ea typeface="ＭＳ Ｐゴシック" charset="-128"/>
              </a:rPr>
              <a:t> 7( mod 8)</a:t>
            </a:r>
          </a:p>
          <a:p>
            <a:pPr lvl="1" eaLnBrk="1" hangingPunct="1"/>
            <a:r>
              <a:rPr lang="da-DK" altLang="en-US" sz="2400" dirty="0">
                <a:ea typeface="ＭＳ Ｐゴシック" charset="-128"/>
              </a:rPr>
              <a:t>due to the </a:t>
            </a:r>
            <a:r>
              <a:rPr lang="da-DK" altLang="en-US" sz="2400" dirty="0" err="1">
                <a:ea typeface="ＭＳ Ｐゴシック" charset="-128"/>
              </a:rPr>
              <a:t>existence</a:t>
            </a:r>
            <a:r>
              <a:rPr lang="da-DK" altLang="en-US" sz="2400" dirty="0">
                <a:ea typeface="ＭＳ Ｐゴシック" charset="-128"/>
              </a:rPr>
              <a:t> of </a:t>
            </a:r>
            <a:r>
              <a:rPr lang="da-DK" altLang="en-US" sz="2400" dirty="0" err="1">
                <a:ea typeface="ＭＳ Ｐゴシック" charset="-128"/>
              </a:rPr>
              <a:t>additive</a:t>
            </a:r>
            <a:r>
              <a:rPr lang="da-DK" altLang="en-US" sz="2400" dirty="0">
                <a:ea typeface="ＭＳ Ｐゴシック" charset="-128"/>
              </a:rPr>
              <a:t> inverse</a:t>
            </a:r>
            <a:r>
              <a:rPr lang="en-US" altLang="en-US" sz="2400" dirty="0">
                <a:ea typeface="ＭＳ Ｐゴシック" charset="-128"/>
              </a:rPr>
              <a:t> </a:t>
            </a:r>
          </a:p>
          <a:p>
            <a:pPr lvl="1" eaLnBrk="1" hangingPunct="1"/>
            <a:r>
              <a:rPr lang="en-US" altLang="en-US" sz="2400" dirty="0">
                <a:ea typeface="ＭＳ Ｐゴシック" charset="-128"/>
              </a:rPr>
              <a:t>add additive inverse </a:t>
            </a:r>
            <a:r>
              <a:rPr lang="en-US" altLang="en-US" sz="2400" dirty="0">
                <a:solidFill>
                  <a:srgbClr val="0432FF"/>
                </a:solidFill>
                <a:ea typeface="ＭＳ Ｐゴシック" charset="-128"/>
              </a:rPr>
              <a:t>–a</a:t>
            </a:r>
            <a:r>
              <a:rPr lang="en-US" altLang="en-US" sz="2400" dirty="0">
                <a:ea typeface="ＭＳ Ｐゴシック" charset="-128"/>
              </a:rPr>
              <a:t> to both sides to prove</a:t>
            </a:r>
          </a:p>
          <a:p>
            <a:pPr lvl="1" eaLnBrk="1" hangingPunct="1"/>
            <a:endParaRPr lang="en-US" altLang="en-US" sz="2400" dirty="0">
              <a:ea typeface="ＭＳ Ｐゴシック" charset="-128"/>
            </a:endParaRPr>
          </a:p>
          <a:p>
            <a:pPr eaLnBrk="1" hangingPunct="1"/>
            <a:r>
              <a:rPr lang="en-US" altLang="en-US" sz="2800" dirty="0">
                <a:solidFill>
                  <a:srgbClr val="0432FF"/>
                </a:solidFill>
                <a:ea typeface="ＭＳ Ｐゴシック" charset="-128"/>
              </a:rPr>
              <a:t>if (a * b) </a:t>
            </a:r>
            <a:r>
              <a:rPr lang="el-GR" altLang="en-US" sz="2800" dirty="0">
                <a:solidFill>
                  <a:srgbClr val="0432FF"/>
                </a:solidFill>
                <a:ea typeface="ＭＳ Ｐゴシック" charset="-128"/>
              </a:rPr>
              <a:t>≡</a:t>
            </a:r>
            <a:r>
              <a:rPr lang="en-US" altLang="en-US" sz="2800" dirty="0">
                <a:solidFill>
                  <a:srgbClr val="0432FF"/>
                </a:solidFill>
                <a:ea typeface="ＭＳ Ｐゴシック" charset="-128"/>
              </a:rPr>
              <a:t> (a * c) (mod n) then b </a:t>
            </a:r>
            <a:r>
              <a:rPr lang="el-GR" altLang="en-US" sz="2800" dirty="0">
                <a:solidFill>
                  <a:srgbClr val="0432FF"/>
                </a:solidFill>
                <a:ea typeface="ＭＳ Ｐゴシック" charset="-128"/>
              </a:rPr>
              <a:t>≡</a:t>
            </a:r>
            <a:r>
              <a:rPr lang="en-US" altLang="en-US" sz="2800" dirty="0">
                <a:solidFill>
                  <a:srgbClr val="0432FF"/>
                </a:solidFill>
                <a:ea typeface="ＭＳ Ｐゴシック" charset="-128"/>
              </a:rPr>
              <a:t> c (mod n) if a is relatively prime to n</a:t>
            </a:r>
          </a:p>
          <a:p>
            <a:pPr lvl="1" eaLnBrk="1" hangingPunct="1"/>
            <a:r>
              <a:rPr lang="en-US" altLang="en-US" sz="2400" dirty="0">
                <a:ea typeface="ＭＳ Ｐゴシック" charset="-128"/>
              </a:rPr>
              <a:t>e.g., </a:t>
            </a:r>
            <a:r>
              <a:rPr lang="da-DK" altLang="en-US" sz="2400" dirty="0">
                <a:ea typeface="ＭＳ Ｐゴシック" charset="-128"/>
              </a:rPr>
              <a:t>( 5 * 23) </a:t>
            </a:r>
            <a:r>
              <a:rPr lang="el-GR" altLang="en-US" sz="2400" dirty="0">
                <a:ea typeface="ＭＳ Ｐゴシック" charset="-128"/>
              </a:rPr>
              <a:t>≡</a:t>
            </a:r>
            <a:r>
              <a:rPr lang="da-DK" altLang="en-US" sz="2400" dirty="0">
                <a:ea typeface="ＭＳ Ｐゴシック" charset="-128"/>
              </a:rPr>
              <a:t> ( 5 * 7) ( mod 8)  </a:t>
            </a:r>
            <a:r>
              <a:rPr lang="da-DK" altLang="en-US" sz="2400" dirty="0">
                <a:ea typeface="ＭＳ Ｐゴシック" charset="-128"/>
                <a:sym typeface="Wingdings" charset="2"/>
              </a:rPr>
              <a:t> </a:t>
            </a:r>
            <a:r>
              <a:rPr lang="da-DK" altLang="en-US" sz="2400" dirty="0">
                <a:ea typeface="ＭＳ Ｐゴシック" charset="-128"/>
              </a:rPr>
              <a:t>23 </a:t>
            </a:r>
            <a:r>
              <a:rPr lang="el-GR" altLang="en-US" sz="2400" dirty="0">
                <a:ea typeface="ＭＳ Ｐゴシック" charset="-128"/>
              </a:rPr>
              <a:t>≡</a:t>
            </a:r>
            <a:r>
              <a:rPr lang="da-DK" altLang="en-US" sz="2400" dirty="0">
                <a:ea typeface="ＭＳ Ｐゴシック" charset="-128"/>
              </a:rPr>
              <a:t> 7( mod 8)</a:t>
            </a:r>
          </a:p>
          <a:p>
            <a:pPr lvl="1" eaLnBrk="1" hangingPunct="1"/>
            <a:r>
              <a:rPr lang="en-US" altLang="en-US" sz="2400" dirty="0">
                <a:solidFill>
                  <a:srgbClr val="0432FF"/>
                </a:solidFill>
                <a:ea typeface="ＭＳ Ｐゴシック" charset="-128"/>
              </a:rPr>
              <a:t>if multiplicative inverse exists for a mod n</a:t>
            </a:r>
          </a:p>
          <a:p>
            <a:pPr lvl="1" eaLnBrk="1" hangingPunct="1"/>
            <a:r>
              <a:rPr lang="en-US" altLang="en-US" sz="2400" dirty="0">
                <a:ea typeface="ＭＳ Ｐゴシック" charset="-128"/>
              </a:rPr>
              <a:t>if an integer is relatively prime to n, then this integer has a multiplicative inverse in Z</a:t>
            </a:r>
            <a:r>
              <a:rPr lang="en-US" altLang="en-US" sz="2400" baseline="-25000" dirty="0">
                <a:ea typeface="ＭＳ Ｐゴシック" charset="-128"/>
              </a:rPr>
              <a:t>n</a:t>
            </a:r>
          </a:p>
          <a:p>
            <a:pPr lvl="1" eaLnBrk="1" hangingPunct="1"/>
            <a:endParaRPr lang="en-US" altLang="en-US" sz="2400" dirty="0">
              <a:ea typeface="ＭＳ Ｐゴシック" charset="-128"/>
            </a:endParaRPr>
          </a:p>
        </p:txBody>
      </p:sp>
      <p:sp>
        <p:nvSpPr>
          <p:cNvPr id="501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7698E3F-216D-9A46-9335-FED2FA02E003}"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304800" y="277813"/>
            <a:ext cx="8534400" cy="1139825"/>
          </a:xfrm>
        </p:spPr>
        <p:txBody>
          <a:bodyPr/>
          <a:lstStyle/>
          <a:p>
            <a:pPr eaLnBrk="1" hangingPunct="1"/>
            <a:r>
              <a:rPr lang="en-AU" altLang="en-US" dirty="0">
                <a:ea typeface="ＭＳ Ｐゴシック" charset="-128"/>
              </a:rPr>
              <a:t>Extended Euclidean Algorithm</a:t>
            </a:r>
            <a:endParaRPr lang="en-US" altLang="en-US" dirty="0">
              <a:ea typeface="ＭＳ Ｐゴシック" charset="-128"/>
            </a:endParaRPr>
          </a:p>
        </p:txBody>
      </p:sp>
      <p:sp>
        <p:nvSpPr>
          <p:cNvPr id="52226" name="Content Placeholder 2"/>
          <p:cNvSpPr>
            <a:spLocks noGrp="1"/>
          </p:cNvSpPr>
          <p:nvPr>
            <p:ph idx="1"/>
          </p:nvPr>
        </p:nvSpPr>
        <p:spPr/>
        <p:txBody>
          <a:bodyPr/>
          <a:lstStyle/>
          <a:p>
            <a:pPr eaLnBrk="1" hangingPunct="1"/>
            <a:r>
              <a:rPr lang="en-US" altLang="en-US" dirty="0">
                <a:ea typeface="ＭＳ Ｐゴシック" charset="-128"/>
              </a:rPr>
              <a:t>calculates not only GCD but also x &amp; y (with opposite signs):  </a:t>
            </a:r>
            <a:r>
              <a:rPr lang="en-US" altLang="en-US" dirty="0">
                <a:solidFill>
                  <a:srgbClr val="0432FF"/>
                </a:solidFill>
                <a:ea typeface="ＭＳ Ｐゴシック" charset="-128"/>
              </a:rPr>
              <a:t>ax + by = d = </a:t>
            </a:r>
            <a:r>
              <a:rPr lang="en-US" altLang="en-US" dirty="0" err="1">
                <a:solidFill>
                  <a:srgbClr val="0432FF"/>
                </a:solidFill>
                <a:ea typeface="ＭＳ Ｐゴシック" charset="-128"/>
              </a:rPr>
              <a:t>gcd</a:t>
            </a:r>
            <a:r>
              <a:rPr lang="en-US" altLang="en-US" dirty="0">
                <a:solidFill>
                  <a:srgbClr val="0432FF"/>
                </a:solidFill>
                <a:ea typeface="ＭＳ Ｐゴシック" charset="-128"/>
              </a:rPr>
              <a:t>(a, b)</a:t>
            </a:r>
          </a:p>
          <a:p>
            <a:pPr eaLnBrk="1" hangingPunct="1"/>
            <a:r>
              <a:rPr lang="en-US" altLang="en-US" dirty="0">
                <a:ea typeface="ＭＳ Ｐゴシック" charset="-128"/>
              </a:rPr>
              <a:t>useful for later crypto computations, </a:t>
            </a:r>
            <a:r>
              <a:rPr lang="en-US" altLang="en-US" dirty="0" err="1">
                <a:ea typeface="ＭＳ Ｐゴシック" charset="-128"/>
              </a:rPr>
              <a:t>e.g</a:t>
            </a:r>
            <a:r>
              <a:rPr lang="en-US" altLang="en-US" dirty="0">
                <a:ea typeface="ＭＳ Ｐゴシック" charset="-128"/>
              </a:rPr>
              <a:t>, RSA</a:t>
            </a:r>
          </a:p>
          <a:p>
            <a:pPr eaLnBrk="1" hangingPunct="1"/>
            <a:r>
              <a:rPr lang="en-US" altLang="en-US" dirty="0">
                <a:ea typeface="ＭＳ Ｐゴシック" charset="-128"/>
              </a:rPr>
              <a:t>follow sequence of divisions for GCD but assume at each step </a:t>
            </a:r>
            <a:r>
              <a:rPr lang="en-US" altLang="en-US" dirty="0" err="1">
                <a:ea typeface="ＭＳ Ｐゴシック" charset="-128"/>
              </a:rPr>
              <a:t>i</a:t>
            </a:r>
            <a:r>
              <a:rPr lang="en-US" altLang="en-US" dirty="0">
                <a:ea typeface="ＭＳ Ｐゴシック" charset="-128"/>
              </a:rPr>
              <a:t>, can find x &amp; y:</a:t>
            </a:r>
          </a:p>
          <a:p>
            <a:pPr lvl="1" eaLnBrk="1" hangingPunct="1">
              <a:buFont typeface="Wingdings" charset="2"/>
              <a:buNone/>
            </a:pPr>
            <a:r>
              <a:rPr lang="en-US" altLang="en-US" dirty="0">
                <a:ea typeface="ＭＳ Ｐゴシック" charset="-128"/>
              </a:rPr>
              <a:t>r = ax + by</a:t>
            </a:r>
          </a:p>
          <a:p>
            <a:pPr eaLnBrk="1" hangingPunct="1"/>
            <a:r>
              <a:rPr lang="en-US" altLang="en-US" dirty="0">
                <a:ea typeface="ＭＳ Ｐゴシック" charset="-128"/>
              </a:rPr>
              <a:t>at end find GCD value and also x &amp; y</a:t>
            </a:r>
          </a:p>
        </p:txBody>
      </p:sp>
      <p:sp>
        <p:nvSpPr>
          <p:cNvPr id="5222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369994A-921D-1F4D-BD12-C2701BCE3540}"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a:ea typeface="ＭＳ Ｐゴシック" charset="-128"/>
              </a:rPr>
              <a:t>Introduction</a:t>
            </a:r>
            <a:endParaRPr lang="en-AU" altLang="en-US">
              <a:ea typeface="ＭＳ Ｐゴシック" charset="-128"/>
            </a:endParaRPr>
          </a:p>
        </p:txBody>
      </p:sp>
      <p:sp>
        <p:nvSpPr>
          <p:cNvPr id="17410" name="Rectangle 3"/>
          <p:cNvSpPr>
            <a:spLocks noGrp="1" noChangeArrowheads="1"/>
          </p:cNvSpPr>
          <p:nvPr>
            <p:ph idx="1"/>
          </p:nvPr>
        </p:nvSpPr>
        <p:spPr>
          <a:xfrm>
            <a:off x="457200" y="1600200"/>
            <a:ext cx="8435975" cy="4525963"/>
          </a:xfrm>
        </p:spPr>
        <p:txBody>
          <a:bodyPr/>
          <a:lstStyle/>
          <a:p>
            <a:pPr eaLnBrk="1" hangingPunct="1"/>
            <a:r>
              <a:rPr lang="en-US" altLang="en-US" dirty="0">
                <a:ea typeface="ＭＳ Ｐゴシック" charset="-128"/>
              </a:rPr>
              <a:t>will mainly introduce </a:t>
            </a:r>
            <a:r>
              <a:rPr lang="en-US" altLang="en-US" dirty="0">
                <a:solidFill>
                  <a:srgbClr val="0432FF"/>
                </a:solidFill>
                <a:ea typeface="ＭＳ Ｐゴシック" charset="-128"/>
              </a:rPr>
              <a:t>finite</a:t>
            </a:r>
            <a:r>
              <a:rPr lang="en-US" altLang="en-US" dirty="0">
                <a:ea typeface="ＭＳ Ｐゴシック" charset="-128"/>
              </a:rPr>
              <a:t> </a:t>
            </a:r>
            <a:r>
              <a:rPr lang="en-US" altLang="en-US" dirty="0">
                <a:solidFill>
                  <a:srgbClr val="0432FF"/>
                </a:solidFill>
                <a:ea typeface="ＭＳ Ｐゴシック" charset="-128"/>
              </a:rPr>
              <a:t>fields</a:t>
            </a:r>
          </a:p>
          <a:p>
            <a:pPr eaLnBrk="1" hangingPunct="1"/>
            <a:r>
              <a:rPr lang="en-US" altLang="en-US" dirty="0">
                <a:ea typeface="ＭＳ Ｐゴシック" charset="-128"/>
              </a:rPr>
              <a:t>of increasing importance in cryptography</a:t>
            </a:r>
          </a:p>
          <a:p>
            <a:pPr lvl="1" eaLnBrk="1" hangingPunct="1"/>
            <a:r>
              <a:rPr lang="en-US" altLang="en-US" dirty="0">
                <a:ea typeface="ＭＳ Ｐゴシック" charset="-128"/>
              </a:rPr>
              <a:t>AES, Elliptic Curve, CMAC</a:t>
            </a:r>
          </a:p>
          <a:p>
            <a:pPr eaLnBrk="1" hangingPunct="1"/>
            <a:r>
              <a:rPr lang="en-US" altLang="en-US" dirty="0">
                <a:ea typeface="ＭＳ Ｐゴシック" charset="-128"/>
              </a:rPr>
              <a:t>concern </a:t>
            </a:r>
            <a:r>
              <a:rPr lang="en-US" altLang="en-US" dirty="0">
                <a:solidFill>
                  <a:srgbClr val="0432FF"/>
                </a:solidFill>
                <a:ea typeface="ＭＳ Ｐゴシック" charset="-128"/>
              </a:rPr>
              <a:t>operations</a:t>
            </a:r>
            <a:r>
              <a:rPr lang="en-US" altLang="en-US" dirty="0">
                <a:ea typeface="ＭＳ Ｐゴシック" charset="-128"/>
              </a:rPr>
              <a:t> on “</a:t>
            </a:r>
            <a:r>
              <a:rPr lang="en-US" altLang="en-US" dirty="0">
                <a:solidFill>
                  <a:srgbClr val="0432FF"/>
                </a:solidFill>
                <a:ea typeface="ＭＳ Ｐゴシック" charset="-128"/>
              </a:rPr>
              <a:t>numbers</a:t>
            </a:r>
            <a:r>
              <a:rPr lang="en-US" altLang="en-US" dirty="0">
                <a:ea typeface="ＭＳ Ｐゴシック" charset="-128"/>
              </a:rPr>
              <a:t>”</a:t>
            </a:r>
          </a:p>
          <a:p>
            <a:pPr lvl="1" eaLnBrk="1" hangingPunct="1"/>
            <a:r>
              <a:rPr lang="en-US" altLang="en-US" dirty="0">
                <a:ea typeface="ＭＳ Ｐゴシック" charset="-128"/>
              </a:rPr>
              <a:t>where what constitutes a “number” and the type of operations varies considerably</a:t>
            </a:r>
          </a:p>
          <a:p>
            <a:pPr eaLnBrk="1" hangingPunct="1"/>
            <a:r>
              <a:rPr lang="en-US" altLang="en-US" dirty="0">
                <a:ea typeface="ＭＳ Ｐゴシック" charset="-128"/>
              </a:rPr>
              <a:t>start with basic number theory concepts</a:t>
            </a:r>
          </a:p>
          <a:p>
            <a:pPr lvl="1" eaLnBrk="1" hangingPunct="1"/>
            <a:r>
              <a:rPr lang="en-US" altLang="en-US" dirty="0">
                <a:ea typeface="ＭＳ Ｐゴシック" charset="-128"/>
              </a:rPr>
              <a:t>divisibility, Euclidian algorithm, modular arithmetic</a:t>
            </a:r>
            <a:endParaRPr lang="en-AU" altLang="en-US" dirty="0">
              <a:ea typeface="ＭＳ Ｐゴシック" charset="-128"/>
            </a:endParaRPr>
          </a:p>
        </p:txBody>
      </p:sp>
      <p:sp>
        <p:nvSpPr>
          <p:cNvPr id="174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EF9A069-DFA6-9046-9071-40B4985FE2DF}"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304800" y="277813"/>
            <a:ext cx="8534400" cy="1139825"/>
          </a:xfrm>
        </p:spPr>
        <p:txBody>
          <a:bodyPr/>
          <a:lstStyle/>
          <a:p>
            <a:pPr eaLnBrk="1" hangingPunct="1"/>
            <a:r>
              <a:rPr lang="en-AU" altLang="en-US" dirty="0">
                <a:ea typeface="ＭＳ Ｐゴシック" charset="-128"/>
              </a:rPr>
              <a:t>Partial Table of Values for 42x+30y</a:t>
            </a:r>
            <a:endParaRPr lang="en-US" altLang="en-US" dirty="0">
              <a:ea typeface="ＭＳ Ｐゴシック" charset="-128"/>
            </a:endParaRPr>
          </a:p>
        </p:txBody>
      </p:sp>
      <p:sp>
        <p:nvSpPr>
          <p:cNvPr id="54274" name="Content Placeholder 2"/>
          <p:cNvSpPr>
            <a:spLocks noGrp="1"/>
          </p:cNvSpPr>
          <p:nvPr>
            <p:ph idx="1"/>
          </p:nvPr>
        </p:nvSpPr>
        <p:spPr>
          <a:xfrm>
            <a:off x="457200" y="1600200"/>
            <a:ext cx="8229600" cy="604838"/>
          </a:xfrm>
        </p:spPr>
        <p:txBody>
          <a:bodyPr/>
          <a:lstStyle/>
          <a:p>
            <a:pPr eaLnBrk="1" hangingPunct="1"/>
            <a:r>
              <a:rPr lang="en-US" altLang="en-US" dirty="0" err="1">
                <a:ea typeface="ＭＳ Ｐゴシック" charset="-128"/>
              </a:rPr>
              <a:t>gcd</a:t>
            </a:r>
            <a:r>
              <a:rPr lang="en-US" altLang="en-US" dirty="0">
                <a:ea typeface="ＭＳ Ｐゴシック" charset="-128"/>
              </a:rPr>
              <a:t>(42, 30) = 6 = 42 * </a:t>
            </a:r>
            <a:r>
              <a:rPr lang="en-US" altLang="en-US" dirty="0">
                <a:solidFill>
                  <a:srgbClr val="0432FF"/>
                </a:solidFill>
                <a:ea typeface="ＭＳ Ｐゴシック" charset="-128"/>
              </a:rPr>
              <a:t>-2</a:t>
            </a:r>
            <a:r>
              <a:rPr lang="en-US" altLang="en-US" dirty="0">
                <a:ea typeface="ＭＳ Ｐゴシック" charset="-128"/>
              </a:rPr>
              <a:t> + 30 * </a:t>
            </a:r>
            <a:r>
              <a:rPr lang="en-US" altLang="en-US" dirty="0">
                <a:solidFill>
                  <a:srgbClr val="0432FF"/>
                </a:solidFill>
                <a:ea typeface="ＭＳ Ｐゴシック" charset="-128"/>
              </a:rPr>
              <a:t>3</a:t>
            </a:r>
          </a:p>
        </p:txBody>
      </p:sp>
      <p:sp>
        <p:nvSpPr>
          <p:cNvPr id="542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9626990-4067-C14D-8EB3-EC8377EF2247}"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pic>
        <p:nvPicPr>
          <p:cNvPr id="542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05038"/>
            <a:ext cx="86010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Box 5"/>
          <p:cNvSpPr txBox="1">
            <a:spLocks noChangeArrowheads="1"/>
          </p:cNvSpPr>
          <p:nvPr/>
        </p:nvSpPr>
        <p:spPr bwMode="auto">
          <a:xfrm>
            <a:off x="468313" y="5373688"/>
            <a:ext cx="8280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800" dirty="0">
                <a:solidFill>
                  <a:srgbClr val="0432FF"/>
                </a:solidFill>
                <a:latin typeface="Arial" charset="0"/>
              </a:rPr>
              <a:t>For given integers a and b, the smallest positive value of </a:t>
            </a:r>
            <a:r>
              <a:rPr lang="en-US" altLang="en-US" sz="2800" dirty="0" err="1">
                <a:solidFill>
                  <a:srgbClr val="0432FF"/>
                </a:solidFill>
                <a:latin typeface="Arial" charset="0"/>
              </a:rPr>
              <a:t>ax+by</a:t>
            </a:r>
            <a:r>
              <a:rPr lang="en-US" altLang="en-US" sz="2800" dirty="0">
                <a:solidFill>
                  <a:srgbClr val="0432FF"/>
                </a:solidFill>
                <a:latin typeface="Arial" charset="0"/>
              </a:rPr>
              <a:t> is equal to </a:t>
            </a:r>
            <a:r>
              <a:rPr lang="en-US" altLang="en-US" sz="2800" dirty="0" err="1">
                <a:solidFill>
                  <a:srgbClr val="0432FF"/>
                </a:solidFill>
                <a:latin typeface="Arial" charset="0"/>
              </a:rPr>
              <a:t>gcd</a:t>
            </a:r>
            <a:r>
              <a:rPr lang="en-US" altLang="en-US" sz="2800" dirty="0">
                <a:solidFill>
                  <a:srgbClr val="0432FF"/>
                </a:solidFill>
                <a:latin typeface="Arial" charset="0"/>
              </a:rPr>
              <a:t>(a, b).</a:t>
            </a:r>
            <a:endParaRPr lang="en-US" altLang="en-US" sz="2800" baseline="-25000" dirty="0">
              <a:solidFill>
                <a:srgbClr val="0432FF"/>
              </a:solid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304800" y="277813"/>
            <a:ext cx="8534400" cy="1139825"/>
          </a:xfrm>
        </p:spPr>
        <p:txBody>
          <a:bodyPr/>
          <a:lstStyle/>
          <a:p>
            <a:pPr eaLnBrk="1" hangingPunct="1"/>
            <a:r>
              <a:rPr lang="en-AU" altLang="en-US" dirty="0">
                <a:ea typeface="ＭＳ Ｐゴシック" charset="-128"/>
              </a:rPr>
              <a:t>Extended Euclidean: x</a:t>
            </a:r>
            <a:r>
              <a:rPr lang="en-AU" altLang="en-US" baseline="-25000" dirty="0">
                <a:ea typeface="ＭＳ Ｐゴシック" charset="-128"/>
              </a:rPr>
              <a:t>i</a:t>
            </a:r>
            <a:r>
              <a:rPr lang="en-AU" altLang="en-US" dirty="0">
                <a:ea typeface="ＭＳ Ｐゴシック" charset="-128"/>
              </a:rPr>
              <a:t>, </a:t>
            </a:r>
            <a:r>
              <a:rPr lang="en-AU" altLang="en-US" dirty="0" err="1">
                <a:ea typeface="ＭＳ Ｐゴシック" charset="-128"/>
              </a:rPr>
              <a:t>y</a:t>
            </a:r>
            <a:r>
              <a:rPr lang="en-AU" altLang="en-US" baseline="-25000" dirty="0" err="1">
                <a:ea typeface="ＭＳ Ｐゴシック" charset="-128"/>
              </a:rPr>
              <a:t>i</a:t>
            </a:r>
            <a:endParaRPr lang="en-US" altLang="en-US" baseline="-25000" dirty="0">
              <a:ea typeface="ＭＳ Ｐゴシック" charset="-128"/>
            </a:endParaRPr>
          </a:p>
        </p:txBody>
      </p:sp>
      <p:sp>
        <p:nvSpPr>
          <p:cNvPr id="563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EA27413-828C-804E-AA8C-42DA593EDA21}"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pic>
        <p:nvPicPr>
          <p:cNvPr id="5632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66838"/>
            <a:ext cx="5875337"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4"/>
          <p:cNvSpPr txBox="1">
            <a:spLocks noChangeArrowheads="1"/>
          </p:cNvSpPr>
          <p:nvPr/>
        </p:nvSpPr>
        <p:spPr bwMode="auto">
          <a:xfrm>
            <a:off x="6228184" y="1196753"/>
            <a:ext cx="279570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800" dirty="0">
                <a:latin typeface="Arial" charset="0"/>
              </a:rPr>
              <a:t>Assume:</a:t>
            </a:r>
          </a:p>
          <a:p>
            <a:pPr eaLnBrk="1" hangingPunct="1">
              <a:spcBef>
                <a:spcPct val="0"/>
              </a:spcBef>
              <a:buFontTx/>
              <a:buNone/>
            </a:pPr>
            <a:r>
              <a:rPr lang="en-US" altLang="en-US" sz="2800" dirty="0">
                <a:latin typeface="Arial" charset="0"/>
              </a:rPr>
              <a:t>r</a:t>
            </a:r>
            <a:r>
              <a:rPr lang="en-US" altLang="en-US" sz="2800" baseline="-25000" dirty="0">
                <a:latin typeface="Arial" charset="0"/>
              </a:rPr>
              <a:t>i-2</a:t>
            </a:r>
            <a:r>
              <a:rPr lang="en-US" altLang="en-US" sz="2800" dirty="0">
                <a:latin typeface="Arial" charset="0"/>
              </a:rPr>
              <a:t> = ax</a:t>
            </a:r>
            <a:r>
              <a:rPr lang="en-US" altLang="en-US" sz="2800" baseline="-25000" dirty="0">
                <a:latin typeface="Arial" charset="0"/>
              </a:rPr>
              <a:t>i-2</a:t>
            </a:r>
            <a:r>
              <a:rPr lang="en-US" altLang="en-US" sz="2800" dirty="0">
                <a:latin typeface="Arial" charset="0"/>
              </a:rPr>
              <a:t> + by</a:t>
            </a:r>
            <a:r>
              <a:rPr lang="en-US" altLang="en-US" sz="2800" baseline="-25000" dirty="0">
                <a:latin typeface="Arial" charset="0"/>
              </a:rPr>
              <a:t>i-2</a:t>
            </a:r>
          </a:p>
          <a:p>
            <a:pPr eaLnBrk="1" hangingPunct="1">
              <a:spcBef>
                <a:spcPct val="0"/>
              </a:spcBef>
              <a:buNone/>
            </a:pPr>
            <a:r>
              <a:rPr lang="en-US" altLang="en-US" sz="2800" dirty="0">
                <a:latin typeface="Arial" charset="0"/>
              </a:rPr>
              <a:t>r</a:t>
            </a:r>
            <a:r>
              <a:rPr lang="en-US" altLang="en-US" sz="2800" baseline="-25000" dirty="0">
                <a:latin typeface="Arial" charset="0"/>
              </a:rPr>
              <a:t>i-1</a:t>
            </a:r>
            <a:r>
              <a:rPr lang="en-US" altLang="en-US" sz="2800" dirty="0">
                <a:latin typeface="Arial" charset="0"/>
              </a:rPr>
              <a:t> = ax</a:t>
            </a:r>
            <a:r>
              <a:rPr lang="en-US" altLang="en-US" sz="2800" baseline="-25000" dirty="0">
                <a:latin typeface="Arial" charset="0"/>
              </a:rPr>
              <a:t>i-1</a:t>
            </a:r>
            <a:r>
              <a:rPr lang="en-US" altLang="en-US" sz="2800" dirty="0">
                <a:latin typeface="Arial" charset="0"/>
              </a:rPr>
              <a:t> + by</a:t>
            </a:r>
            <a:r>
              <a:rPr lang="en-US" altLang="en-US" sz="2800" baseline="-25000" dirty="0">
                <a:latin typeface="Arial" charset="0"/>
              </a:rPr>
              <a:t>i-1</a:t>
            </a:r>
          </a:p>
          <a:p>
            <a:pPr eaLnBrk="1" hangingPunct="1">
              <a:spcBef>
                <a:spcPct val="0"/>
              </a:spcBef>
              <a:buNone/>
            </a:pPr>
            <a:r>
              <a:rPr lang="en-US" altLang="en-US" sz="4000" baseline="-25000" dirty="0">
                <a:latin typeface="Arial" charset="0"/>
              </a:rPr>
              <a:t>Prove:</a:t>
            </a:r>
            <a:endParaRPr lang="en-US" altLang="en-US" sz="4000" dirty="0">
              <a:solidFill>
                <a:srgbClr val="003399"/>
              </a:solidFill>
              <a:latin typeface="Arial" charset="0"/>
            </a:endParaRPr>
          </a:p>
          <a:p>
            <a:pPr eaLnBrk="1" hangingPunct="1">
              <a:spcBef>
                <a:spcPct val="0"/>
              </a:spcBef>
              <a:buNone/>
            </a:pPr>
            <a:r>
              <a:rPr lang="en-US" altLang="en-US" sz="2800" dirty="0" err="1">
                <a:latin typeface="Arial" charset="0"/>
              </a:rPr>
              <a:t>r</a:t>
            </a:r>
            <a:r>
              <a:rPr lang="en-US" altLang="en-US" sz="2800" baseline="-25000" dirty="0" err="1">
                <a:latin typeface="Arial" charset="0"/>
              </a:rPr>
              <a:t>i</a:t>
            </a:r>
            <a:r>
              <a:rPr lang="en-US" altLang="en-US" sz="2800" dirty="0">
                <a:latin typeface="Arial" charset="0"/>
              </a:rPr>
              <a:t> = </a:t>
            </a:r>
            <a:r>
              <a:rPr lang="en-US" altLang="en-US" sz="2800" dirty="0" err="1">
                <a:latin typeface="Arial" charset="0"/>
              </a:rPr>
              <a:t>ax</a:t>
            </a:r>
            <a:r>
              <a:rPr lang="en-US" altLang="en-US" sz="2800" baseline="-25000" dirty="0" err="1">
                <a:latin typeface="Arial" charset="0"/>
              </a:rPr>
              <a:t>i</a:t>
            </a:r>
            <a:r>
              <a:rPr lang="en-US" altLang="en-US" sz="2800" dirty="0">
                <a:latin typeface="Arial" charset="0"/>
              </a:rPr>
              <a:t> + </a:t>
            </a:r>
            <a:r>
              <a:rPr lang="en-US" altLang="en-US" sz="2800" dirty="0" err="1">
                <a:latin typeface="Arial" charset="0"/>
              </a:rPr>
              <a:t>by</a:t>
            </a:r>
            <a:r>
              <a:rPr lang="en-US" altLang="en-US" sz="2800" baseline="-25000" dirty="0" err="1">
                <a:latin typeface="Arial" charset="0"/>
              </a:rPr>
              <a:t>i</a:t>
            </a:r>
            <a:endParaRPr lang="en-US" altLang="en-US" sz="2800" baseline="-25000" dirty="0">
              <a:latin typeface="Arial" charset="0"/>
            </a:endParaRPr>
          </a:p>
          <a:p>
            <a:pPr eaLnBrk="1" hangingPunct="1">
              <a:spcBef>
                <a:spcPct val="0"/>
              </a:spcBef>
              <a:buFontTx/>
              <a:buNone/>
            </a:pPr>
            <a:endParaRPr lang="en-US" altLang="en-US" sz="800" dirty="0">
              <a:solidFill>
                <a:srgbClr val="0432FF"/>
              </a:solidFill>
              <a:latin typeface="Arial" charset="0"/>
            </a:endParaRPr>
          </a:p>
          <a:p>
            <a:pPr eaLnBrk="1" hangingPunct="1">
              <a:spcBef>
                <a:spcPct val="0"/>
              </a:spcBef>
              <a:buFontTx/>
              <a:buNone/>
            </a:pPr>
            <a:r>
              <a:rPr lang="en-US" altLang="en-US" sz="2200" dirty="0">
                <a:latin typeface="Arial" charset="0"/>
              </a:rPr>
              <a:t>(induction basis? and hypothesis?)</a:t>
            </a:r>
          </a:p>
          <a:p>
            <a:pPr eaLnBrk="1" hangingPunct="1">
              <a:spcBef>
                <a:spcPct val="0"/>
              </a:spcBef>
              <a:buFontTx/>
              <a:buNone/>
            </a:pPr>
            <a:endParaRPr lang="en-US" altLang="en-US" sz="2800" dirty="0">
              <a:solidFill>
                <a:srgbClr val="0432FF"/>
              </a:solidFill>
              <a:latin typeface="Arial" charset="0"/>
            </a:endParaRPr>
          </a:p>
          <a:p>
            <a:pPr eaLnBrk="1" hangingPunct="1">
              <a:spcBef>
                <a:spcPct val="0"/>
              </a:spcBef>
              <a:buFontTx/>
              <a:buNone/>
            </a:pPr>
            <a:r>
              <a:rPr lang="en-US" altLang="en-US" sz="2800" dirty="0">
                <a:solidFill>
                  <a:srgbClr val="0432FF"/>
                </a:solidFill>
                <a:latin typeface="Arial" charset="0"/>
              </a:rPr>
              <a:t>We can derive:</a:t>
            </a:r>
          </a:p>
          <a:p>
            <a:pPr eaLnBrk="1" hangingPunct="1">
              <a:spcBef>
                <a:spcPct val="0"/>
              </a:spcBef>
              <a:buFontTx/>
              <a:buNone/>
            </a:pPr>
            <a:r>
              <a:rPr lang="en-US" altLang="en-US" sz="2800" dirty="0">
                <a:solidFill>
                  <a:srgbClr val="0432FF"/>
                </a:solidFill>
                <a:latin typeface="Arial" charset="0"/>
              </a:rPr>
              <a:t>x</a:t>
            </a:r>
            <a:r>
              <a:rPr lang="en-US" altLang="en-US" sz="2800" baseline="-25000" dirty="0">
                <a:solidFill>
                  <a:srgbClr val="0432FF"/>
                </a:solidFill>
                <a:latin typeface="Arial" charset="0"/>
              </a:rPr>
              <a:t>i</a:t>
            </a:r>
            <a:r>
              <a:rPr lang="en-US" altLang="en-US" sz="2800" dirty="0">
                <a:solidFill>
                  <a:srgbClr val="0432FF"/>
                </a:solidFill>
                <a:latin typeface="Arial" charset="0"/>
              </a:rPr>
              <a:t> = x</a:t>
            </a:r>
            <a:r>
              <a:rPr lang="en-US" altLang="en-US" sz="2800" baseline="-25000" dirty="0">
                <a:solidFill>
                  <a:srgbClr val="0432FF"/>
                </a:solidFill>
                <a:latin typeface="Arial" charset="0"/>
              </a:rPr>
              <a:t>i-2</a:t>
            </a:r>
            <a:r>
              <a:rPr lang="en-US" altLang="en-US" sz="2800" dirty="0">
                <a:solidFill>
                  <a:srgbClr val="0432FF"/>
                </a:solidFill>
                <a:latin typeface="Arial" charset="0"/>
              </a:rPr>
              <a:t> - q</a:t>
            </a:r>
            <a:r>
              <a:rPr lang="en-US" altLang="en-US" sz="2800" baseline="-25000" dirty="0">
                <a:solidFill>
                  <a:srgbClr val="0432FF"/>
                </a:solidFill>
                <a:latin typeface="Arial" charset="0"/>
              </a:rPr>
              <a:t>i</a:t>
            </a:r>
            <a:r>
              <a:rPr lang="en-US" altLang="en-US" sz="2800" dirty="0">
                <a:solidFill>
                  <a:srgbClr val="0432FF"/>
                </a:solidFill>
                <a:latin typeface="Arial" charset="0"/>
              </a:rPr>
              <a:t>x</a:t>
            </a:r>
            <a:r>
              <a:rPr lang="en-US" altLang="en-US" sz="2800" baseline="-25000" dirty="0">
                <a:solidFill>
                  <a:srgbClr val="0432FF"/>
                </a:solidFill>
                <a:latin typeface="Arial" charset="0"/>
              </a:rPr>
              <a:t>i-1</a:t>
            </a:r>
            <a:r>
              <a:rPr lang="en-US" altLang="en-US" sz="2800" dirty="0">
                <a:solidFill>
                  <a:srgbClr val="0432FF"/>
                </a:solidFill>
                <a:latin typeface="Arial" charset="0"/>
              </a:rPr>
              <a:t>  </a:t>
            </a:r>
          </a:p>
          <a:p>
            <a:pPr eaLnBrk="1" hangingPunct="1">
              <a:spcBef>
                <a:spcPct val="0"/>
              </a:spcBef>
              <a:buFontTx/>
              <a:buNone/>
            </a:pPr>
            <a:r>
              <a:rPr lang="en-US" altLang="en-US" sz="2800" dirty="0" err="1">
                <a:solidFill>
                  <a:srgbClr val="0432FF"/>
                </a:solidFill>
                <a:latin typeface="Arial" charset="0"/>
              </a:rPr>
              <a:t>y</a:t>
            </a:r>
            <a:r>
              <a:rPr lang="en-US" altLang="en-US" sz="2800" baseline="-25000" dirty="0" err="1">
                <a:solidFill>
                  <a:srgbClr val="0432FF"/>
                </a:solidFill>
                <a:latin typeface="Arial" charset="0"/>
              </a:rPr>
              <a:t>i</a:t>
            </a:r>
            <a:r>
              <a:rPr lang="en-US" altLang="en-US" sz="2800" dirty="0">
                <a:solidFill>
                  <a:srgbClr val="0432FF"/>
                </a:solidFill>
                <a:latin typeface="Arial" charset="0"/>
              </a:rPr>
              <a:t> = y</a:t>
            </a:r>
            <a:r>
              <a:rPr lang="en-US" altLang="en-US" sz="2800" baseline="-25000" dirty="0">
                <a:solidFill>
                  <a:srgbClr val="0432FF"/>
                </a:solidFill>
                <a:latin typeface="Arial" charset="0"/>
              </a:rPr>
              <a:t>i-2 </a:t>
            </a:r>
            <a:r>
              <a:rPr lang="en-US" altLang="en-US" sz="2800" dirty="0">
                <a:solidFill>
                  <a:srgbClr val="0432FF"/>
                </a:solidFill>
                <a:latin typeface="Arial" charset="0"/>
              </a:rPr>
              <a:t>- q</a:t>
            </a:r>
            <a:r>
              <a:rPr lang="en-US" altLang="en-US" sz="2800" baseline="-25000" dirty="0">
                <a:solidFill>
                  <a:srgbClr val="0432FF"/>
                </a:solidFill>
                <a:latin typeface="Arial" charset="0"/>
              </a:rPr>
              <a:t>i</a:t>
            </a:r>
            <a:r>
              <a:rPr lang="en-US" altLang="en-US" sz="2800" dirty="0">
                <a:solidFill>
                  <a:srgbClr val="0432FF"/>
                </a:solidFill>
                <a:latin typeface="Arial" charset="0"/>
              </a:rPr>
              <a:t>y</a:t>
            </a:r>
            <a:r>
              <a:rPr lang="en-US" altLang="en-US" sz="2800" baseline="-25000" dirty="0">
                <a:solidFill>
                  <a:srgbClr val="0432FF"/>
                </a:solidFill>
                <a:latin typeface="Arial" charset="0"/>
              </a:rPr>
              <a:t>i-1</a:t>
            </a:r>
            <a:endParaRPr lang="en-US" altLang="en-US" sz="2400" dirty="0">
              <a:solidFill>
                <a:srgbClr val="0432FF"/>
              </a:solidFill>
              <a:latin typeface="Arial" charset="0"/>
            </a:endParaRPr>
          </a:p>
          <a:p>
            <a:pPr eaLnBrk="1" hangingPunct="1">
              <a:spcBef>
                <a:spcPct val="0"/>
              </a:spcBef>
              <a:buFontTx/>
              <a:buNone/>
            </a:pPr>
            <a:r>
              <a:rPr lang="en-US" altLang="en-US" sz="2400" dirty="0">
                <a:latin typeface="Arial" charset="0"/>
              </a:rPr>
              <a:t>(iterative formulas)</a:t>
            </a:r>
            <a:endParaRPr lang="en-US" altLang="en-US" sz="2400" baseline="-25000" dirty="0">
              <a:latin typeface="Arial" charset="0"/>
            </a:endParaRPr>
          </a:p>
        </p:txBody>
      </p:sp>
      <p:cxnSp>
        <p:nvCxnSpPr>
          <p:cNvPr id="14" name="Curved Connector 13"/>
          <p:cNvCxnSpPr>
            <a:cxnSpLocks noChangeShapeType="1"/>
          </p:cNvCxnSpPr>
          <p:nvPr/>
        </p:nvCxnSpPr>
        <p:spPr bwMode="auto">
          <a:xfrm rot="16200000" flipH="1">
            <a:off x="1530995" y="3301207"/>
            <a:ext cx="2128837" cy="431800"/>
          </a:xfrm>
          <a:prstGeom prst="curvedConnector3">
            <a:avLst>
              <a:gd name="adj1" fmla="val 99486"/>
            </a:avLst>
          </a:prstGeom>
          <a:noFill/>
          <a:ln w="25400">
            <a:solidFill>
              <a:srgbClr val="0432FF"/>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Curved Connector 17"/>
          <p:cNvCxnSpPr>
            <a:cxnSpLocks noChangeShapeType="1"/>
          </p:cNvCxnSpPr>
          <p:nvPr/>
        </p:nvCxnSpPr>
        <p:spPr bwMode="auto">
          <a:xfrm rot="16200000" flipH="1">
            <a:off x="4178945" y="3501231"/>
            <a:ext cx="2808288" cy="358775"/>
          </a:xfrm>
          <a:prstGeom prst="curvedConnector3">
            <a:avLst>
              <a:gd name="adj1" fmla="val 171"/>
            </a:avLst>
          </a:prstGeom>
          <a:noFill/>
          <a:ln w="25400">
            <a:solidFill>
              <a:srgbClr val="0432FF"/>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304800" y="277813"/>
            <a:ext cx="8534400" cy="1139825"/>
          </a:xfrm>
        </p:spPr>
        <p:txBody>
          <a:bodyPr/>
          <a:lstStyle/>
          <a:p>
            <a:pPr eaLnBrk="1" hangingPunct="1"/>
            <a:r>
              <a:rPr lang="en-AU" altLang="en-US" dirty="0">
                <a:ea typeface="ＭＳ Ｐゴシック" charset="-128"/>
              </a:rPr>
              <a:t>Extended Euclidean Algorithm</a:t>
            </a:r>
            <a:endParaRPr lang="en-US" altLang="en-US" baseline="-25000" dirty="0">
              <a:ea typeface="ＭＳ Ｐゴシック" charset="-128"/>
            </a:endParaRPr>
          </a:p>
        </p:txBody>
      </p:sp>
      <p:sp>
        <p:nvSpPr>
          <p:cNvPr id="583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A6E53AE-FADD-FE45-AA62-5ECCE95748D1}" type="slidenum">
              <a:rPr lang="en-US" altLang="en-US" sz="1200">
                <a:solidFill>
                  <a:srgbClr val="898989"/>
                </a:solidFill>
                <a:latin typeface="Arial" charset="0"/>
              </a:rPr>
              <a:pPr>
                <a:spcBef>
                  <a:spcPct val="0"/>
                </a:spcBef>
                <a:buFontTx/>
                <a:buNone/>
              </a:pPr>
              <a:t>22</a:t>
            </a:fld>
            <a:endParaRPr lang="en-US" altLang="en-US" sz="1200">
              <a:solidFill>
                <a:srgbClr val="898989"/>
              </a:solidFill>
              <a:latin typeface="Arial" charset="0"/>
            </a:endParaRPr>
          </a:p>
        </p:txBody>
      </p:sp>
      <p:pic>
        <p:nvPicPr>
          <p:cNvPr id="2" name="Picture 1">
            <a:extLst>
              <a:ext uri="{FF2B5EF4-FFF2-40B4-BE49-F238E27FC236}">
                <a16:creationId xmlns:a16="http://schemas.microsoft.com/office/drawing/2014/main" id="{A7E0607B-5868-3AE4-E290-D38C4A51F2FB}"/>
              </a:ext>
            </a:extLst>
          </p:cNvPr>
          <p:cNvPicPr>
            <a:picLocks noChangeAspect="1"/>
          </p:cNvPicPr>
          <p:nvPr/>
        </p:nvPicPr>
        <p:blipFill>
          <a:blip r:embed="rId3"/>
          <a:stretch>
            <a:fillRect/>
          </a:stretch>
        </p:blipFill>
        <p:spPr>
          <a:xfrm>
            <a:off x="457200" y="1256759"/>
            <a:ext cx="7772400" cy="52191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304800" y="277813"/>
            <a:ext cx="8534400" cy="1139825"/>
          </a:xfrm>
        </p:spPr>
        <p:txBody>
          <a:bodyPr/>
          <a:lstStyle/>
          <a:p>
            <a:pPr eaLnBrk="1" hangingPunct="1"/>
            <a:r>
              <a:rPr lang="en-AU" altLang="en-US" sz="4000" dirty="0">
                <a:ea typeface="ＭＳ Ｐゴシック" charset="-128"/>
              </a:rPr>
              <a:t>Extended Euclidean Algorithm Example</a:t>
            </a:r>
            <a:endParaRPr lang="en-US" altLang="en-US" sz="4000" baseline="-25000" dirty="0">
              <a:ea typeface="ＭＳ Ｐゴシック" charset="-128"/>
            </a:endParaRPr>
          </a:p>
        </p:txBody>
      </p:sp>
      <p:sp>
        <p:nvSpPr>
          <p:cNvPr id="604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460E823-7903-EF4D-9EA2-879BCB755B08}" type="slidenum">
              <a:rPr lang="en-US" altLang="en-US" sz="1200">
                <a:solidFill>
                  <a:srgbClr val="898989"/>
                </a:solidFill>
                <a:latin typeface="Arial" charset="0"/>
              </a:rPr>
              <a:pPr>
                <a:spcBef>
                  <a:spcPct val="0"/>
                </a:spcBef>
                <a:buFontTx/>
                <a:buNone/>
              </a:pPr>
              <a:t>23</a:t>
            </a:fld>
            <a:endParaRPr lang="en-US" altLang="en-US" sz="1200">
              <a:solidFill>
                <a:srgbClr val="898989"/>
              </a:solidFill>
              <a:latin typeface="Arial" charset="0"/>
            </a:endParaRPr>
          </a:p>
        </p:txBody>
      </p:sp>
      <p:sp>
        <p:nvSpPr>
          <p:cNvPr id="5" name="Content Placeholder 2"/>
          <p:cNvSpPr>
            <a:spLocks noGrp="1"/>
          </p:cNvSpPr>
          <p:nvPr>
            <p:ph idx="1"/>
          </p:nvPr>
        </p:nvSpPr>
        <p:spPr>
          <a:xfrm>
            <a:off x="457200" y="1600200"/>
            <a:ext cx="8218488" cy="965200"/>
          </a:xfrm>
        </p:spPr>
        <p:txBody>
          <a:bodyPr/>
          <a:lstStyle/>
          <a:p>
            <a:pPr eaLnBrk="1" hangingPunct="1">
              <a:buFont typeface="Arial" pitchFamily="34" charset="0"/>
              <a:buChar char="•"/>
              <a:defRPr/>
            </a:pPr>
            <a:r>
              <a:rPr lang="en-US" sz="2800" dirty="0">
                <a:ea typeface="ＭＳ Ｐゴシック" pitchFamily="34" charset="-128"/>
              </a:rPr>
              <a:t>a = 1759, b = 550; </a:t>
            </a:r>
          </a:p>
          <a:p>
            <a:pPr marL="0" indent="0" eaLnBrk="1" hangingPunct="1">
              <a:buFont typeface="Arial" pitchFamily="34" charset="0"/>
              <a:buNone/>
              <a:defRPr/>
            </a:pPr>
            <a:r>
              <a:rPr lang="en-US" sz="2800" dirty="0">
                <a:ea typeface="ＭＳ Ｐゴシック" pitchFamily="34" charset="-128"/>
              </a:rPr>
              <a:t>    solve for: 1759 * x + 550 * </a:t>
            </a:r>
            <a:r>
              <a:rPr lang="en-US" sz="2800" dirty="0">
                <a:solidFill>
                  <a:srgbClr val="FF0000"/>
                </a:solidFill>
                <a:ea typeface="ＭＳ Ｐゴシック" pitchFamily="34" charset="-128"/>
              </a:rPr>
              <a:t>y </a:t>
            </a:r>
            <a:r>
              <a:rPr lang="en-US" sz="2800" dirty="0">
                <a:ea typeface="ＭＳ Ｐゴシック" pitchFamily="34" charset="-128"/>
              </a:rPr>
              <a:t>= </a:t>
            </a:r>
            <a:r>
              <a:rPr lang="en-US" sz="2800" dirty="0">
                <a:solidFill>
                  <a:srgbClr val="0432FF"/>
                </a:solidFill>
                <a:ea typeface="ＭＳ Ｐゴシック" pitchFamily="34" charset="-128"/>
              </a:rPr>
              <a:t>d</a:t>
            </a:r>
            <a:r>
              <a:rPr lang="en-US" sz="2800" dirty="0">
                <a:ea typeface="ＭＳ Ｐゴシック" pitchFamily="34" charset="-128"/>
              </a:rPr>
              <a:t> = </a:t>
            </a:r>
            <a:r>
              <a:rPr lang="en-US" sz="2800" dirty="0" err="1">
                <a:ea typeface="ＭＳ Ｐゴシック" pitchFamily="34" charset="-128"/>
              </a:rPr>
              <a:t>gcd</a:t>
            </a:r>
            <a:r>
              <a:rPr lang="en-US" sz="2800" dirty="0">
                <a:ea typeface="ＭＳ Ｐゴシック" pitchFamily="34" charset="-128"/>
              </a:rPr>
              <a:t>(1759, 550)</a:t>
            </a:r>
          </a:p>
        </p:txBody>
      </p:sp>
      <p:pic>
        <p:nvPicPr>
          <p:cNvPr id="6042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897188"/>
            <a:ext cx="8939213"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Box 1"/>
          <p:cNvSpPr txBox="1">
            <a:spLocks noChangeArrowheads="1"/>
          </p:cNvSpPr>
          <p:nvPr/>
        </p:nvSpPr>
        <p:spPr bwMode="auto">
          <a:xfrm>
            <a:off x="539552" y="5678137"/>
            <a:ext cx="74882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err="1">
                <a:solidFill>
                  <a:srgbClr val="0432FF"/>
                </a:solidFill>
                <a:latin typeface="Arial" charset="0"/>
              </a:rPr>
              <a:t>gcd</a:t>
            </a:r>
            <a:r>
              <a:rPr lang="en-US" altLang="en-US" sz="2000" dirty="0">
                <a:solidFill>
                  <a:srgbClr val="0432FF"/>
                </a:solidFill>
                <a:latin typeface="Arial" charset="0"/>
              </a:rPr>
              <a:t> (a, b)=1, thus the multiplicative inverse of b (mod a) is </a:t>
            </a:r>
            <a:r>
              <a:rPr lang="en-US" altLang="en-US" sz="2000" dirty="0">
                <a:solidFill>
                  <a:srgbClr val="FF0000"/>
                </a:solidFill>
                <a:latin typeface="Arial" charset="0"/>
              </a:rPr>
              <a:t>y</a:t>
            </a:r>
            <a:r>
              <a:rPr lang="en-US" altLang="en-US" sz="2000" dirty="0">
                <a:solidFill>
                  <a:srgbClr val="0432FF"/>
                </a:solidFill>
                <a:latin typeface="Arial" charset="0"/>
              </a:rPr>
              <a:t>;</a:t>
            </a:r>
          </a:p>
          <a:p>
            <a:pPr eaLnBrk="1" hangingPunct="1">
              <a:spcBef>
                <a:spcPct val="0"/>
              </a:spcBef>
              <a:buFontTx/>
              <a:buNone/>
            </a:pPr>
            <a:r>
              <a:rPr lang="en-US" altLang="en-US" sz="2000" dirty="0">
                <a:solidFill>
                  <a:srgbClr val="0432FF"/>
                </a:solidFill>
                <a:latin typeface="Arial" charset="0"/>
              </a:rPr>
              <a:t>in this example, multiplicative inverse of 550 (mod 1759) is 355.</a:t>
            </a:r>
          </a:p>
          <a:p>
            <a:pPr eaLnBrk="1" hangingPunct="1">
              <a:spcBef>
                <a:spcPct val="0"/>
              </a:spcBef>
              <a:buFontTx/>
              <a:buNone/>
            </a:pPr>
            <a:r>
              <a:rPr lang="en-US" altLang="en-US" sz="2000" dirty="0">
                <a:latin typeface="Arial" charset="0"/>
              </a:rPr>
              <a:t>(if y were negative, we would add </a:t>
            </a:r>
            <a:r>
              <a:rPr lang="en-US" altLang="en-US" sz="2000" dirty="0">
                <a:solidFill>
                  <a:srgbClr val="0432FF"/>
                </a:solidFill>
                <a:latin typeface="Arial" charset="0"/>
              </a:rPr>
              <a:t>1759</a:t>
            </a:r>
            <a:r>
              <a:rPr lang="en-US" altLang="en-US" sz="2000" dirty="0">
                <a:latin typeface="Arial" charset="0"/>
              </a:rPr>
              <a:t> to it)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en-US" altLang="en-US" dirty="0">
                <a:ea typeface="ＭＳ Ｐゴシック" charset="-128"/>
              </a:rPr>
              <a:t>Summary</a:t>
            </a:r>
            <a:endParaRPr lang="en-AU" altLang="en-US" dirty="0">
              <a:ea typeface="ＭＳ Ｐゴシック" charset="-128"/>
            </a:endParaRPr>
          </a:p>
        </p:txBody>
      </p:sp>
      <p:sp>
        <p:nvSpPr>
          <p:cNvPr id="123906" name="Rectangle 3"/>
          <p:cNvSpPr>
            <a:spLocks noGrp="1" noChangeArrowheads="1"/>
          </p:cNvSpPr>
          <p:nvPr>
            <p:ph idx="1"/>
          </p:nvPr>
        </p:nvSpPr>
        <p:spPr/>
        <p:txBody>
          <a:bodyPr/>
          <a:lstStyle/>
          <a:p>
            <a:pPr eaLnBrk="1" hangingPunct="1"/>
            <a:r>
              <a:rPr lang="en-US" altLang="en-US" dirty="0">
                <a:ea typeface="ＭＳ Ｐゴシック" charset="-128"/>
              </a:rPr>
              <a:t>Divisibility</a:t>
            </a:r>
          </a:p>
          <a:p>
            <a:pPr eaLnBrk="1" hangingPunct="1"/>
            <a:r>
              <a:rPr lang="en-US" altLang="en-US" dirty="0">
                <a:ea typeface="ＭＳ Ｐゴシック" charset="-128"/>
              </a:rPr>
              <a:t>Integer Division Algorithm</a:t>
            </a:r>
          </a:p>
          <a:p>
            <a:pPr eaLnBrk="1" hangingPunct="1"/>
            <a:r>
              <a:rPr lang="en-US" altLang="en-US" dirty="0">
                <a:ea typeface="ＭＳ Ｐゴシック" charset="-128"/>
              </a:rPr>
              <a:t>GCD and </a:t>
            </a:r>
            <a:r>
              <a:rPr lang="en-AU" altLang="en-US" dirty="0"/>
              <a:t>Euclidean Algorithm</a:t>
            </a:r>
          </a:p>
          <a:p>
            <a:pPr eaLnBrk="1" hangingPunct="1"/>
            <a:r>
              <a:rPr lang="en-AU" altLang="en-US" dirty="0">
                <a:ea typeface="ＭＳ Ｐゴシック" charset="-128"/>
              </a:rPr>
              <a:t>Set Z</a:t>
            </a:r>
            <a:r>
              <a:rPr lang="en-AU" altLang="en-US" baseline="-25000" dirty="0">
                <a:ea typeface="ＭＳ Ｐゴシック" charset="-128"/>
              </a:rPr>
              <a:t>n</a:t>
            </a:r>
            <a:endParaRPr lang="en-US" altLang="en-US" baseline="-25000" dirty="0">
              <a:ea typeface="ＭＳ Ｐゴシック" charset="-128"/>
            </a:endParaRPr>
          </a:p>
          <a:p>
            <a:pPr eaLnBrk="1" hangingPunct="1"/>
            <a:r>
              <a:rPr lang="en-US" altLang="en-US" dirty="0">
                <a:ea typeface="ＭＳ Ｐゴシック" charset="-128"/>
              </a:rPr>
              <a:t>Modular arithmetic and properties</a:t>
            </a:r>
          </a:p>
          <a:p>
            <a:pPr eaLnBrk="1" hangingPunct="1"/>
            <a:r>
              <a:rPr lang="en-AU" altLang="en-US" dirty="0">
                <a:ea typeface="ＭＳ Ｐゴシック" charset="-128"/>
              </a:rPr>
              <a:t>Extended Euclidean Algorithm</a:t>
            </a:r>
            <a:endParaRPr lang="en-US" altLang="en-US" dirty="0">
              <a:ea typeface="ＭＳ Ｐゴシック" charset="-128"/>
            </a:endParaRPr>
          </a:p>
        </p:txBody>
      </p:sp>
      <p:sp>
        <p:nvSpPr>
          <p:cNvPr id="1239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40638F2-875E-7F47-8E31-25D3D83B3FC5}" type="slidenum">
              <a:rPr lang="en-US" altLang="en-US" sz="1200">
                <a:solidFill>
                  <a:srgbClr val="898989"/>
                </a:solidFill>
                <a:latin typeface="Arial" charset="0"/>
              </a:rPr>
              <a:pPr>
                <a:spcBef>
                  <a:spcPct val="0"/>
                </a:spcBef>
                <a:buFontTx/>
                <a:buNone/>
              </a:pPr>
              <a:t>24</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AU" altLang="en-US"/>
              <a:t>Divisors</a:t>
            </a:r>
          </a:p>
        </p:txBody>
      </p:sp>
      <p:sp>
        <p:nvSpPr>
          <p:cNvPr id="19458" name="Rectangle 3"/>
          <p:cNvSpPr>
            <a:spLocks noGrp="1" noChangeArrowheads="1"/>
          </p:cNvSpPr>
          <p:nvPr>
            <p:ph idx="1"/>
          </p:nvPr>
        </p:nvSpPr>
        <p:spPr>
          <a:xfrm>
            <a:off x="304800" y="1676400"/>
            <a:ext cx="8534400" cy="4454525"/>
          </a:xfrm>
        </p:spPr>
        <p:txBody>
          <a:bodyPr/>
          <a:lstStyle/>
          <a:p>
            <a:pPr eaLnBrk="1" hangingPunct="1"/>
            <a:r>
              <a:rPr lang="en-AU" altLang="en-US" dirty="0">
                <a:ea typeface="ＭＳ Ｐゴシック" charset="-128"/>
              </a:rPr>
              <a:t>say a non-zero number </a:t>
            </a:r>
            <a:r>
              <a:rPr lang="en-AU" altLang="en-US" dirty="0">
                <a:solidFill>
                  <a:srgbClr val="0432FF"/>
                </a:solidFill>
                <a:latin typeface="Courier New" charset="0"/>
                <a:ea typeface="ＭＳ Ｐゴシック" charset="-128"/>
              </a:rPr>
              <a:t>b</a:t>
            </a:r>
            <a:r>
              <a:rPr lang="en-AU" altLang="en-US" dirty="0">
                <a:solidFill>
                  <a:srgbClr val="0432FF"/>
                </a:solidFill>
                <a:ea typeface="ＭＳ Ｐゴシック" charset="-128"/>
              </a:rPr>
              <a:t> divides </a:t>
            </a:r>
            <a:r>
              <a:rPr lang="en-AU" altLang="en-US" dirty="0">
                <a:solidFill>
                  <a:srgbClr val="0432FF"/>
                </a:solidFill>
                <a:latin typeface="Courier New" charset="0"/>
                <a:ea typeface="ＭＳ Ｐゴシック" charset="-128"/>
              </a:rPr>
              <a:t>a</a:t>
            </a:r>
            <a:r>
              <a:rPr lang="en-AU" altLang="en-US" dirty="0">
                <a:solidFill>
                  <a:srgbClr val="0432FF"/>
                </a:solidFill>
                <a:ea typeface="ＭＳ Ｐゴシック" charset="-128"/>
              </a:rPr>
              <a:t> </a:t>
            </a:r>
            <a:r>
              <a:rPr lang="en-AU" altLang="en-US" dirty="0">
                <a:ea typeface="ＭＳ Ｐゴシック" charset="-128"/>
              </a:rPr>
              <a:t>if for some </a:t>
            </a:r>
            <a:r>
              <a:rPr lang="en-AU" altLang="en-US" dirty="0">
                <a:latin typeface="Courier New" charset="0"/>
                <a:ea typeface="ＭＳ Ｐゴシック" charset="-128"/>
              </a:rPr>
              <a:t>m</a:t>
            </a:r>
            <a:r>
              <a:rPr lang="en-AU" altLang="en-US" dirty="0">
                <a:ea typeface="ＭＳ Ｐゴシック" charset="-128"/>
              </a:rPr>
              <a:t> have </a:t>
            </a:r>
            <a:r>
              <a:rPr lang="en-AU" altLang="en-US" dirty="0">
                <a:solidFill>
                  <a:srgbClr val="0432FF"/>
                </a:solidFill>
                <a:latin typeface="Courier New" charset="0"/>
                <a:ea typeface="ＭＳ Ｐゴシック" charset="-128"/>
              </a:rPr>
              <a:t>a=</a:t>
            </a:r>
            <a:r>
              <a:rPr lang="en-AU" altLang="en-US" dirty="0" err="1">
                <a:solidFill>
                  <a:srgbClr val="0432FF"/>
                </a:solidFill>
                <a:latin typeface="Courier New" charset="0"/>
                <a:ea typeface="ＭＳ Ｐゴシック" charset="-128"/>
              </a:rPr>
              <a:t>mb</a:t>
            </a:r>
            <a:r>
              <a:rPr lang="en-AU" altLang="en-US" dirty="0">
                <a:ea typeface="ＭＳ Ｐゴシック" charset="-128"/>
              </a:rPr>
              <a:t> (</a:t>
            </a:r>
            <a:r>
              <a:rPr lang="en-AU" altLang="en-US" dirty="0" err="1">
                <a:latin typeface="Courier New" charset="0"/>
                <a:ea typeface="ＭＳ Ｐゴシック" charset="-128"/>
              </a:rPr>
              <a:t>a,b,m</a:t>
            </a:r>
            <a:r>
              <a:rPr lang="en-AU" altLang="en-US" dirty="0">
                <a:ea typeface="ＭＳ Ｐゴシック" charset="-128"/>
              </a:rPr>
              <a:t> all integers) </a:t>
            </a:r>
          </a:p>
          <a:p>
            <a:pPr eaLnBrk="1" hangingPunct="1"/>
            <a:r>
              <a:rPr lang="en-AU" altLang="en-US" dirty="0">
                <a:ea typeface="ＭＳ Ｐゴシック" charset="-128"/>
              </a:rPr>
              <a:t>that is </a:t>
            </a:r>
            <a:r>
              <a:rPr lang="en-AU" altLang="en-US" dirty="0">
                <a:latin typeface="Courier New" charset="0"/>
                <a:ea typeface="ＭＳ Ｐゴシック" charset="-128"/>
              </a:rPr>
              <a:t>b</a:t>
            </a:r>
            <a:r>
              <a:rPr lang="en-AU" altLang="en-US" dirty="0">
                <a:ea typeface="ＭＳ Ｐゴシック" charset="-128"/>
              </a:rPr>
              <a:t> divides into </a:t>
            </a:r>
            <a:r>
              <a:rPr lang="en-AU" altLang="en-US" dirty="0">
                <a:latin typeface="Courier New" charset="0"/>
                <a:ea typeface="ＭＳ Ｐゴシック" charset="-128"/>
              </a:rPr>
              <a:t>a</a:t>
            </a:r>
            <a:r>
              <a:rPr lang="en-AU" altLang="en-US" dirty="0">
                <a:ea typeface="ＭＳ Ｐゴシック" charset="-128"/>
              </a:rPr>
              <a:t> with no remainder </a:t>
            </a:r>
          </a:p>
          <a:p>
            <a:pPr eaLnBrk="1" hangingPunct="1"/>
            <a:r>
              <a:rPr lang="en-AU" altLang="en-US" dirty="0">
                <a:ea typeface="ＭＳ Ｐゴシック" charset="-128"/>
              </a:rPr>
              <a:t>denote this </a:t>
            </a:r>
            <a:r>
              <a:rPr lang="en-AU" altLang="en-US" dirty="0" err="1">
                <a:solidFill>
                  <a:srgbClr val="0432FF"/>
                </a:solidFill>
                <a:latin typeface="Courier New" charset="0"/>
                <a:ea typeface="ＭＳ Ｐゴシック" charset="-128"/>
              </a:rPr>
              <a:t>b|a</a:t>
            </a:r>
            <a:r>
              <a:rPr lang="en-AU" altLang="en-US" dirty="0">
                <a:ea typeface="ＭＳ Ｐゴシック" charset="-128"/>
              </a:rPr>
              <a:t> </a:t>
            </a:r>
          </a:p>
          <a:p>
            <a:pPr eaLnBrk="1" hangingPunct="1"/>
            <a:r>
              <a:rPr lang="en-AU" altLang="en-US" dirty="0">
                <a:ea typeface="ＭＳ Ｐゴシック" charset="-128"/>
              </a:rPr>
              <a:t>and say that </a:t>
            </a:r>
            <a:r>
              <a:rPr lang="en-AU" altLang="en-US" dirty="0">
                <a:solidFill>
                  <a:srgbClr val="0432FF"/>
                </a:solidFill>
                <a:latin typeface="Courier New" charset="0"/>
                <a:ea typeface="ＭＳ Ｐゴシック" charset="-128"/>
              </a:rPr>
              <a:t>b</a:t>
            </a:r>
            <a:r>
              <a:rPr lang="en-AU" altLang="en-US" dirty="0">
                <a:solidFill>
                  <a:srgbClr val="0432FF"/>
                </a:solidFill>
                <a:ea typeface="ＭＳ Ｐゴシック" charset="-128"/>
              </a:rPr>
              <a:t> is a divisor of </a:t>
            </a:r>
            <a:r>
              <a:rPr lang="en-AU" altLang="en-US" dirty="0">
                <a:solidFill>
                  <a:srgbClr val="0432FF"/>
                </a:solidFill>
                <a:latin typeface="Courier New" charset="0"/>
                <a:ea typeface="ＭＳ Ｐゴシック" charset="-128"/>
              </a:rPr>
              <a:t>a</a:t>
            </a:r>
            <a:r>
              <a:rPr lang="en-AU" altLang="en-US" dirty="0">
                <a:ea typeface="ＭＳ Ｐゴシック" charset="-128"/>
              </a:rPr>
              <a:t> </a:t>
            </a:r>
          </a:p>
          <a:p>
            <a:pPr eaLnBrk="1" hangingPunct="1"/>
            <a:r>
              <a:rPr lang="en-AU" altLang="en-US" dirty="0" err="1">
                <a:ea typeface="ＭＳ Ｐゴシック" charset="-128"/>
              </a:rPr>
              <a:t>eg</a:t>
            </a:r>
            <a:r>
              <a:rPr lang="en-AU" altLang="en-US" dirty="0">
                <a:ea typeface="ＭＳ Ｐゴシック" charset="-128"/>
              </a:rPr>
              <a:t>. all of 1,2,3,4,6,8,12,24 divide 24 </a:t>
            </a:r>
          </a:p>
          <a:p>
            <a:pPr eaLnBrk="1" hangingPunct="1"/>
            <a:r>
              <a:rPr lang="en-AU" altLang="en-US" dirty="0" err="1">
                <a:ea typeface="ＭＳ Ｐゴシック" charset="-128"/>
              </a:rPr>
              <a:t>eg</a:t>
            </a:r>
            <a:r>
              <a:rPr lang="en-AU" altLang="en-US" dirty="0">
                <a:ea typeface="ＭＳ Ｐゴシック" charset="-128"/>
              </a:rPr>
              <a:t>. </a:t>
            </a:r>
            <a:r>
              <a:rPr lang="en-US" altLang="en-US" dirty="0">
                <a:ea typeface="ＭＳ Ｐゴシック" charset="-128"/>
              </a:rPr>
              <a:t>13 | 182; –5 | 30; 17 | 289; –3 | 33; 17 | 0 </a:t>
            </a:r>
            <a:endParaRPr lang="en-AU" altLang="en-US" dirty="0">
              <a:ea typeface="ＭＳ Ｐゴシック" charset="-128"/>
            </a:endParaRPr>
          </a:p>
        </p:txBody>
      </p:sp>
      <p:sp>
        <p:nvSpPr>
          <p:cNvPr id="194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0CB273D-61DB-6247-BC20-AB0AAB038E96}"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dirty="0"/>
              <a:t>Properties of Divisibility</a:t>
            </a:r>
          </a:p>
        </p:txBody>
      </p:sp>
      <p:sp>
        <p:nvSpPr>
          <p:cNvPr id="21506" name="Content Placeholder 2"/>
          <p:cNvSpPr>
            <a:spLocks noGrp="1"/>
          </p:cNvSpPr>
          <p:nvPr>
            <p:ph idx="1"/>
          </p:nvPr>
        </p:nvSpPr>
        <p:spPr>
          <a:xfrm>
            <a:off x="457200" y="1447800"/>
            <a:ext cx="8507288" cy="5105400"/>
          </a:xfrm>
        </p:spPr>
        <p:txBody>
          <a:bodyPr/>
          <a:lstStyle/>
          <a:p>
            <a:pPr eaLnBrk="1" hangingPunct="1"/>
            <a:r>
              <a:rPr lang="en-US" altLang="en-US" dirty="0">
                <a:ea typeface="ＭＳ Ｐゴシック" charset="-128"/>
              </a:rPr>
              <a:t> If a|1, then a = ±1.</a:t>
            </a:r>
          </a:p>
          <a:p>
            <a:pPr eaLnBrk="1" hangingPunct="1"/>
            <a:r>
              <a:rPr lang="en-US" altLang="en-US" dirty="0">
                <a:ea typeface="ＭＳ Ｐゴシック" charset="-128"/>
              </a:rPr>
              <a:t> If </a:t>
            </a:r>
            <a:r>
              <a:rPr lang="en-US" altLang="en-US" dirty="0" err="1">
                <a:ea typeface="ＭＳ Ｐゴシック" charset="-128"/>
              </a:rPr>
              <a:t>a|b</a:t>
            </a:r>
            <a:r>
              <a:rPr lang="en-US" altLang="en-US" dirty="0">
                <a:ea typeface="ＭＳ Ｐゴシック" charset="-128"/>
              </a:rPr>
              <a:t> and </a:t>
            </a:r>
            <a:r>
              <a:rPr lang="en-US" altLang="en-US" dirty="0" err="1">
                <a:ea typeface="ＭＳ Ｐゴシック" charset="-128"/>
              </a:rPr>
              <a:t>b|a</a:t>
            </a:r>
            <a:r>
              <a:rPr lang="en-US" altLang="en-US" dirty="0">
                <a:ea typeface="ＭＳ Ｐゴシック" charset="-128"/>
              </a:rPr>
              <a:t>, then a = ±b.</a:t>
            </a:r>
          </a:p>
          <a:p>
            <a:pPr eaLnBrk="1" hangingPunct="1"/>
            <a:r>
              <a:rPr lang="en-US" altLang="en-US" dirty="0">
                <a:ea typeface="ＭＳ Ｐゴシック" charset="-128"/>
              </a:rPr>
              <a:t> Any b != 0 divides 0. </a:t>
            </a:r>
          </a:p>
          <a:p>
            <a:pPr eaLnBrk="1" hangingPunct="1"/>
            <a:r>
              <a:rPr lang="en-US" altLang="en-US" dirty="0">
                <a:ea typeface="ＭＳ Ｐゴシック" charset="-128"/>
              </a:rPr>
              <a:t>If a | b and b | c, then a | c  (transitive property)</a:t>
            </a:r>
          </a:p>
          <a:p>
            <a:pPr lvl="1" eaLnBrk="1" hangingPunct="1"/>
            <a:r>
              <a:rPr lang="en-US" altLang="en-US" dirty="0">
                <a:ea typeface="ＭＳ Ｐゴシック" charset="-128"/>
              </a:rPr>
              <a:t>e.g. 11 | 66 and 66 | 198 </a:t>
            </a:r>
            <a:r>
              <a:rPr lang="en-US" altLang="en-US" dirty="0">
                <a:ea typeface="ＭＳ Ｐゴシック" charset="-128"/>
                <a:sym typeface="Wingdings" charset="2"/>
              </a:rPr>
              <a:t></a:t>
            </a:r>
            <a:r>
              <a:rPr lang="en-US" altLang="en-US" dirty="0">
                <a:ea typeface="ＭＳ Ｐゴシック" charset="-128"/>
              </a:rPr>
              <a:t> 11 | 198</a:t>
            </a:r>
          </a:p>
          <a:p>
            <a:pPr eaLnBrk="1" hangingPunct="1"/>
            <a:r>
              <a:rPr lang="en-US" altLang="en-US" b="1" dirty="0">
                <a:solidFill>
                  <a:srgbClr val="0432FF"/>
                </a:solidFill>
                <a:ea typeface="ＭＳ Ｐゴシック" charset="-128"/>
              </a:rPr>
              <a:t>If </a:t>
            </a:r>
            <a:r>
              <a:rPr lang="en-US" altLang="en-US" b="1" dirty="0" err="1">
                <a:solidFill>
                  <a:srgbClr val="0432FF"/>
                </a:solidFill>
                <a:ea typeface="ＭＳ Ｐゴシック" charset="-128"/>
              </a:rPr>
              <a:t>b|g</a:t>
            </a:r>
            <a:r>
              <a:rPr lang="en-US" altLang="en-US" b="1" dirty="0">
                <a:solidFill>
                  <a:srgbClr val="0432FF"/>
                </a:solidFill>
                <a:ea typeface="ＭＳ Ｐゴシック" charset="-128"/>
              </a:rPr>
              <a:t> and </a:t>
            </a:r>
            <a:r>
              <a:rPr lang="en-US" altLang="en-US" b="1" dirty="0" err="1">
                <a:solidFill>
                  <a:srgbClr val="0432FF"/>
                </a:solidFill>
                <a:ea typeface="ＭＳ Ｐゴシック" charset="-128"/>
              </a:rPr>
              <a:t>b|h</a:t>
            </a:r>
            <a:r>
              <a:rPr lang="en-US" altLang="en-US" b="1" dirty="0">
                <a:solidFill>
                  <a:srgbClr val="0432FF"/>
                </a:solidFill>
                <a:ea typeface="ＭＳ Ｐゴシック" charset="-128"/>
              </a:rPr>
              <a:t>, then b|(mg + </a:t>
            </a:r>
            <a:r>
              <a:rPr lang="en-US" altLang="en-US" b="1" dirty="0" err="1">
                <a:solidFill>
                  <a:srgbClr val="0432FF"/>
                </a:solidFill>
                <a:ea typeface="ＭＳ Ｐゴシック" charset="-128"/>
              </a:rPr>
              <a:t>nh</a:t>
            </a:r>
            <a:r>
              <a:rPr lang="en-US" altLang="en-US" b="1" dirty="0">
                <a:solidFill>
                  <a:srgbClr val="0432FF"/>
                </a:solidFill>
                <a:ea typeface="ＭＳ Ｐゴシック" charset="-128"/>
              </a:rPr>
              <a:t>)</a:t>
            </a:r>
          </a:p>
          <a:p>
            <a:pPr lvl="1" eaLnBrk="1" hangingPunct="1">
              <a:buFont typeface="Wingdings" charset="2"/>
              <a:buNone/>
            </a:pPr>
            <a:r>
              <a:rPr lang="en-US" altLang="en-US" dirty="0">
                <a:ea typeface="ＭＳ Ｐゴシック" charset="-128"/>
              </a:rPr>
              <a:t>for </a:t>
            </a:r>
            <a:r>
              <a:rPr lang="en-US" altLang="en-US" dirty="0">
                <a:solidFill>
                  <a:srgbClr val="0432FF"/>
                </a:solidFill>
                <a:ea typeface="ＭＳ Ｐゴシック" charset="-128"/>
              </a:rPr>
              <a:t>arbitrary </a:t>
            </a:r>
            <a:r>
              <a:rPr lang="en-US" altLang="en-US" dirty="0">
                <a:ea typeface="ＭＳ Ｐゴシック" charset="-128"/>
              </a:rPr>
              <a:t>integers </a:t>
            </a:r>
            <a:r>
              <a:rPr lang="en-US" altLang="en-US" dirty="0">
                <a:solidFill>
                  <a:srgbClr val="0432FF"/>
                </a:solidFill>
                <a:ea typeface="ＭＳ Ｐゴシック" charset="-128"/>
              </a:rPr>
              <a:t>m</a:t>
            </a:r>
            <a:r>
              <a:rPr lang="en-US" altLang="en-US" dirty="0">
                <a:ea typeface="ＭＳ Ｐゴシック" charset="-128"/>
              </a:rPr>
              <a:t> and </a:t>
            </a:r>
            <a:r>
              <a:rPr lang="en-US" altLang="en-US" dirty="0">
                <a:solidFill>
                  <a:srgbClr val="0432FF"/>
                </a:solidFill>
                <a:ea typeface="ＭＳ Ｐゴシック" charset="-128"/>
              </a:rPr>
              <a:t>n</a:t>
            </a:r>
          </a:p>
          <a:p>
            <a:pPr lvl="1" eaLnBrk="1" hangingPunct="1">
              <a:buFont typeface="Wingdings" charset="2"/>
              <a:buNone/>
            </a:pPr>
            <a:r>
              <a:rPr lang="en-US" altLang="en-US" dirty="0">
                <a:ea typeface="ＭＳ Ｐゴシック" charset="-128"/>
              </a:rPr>
              <a:t>	e.g. b = 7; g = 14; h = 63; m = 3; n = 2</a:t>
            </a:r>
          </a:p>
          <a:p>
            <a:pPr lvl="1" eaLnBrk="1" hangingPunct="1">
              <a:buFont typeface="Arial" charset="0"/>
              <a:buNone/>
            </a:pPr>
            <a:r>
              <a:rPr lang="en-US" altLang="en-US" dirty="0">
                <a:ea typeface="ＭＳ Ｐゴシック" charset="-128"/>
              </a:rPr>
              <a:t>	hence 7|14 and 7|63 </a:t>
            </a:r>
            <a:r>
              <a:rPr lang="en-US" altLang="en-US" dirty="0">
                <a:ea typeface="ＭＳ Ｐゴシック" charset="-128"/>
                <a:sym typeface="Wingdings" charset="2"/>
              </a:rPr>
              <a:t> </a:t>
            </a:r>
            <a:r>
              <a:rPr lang="en-US" altLang="en-US" dirty="0">
                <a:ea typeface="ＭＳ Ｐゴシック" charset="-128"/>
              </a:rPr>
              <a:t>7|(3 x 14 + 2 x 63) </a:t>
            </a:r>
          </a:p>
          <a:p>
            <a:pPr eaLnBrk="1" hangingPunct="1"/>
            <a:endParaRPr lang="en-US" altLang="en-US" dirty="0">
              <a:ea typeface="ＭＳ Ｐゴシック" charset="-128"/>
            </a:endParaRPr>
          </a:p>
        </p:txBody>
      </p:sp>
      <p:sp>
        <p:nvSpPr>
          <p:cNvPr id="215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F1A8A2C-B7D5-0B46-9065-99B070D26FCD}"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447800" y="3963988"/>
            <a:ext cx="5648325" cy="24892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title"/>
          </p:nvPr>
        </p:nvSpPr>
        <p:spPr/>
        <p:txBody>
          <a:bodyPr/>
          <a:lstStyle/>
          <a:p>
            <a:pPr eaLnBrk="1" hangingPunct="1"/>
            <a:r>
              <a:rPr lang="en-US" altLang="en-US" dirty="0"/>
              <a:t>Integer Division Algorithm</a:t>
            </a:r>
          </a:p>
        </p:txBody>
      </p:sp>
      <p:sp>
        <p:nvSpPr>
          <p:cNvPr id="23555" name="Content Placeholder 2"/>
          <p:cNvSpPr>
            <a:spLocks noGrp="1"/>
          </p:cNvSpPr>
          <p:nvPr>
            <p:ph idx="1"/>
          </p:nvPr>
        </p:nvSpPr>
        <p:spPr>
          <a:xfrm>
            <a:off x="323850" y="1524000"/>
            <a:ext cx="8712200" cy="2286000"/>
          </a:xfrm>
        </p:spPr>
        <p:txBody>
          <a:bodyPr/>
          <a:lstStyle/>
          <a:p>
            <a:pPr eaLnBrk="1" hangingPunct="1">
              <a:lnSpc>
                <a:spcPct val="80000"/>
              </a:lnSpc>
            </a:pPr>
            <a:r>
              <a:rPr lang="en-US" altLang="en-US" sz="3000" dirty="0">
                <a:ea typeface="ＭＳ Ｐゴシック" charset="-128"/>
              </a:rPr>
              <a:t>divide </a:t>
            </a:r>
            <a:r>
              <a:rPr lang="en-US" altLang="en-US" sz="3000" dirty="0">
                <a:solidFill>
                  <a:srgbClr val="0432FF"/>
                </a:solidFill>
                <a:ea typeface="ＭＳ Ｐゴシック" charset="-128"/>
              </a:rPr>
              <a:t>nonnegative integer a </a:t>
            </a:r>
            <a:r>
              <a:rPr lang="en-US" altLang="en-US" sz="3000" dirty="0">
                <a:ea typeface="ＭＳ Ｐゴシック" charset="-128"/>
              </a:rPr>
              <a:t>(dividend) by </a:t>
            </a:r>
            <a:r>
              <a:rPr lang="en-US" altLang="en-US" sz="3000" dirty="0">
                <a:solidFill>
                  <a:srgbClr val="0432FF"/>
                </a:solidFill>
                <a:ea typeface="ＭＳ Ｐゴシック" charset="-128"/>
              </a:rPr>
              <a:t>positive integer n</a:t>
            </a:r>
            <a:r>
              <a:rPr lang="en-US" altLang="en-US" sz="3000" dirty="0">
                <a:ea typeface="ＭＳ Ｐゴシック" charset="-128"/>
              </a:rPr>
              <a:t> (divisor) get </a:t>
            </a:r>
            <a:r>
              <a:rPr lang="en-US" altLang="en-US" sz="3000" dirty="0">
                <a:solidFill>
                  <a:srgbClr val="0432FF"/>
                </a:solidFill>
                <a:ea typeface="ＭＳ Ｐゴシック" charset="-128"/>
              </a:rPr>
              <a:t>integer </a:t>
            </a:r>
            <a:r>
              <a:rPr lang="en-US" altLang="en-US" sz="3000" i="1" dirty="0">
                <a:solidFill>
                  <a:srgbClr val="0432FF"/>
                </a:solidFill>
                <a:ea typeface="ＭＳ Ｐゴシック" charset="-128"/>
              </a:rPr>
              <a:t>q (</a:t>
            </a:r>
            <a:r>
              <a:rPr lang="en-US" altLang="en-US" sz="3000" dirty="0">
                <a:solidFill>
                  <a:srgbClr val="0432FF"/>
                </a:solidFill>
                <a:ea typeface="ＭＳ Ｐゴシック" charset="-128"/>
              </a:rPr>
              <a:t>quotient) </a:t>
            </a:r>
            <a:r>
              <a:rPr lang="en-US" altLang="en-US" sz="3000" dirty="0">
                <a:ea typeface="ＭＳ Ｐゴシック" charset="-128"/>
              </a:rPr>
              <a:t>and </a:t>
            </a:r>
            <a:r>
              <a:rPr lang="en-US" altLang="en-US" sz="3000" dirty="0">
                <a:solidFill>
                  <a:srgbClr val="0432FF"/>
                </a:solidFill>
                <a:ea typeface="ＭＳ Ｐゴシック" charset="-128"/>
              </a:rPr>
              <a:t>integer </a:t>
            </a:r>
            <a:r>
              <a:rPr lang="en-US" altLang="en-US" sz="3000" i="1" dirty="0">
                <a:solidFill>
                  <a:srgbClr val="0432FF"/>
                </a:solidFill>
                <a:ea typeface="ＭＳ Ｐゴシック" charset="-128"/>
              </a:rPr>
              <a:t>r</a:t>
            </a:r>
            <a:r>
              <a:rPr lang="en-US" altLang="en-US" sz="3000" dirty="0">
                <a:solidFill>
                  <a:srgbClr val="0432FF"/>
                </a:solidFill>
                <a:ea typeface="ＭＳ Ｐゴシック" charset="-128"/>
              </a:rPr>
              <a:t> (remainder) </a:t>
            </a:r>
            <a:r>
              <a:rPr lang="en-US" altLang="en-US" sz="3000" dirty="0">
                <a:ea typeface="ＭＳ Ｐゴシック" charset="-128"/>
              </a:rPr>
              <a:t>such that:</a:t>
            </a:r>
          </a:p>
          <a:p>
            <a:pPr marL="457200" lvl="1" indent="0" eaLnBrk="1" hangingPunct="1">
              <a:lnSpc>
                <a:spcPct val="80000"/>
              </a:lnSpc>
              <a:buFont typeface="Arial" charset="0"/>
              <a:buNone/>
            </a:pPr>
            <a:r>
              <a:rPr lang="en-US" altLang="en-US" i="1" dirty="0">
                <a:ea typeface="ＭＳ Ｐゴシック" charset="-128"/>
              </a:rPr>
              <a:t>     </a:t>
            </a:r>
            <a:r>
              <a:rPr lang="en-US" altLang="en-US" i="1" dirty="0">
                <a:solidFill>
                  <a:srgbClr val="0432FF"/>
                </a:solidFill>
                <a:ea typeface="ＭＳ Ｐゴシック" charset="-128"/>
              </a:rPr>
              <a:t>a = </a:t>
            </a:r>
            <a:r>
              <a:rPr lang="en-US" altLang="en-US" i="1" dirty="0" err="1">
                <a:solidFill>
                  <a:srgbClr val="0432FF"/>
                </a:solidFill>
                <a:ea typeface="ＭＳ Ｐゴシック" charset="-128"/>
              </a:rPr>
              <a:t>qn</a:t>
            </a:r>
            <a:r>
              <a:rPr lang="en-US" altLang="en-US" i="1" dirty="0">
                <a:solidFill>
                  <a:srgbClr val="0432FF"/>
                </a:solidFill>
                <a:ea typeface="ＭＳ Ｐゴシック" charset="-128"/>
              </a:rPr>
              <a:t> + r   </a:t>
            </a:r>
            <a:r>
              <a:rPr lang="en-US" altLang="en-US" dirty="0">
                <a:ea typeface="ＭＳ Ｐゴシック" charset="-128"/>
              </a:rPr>
              <a:t>where </a:t>
            </a:r>
            <a:r>
              <a:rPr lang="en-US" altLang="en-US" i="1" dirty="0">
                <a:solidFill>
                  <a:srgbClr val="0432FF"/>
                </a:solidFill>
                <a:ea typeface="ＭＳ Ｐゴシック" charset="-128"/>
              </a:rPr>
              <a:t>0 &lt;= r &lt; n</a:t>
            </a:r>
            <a:r>
              <a:rPr lang="en-US" altLang="en-US" i="1" dirty="0">
                <a:ea typeface="ＭＳ Ｐゴシック" charset="-128"/>
              </a:rPr>
              <a:t>; q = floor(a/n)</a:t>
            </a:r>
          </a:p>
          <a:p>
            <a:pPr eaLnBrk="1" hangingPunct="1">
              <a:lnSpc>
                <a:spcPct val="80000"/>
              </a:lnSpc>
            </a:pPr>
            <a:r>
              <a:rPr lang="en-US" altLang="en-US" sz="3000" i="1" dirty="0">
                <a:ea typeface="ＭＳ Ｐゴシック" charset="-128"/>
              </a:rPr>
              <a:t>r is  “</a:t>
            </a:r>
            <a:r>
              <a:rPr lang="en-US" altLang="en-US" sz="3000" dirty="0">
                <a:latin typeface="Courier New" charset="0"/>
                <a:ea typeface="ＭＳ Ｐゴシック" charset="-128"/>
              </a:rPr>
              <a:t>a mod </a:t>
            </a:r>
            <a:r>
              <a:rPr lang="en-US" altLang="en-US" sz="3000" dirty="0" err="1">
                <a:latin typeface="Courier New" charset="0"/>
                <a:ea typeface="ＭＳ Ｐゴシック" charset="-128"/>
              </a:rPr>
              <a:t>n”,</a:t>
            </a:r>
            <a:r>
              <a:rPr lang="en-US" altLang="en-US" sz="3000" dirty="0" err="1">
                <a:ea typeface="ＭＳ Ｐゴシック" charset="-128"/>
              </a:rPr>
              <a:t>also</a:t>
            </a:r>
            <a:r>
              <a:rPr lang="en-US" altLang="en-US" sz="3000" dirty="0">
                <a:ea typeface="ＭＳ Ｐゴシック" charset="-128"/>
              </a:rPr>
              <a:t> referred to as a </a:t>
            </a:r>
            <a:r>
              <a:rPr lang="en-US" altLang="en-US" sz="3000" dirty="0">
                <a:solidFill>
                  <a:srgbClr val="0432FF"/>
                </a:solidFill>
                <a:ea typeface="ＭＳ Ｐゴシック" charset="-128"/>
              </a:rPr>
              <a:t>residue</a:t>
            </a:r>
          </a:p>
          <a:p>
            <a:pPr eaLnBrk="1" hangingPunct="1">
              <a:lnSpc>
                <a:spcPct val="80000"/>
              </a:lnSpc>
            </a:pPr>
            <a:r>
              <a:rPr lang="en-US" altLang="en-US" sz="3000" i="1" dirty="0">
                <a:ea typeface="ＭＳ Ｐゴシック" charset="-128"/>
              </a:rPr>
              <a:t>q and r are </a:t>
            </a:r>
            <a:r>
              <a:rPr lang="en-US" altLang="en-US" sz="3000" i="1" dirty="0">
                <a:solidFill>
                  <a:srgbClr val="0432FF"/>
                </a:solidFill>
                <a:ea typeface="ＭＳ Ｐゴシック" charset="-128"/>
              </a:rPr>
              <a:t>unique</a:t>
            </a:r>
          </a:p>
          <a:p>
            <a:pPr eaLnBrk="1" hangingPunct="1">
              <a:lnSpc>
                <a:spcPct val="80000"/>
              </a:lnSpc>
              <a:buFont typeface="Wingdings" charset="2"/>
              <a:buNone/>
            </a:pPr>
            <a:endParaRPr lang="en-US" altLang="en-US" sz="3000" dirty="0">
              <a:ea typeface="ＭＳ Ｐゴシック" charset="-128"/>
            </a:endParaRPr>
          </a:p>
          <a:p>
            <a:pPr eaLnBrk="1" hangingPunct="1">
              <a:lnSpc>
                <a:spcPct val="80000"/>
              </a:lnSpc>
              <a:buFont typeface="Wingdings" charset="2"/>
              <a:buNone/>
            </a:pPr>
            <a:endParaRPr lang="en-US" altLang="en-US" sz="3000" dirty="0">
              <a:ea typeface="ＭＳ Ｐゴシック" charset="-128"/>
            </a:endParaRPr>
          </a:p>
          <a:p>
            <a:pPr marL="457200" lvl="1" indent="0" eaLnBrk="1" hangingPunct="1">
              <a:lnSpc>
                <a:spcPct val="80000"/>
              </a:lnSpc>
            </a:pPr>
            <a:endParaRPr lang="en-US" altLang="en-US" sz="2600" dirty="0">
              <a:ea typeface="ＭＳ Ｐゴシック" charset="-128"/>
            </a:endParaRPr>
          </a:p>
          <a:p>
            <a:pPr marL="457200" lvl="1" indent="0" eaLnBrk="1" hangingPunct="1">
              <a:lnSpc>
                <a:spcPct val="80000"/>
              </a:lnSpc>
            </a:pPr>
            <a:endParaRPr lang="en-US" altLang="en-US" sz="2600" dirty="0">
              <a:ea typeface="ＭＳ Ｐゴシック" charset="-128"/>
            </a:endParaRP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D8CC9CC-5510-E244-A40E-D28392E46F50}"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AU" altLang="en-US" sz="4000" dirty="0"/>
              <a:t>Greatest Common Divisor (GCD)</a:t>
            </a:r>
          </a:p>
        </p:txBody>
      </p:sp>
      <p:sp>
        <p:nvSpPr>
          <p:cNvPr id="25602" name="Rectangle 3"/>
          <p:cNvSpPr>
            <a:spLocks noGrp="1" noChangeArrowheads="1"/>
          </p:cNvSpPr>
          <p:nvPr>
            <p:ph idx="1"/>
          </p:nvPr>
        </p:nvSpPr>
        <p:spPr>
          <a:xfrm>
            <a:off x="457200" y="1484313"/>
            <a:ext cx="8229600" cy="4876800"/>
          </a:xfrm>
        </p:spPr>
        <p:txBody>
          <a:bodyPr/>
          <a:lstStyle/>
          <a:p>
            <a:pPr eaLnBrk="1" hangingPunct="1"/>
            <a:r>
              <a:rPr lang="en-AU" altLang="en-US" dirty="0"/>
              <a:t>a common problem in number theory</a:t>
            </a:r>
          </a:p>
          <a:p>
            <a:pPr eaLnBrk="1" hangingPunct="1"/>
            <a:r>
              <a:rPr lang="en-AU" altLang="en-US" dirty="0" err="1">
                <a:solidFill>
                  <a:srgbClr val="0432FF"/>
                </a:solidFill>
              </a:rPr>
              <a:t>gcd</a:t>
            </a:r>
            <a:r>
              <a:rPr lang="en-AU" altLang="en-US" dirty="0">
                <a:solidFill>
                  <a:srgbClr val="0432FF"/>
                </a:solidFill>
              </a:rPr>
              <a:t> (</a:t>
            </a:r>
            <a:r>
              <a:rPr lang="en-AU" altLang="en-US" dirty="0" err="1">
                <a:solidFill>
                  <a:srgbClr val="0432FF"/>
                </a:solidFill>
              </a:rPr>
              <a:t>a,b</a:t>
            </a:r>
            <a:r>
              <a:rPr lang="en-AU" altLang="en-US" dirty="0">
                <a:solidFill>
                  <a:srgbClr val="0432FF"/>
                </a:solidFill>
              </a:rPr>
              <a:t>) </a:t>
            </a:r>
            <a:r>
              <a:rPr lang="en-AU" altLang="en-US" dirty="0"/>
              <a:t>of a and b is the largest integer that divides both a and b </a:t>
            </a:r>
          </a:p>
          <a:p>
            <a:pPr lvl="1" eaLnBrk="1" hangingPunct="1"/>
            <a:r>
              <a:rPr lang="en-US" altLang="en-US" dirty="0">
                <a:ea typeface="ＭＳ Ｐゴシック" charset="-128"/>
              </a:rPr>
              <a:t>E.g.,  </a:t>
            </a:r>
            <a:r>
              <a:rPr lang="en-US" altLang="en-US" dirty="0" err="1">
                <a:ea typeface="ＭＳ Ｐゴシック" charset="-128"/>
              </a:rPr>
              <a:t>gcd</a:t>
            </a:r>
            <a:r>
              <a:rPr lang="en-US" altLang="en-US" dirty="0">
                <a:ea typeface="ＭＳ Ｐゴシック" charset="-128"/>
              </a:rPr>
              <a:t>(60,24) = 12</a:t>
            </a:r>
          </a:p>
          <a:p>
            <a:pPr eaLnBrk="1" hangingPunct="1"/>
            <a:r>
              <a:rPr lang="en-US" altLang="en-US" dirty="0"/>
              <a:t>define </a:t>
            </a:r>
            <a:r>
              <a:rPr lang="en-US" altLang="en-US" dirty="0" err="1"/>
              <a:t>gcd</a:t>
            </a:r>
            <a:r>
              <a:rPr lang="en-US" altLang="en-US" dirty="0"/>
              <a:t>(0, 0) = 0,  </a:t>
            </a:r>
            <a:r>
              <a:rPr lang="en-US" altLang="en-US" dirty="0" err="1"/>
              <a:t>gcd</a:t>
            </a:r>
            <a:r>
              <a:rPr lang="en-US" altLang="en-US" dirty="0"/>
              <a:t>(a,0) = |a| for a !=0</a:t>
            </a:r>
            <a:endParaRPr lang="en-AU" altLang="en-US" dirty="0"/>
          </a:p>
          <a:p>
            <a:pPr eaLnBrk="1" hangingPunct="1"/>
            <a:r>
              <a:rPr lang="en-AU" altLang="en-US" dirty="0"/>
              <a:t>often want </a:t>
            </a:r>
            <a:r>
              <a:rPr lang="en-AU" altLang="en-US" dirty="0">
                <a:solidFill>
                  <a:srgbClr val="0432FF"/>
                </a:solidFill>
              </a:rPr>
              <a:t>no common factors (except 1)</a:t>
            </a:r>
            <a:r>
              <a:rPr lang="en-AU" altLang="en-US" dirty="0"/>
              <a:t>, define such numbers as </a:t>
            </a:r>
            <a:r>
              <a:rPr lang="en-AU" altLang="en-US" dirty="0">
                <a:solidFill>
                  <a:srgbClr val="0432FF"/>
                </a:solidFill>
              </a:rPr>
              <a:t>relatively prime</a:t>
            </a:r>
          </a:p>
          <a:p>
            <a:pPr lvl="1" eaLnBrk="1" hangingPunct="1"/>
            <a:r>
              <a:rPr lang="en-AU" altLang="en-US" dirty="0">
                <a:ea typeface="ＭＳ Ｐゴシック" charset="-128"/>
              </a:rPr>
              <a:t>E.g. </a:t>
            </a:r>
            <a:r>
              <a:rPr lang="en-AU" altLang="en-US" dirty="0" err="1">
                <a:ea typeface="ＭＳ Ｐゴシック" charset="-128"/>
              </a:rPr>
              <a:t>gcd</a:t>
            </a:r>
            <a:r>
              <a:rPr lang="en-AU" altLang="en-US" dirty="0">
                <a:ea typeface="ＭＳ Ｐゴシック" charset="-128"/>
              </a:rPr>
              <a:t>(8,15) = 1</a:t>
            </a:r>
          </a:p>
          <a:p>
            <a:pPr lvl="1" eaLnBrk="1" hangingPunct="1"/>
            <a:r>
              <a:rPr lang="en-AU" altLang="en-US" dirty="0">
                <a:ea typeface="ＭＳ Ｐゴシック" charset="-128"/>
              </a:rPr>
              <a:t>hence 8 &amp; 15 are relatively prime </a:t>
            </a:r>
          </a:p>
        </p:txBody>
      </p:sp>
      <p:sp>
        <p:nvSpPr>
          <p:cNvPr id="2560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462E0CA-E8D4-AD45-BA41-750718B33846}"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AU" altLang="en-US" sz="4000" dirty="0"/>
              <a:t>Euclidean Algorithm</a:t>
            </a:r>
          </a:p>
        </p:txBody>
      </p:sp>
      <p:sp>
        <p:nvSpPr>
          <p:cNvPr id="27650" name="Rectangle 3"/>
          <p:cNvSpPr>
            <a:spLocks noGrp="1" noChangeArrowheads="1"/>
          </p:cNvSpPr>
          <p:nvPr>
            <p:ph idx="1"/>
          </p:nvPr>
        </p:nvSpPr>
        <p:spPr>
          <a:xfrm>
            <a:off x="457200" y="1484313"/>
            <a:ext cx="8229600" cy="4876800"/>
          </a:xfrm>
        </p:spPr>
        <p:txBody>
          <a:bodyPr/>
          <a:lstStyle/>
          <a:p>
            <a:pPr eaLnBrk="1" hangingPunct="1"/>
            <a:r>
              <a:rPr lang="en-AU" altLang="en-US" dirty="0"/>
              <a:t>A simple procedure for finding </a:t>
            </a:r>
            <a:r>
              <a:rPr lang="en-AU" altLang="en-US" dirty="0">
                <a:solidFill>
                  <a:srgbClr val="0432FF"/>
                </a:solidFill>
              </a:rPr>
              <a:t>d = </a:t>
            </a:r>
            <a:r>
              <a:rPr lang="en-AU" altLang="en-US" dirty="0" err="1">
                <a:solidFill>
                  <a:srgbClr val="0432FF"/>
                </a:solidFill>
              </a:rPr>
              <a:t>gcd</a:t>
            </a:r>
            <a:r>
              <a:rPr lang="en-AU" altLang="en-US" dirty="0">
                <a:solidFill>
                  <a:srgbClr val="0432FF"/>
                </a:solidFill>
              </a:rPr>
              <a:t> (a, b)</a:t>
            </a:r>
          </a:p>
          <a:p>
            <a:pPr eaLnBrk="1" hangingPunct="1"/>
            <a:r>
              <a:rPr lang="en-AU" altLang="en-US" dirty="0" err="1"/>
              <a:t>gcd</a:t>
            </a:r>
            <a:r>
              <a:rPr lang="en-AU" altLang="en-US" dirty="0"/>
              <a:t>(|a|, |b|) = </a:t>
            </a:r>
            <a:r>
              <a:rPr lang="en-AU" altLang="en-US" dirty="0" err="1"/>
              <a:t>gcd</a:t>
            </a:r>
            <a:r>
              <a:rPr lang="en-AU" altLang="en-US" dirty="0"/>
              <a:t> (a, b) = </a:t>
            </a:r>
            <a:r>
              <a:rPr lang="en-AU" altLang="en-US" dirty="0" err="1"/>
              <a:t>gcd</a:t>
            </a:r>
            <a:r>
              <a:rPr lang="en-AU" altLang="en-US" dirty="0"/>
              <a:t> (b, a)</a:t>
            </a:r>
          </a:p>
          <a:p>
            <a:pPr eaLnBrk="1" hangingPunct="1"/>
            <a:r>
              <a:rPr lang="en-AU" altLang="en-US" dirty="0"/>
              <a:t>no harm to assume a &gt;= b &gt; 0 </a:t>
            </a:r>
          </a:p>
          <a:p>
            <a:pPr lvl="1" eaLnBrk="1" hangingPunct="1"/>
            <a:endParaRPr lang="en-AU" altLang="en-US" sz="1800" dirty="0"/>
          </a:p>
          <a:p>
            <a:pPr eaLnBrk="1" hangingPunct="1">
              <a:lnSpc>
                <a:spcPct val="90000"/>
              </a:lnSpc>
            </a:pPr>
            <a:r>
              <a:rPr lang="en-US" altLang="en-US" dirty="0">
                <a:solidFill>
                  <a:srgbClr val="0432FF"/>
                </a:solidFill>
                <a:latin typeface="Courier New" charset="0"/>
                <a:ea typeface="ＭＳ Ｐゴシック" charset="-128"/>
                <a:cs typeface="Courier New" charset="0"/>
              </a:rPr>
              <a:t>Euclid(</a:t>
            </a:r>
            <a:r>
              <a:rPr lang="en-US" altLang="en-US" dirty="0" err="1">
                <a:solidFill>
                  <a:srgbClr val="0432FF"/>
                </a:solidFill>
                <a:latin typeface="Courier New" charset="0"/>
                <a:ea typeface="ＭＳ Ｐゴシック" charset="-128"/>
                <a:cs typeface="Courier New" charset="0"/>
              </a:rPr>
              <a:t>a,b</a:t>
            </a:r>
            <a:r>
              <a:rPr lang="en-US" altLang="en-US" dirty="0">
                <a:solidFill>
                  <a:srgbClr val="0432FF"/>
                </a:solidFill>
                <a:latin typeface="Courier New" charset="0"/>
                <a:ea typeface="ＭＳ Ｐゴシック" charset="-128"/>
                <a:cs typeface="Courier New" charset="0"/>
              </a:rPr>
              <a:t>)  </a:t>
            </a:r>
          </a:p>
          <a:p>
            <a:pPr lvl="1" eaLnBrk="1" hangingPunct="1">
              <a:lnSpc>
                <a:spcPct val="90000"/>
              </a:lnSpc>
              <a:buFont typeface="Wingdings" charset="2"/>
              <a:buNone/>
            </a:pPr>
            <a:r>
              <a:rPr lang="en-US" altLang="en-US" sz="2400" dirty="0">
                <a:solidFill>
                  <a:srgbClr val="0432FF"/>
                </a:solidFill>
                <a:latin typeface="Courier New" charset="0"/>
                <a:ea typeface="ＭＳ Ｐゴシック" charset="-128"/>
                <a:cs typeface="Courier New" charset="0"/>
              </a:rPr>
              <a:t>	if (b=0) then return a; </a:t>
            </a:r>
          </a:p>
          <a:p>
            <a:pPr lvl="1" eaLnBrk="1" hangingPunct="1">
              <a:lnSpc>
                <a:spcPct val="90000"/>
              </a:lnSpc>
              <a:buFont typeface="Wingdings" charset="2"/>
              <a:buNone/>
            </a:pPr>
            <a:r>
              <a:rPr lang="en-US" altLang="en-US" sz="2400" dirty="0">
                <a:solidFill>
                  <a:srgbClr val="0432FF"/>
                </a:solidFill>
                <a:latin typeface="Courier New" charset="0"/>
                <a:ea typeface="ＭＳ Ｐゴシック" charset="-128"/>
                <a:cs typeface="Courier New" charset="0"/>
              </a:rPr>
              <a:t>	else return Euclid(b, a mod b);</a:t>
            </a:r>
          </a:p>
          <a:p>
            <a:pPr lvl="1" eaLnBrk="1" hangingPunct="1">
              <a:lnSpc>
                <a:spcPct val="90000"/>
              </a:lnSpc>
              <a:buFont typeface="Wingdings" charset="2"/>
              <a:buNone/>
            </a:pPr>
            <a:endParaRPr lang="en-US" altLang="en-US" sz="2400" dirty="0">
              <a:latin typeface="Courier New" charset="0"/>
              <a:ea typeface="ＭＳ Ｐゴシック" charset="-128"/>
              <a:cs typeface="Courier New" charset="0"/>
            </a:endParaRPr>
          </a:p>
          <a:p>
            <a:pPr eaLnBrk="1" hangingPunct="1">
              <a:lnSpc>
                <a:spcPct val="90000"/>
              </a:lnSpc>
            </a:pPr>
            <a:r>
              <a:rPr lang="en-US" altLang="en-US" dirty="0"/>
              <a:t>E.g.,  </a:t>
            </a:r>
            <a:r>
              <a:rPr lang="en-US" altLang="en-US" dirty="0" err="1"/>
              <a:t>gcd</a:t>
            </a:r>
            <a:r>
              <a:rPr lang="en-US" altLang="en-US" dirty="0"/>
              <a:t>(60,24) = 12;  </a:t>
            </a:r>
            <a:r>
              <a:rPr lang="en-AU" altLang="en-US" dirty="0" err="1">
                <a:ea typeface="ＭＳ Ｐゴシック" charset="-128"/>
              </a:rPr>
              <a:t>gcd</a:t>
            </a:r>
            <a:r>
              <a:rPr lang="en-AU" altLang="en-US" dirty="0">
                <a:ea typeface="ＭＳ Ｐゴシック" charset="-128"/>
              </a:rPr>
              <a:t>(8,15) = 1</a:t>
            </a:r>
          </a:p>
          <a:p>
            <a:pPr eaLnBrk="1" hangingPunct="1">
              <a:lnSpc>
                <a:spcPct val="90000"/>
              </a:lnSpc>
            </a:pPr>
            <a:endParaRPr lang="en-US" altLang="en-US" dirty="0"/>
          </a:p>
          <a:p>
            <a:pPr lvl="1" eaLnBrk="1" hangingPunct="1">
              <a:lnSpc>
                <a:spcPct val="90000"/>
              </a:lnSpc>
              <a:buFont typeface="Wingdings" charset="2"/>
              <a:buNone/>
            </a:pPr>
            <a:endParaRPr lang="en-US" altLang="en-US" sz="2400" dirty="0">
              <a:latin typeface="Courier New" charset="0"/>
              <a:ea typeface="ＭＳ Ｐゴシック" charset="-128"/>
            </a:endParaRPr>
          </a:p>
        </p:txBody>
      </p:sp>
      <p:sp>
        <p:nvSpPr>
          <p:cNvPr id="276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CD71C1A-98BE-B949-B0C6-894F92419AF3}"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AU" altLang="en-US" sz="4000" dirty="0"/>
              <a:t>Euclidean Algorithm Proof</a:t>
            </a:r>
          </a:p>
        </p:txBody>
      </p:sp>
      <p:sp>
        <p:nvSpPr>
          <p:cNvPr id="29698" name="Rectangle 3"/>
          <p:cNvSpPr>
            <a:spLocks noGrp="1" noChangeArrowheads="1"/>
          </p:cNvSpPr>
          <p:nvPr>
            <p:ph idx="1"/>
          </p:nvPr>
        </p:nvSpPr>
        <p:spPr>
          <a:xfrm>
            <a:off x="5148263" y="1360488"/>
            <a:ext cx="3816350" cy="4876800"/>
          </a:xfrm>
        </p:spPr>
        <p:txBody>
          <a:bodyPr/>
          <a:lstStyle/>
          <a:p>
            <a:pPr marL="0" indent="0" eaLnBrk="1" hangingPunct="1">
              <a:lnSpc>
                <a:spcPct val="90000"/>
              </a:lnSpc>
              <a:buFont typeface="Arial" charset="0"/>
              <a:buNone/>
            </a:pPr>
            <a:r>
              <a:rPr lang="en-AU" altLang="en-US" sz="2200" dirty="0"/>
              <a:t>Calculate </a:t>
            </a:r>
            <a:r>
              <a:rPr lang="en-AU" altLang="en-US" sz="2200" dirty="0">
                <a:solidFill>
                  <a:srgbClr val="0432FF"/>
                </a:solidFill>
              </a:rPr>
              <a:t>d= </a:t>
            </a:r>
            <a:r>
              <a:rPr lang="en-AU" altLang="en-US" sz="2200" dirty="0" err="1">
                <a:solidFill>
                  <a:srgbClr val="0432FF"/>
                </a:solidFill>
              </a:rPr>
              <a:t>gcd</a:t>
            </a:r>
            <a:r>
              <a:rPr lang="en-AU" altLang="en-US" sz="2200" dirty="0">
                <a:solidFill>
                  <a:srgbClr val="0432FF"/>
                </a:solidFill>
              </a:rPr>
              <a:t> (a, b)</a:t>
            </a:r>
          </a:p>
          <a:p>
            <a:pPr marL="0" indent="0" eaLnBrk="1" hangingPunct="1">
              <a:lnSpc>
                <a:spcPct val="90000"/>
              </a:lnSpc>
              <a:buFont typeface="Arial" charset="0"/>
              <a:buNone/>
            </a:pPr>
            <a:r>
              <a:rPr lang="en-AU" altLang="en-US" sz="2200" dirty="0"/>
              <a:t>If r</a:t>
            </a:r>
            <a:r>
              <a:rPr lang="en-AU" altLang="en-US" sz="2200" baseline="-25000" dirty="0"/>
              <a:t>1</a:t>
            </a:r>
            <a:r>
              <a:rPr lang="en-AU" altLang="en-US" sz="2200" dirty="0"/>
              <a:t>==0, then d=b;</a:t>
            </a:r>
          </a:p>
          <a:p>
            <a:pPr marL="0" indent="0" eaLnBrk="1" hangingPunct="1">
              <a:lnSpc>
                <a:spcPct val="90000"/>
              </a:lnSpc>
              <a:buFont typeface="Arial" charset="0"/>
              <a:buNone/>
            </a:pPr>
            <a:r>
              <a:rPr lang="en-AU" altLang="en-US" sz="2200" dirty="0"/>
              <a:t>      else </a:t>
            </a:r>
            <a:r>
              <a:rPr lang="en-AU" altLang="en-US" sz="2200" dirty="0">
                <a:solidFill>
                  <a:srgbClr val="0432FF"/>
                </a:solidFill>
              </a:rPr>
              <a:t>prove d=</a:t>
            </a:r>
            <a:r>
              <a:rPr lang="en-AU" altLang="en-US" sz="2200" dirty="0" err="1">
                <a:solidFill>
                  <a:srgbClr val="0432FF"/>
                </a:solidFill>
              </a:rPr>
              <a:t>gcd</a:t>
            </a:r>
            <a:r>
              <a:rPr lang="en-AU" altLang="en-US" sz="2200" dirty="0">
                <a:solidFill>
                  <a:srgbClr val="0432FF"/>
                </a:solidFill>
              </a:rPr>
              <a:t>(b, r</a:t>
            </a:r>
            <a:r>
              <a:rPr lang="en-AU" altLang="en-US" sz="2200" baseline="-25000" dirty="0">
                <a:solidFill>
                  <a:srgbClr val="0432FF"/>
                </a:solidFill>
              </a:rPr>
              <a:t>1</a:t>
            </a:r>
            <a:r>
              <a:rPr lang="en-AU" altLang="en-US" sz="2200" dirty="0">
                <a:solidFill>
                  <a:srgbClr val="0432FF"/>
                </a:solidFill>
              </a:rPr>
              <a:t>)</a:t>
            </a:r>
            <a:r>
              <a:rPr lang="en-AU" altLang="en-US" sz="2200" dirty="0"/>
              <a:t>;</a:t>
            </a:r>
          </a:p>
          <a:p>
            <a:pPr marL="0" indent="0" eaLnBrk="1" hangingPunct="1">
              <a:lnSpc>
                <a:spcPct val="90000"/>
              </a:lnSpc>
              <a:buFont typeface="Arial" charset="0"/>
              <a:buNone/>
            </a:pPr>
            <a:endParaRPr lang="en-AU" altLang="en-US" sz="1600" dirty="0"/>
          </a:p>
          <a:p>
            <a:pPr marL="0" indent="0" eaLnBrk="1" hangingPunct="1">
              <a:lnSpc>
                <a:spcPct val="90000"/>
              </a:lnSpc>
            </a:pPr>
            <a:r>
              <a:rPr lang="en-AU" altLang="en-US" sz="2200" dirty="0" err="1"/>
              <a:t>d|a</a:t>
            </a:r>
            <a:r>
              <a:rPr lang="en-AU" altLang="en-US" sz="2200" dirty="0"/>
              <a:t>, </a:t>
            </a:r>
            <a:r>
              <a:rPr lang="en-AU" altLang="en-US" sz="2200" dirty="0" err="1"/>
              <a:t>d|b</a:t>
            </a:r>
            <a:r>
              <a:rPr lang="en-AU" altLang="en-US" sz="2200" dirty="0"/>
              <a:t>; d|(a-q</a:t>
            </a:r>
            <a:r>
              <a:rPr lang="en-AU" altLang="en-US" sz="2200" baseline="-25000" dirty="0"/>
              <a:t>1</a:t>
            </a:r>
            <a:r>
              <a:rPr lang="en-AU" altLang="en-US" sz="2200" dirty="0"/>
              <a:t>b) </a:t>
            </a:r>
            <a:r>
              <a:rPr lang="en-AU" altLang="en-US" sz="2200" dirty="0">
                <a:sym typeface="Wingdings" charset="2"/>
              </a:rPr>
              <a:t> d|r</a:t>
            </a:r>
            <a:r>
              <a:rPr lang="en-AU" altLang="en-US" sz="2200" baseline="-25000" dirty="0">
                <a:sym typeface="Wingdings" charset="2"/>
              </a:rPr>
              <a:t>1</a:t>
            </a:r>
          </a:p>
          <a:p>
            <a:pPr marL="0" indent="0" eaLnBrk="1" hangingPunct="1">
              <a:lnSpc>
                <a:spcPct val="90000"/>
              </a:lnSpc>
              <a:buFont typeface="Arial" charset="0"/>
              <a:buNone/>
            </a:pPr>
            <a:r>
              <a:rPr lang="en-AU" altLang="en-US" sz="2200" dirty="0">
                <a:sym typeface="Wingdings" charset="2"/>
              </a:rPr>
              <a:t>      thus, </a:t>
            </a:r>
            <a:r>
              <a:rPr lang="en-AU" altLang="en-US" sz="2200" dirty="0">
                <a:solidFill>
                  <a:srgbClr val="0432FF"/>
                </a:solidFill>
                <a:sym typeface="Wingdings" charset="2"/>
              </a:rPr>
              <a:t>d &lt;= </a:t>
            </a:r>
            <a:r>
              <a:rPr lang="en-AU" altLang="en-US" sz="2200" dirty="0" err="1">
                <a:solidFill>
                  <a:srgbClr val="0432FF"/>
                </a:solidFill>
                <a:sym typeface="Wingdings" charset="2"/>
              </a:rPr>
              <a:t>gcd</a:t>
            </a:r>
            <a:r>
              <a:rPr lang="en-AU" altLang="en-US" sz="2200" dirty="0">
                <a:solidFill>
                  <a:srgbClr val="0432FF"/>
                </a:solidFill>
                <a:sym typeface="Wingdings" charset="2"/>
              </a:rPr>
              <a:t>(b, r</a:t>
            </a:r>
            <a:r>
              <a:rPr lang="en-AU" altLang="en-US" sz="2200" baseline="-25000" dirty="0">
                <a:solidFill>
                  <a:srgbClr val="0432FF"/>
                </a:solidFill>
                <a:sym typeface="Wingdings" charset="2"/>
              </a:rPr>
              <a:t>1</a:t>
            </a:r>
            <a:r>
              <a:rPr lang="en-AU" altLang="en-US" sz="2200" dirty="0">
                <a:solidFill>
                  <a:srgbClr val="0432FF"/>
                </a:solidFill>
                <a:sym typeface="Wingdings" charset="2"/>
              </a:rPr>
              <a:t>)</a:t>
            </a:r>
          </a:p>
          <a:p>
            <a:pPr marL="0" indent="0" eaLnBrk="1" hangingPunct="1">
              <a:lnSpc>
                <a:spcPct val="90000"/>
              </a:lnSpc>
              <a:buFont typeface="Arial" charset="0"/>
              <a:buNone/>
            </a:pPr>
            <a:endParaRPr lang="en-AU" altLang="en-US" sz="1600" dirty="0">
              <a:sym typeface="Wingdings" charset="2"/>
            </a:endParaRPr>
          </a:p>
          <a:p>
            <a:pPr marL="0" indent="0" eaLnBrk="1" hangingPunct="1">
              <a:lnSpc>
                <a:spcPct val="90000"/>
              </a:lnSpc>
            </a:pPr>
            <a:r>
              <a:rPr lang="en-AU" altLang="en-US" sz="2200" dirty="0">
                <a:sym typeface="Wingdings" charset="2"/>
              </a:rPr>
              <a:t>Any </a:t>
            </a:r>
            <a:r>
              <a:rPr lang="en-AU" altLang="en-US" sz="2200" dirty="0">
                <a:solidFill>
                  <a:srgbClr val="0432FF"/>
                </a:solidFill>
                <a:sym typeface="Wingdings" charset="2"/>
              </a:rPr>
              <a:t>arbitrary</a:t>
            </a:r>
            <a:r>
              <a:rPr lang="en-AU" altLang="en-US" sz="2200" dirty="0">
                <a:solidFill>
                  <a:srgbClr val="003399"/>
                </a:solidFill>
                <a:sym typeface="Wingdings" charset="2"/>
              </a:rPr>
              <a:t> </a:t>
            </a:r>
            <a:r>
              <a:rPr lang="en-AU" altLang="en-US" sz="2200" dirty="0">
                <a:solidFill>
                  <a:srgbClr val="0432FF"/>
                </a:solidFill>
                <a:sym typeface="Wingdings" charset="2"/>
              </a:rPr>
              <a:t>c </a:t>
            </a:r>
            <a:r>
              <a:rPr lang="en-AU" altLang="en-US" sz="2200" dirty="0">
                <a:sym typeface="Wingdings" charset="2"/>
              </a:rPr>
              <a:t>that </a:t>
            </a:r>
            <a:r>
              <a:rPr lang="en-AU" altLang="en-US" sz="2200" dirty="0" err="1">
                <a:sym typeface="Wingdings" charset="2"/>
              </a:rPr>
              <a:t>c|b</a:t>
            </a:r>
            <a:r>
              <a:rPr lang="en-AU" altLang="en-US" sz="2200" dirty="0">
                <a:sym typeface="Wingdings" charset="2"/>
              </a:rPr>
              <a:t> and c|r</a:t>
            </a:r>
            <a:r>
              <a:rPr lang="en-AU" altLang="en-US" sz="2200" baseline="-25000" dirty="0">
                <a:sym typeface="Wingdings" charset="2"/>
              </a:rPr>
              <a:t>1 ,</a:t>
            </a:r>
            <a:r>
              <a:rPr lang="en-AU" altLang="en-US" sz="2200" dirty="0">
                <a:sym typeface="Wingdings" charset="2"/>
              </a:rPr>
              <a:t>  (i.e., </a:t>
            </a:r>
            <a:r>
              <a:rPr lang="en-AU" altLang="en-US" sz="2200" dirty="0">
                <a:solidFill>
                  <a:srgbClr val="0432FF"/>
                </a:solidFill>
                <a:sym typeface="Wingdings" charset="2"/>
              </a:rPr>
              <a:t>c &lt;=</a:t>
            </a:r>
            <a:r>
              <a:rPr lang="en-AU" altLang="en-US" sz="2200" dirty="0" err="1">
                <a:solidFill>
                  <a:srgbClr val="0432FF"/>
                </a:solidFill>
                <a:sym typeface="Wingdings" charset="2"/>
              </a:rPr>
              <a:t>gcd</a:t>
            </a:r>
            <a:r>
              <a:rPr lang="en-AU" altLang="en-US" sz="2200" dirty="0">
                <a:solidFill>
                  <a:srgbClr val="0432FF"/>
                </a:solidFill>
                <a:sym typeface="Wingdings" charset="2"/>
              </a:rPr>
              <a:t>(b, r</a:t>
            </a:r>
            <a:r>
              <a:rPr lang="en-AU" altLang="en-US" sz="2200" baseline="-25000" dirty="0">
                <a:solidFill>
                  <a:srgbClr val="0432FF"/>
                </a:solidFill>
                <a:sym typeface="Wingdings" charset="2"/>
              </a:rPr>
              <a:t>1</a:t>
            </a:r>
            <a:r>
              <a:rPr lang="en-AU" altLang="en-US" sz="2200" dirty="0">
                <a:solidFill>
                  <a:srgbClr val="0432FF"/>
                </a:solidFill>
                <a:sym typeface="Wingdings" charset="2"/>
              </a:rPr>
              <a:t>)</a:t>
            </a:r>
            <a:r>
              <a:rPr lang="en-AU" altLang="en-US" sz="2200" dirty="0">
                <a:sym typeface="Wingdings" charset="2"/>
              </a:rPr>
              <a:t>)</a:t>
            </a:r>
          </a:p>
          <a:p>
            <a:pPr marL="0" indent="0" eaLnBrk="1" hangingPunct="1">
              <a:lnSpc>
                <a:spcPct val="90000"/>
              </a:lnSpc>
              <a:buFont typeface="Arial" charset="0"/>
              <a:buNone/>
            </a:pPr>
            <a:r>
              <a:rPr lang="en-AU" altLang="en-US" sz="2200" dirty="0">
                <a:sym typeface="Wingdings" charset="2"/>
              </a:rPr>
              <a:t>      thus, c | </a:t>
            </a:r>
            <a:r>
              <a:rPr lang="en-AU" altLang="en-US" sz="2200" dirty="0"/>
              <a:t>(q</a:t>
            </a:r>
            <a:r>
              <a:rPr lang="en-AU" altLang="en-US" sz="2200" baseline="-25000" dirty="0"/>
              <a:t>1</a:t>
            </a:r>
            <a:r>
              <a:rPr lang="en-AU" altLang="en-US" sz="2200" dirty="0"/>
              <a:t>b + </a:t>
            </a:r>
            <a:r>
              <a:rPr lang="en-AU" altLang="en-US" sz="2200" dirty="0">
                <a:sym typeface="Wingdings" charset="2"/>
              </a:rPr>
              <a:t>r</a:t>
            </a:r>
            <a:r>
              <a:rPr lang="en-AU" altLang="en-US" sz="2200" baseline="-25000" dirty="0">
                <a:sym typeface="Wingdings" charset="2"/>
              </a:rPr>
              <a:t>1</a:t>
            </a:r>
            <a:r>
              <a:rPr lang="en-AU" altLang="en-US" sz="2200" dirty="0"/>
              <a:t>) </a:t>
            </a:r>
            <a:r>
              <a:rPr lang="en-AU" altLang="en-US" sz="2200" dirty="0">
                <a:sym typeface="Wingdings" charset="2"/>
              </a:rPr>
              <a:t> c | a,</a:t>
            </a:r>
          </a:p>
          <a:p>
            <a:pPr marL="0" indent="0" eaLnBrk="1" hangingPunct="1">
              <a:lnSpc>
                <a:spcPct val="90000"/>
              </a:lnSpc>
              <a:buFont typeface="Arial" charset="0"/>
              <a:buNone/>
            </a:pPr>
            <a:r>
              <a:rPr lang="en-AU" altLang="en-US" sz="2200" dirty="0">
                <a:sym typeface="Wingdings" charset="2"/>
              </a:rPr>
              <a:t>      thus, </a:t>
            </a:r>
            <a:r>
              <a:rPr lang="en-AU" altLang="en-US" sz="2200" dirty="0">
                <a:solidFill>
                  <a:srgbClr val="0432FF"/>
                </a:solidFill>
                <a:sym typeface="Wingdings" charset="2"/>
              </a:rPr>
              <a:t>c &lt;= </a:t>
            </a:r>
            <a:r>
              <a:rPr lang="en-AU" altLang="en-US" sz="2200" dirty="0" err="1">
                <a:sym typeface="Wingdings" charset="2"/>
              </a:rPr>
              <a:t>gcd</a:t>
            </a:r>
            <a:r>
              <a:rPr lang="en-AU" altLang="en-US" sz="2200" dirty="0">
                <a:sym typeface="Wingdings" charset="2"/>
              </a:rPr>
              <a:t>(a, b) = </a:t>
            </a:r>
            <a:r>
              <a:rPr lang="en-AU" altLang="en-US" sz="2200" dirty="0">
                <a:solidFill>
                  <a:srgbClr val="0432FF"/>
                </a:solidFill>
                <a:sym typeface="Wingdings" charset="2"/>
              </a:rPr>
              <a:t>d</a:t>
            </a:r>
          </a:p>
          <a:p>
            <a:pPr marL="0" indent="0" eaLnBrk="1" hangingPunct="1">
              <a:lnSpc>
                <a:spcPct val="90000"/>
              </a:lnSpc>
              <a:buFont typeface="Arial" charset="0"/>
              <a:buNone/>
            </a:pPr>
            <a:endParaRPr lang="en-AU" altLang="en-US" sz="1600" dirty="0">
              <a:sym typeface="Wingdings" charset="2"/>
            </a:endParaRPr>
          </a:p>
          <a:p>
            <a:pPr marL="0" indent="0" eaLnBrk="1" hangingPunct="1">
              <a:lnSpc>
                <a:spcPct val="90000"/>
              </a:lnSpc>
            </a:pPr>
            <a:r>
              <a:rPr lang="en-AU" altLang="en-US" sz="2200" dirty="0">
                <a:sym typeface="Wingdings" charset="2"/>
              </a:rPr>
              <a:t>Take </a:t>
            </a:r>
            <a:r>
              <a:rPr lang="en-AU" altLang="en-US" sz="2200" dirty="0">
                <a:solidFill>
                  <a:srgbClr val="0432FF"/>
                </a:solidFill>
                <a:sym typeface="Wingdings" charset="2"/>
              </a:rPr>
              <a:t>c = </a:t>
            </a:r>
            <a:r>
              <a:rPr lang="en-AU" altLang="en-US" sz="2200" dirty="0" err="1">
                <a:solidFill>
                  <a:srgbClr val="0432FF"/>
                </a:solidFill>
                <a:sym typeface="Wingdings" charset="2"/>
              </a:rPr>
              <a:t>gcd</a:t>
            </a:r>
            <a:r>
              <a:rPr lang="en-AU" altLang="en-US" sz="2200" dirty="0">
                <a:solidFill>
                  <a:srgbClr val="0432FF"/>
                </a:solidFill>
                <a:sym typeface="Wingdings" charset="2"/>
              </a:rPr>
              <a:t>(b, r</a:t>
            </a:r>
            <a:r>
              <a:rPr lang="en-AU" altLang="en-US" sz="2200" baseline="-25000" dirty="0">
                <a:solidFill>
                  <a:srgbClr val="0432FF"/>
                </a:solidFill>
                <a:sym typeface="Wingdings" charset="2"/>
              </a:rPr>
              <a:t>1</a:t>
            </a:r>
            <a:r>
              <a:rPr lang="en-AU" altLang="en-US" sz="2200" dirty="0">
                <a:solidFill>
                  <a:srgbClr val="0432FF"/>
                </a:solidFill>
                <a:sym typeface="Wingdings" charset="2"/>
              </a:rPr>
              <a:t>)</a:t>
            </a:r>
            <a:r>
              <a:rPr lang="en-AU" altLang="en-US" sz="2200" dirty="0">
                <a:solidFill>
                  <a:srgbClr val="003399"/>
                </a:solidFill>
                <a:sym typeface="Wingdings" charset="2"/>
              </a:rPr>
              <a:t>, </a:t>
            </a:r>
            <a:r>
              <a:rPr lang="en-AU" altLang="en-US" sz="2200" dirty="0">
                <a:sym typeface="Wingdings" charset="2"/>
              </a:rPr>
              <a:t>we have:</a:t>
            </a:r>
          </a:p>
          <a:p>
            <a:pPr marL="0" indent="0" eaLnBrk="1" hangingPunct="1">
              <a:lnSpc>
                <a:spcPct val="90000"/>
              </a:lnSpc>
              <a:buFont typeface="Arial" charset="0"/>
              <a:buNone/>
            </a:pPr>
            <a:r>
              <a:rPr lang="en-AU" altLang="en-US" sz="2200" dirty="0">
                <a:solidFill>
                  <a:srgbClr val="0432FF"/>
                </a:solidFill>
                <a:sym typeface="Wingdings" charset="2"/>
              </a:rPr>
              <a:t> </a:t>
            </a:r>
            <a:r>
              <a:rPr lang="en-AU" altLang="en-US" sz="2200" dirty="0" err="1">
                <a:solidFill>
                  <a:srgbClr val="0432FF"/>
                </a:solidFill>
                <a:sym typeface="Wingdings" charset="2"/>
              </a:rPr>
              <a:t>gcd</a:t>
            </a:r>
            <a:r>
              <a:rPr lang="en-AU" altLang="en-US" sz="2200" dirty="0">
                <a:solidFill>
                  <a:srgbClr val="0432FF"/>
                </a:solidFill>
                <a:sym typeface="Wingdings" charset="2"/>
              </a:rPr>
              <a:t>(b, r</a:t>
            </a:r>
            <a:r>
              <a:rPr lang="en-AU" altLang="en-US" sz="2200" baseline="-25000" dirty="0">
                <a:solidFill>
                  <a:srgbClr val="0432FF"/>
                </a:solidFill>
                <a:sym typeface="Wingdings" charset="2"/>
              </a:rPr>
              <a:t>1</a:t>
            </a:r>
            <a:r>
              <a:rPr lang="en-AU" altLang="en-US" sz="2200" dirty="0">
                <a:solidFill>
                  <a:srgbClr val="0432FF"/>
                </a:solidFill>
                <a:sym typeface="Wingdings" charset="2"/>
              </a:rPr>
              <a:t>) &lt;= d &lt;= </a:t>
            </a:r>
            <a:r>
              <a:rPr lang="en-AU" altLang="en-US" sz="2200" dirty="0" err="1">
                <a:solidFill>
                  <a:srgbClr val="0432FF"/>
                </a:solidFill>
                <a:sym typeface="Wingdings" charset="2"/>
              </a:rPr>
              <a:t>gcd</a:t>
            </a:r>
            <a:r>
              <a:rPr lang="en-AU" altLang="en-US" sz="2200" dirty="0">
                <a:solidFill>
                  <a:srgbClr val="0432FF"/>
                </a:solidFill>
                <a:sym typeface="Wingdings" charset="2"/>
              </a:rPr>
              <a:t>(b, r</a:t>
            </a:r>
            <a:r>
              <a:rPr lang="en-AU" altLang="en-US" sz="2200" baseline="-25000" dirty="0">
                <a:solidFill>
                  <a:srgbClr val="0432FF"/>
                </a:solidFill>
                <a:sym typeface="Wingdings" charset="2"/>
              </a:rPr>
              <a:t>1</a:t>
            </a:r>
            <a:r>
              <a:rPr lang="en-AU" altLang="en-US" sz="2200" dirty="0">
                <a:solidFill>
                  <a:srgbClr val="0432FF"/>
                </a:solidFill>
                <a:sym typeface="Wingdings" charset="2"/>
              </a:rPr>
              <a:t>) </a:t>
            </a:r>
          </a:p>
          <a:p>
            <a:pPr marL="0" indent="0" eaLnBrk="1" hangingPunct="1">
              <a:lnSpc>
                <a:spcPct val="90000"/>
              </a:lnSpc>
              <a:buFont typeface="Arial" charset="0"/>
              <a:buNone/>
            </a:pPr>
            <a:r>
              <a:rPr lang="en-AU" altLang="en-US" sz="2200" dirty="0">
                <a:sym typeface="Wingdings" charset="2"/>
              </a:rPr>
              <a:t>     thus, </a:t>
            </a:r>
            <a:r>
              <a:rPr lang="en-AU" altLang="en-US" sz="2200" dirty="0"/>
              <a:t>d=</a:t>
            </a:r>
            <a:r>
              <a:rPr lang="en-AU" altLang="en-US" sz="2200" dirty="0" err="1"/>
              <a:t>gcd</a:t>
            </a:r>
            <a:r>
              <a:rPr lang="en-AU" altLang="en-US" sz="2200" dirty="0"/>
              <a:t>(b, r</a:t>
            </a:r>
            <a:r>
              <a:rPr lang="en-AU" altLang="en-US" sz="2200" baseline="-25000" dirty="0"/>
              <a:t>1</a:t>
            </a:r>
            <a:r>
              <a:rPr lang="en-AU" altLang="en-US" sz="2200" dirty="0"/>
              <a:t>);</a:t>
            </a:r>
            <a:endParaRPr lang="en-AU" altLang="en-US" sz="2200" dirty="0">
              <a:sym typeface="Wingdings" charset="2"/>
            </a:endParaRPr>
          </a:p>
          <a:p>
            <a:pPr marL="0" indent="0" eaLnBrk="1" hangingPunct="1">
              <a:lnSpc>
                <a:spcPct val="90000"/>
              </a:lnSpc>
              <a:buFont typeface="Arial" charset="0"/>
              <a:buNone/>
            </a:pPr>
            <a:endParaRPr lang="en-AU" altLang="en-US" sz="2200" baseline="-25000" dirty="0">
              <a:sym typeface="Wingdings" charset="2"/>
            </a:endParaRPr>
          </a:p>
          <a:p>
            <a:pPr marL="0" indent="0" eaLnBrk="1" hangingPunct="1">
              <a:lnSpc>
                <a:spcPct val="90000"/>
              </a:lnSpc>
              <a:buFont typeface="Arial" charset="0"/>
              <a:buNone/>
            </a:pPr>
            <a:endParaRPr lang="en-AU" altLang="en-US" sz="2200" dirty="0">
              <a:sym typeface="Wingdings" charset="2"/>
            </a:endParaRPr>
          </a:p>
          <a:p>
            <a:pPr marL="0" indent="0" eaLnBrk="1" hangingPunct="1">
              <a:lnSpc>
                <a:spcPct val="90000"/>
              </a:lnSpc>
              <a:buFont typeface="Arial" charset="0"/>
              <a:buNone/>
            </a:pPr>
            <a:endParaRPr lang="en-AU" altLang="en-US" sz="2200" baseline="-25000" dirty="0"/>
          </a:p>
        </p:txBody>
      </p:sp>
      <p:sp>
        <p:nvSpPr>
          <p:cNvPr id="296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B331AB9-CD66-5D4B-84CB-6CD9E07C550A}" type="slidenum">
              <a:rPr lang="en-US" altLang="en-US" sz="1200">
                <a:solidFill>
                  <a:srgbClr val="898989"/>
                </a:solidFill>
                <a:latin typeface="Arial" charset="0"/>
              </a:rPr>
              <a:pPr>
                <a:spcBef>
                  <a:spcPct val="0"/>
                </a:spcBef>
                <a:buFontTx/>
                <a:buNone/>
              </a:pPr>
              <a:t>8</a:t>
            </a:fld>
            <a:endParaRPr lang="en-US" altLang="en-US" sz="1200" dirty="0">
              <a:solidFill>
                <a:srgbClr val="898989"/>
              </a:solidFill>
              <a:latin typeface="Arial" charset="0"/>
            </a:endParaRP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26" y="1628800"/>
            <a:ext cx="482441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en-US" dirty="0">
                <a:ea typeface="ＭＳ Ｐゴシック" charset="-128"/>
              </a:rPr>
              <a:t>Example GCD(1970,1066)</a:t>
            </a:r>
            <a:endParaRPr lang="en-AU" altLang="en-US" dirty="0">
              <a:ea typeface="ＭＳ Ｐゴシック" charset="-128"/>
            </a:endParaRPr>
          </a:p>
        </p:txBody>
      </p:sp>
      <p:sp>
        <p:nvSpPr>
          <p:cNvPr id="31746" name="Rectangle 3"/>
          <p:cNvSpPr>
            <a:spLocks noGrp="1" noChangeArrowheads="1"/>
          </p:cNvSpPr>
          <p:nvPr>
            <p:ph idx="1"/>
          </p:nvPr>
        </p:nvSpPr>
        <p:spPr>
          <a:xfrm>
            <a:off x="609600" y="1676400"/>
            <a:ext cx="7924800" cy="4454525"/>
          </a:xfrm>
        </p:spPr>
        <p:txBody>
          <a:bodyPr/>
          <a:lstStyle/>
          <a:p>
            <a:pPr eaLnBrk="1" hangingPunct="1">
              <a:lnSpc>
                <a:spcPct val="90000"/>
              </a:lnSpc>
              <a:buFont typeface="Wingdings" charset="2"/>
              <a:buNone/>
            </a:pPr>
            <a:r>
              <a:rPr lang="en-AU" altLang="en-US" sz="2400" dirty="0">
                <a:latin typeface="Courier New" charset="0"/>
                <a:ea typeface="ＭＳ Ｐゴシック" charset="-128"/>
              </a:rPr>
              <a:t>1970 = 1 x 1066 + 904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(1066, 904)</a:t>
            </a:r>
          </a:p>
          <a:p>
            <a:pPr eaLnBrk="1" hangingPunct="1">
              <a:lnSpc>
                <a:spcPct val="90000"/>
              </a:lnSpc>
              <a:buFont typeface="Wingdings" charset="2"/>
              <a:buNone/>
            </a:pPr>
            <a:r>
              <a:rPr lang="en-AU" altLang="en-US" sz="2400" dirty="0">
                <a:latin typeface="Courier New" charset="0"/>
                <a:ea typeface="ＭＳ Ｐゴシック" charset="-128"/>
              </a:rPr>
              <a:t>1066 = 1 x 904 + 162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(904, 162)</a:t>
            </a:r>
          </a:p>
          <a:p>
            <a:pPr eaLnBrk="1" hangingPunct="1">
              <a:lnSpc>
                <a:spcPct val="90000"/>
              </a:lnSpc>
              <a:buFont typeface="Wingdings" charset="2"/>
              <a:buNone/>
            </a:pPr>
            <a:r>
              <a:rPr lang="en-AU" altLang="en-US" sz="2400" dirty="0">
                <a:latin typeface="Courier New" charset="0"/>
                <a:ea typeface="ＭＳ Ｐゴシック" charset="-128"/>
              </a:rPr>
              <a:t>904 = 5 x 162 + 94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(162, 94)</a:t>
            </a:r>
          </a:p>
          <a:p>
            <a:pPr eaLnBrk="1" hangingPunct="1">
              <a:lnSpc>
                <a:spcPct val="90000"/>
              </a:lnSpc>
              <a:buFont typeface="Wingdings" charset="2"/>
              <a:buNone/>
            </a:pPr>
            <a:r>
              <a:rPr lang="en-AU" altLang="en-US" sz="2400" dirty="0">
                <a:latin typeface="Courier New" charset="0"/>
                <a:ea typeface="ＭＳ Ｐゴシック" charset="-128"/>
              </a:rPr>
              <a:t>162 = 1 x 94 + 68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(94, 68)</a:t>
            </a:r>
          </a:p>
          <a:p>
            <a:pPr eaLnBrk="1" hangingPunct="1">
              <a:lnSpc>
                <a:spcPct val="90000"/>
              </a:lnSpc>
              <a:buFont typeface="Wingdings" charset="2"/>
              <a:buNone/>
            </a:pPr>
            <a:r>
              <a:rPr lang="en-AU" altLang="en-US" sz="2400" dirty="0">
                <a:latin typeface="Courier New" charset="0"/>
                <a:ea typeface="ＭＳ Ｐゴシック" charset="-128"/>
              </a:rPr>
              <a:t>94 = 1 x 68 + 26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(68, 26)</a:t>
            </a:r>
          </a:p>
          <a:p>
            <a:pPr eaLnBrk="1" hangingPunct="1">
              <a:lnSpc>
                <a:spcPct val="90000"/>
              </a:lnSpc>
              <a:buFont typeface="Wingdings" charset="2"/>
              <a:buNone/>
            </a:pPr>
            <a:r>
              <a:rPr lang="en-AU" altLang="en-US" sz="2400" dirty="0">
                <a:latin typeface="Courier New" charset="0"/>
                <a:ea typeface="ＭＳ Ｐゴシック" charset="-128"/>
              </a:rPr>
              <a:t>68 = 2 x 26 + 16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(26, 16)</a:t>
            </a:r>
          </a:p>
          <a:p>
            <a:pPr eaLnBrk="1" hangingPunct="1">
              <a:lnSpc>
                <a:spcPct val="90000"/>
              </a:lnSpc>
              <a:buFont typeface="Wingdings" charset="2"/>
              <a:buNone/>
            </a:pPr>
            <a:r>
              <a:rPr lang="en-AU" altLang="en-US" sz="2400" dirty="0">
                <a:latin typeface="Courier New" charset="0"/>
                <a:ea typeface="ＭＳ Ｐゴシック" charset="-128"/>
              </a:rPr>
              <a:t>26 = 1 x 16 + 10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(16, 10)</a:t>
            </a:r>
          </a:p>
          <a:p>
            <a:pPr eaLnBrk="1" hangingPunct="1">
              <a:lnSpc>
                <a:spcPct val="90000"/>
              </a:lnSpc>
              <a:buFont typeface="Wingdings" charset="2"/>
              <a:buNone/>
            </a:pPr>
            <a:r>
              <a:rPr lang="en-AU" altLang="en-US" sz="2400" dirty="0">
                <a:latin typeface="Courier New" charset="0"/>
                <a:ea typeface="ＭＳ Ｐゴシック" charset="-128"/>
              </a:rPr>
              <a:t>16 = 1 x 10 + 6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(10, 6)</a:t>
            </a:r>
          </a:p>
          <a:p>
            <a:pPr eaLnBrk="1" hangingPunct="1">
              <a:lnSpc>
                <a:spcPct val="90000"/>
              </a:lnSpc>
              <a:buFont typeface="Wingdings" charset="2"/>
              <a:buNone/>
            </a:pPr>
            <a:r>
              <a:rPr lang="en-AU" altLang="en-US" sz="2400" dirty="0">
                <a:latin typeface="Courier New" charset="0"/>
                <a:ea typeface="ＭＳ Ｐゴシック" charset="-128"/>
              </a:rPr>
              <a:t>10 = 1 x 6 + 4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(6, 4)</a:t>
            </a:r>
          </a:p>
          <a:p>
            <a:pPr eaLnBrk="1" hangingPunct="1">
              <a:lnSpc>
                <a:spcPct val="90000"/>
              </a:lnSpc>
              <a:buFont typeface="Wingdings" charset="2"/>
              <a:buNone/>
            </a:pPr>
            <a:r>
              <a:rPr lang="en-AU" altLang="en-US" sz="2400" dirty="0">
                <a:latin typeface="Courier New" charset="0"/>
                <a:ea typeface="ＭＳ Ｐゴシック" charset="-128"/>
              </a:rPr>
              <a:t>6 = 1 x 4 + 2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(4, 2)</a:t>
            </a:r>
          </a:p>
          <a:p>
            <a:pPr eaLnBrk="1" hangingPunct="1">
              <a:lnSpc>
                <a:spcPct val="90000"/>
              </a:lnSpc>
              <a:buFont typeface="Wingdings" charset="2"/>
              <a:buNone/>
            </a:pPr>
            <a:r>
              <a:rPr lang="en-AU" altLang="en-US" sz="2400" dirty="0">
                <a:latin typeface="Courier New" charset="0"/>
                <a:ea typeface="ＭＳ Ｐゴシック" charset="-128"/>
              </a:rPr>
              <a:t>4 = 2 x </a:t>
            </a:r>
            <a:r>
              <a:rPr lang="en-AU" altLang="en-US" sz="2400" dirty="0">
                <a:solidFill>
                  <a:srgbClr val="0432FF"/>
                </a:solidFill>
                <a:latin typeface="Courier New" charset="0"/>
                <a:ea typeface="ＭＳ Ｐゴシック" charset="-128"/>
              </a:rPr>
              <a:t>2</a:t>
            </a:r>
            <a:r>
              <a:rPr lang="en-AU" altLang="en-US" sz="2400" dirty="0">
                <a:latin typeface="Courier New" charset="0"/>
                <a:ea typeface="ＭＳ Ｐゴシック" charset="-128"/>
              </a:rPr>
              <a:t> + 0 		</a:t>
            </a:r>
            <a:r>
              <a:rPr lang="en-AU" altLang="en-US" sz="2400" dirty="0" err="1">
                <a:latin typeface="Courier New" charset="0"/>
                <a:ea typeface="ＭＳ Ｐゴシック" charset="-128"/>
              </a:rPr>
              <a:t>gcd</a:t>
            </a:r>
            <a:r>
              <a:rPr lang="en-AU" altLang="en-US" sz="2400" dirty="0">
                <a:latin typeface="Courier New" charset="0"/>
                <a:ea typeface="ＭＳ Ｐゴシック" charset="-128"/>
              </a:rPr>
              <a:t>(2, 0)</a:t>
            </a:r>
          </a:p>
          <a:p>
            <a:pPr eaLnBrk="1" hangingPunct="1">
              <a:lnSpc>
                <a:spcPct val="90000"/>
              </a:lnSpc>
              <a:buFont typeface="Wingdings" charset="2"/>
              <a:buNone/>
            </a:pPr>
            <a:endParaRPr lang="en-AU" altLang="en-US" sz="2400" dirty="0">
              <a:latin typeface="Courier New" charset="0"/>
              <a:ea typeface="ＭＳ Ｐゴシック" charset="-128"/>
            </a:endParaRPr>
          </a:p>
        </p:txBody>
      </p:sp>
      <p:sp>
        <p:nvSpPr>
          <p:cNvPr id="317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1C782A7-A2E4-A54C-83F9-9FD9D4A7C7E3}"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5092</TotalTime>
  <Words>4923</Words>
  <Application>Microsoft Macintosh PowerPoint</Application>
  <PresentationFormat>On-screen Show (4:3)</PresentationFormat>
  <Paragraphs>471</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Times</vt:lpstr>
      <vt:lpstr>Times-Roman</vt:lpstr>
      <vt:lpstr>Arial</vt:lpstr>
      <vt:lpstr>Calibri</vt:lpstr>
      <vt:lpstr>Courier New</vt:lpstr>
      <vt:lpstr>Wingdings</vt:lpstr>
      <vt:lpstr>Office Theme</vt:lpstr>
      <vt:lpstr>CSCI 474/574 Introduction to Cryptography/Theory of Cryptography  Chapter 4 Basic Concepts in Number Theory and Finite Fields</vt:lpstr>
      <vt:lpstr>Introduction</vt:lpstr>
      <vt:lpstr>Divisors</vt:lpstr>
      <vt:lpstr>Properties of Divisibility</vt:lpstr>
      <vt:lpstr>Integer Division Algorithm</vt:lpstr>
      <vt:lpstr>Greatest Common Divisor (GCD)</vt:lpstr>
      <vt:lpstr>Euclidean Algorithm</vt:lpstr>
      <vt:lpstr>Euclidean Algorithm Proof</vt:lpstr>
      <vt:lpstr>Example GCD(1970,1066)</vt:lpstr>
      <vt:lpstr>GCD(1160718174, 316258250)</vt:lpstr>
      <vt:lpstr>Modular Arithmetic</vt:lpstr>
      <vt:lpstr>Modular Arithmetic Operations</vt:lpstr>
      <vt:lpstr>Properties of Modular Arithmetic Operations</vt:lpstr>
      <vt:lpstr>Modulo 8 Addition in Z8</vt:lpstr>
      <vt:lpstr>Modulo 8 Multiplication in Z8</vt:lpstr>
      <vt:lpstr>Residue Classes (mod n)</vt:lpstr>
      <vt:lpstr>Properties of Modular Arithmetic for Integers in Zn</vt:lpstr>
      <vt:lpstr>Modular Arithmetic Special Properties</vt:lpstr>
      <vt:lpstr>Extended Euclidean Algorithm</vt:lpstr>
      <vt:lpstr>Partial Table of Values for 42x+30y</vt:lpstr>
      <vt:lpstr>Extended Euclidean: xi, yi</vt:lpstr>
      <vt:lpstr>Extended Euclidean Algorithm</vt:lpstr>
      <vt:lpstr>Extended Euclidean Algorithm Example</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4</dc:subject>
  <dc:creator>Dr Lawrie Brown</dc:creator>
  <cp:keywords/>
  <dc:description/>
  <cp:lastModifiedBy>Chuan Yue</cp:lastModifiedBy>
  <cp:revision>363</cp:revision>
  <cp:lastPrinted>2009-08-06T03:57:36Z</cp:lastPrinted>
  <dcterms:created xsi:type="dcterms:W3CDTF">2009-08-06T01:02:04Z</dcterms:created>
  <dcterms:modified xsi:type="dcterms:W3CDTF">2024-02-17T05:17:01Z</dcterms:modified>
  <cp:category/>
</cp:coreProperties>
</file>