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31"/>
  </p:notesMasterIdLst>
  <p:handoutMasterIdLst>
    <p:handoutMasterId r:id="rId32"/>
  </p:handoutMasterIdLst>
  <p:sldIdLst>
    <p:sldId id="324" r:id="rId2"/>
    <p:sldId id="319" r:id="rId3"/>
    <p:sldId id="320" r:id="rId4"/>
    <p:sldId id="321" r:id="rId5"/>
    <p:sldId id="322" r:id="rId6"/>
    <p:sldId id="323" r:id="rId7"/>
    <p:sldId id="289" r:id="rId8"/>
    <p:sldId id="290" r:id="rId9"/>
    <p:sldId id="335" r:id="rId10"/>
    <p:sldId id="336" r:id="rId11"/>
    <p:sldId id="334" r:id="rId12"/>
    <p:sldId id="294" r:id="rId13"/>
    <p:sldId id="295" r:id="rId14"/>
    <p:sldId id="296" r:id="rId15"/>
    <p:sldId id="338" r:id="rId16"/>
    <p:sldId id="339" r:id="rId17"/>
    <p:sldId id="298" r:id="rId18"/>
    <p:sldId id="340" r:id="rId19"/>
    <p:sldId id="341" r:id="rId20"/>
    <p:sldId id="342" r:id="rId21"/>
    <p:sldId id="299" r:id="rId22"/>
    <p:sldId id="343" r:id="rId23"/>
    <p:sldId id="300" r:id="rId24"/>
    <p:sldId id="304" r:id="rId25"/>
    <p:sldId id="301" r:id="rId26"/>
    <p:sldId id="345" r:id="rId27"/>
    <p:sldId id="344" r:id="rId28"/>
    <p:sldId id="347" r:id="rId29"/>
    <p:sldId id="274" r:id="rId30"/>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clrMru>
    <a:srgbClr val="0432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4"/>
    <p:restoredTop sz="86916" autoAdjust="0"/>
  </p:normalViewPr>
  <p:slideViewPr>
    <p:cSldViewPr>
      <p:cViewPr varScale="1">
        <p:scale>
          <a:sx n="152" d="100"/>
          <a:sy n="152" d="100"/>
        </p:scale>
        <p:origin x="43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7" d="100"/>
          <a:sy n="127" d="100"/>
        </p:scale>
        <p:origin x="-149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849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a:defRPr/>
            </a:pPr>
            <a:endParaRPr lang="en-US"/>
          </a:p>
        </p:txBody>
      </p:sp>
      <p:sp>
        <p:nvSpPr>
          <p:cNvPr id="849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849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B3576B9-F89E-314D-93A7-F4B7062BB8B1}" type="slidenum">
              <a:rPr lang="en-AU" altLang="en-US"/>
              <a:pPr>
                <a:defRPr/>
              </a:pPr>
              <a:t>‹#›</a:t>
            </a:fld>
            <a:endParaRPr lang="en-A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6940342-6991-CA4F-B731-CC7B47E7BB70}"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76E00F1B-882F-3E49-A888-084E80FEE804}" type="slidenum">
              <a:rPr lang="en-AU" altLang="en-US"/>
              <a:pPr>
                <a:spcBef>
                  <a:spcPct val="0"/>
                </a:spcBef>
              </a:pPr>
              <a:t>1</a:t>
            </a:fld>
            <a:endParaRPr lang="en-AU" altLang="en-US"/>
          </a:p>
        </p:txBody>
      </p:sp>
      <p:sp>
        <p:nvSpPr>
          <p:cNvPr id="16386" name="Rectangle 2"/>
          <p:cNvSpPr>
            <a:spLocks noGrp="1" noRot="1" noChangeAspect="1" noChangeArrowheads="1" noTextEdit="1"/>
          </p:cNvSpPr>
          <p:nvPr>
            <p:ph type="sldImg"/>
          </p:nvPr>
        </p:nvSpPr>
        <p:spPr>
          <a:solidFill>
            <a:srgbClr val="FFFFFF"/>
          </a:solidFill>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Lecture slides by Lawrie Brown for “Cryptography and Network Security”, by William Stallings, Chapter Chapter 4 – “Basic Concepts in Number Theory and Finite Fields”.</a:t>
            </a:r>
            <a:endParaRPr lang="en-AU"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t>Enhanced and Modified by </a:t>
            </a:r>
            <a:r>
              <a:rPr lang="en-US" altLang="en-US" dirty="0" err="1"/>
              <a:t>Chuan</a:t>
            </a:r>
            <a:r>
              <a:rPr lang="en-US" altLang="en-US" dirty="0"/>
              <a:t> Yue at the Colorado School of Mines.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F6C2E70-A021-2F4D-8172-9E20703069B4}" type="slidenum">
              <a:rPr lang="en-AU" altLang="en-US"/>
              <a:pPr>
                <a:spcBef>
                  <a:spcPct val="0"/>
                </a:spcBef>
              </a:pPr>
              <a:t>10</a:t>
            </a:fld>
            <a:endParaRPr lang="en-AU" alt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Table 4.5 shows arithmetic operations in GF(7). This is a field of order 7 using modular arithmetic modulo 7. As can be seen, it satisfies all of the properties required of a field (Figure 4.2). Compare this table with Table 4.2. In the latter case, we see that using modular arithmetic modulo 8, is not a field. </a:t>
            </a:r>
            <a:endParaRPr lang="en-AU" altLang="en-US" dirty="0">
              <a:ea typeface="ＭＳ Ｐゴシック" charset="-128"/>
            </a:endParaRPr>
          </a:p>
          <a:p>
            <a:pPr eaLnBrk="1" hangingPunct="1"/>
            <a:endParaRPr lang="en-US" altLang="en-US" dirty="0">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502661B0-869F-1440-A466-1D38C615C283}" type="slidenum">
              <a:rPr lang="en-AU" altLang="en-US"/>
              <a:pPr>
                <a:spcBef>
                  <a:spcPct val="0"/>
                </a:spcBef>
              </a:pPr>
              <a:t>11</a:t>
            </a:fld>
            <a:endParaRPr lang="en-AU"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Start by considering GF(p) over the set of integers {0…p-1} with addition &amp; multiplication modulo p. This forms a “well-behaved” finite field. Can find an inverse using the Extended Euclidean algorithm.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7FE186E-C692-9D47-B290-942F23C6E0DE}" type="slidenum">
              <a:rPr lang="en-AU" altLang="en-US"/>
              <a:pPr>
                <a:spcBef>
                  <a:spcPct val="0"/>
                </a:spcBef>
              </a:pPr>
              <a:t>12</a:t>
            </a:fld>
            <a:endParaRPr lang="en-AU"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Next introduce the interesting subject of polynomial arithmetic, </a:t>
            </a:r>
            <a:r>
              <a:rPr lang="en-US" altLang="en-US">
                <a:latin typeface="Times-Roman" charset="0"/>
                <a:ea typeface="ＭＳ Ｐゴシック" charset="-128"/>
              </a:rPr>
              <a:t>using polynomials in a single variable x, </a:t>
            </a:r>
            <a:r>
              <a:rPr lang="en-US" altLang="en-US">
                <a:ea typeface="ＭＳ Ｐゴシック" charset="-128"/>
              </a:rPr>
              <a:t>with several variants as listed above.</a:t>
            </a:r>
          </a:p>
          <a:p>
            <a:pPr eaLnBrk="1" hangingPunct="1"/>
            <a:r>
              <a:rPr lang="en-US" altLang="en-US">
                <a:ea typeface="ＭＳ Ｐゴシック" charset="-128"/>
              </a:rPr>
              <a:t>Note we are usually not interested in evaluating a polynomial for any particular value of x, which is thus referred to as the indeterminate.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F7D64EC8-A6DF-E04A-AAA0-BA29B1AD834F}" type="slidenum">
              <a:rPr lang="en-AU" altLang="en-US"/>
              <a:pPr>
                <a:spcBef>
                  <a:spcPct val="0"/>
                </a:spcBef>
              </a:pPr>
              <a:t>13</a:t>
            </a:fld>
            <a:endParaRPr lang="en-AU" altLang="en-US"/>
          </a:p>
        </p:txBody>
      </p:sp>
      <p:sp>
        <p:nvSpPr>
          <p:cNvPr id="88066" name="Rectangle 1026"/>
          <p:cNvSpPr>
            <a:spLocks noGrp="1" noRot="1" noChangeAspect="1" noChangeArrowheads="1" noTextEdit="1"/>
          </p:cNvSpPr>
          <p:nvPr>
            <p:ph type="sldImg"/>
          </p:nvPr>
        </p:nvSpPr>
        <p:spPr>
          <a:ln/>
        </p:spPr>
      </p:sp>
      <p:sp>
        <p:nvSpPr>
          <p:cNvPr id="8806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Polynomial arithmetic includes the operations of addition, subtraction, and multiplication, defined in the usual way, ie add or subtract corresponding coefficients, or multiply all terms by each other. The examples are from the text.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5EAA9423-C8F5-444B-B9CD-AFF94F6C0D99}" type="slidenum">
              <a:rPr lang="en-AU" altLang="en-US"/>
              <a:pPr>
                <a:spcBef>
                  <a:spcPct val="0"/>
                </a:spcBef>
              </a:pPr>
              <a:t>14</a:t>
            </a:fld>
            <a:endParaRPr lang="en-AU" altLang="en-US"/>
          </a:p>
        </p:txBody>
      </p:sp>
      <p:sp>
        <p:nvSpPr>
          <p:cNvPr id="90114" name="Rectangle 1026"/>
          <p:cNvSpPr>
            <a:spLocks noGrp="1" noRot="1" noChangeAspect="1" noChangeArrowheads="1" noTextEdit="1"/>
          </p:cNvSpPr>
          <p:nvPr>
            <p:ph type="sldImg"/>
          </p:nvPr>
        </p:nvSpPr>
        <p:spPr>
          <a:ln/>
        </p:spPr>
      </p:sp>
      <p:sp>
        <p:nvSpPr>
          <p:cNvPr id="9011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Consider variant where now when computing value of each coefficient do the calculation modulo some value, usually a prime. If the coefficients are computed in a field (eg GF(p)), then division on the polynomials is possible, and we have a polynomial ring. Are most interested in using GF(2) - ie all coefficients are 0 or 1, and any addition/subtraction of coefficients is done mod 2 (ie 2x is the same as 0x!), which is just the common XOR function.</a:t>
            </a:r>
          </a:p>
          <a:p>
            <a:pPr eaLnBrk="1" hangingPunct="1"/>
            <a:endParaRPr lang="en-US" altLang="en-US">
              <a:ea typeface="ＭＳ Ｐゴシック" charset="-128"/>
            </a:endParaRPr>
          </a:p>
          <a:p>
            <a:pPr eaLnBrk="1" hangingPunct="1"/>
            <a:r>
              <a:rPr lang="en-US" altLang="en-US">
                <a:ea typeface="ＭＳ Ｐゴシック" charset="-128"/>
              </a:rPr>
              <a:t>Note that we can write any polynomial in the form of </a:t>
            </a:r>
            <a:r>
              <a:rPr lang="en-AU" altLang="en-US" i="1">
                <a:ea typeface="ＭＳ Ｐゴシック" charset="-128"/>
              </a:rPr>
              <a:t>f</a:t>
            </a:r>
            <a:r>
              <a:rPr lang="en-AU" altLang="en-US">
                <a:ea typeface="ＭＳ Ｐゴシック" charset="-128"/>
              </a:rPr>
              <a:t>(</a:t>
            </a:r>
            <a:r>
              <a:rPr lang="en-AU" altLang="en-US" i="1">
                <a:ea typeface="ＭＳ Ｐゴシック" charset="-128"/>
              </a:rPr>
              <a:t>x</a:t>
            </a:r>
            <a:r>
              <a:rPr lang="en-AU" altLang="en-US">
                <a:ea typeface="ＭＳ Ｐゴシック" charset="-128"/>
              </a:rPr>
              <a:t>) = </a:t>
            </a:r>
            <a:r>
              <a:rPr lang="en-AU" altLang="en-US" i="1">
                <a:ea typeface="ＭＳ Ｐゴシック" charset="-128"/>
              </a:rPr>
              <a:t>q</a:t>
            </a:r>
            <a:r>
              <a:rPr lang="en-AU" altLang="en-US">
                <a:ea typeface="ＭＳ Ｐゴシック" charset="-128"/>
              </a:rPr>
              <a:t>(</a:t>
            </a:r>
            <a:r>
              <a:rPr lang="en-AU" altLang="en-US" i="1">
                <a:ea typeface="ＭＳ Ｐゴシック" charset="-128"/>
              </a:rPr>
              <a:t>x</a:t>
            </a:r>
            <a:r>
              <a:rPr lang="en-AU" altLang="en-US">
                <a:ea typeface="ＭＳ Ｐゴシック" charset="-128"/>
              </a:rPr>
              <a:t>) </a:t>
            </a:r>
            <a:r>
              <a:rPr lang="en-AU" altLang="en-US" i="1">
                <a:ea typeface="ＭＳ Ｐゴシック" charset="-128"/>
              </a:rPr>
              <a:t>g</a:t>
            </a:r>
            <a:r>
              <a:rPr lang="en-AU" altLang="en-US">
                <a:ea typeface="ＭＳ Ｐゴシック" charset="-128"/>
              </a:rPr>
              <a:t>(</a:t>
            </a:r>
            <a:r>
              <a:rPr lang="en-AU" altLang="en-US" i="1">
                <a:ea typeface="ＭＳ Ｐゴシック" charset="-128"/>
              </a:rPr>
              <a:t>x</a:t>
            </a:r>
            <a:r>
              <a:rPr lang="en-AU" altLang="en-US">
                <a:ea typeface="ＭＳ Ｐゴシック" charset="-128"/>
              </a:rPr>
              <a:t>) + </a:t>
            </a:r>
            <a:r>
              <a:rPr lang="en-AU" altLang="en-US" i="1">
                <a:ea typeface="ＭＳ Ｐゴシック" charset="-128"/>
              </a:rPr>
              <a:t>r</a:t>
            </a:r>
            <a:r>
              <a:rPr lang="en-AU" altLang="en-US">
                <a:ea typeface="ＭＳ Ｐゴシック" charset="-128"/>
              </a:rPr>
              <a:t>(</a:t>
            </a:r>
            <a:r>
              <a:rPr lang="en-AU" altLang="en-US" i="1">
                <a:ea typeface="ＭＳ Ｐゴシック" charset="-128"/>
              </a:rPr>
              <a:t>x</a:t>
            </a:r>
            <a:r>
              <a:rPr lang="en-AU" altLang="en-US">
                <a:ea typeface="ＭＳ Ｐゴシック" charset="-128"/>
              </a:rPr>
              <a:t>), where division of f(x) by g(x) results in a quotient q(x) and remainder r(x). Can then extend the concept of divisors from the integer case, and show </a:t>
            </a:r>
            <a:r>
              <a:rPr lang="en-US" altLang="en-US">
                <a:ea typeface="ＭＳ Ｐゴシック" charset="-128"/>
              </a:rPr>
              <a:t>that the Euclidean algorithm can be extended to find the greatest common divisor of two polynomials whose coefficients are elements of a field. </a:t>
            </a:r>
            <a:endParaRPr lang="en-AU" altLang="en-US">
              <a:ea typeface="ＭＳ Ｐゴシック" charset="-128"/>
            </a:endParaRPr>
          </a:p>
          <a:p>
            <a:pPr eaLnBrk="1" hangingPunct="1"/>
            <a:r>
              <a:rPr lang="en-AU" altLang="en-US">
                <a:ea typeface="ＭＳ Ｐゴシック" charset="-128"/>
              </a:rPr>
              <a:t>Define an </a:t>
            </a:r>
            <a:r>
              <a:rPr lang="en-AU" altLang="en-US" b="1">
                <a:ea typeface="ＭＳ Ｐゴシック" charset="-128"/>
              </a:rPr>
              <a:t>irreducible</a:t>
            </a:r>
            <a:r>
              <a:rPr lang="en-AU" altLang="en-US">
                <a:ea typeface="ＭＳ Ｐゴシック" charset="-128"/>
              </a:rPr>
              <a:t> (or prime) polynomial as one with no divisors other than itself &amp; 1. If compute polynomial arithmetic </a:t>
            </a:r>
            <a:r>
              <a:rPr lang="en-US" altLang="en-US">
                <a:ea typeface="ＭＳ Ｐゴシック" charset="-128"/>
              </a:rPr>
              <a:t>modulo an irreducible polynomial, this forms a finite field, and the GCD &amp; Inverse algorithms can be adapted for it.</a:t>
            </a:r>
            <a:endParaRPr lang="en-AU" altLang="en-US">
              <a:ea typeface="ＭＳ Ｐゴシック" charset="-128"/>
            </a:endParaRPr>
          </a:p>
          <a:p>
            <a:pPr eaLnBrk="1" hangingPunct="1"/>
            <a:endParaRPr lang="en-US" altLang="en-US">
              <a:ea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EF3337CC-670E-2E41-B690-E6E5CC51CCED}" type="slidenum">
              <a:rPr lang="en-AU" altLang="en-US"/>
              <a:pPr>
                <a:spcBef>
                  <a:spcPct val="0"/>
                </a:spcBef>
              </a:pPr>
              <a:t>15</a:t>
            </a:fld>
            <a:endParaRPr lang="en-AU" altLang="en-US"/>
          </a:p>
        </p:txBody>
      </p:sp>
      <p:sp>
        <p:nvSpPr>
          <p:cNvPr id="92162" name="Rectangle 1026"/>
          <p:cNvSpPr>
            <a:spLocks noGrp="1" noRot="1" noChangeAspect="1" noChangeArrowheads="1" noTextEdit="1"/>
          </p:cNvSpPr>
          <p:nvPr>
            <p:ph type="sldImg"/>
          </p:nvPr>
        </p:nvSpPr>
        <p:spPr>
          <a:ln/>
        </p:spPr>
      </p:sp>
      <p:sp>
        <p:nvSpPr>
          <p:cNvPr id="92163"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Consider variant where now when computing value of each coefficient do the calculation modulo some value, usually a prime. If the coefficients are computed in a field (eg GF(p)), then division on the polynomials is possible, and we have a polynomial ring. Are most interested in using GF(2) - ie all coefficients are 0 or 1, and any addition/subtraction of coefficients is done mod 2 (ie 2x is the same as 0x!), which is just the common XOR function.</a:t>
            </a:r>
          </a:p>
          <a:p>
            <a:pPr eaLnBrk="1" hangingPunct="1"/>
            <a:endParaRPr lang="en-US" altLang="en-US">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C014573D-C16F-EA49-A103-B3F2E3BE9EE9}" type="slidenum">
              <a:rPr lang="en-AU" altLang="en-US"/>
              <a:pPr>
                <a:spcBef>
                  <a:spcPct val="0"/>
                </a:spcBef>
              </a:pPr>
              <a:t>16</a:t>
            </a:fld>
            <a:endParaRPr lang="en-AU" altLang="en-US"/>
          </a:p>
        </p:txBody>
      </p:sp>
      <p:sp>
        <p:nvSpPr>
          <p:cNvPr id="94210" name="Rectangle 1026"/>
          <p:cNvSpPr>
            <a:spLocks noGrp="1" noRot="1" noChangeAspect="1" noChangeArrowheads="1" noTextEdit="1"/>
          </p:cNvSpPr>
          <p:nvPr>
            <p:ph type="sldImg"/>
          </p:nvPr>
        </p:nvSpPr>
        <p:spPr>
          <a:ln/>
        </p:spPr>
      </p:sp>
      <p:sp>
        <p:nvSpPr>
          <p:cNvPr id="94211"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endParaRPr lang="en-US" altLang="en-US" dirty="0">
              <a:ea typeface="ＭＳ Ｐゴシック" charset="-128"/>
            </a:endParaRPr>
          </a:p>
          <a:p>
            <a:pPr eaLnBrk="1" hangingPunct="1"/>
            <a:endParaRPr lang="en-US" altLang="en-US" dirty="0">
              <a:ea typeface="ＭＳ Ｐゴシック"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728C7F63-653D-0449-9942-BB0EC814C8D5}" type="slidenum">
              <a:rPr lang="en-AU" altLang="en-US"/>
              <a:pPr>
                <a:spcBef>
                  <a:spcPct val="0"/>
                </a:spcBef>
              </a:pPr>
              <a:t>17</a:t>
            </a:fld>
            <a:endParaRPr lang="en-AU" altLang="en-US"/>
          </a:p>
        </p:txBody>
      </p:sp>
      <p:sp>
        <p:nvSpPr>
          <p:cNvPr id="96258" name="Rectangle 1026"/>
          <p:cNvSpPr>
            <a:spLocks noGrp="1" noRot="1" noChangeAspect="1" noChangeArrowheads="1" noTextEdit="1"/>
          </p:cNvSpPr>
          <p:nvPr>
            <p:ph type="sldImg"/>
          </p:nvPr>
        </p:nvSpPr>
        <p:spPr>
          <a:ln/>
        </p:spPr>
      </p:sp>
      <p:sp>
        <p:nvSpPr>
          <p:cNvPr id="96259"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We can extend the analogy between polynomial arithmetic over a field and integer arithmetic by defining the greatest common divisor as shown.</a:t>
            </a:r>
          </a:p>
          <a:p>
            <a:pPr eaLnBrk="1" hangingPunct="1"/>
            <a:r>
              <a:rPr lang="en-US" altLang="en-US">
                <a:ea typeface="ＭＳ Ｐゴシック" charset="-128"/>
              </a:rPr>
              <a:t>We began this section with a discussion of arithmetic with ordinary polynomials. Arithmetic operations are performed on polynomials (addition, subtraction, multiplication, division) using the ordinary rules of algebra. Polynomial division is not allowed unless the coefficients are elements of a field. Next, we discussed polynomial arithmetic in which the coefficients are elements of GF(p). In this case, polynomial addition, subtraction, multiplication, and division are allowed. However, division is not exact; that is, in general division results in a quotient and a remainder.  Finally, we showed that the Euclidean algorithm can be extended to find the greatest common divisor of two polynomials whose coefficients are elements of a field.  All of the material in this section provides a foundation for the following section, in which polynomials are used to define finite fields of order p</a:t>
            </a:r>
            <a:r>
              <a:rPr lang="en-US" altLang="en-US" baseline="30000">
                <a:ea typeface="ＭＳ Ｐゴシック" charset="-128"/>
              </a:rPr>
              <a:t>n</a:t>
            </a:r>
            <a:r>
              <a:rPr lang="en-US" altLang="en-US">
                <a:ea typeface="ＭＳ Ｐゴシック" charset="-128"/>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240E85B-993A-FE4A-9963-293E74987F06}" type="slidenum">
              <a:rPr lang="en-AU" altLang="en-US"/>
              <a:pPr>
                <a:spcBef>
                  <a:spcPct val="0"/>
                </a:spcBef>
              </a:pPr>
              <a:t>18</a:t>
            </a:fld>
            <a:endParaRPr lang="en-AU" altLang="en-US"/>
          </a:p>
        </p:txBody>
      </p:sp>
      <p:sp>
        <p:nvSpPr>
          <p:cNvPr id="98306" name="Rectangle 1026"/>
          <p:cNvSpPr>
            <a:spLocks noGrp="1" noRot="1" noChangeAspect="1" noChangeArrowheads="1" noTextEdit="1"/>
          </p:cNvSpPr>
          <p:nvPr>
            <p:ph type="sldImg"/>
          </p:nvPr>
        </p:nvSpPr>
        <p:spPr>
          <a:ln/>
        </p:spPr>
      </p:sp>
      <p:sp>
        <p:nvSpPr>
          <p:cNvPr id="9830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Chuan: note, 251 is prime.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F098F809-FEF9-284A-A6DD-F1C77BDBF3C2}" type="slidenum">
              <a:rPr lang="en-AU" altLang="en-US"/>
              <a:pPr>
                <a:spcBef>
                  <a:spcPct val="0"/>
                </a:spcBef>
              </a:pPr>
              <a:t>19</a:t>
            </a:fld>
            <a:endParaRPr lang="en-AU" alt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Continuing the example showing multiplication in Z</a:t>
            </a:r>
            <a:r>
              <a:rPr lang="en-US" altLang="en-US" baseline="-25000">
                <a:ea typeface="ＭＳ Ｐゴシック" charset="-128"/>
              </a:rPr>
              <a:t>8</a:t>
            </a:r>
            <a:r>
              <a:rPr lang="en-US" altLang="en-US">
                <a:ea typeface="ＭＳ Ｐゴシック" charset="-128"/>
              </a:rPr>
              <a:t>, from Stallings Table 4.2b. Both matrices are symmetric about the main diagonal, in conformance to the commutative property of addition and multiplication. Similarly, the entries in the multiplication table are straightforward. In ordinary arithmetic, there is a multiplicative inverse, or reciprocal, to each integer. In modular arithmetic mod 8, the multiplicative inverse of x is the integer y such that (x x y) mod 8 = 1 mod 8. Now, to find the multiplicative inverse of an integer from the multiplication table, scan across the matrix in the row for that integer to find the value 1; the integer at the top of that column is the multiplicative inverse; thus (3 x 3) mod 8 = 1. Note that not all integers mod 8 have a multiplicative inverse; more about that later. </a:t>
            </a:r>
            <a:endParaRPr lang="en-AU" altLang="en-US">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B4B4192-6630-8C4E-A50E-3774FA75B740}" type="slidenum">
              <a:rPr lang="en-AU" altLang="en-US"/>
              <a:pPr>
                <a:spcBef>
                  <a:spcPct val="0"/>
                </a:spcBef>
              </a:pPr>
              <a:t>2</a:t>
            </a:fld>
            <a:endParaRPr lang="en-AU"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Groups, rings, and fields are the fundamental elements of a branch of mathematics known as abstract algebra, or modern algebra. In abstract algebra, we are concerned with sets on whose elements we can operate algebraically; that is, we can combine two elements of the set, perhaps in several ways, to obtain a third element of the set. These operations are subject to specific rules, which define the nature of the set. By convention, the notation for the two principal classes of operations on set elements is usually the same as the notation for addition and multiplication on ordinary numbers. However, it is important to note that, in abstract algebra, we are not limited to ordinary arithmetical operations. </a:t>
            </a:r>
          </a:p>
          <a:p>
            <a:pPr eaLnBrk="1" hangingPunct="1"/>
            <a:r>
              <a:rPr lang="en-US" altLang="en-US">
                <a:ea typeface="ＭＳ Ｐゴシック" charset="-128"/>
              </a:rPr>
              <a:t>A group G, sometimes denoted by {G, • }, is a set of elements with a binary operation, denoted by •, that associates to each ordered pair (a, b) of elements in G an element (a • b) in G, such that the following axioms are obeyed: Closure, Associative, Identity element, Inverse element. </a:t>
            </a:r>
          </a:p>
          <a:p>
            <a:pPr eaLnBrk="1" hangingPunct="1"/>
            <a:r>
              <a:rPr lang="en-US" altLang="en-US">
                <a:ea typeface="ＭＳ Ｐゴシック" charset="-128"/>
              </a:rPr>
              <a:t>Note - we have used . as operator: could be addition +, multiplication x or any other mathematical operator. A group can have a finite (fixed) number of elements, or it may be infinite. Note that integers (+ve, -ve and 0) using addition form an infinite abelian group. So do real numbers using multiplication.</a:t>
            </a:r>
            <a:endParaRPr lang="en-AU" altLang="en-US">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69905DA-F8CB-5142-BD8D-B59502DB168F}" type="slidenum">
              <a:rPr lang="en-AU" altLang="en-US"/>
              <a:pPr>
                <a:spcBef>
                  <a:spcPct val="0"/>
                </a:spcBef>
              </a:pPr>
              <a:t>20</a:t>
            </a:fld>
            <a:endParaRPr lang="en-AU" alt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endParaRPr lang="en-US" altLang="en-US" dirty="0">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C6B9C47-612B-FA48-9450-5C26444DD572}" type="slidenum">
              <a:rPr lang="en-AU" altLang="en-US"/>
              <a:pPr>
                <a:spcBef>
                  <a:spcPct val="0"/>
                </a:spcBef>
              </a:pPr>
              <a:t>21</a:t>
            </a:fld>
            <a:endParaRPr lang="en-AU" alt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endParaRPr lang="en-US" altLang="en-US" dirty="0">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EC9E8B89-9E1D-EB4B-A4FD-E27555F2A9C6}" type="slidenum">
              <a:rPr lang="en-AU" altLang="en-US"/>
              <a:pPr>
                <a:spcBef>
                  <a:spcPct val="0"/>
                </a:spcBef>
              </a:pPr>
              <a:t>22</a:t>
            </a:fld>
            <a:endParaRPr lang="en-AU" alt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endParaRPr lang="en-US" altLang="en-US" dirty="0">
              <a:ea typeface="ＭＳ Ｐゴシック" charset="-128"/>
            </a:endParaRPr>
          </a:p>
          <a:p>
            <a:pPr marL="228600" indent="-228600" eaLnBrk="1" hangingPunct="1"/>
            <a:endParaRPr lang="en-US" altLang="en-US" dirty="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76B9EEF2-EC42-374E-89F7-879EAF97BFBC}" type="slidenum">
              <a:rPr lang="en-AU" altLang="en-US"/>
              <a:pPr>
                <a:spcBef>
                  <a:spcPct val="0"/>
                </a:spcBef>
              </a:pPr>
              <a:t>23</a:t>
            </a:fld>
            <a:endParaRPr lang="en-AU"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ea typeface="ＭＳ Ｐゴシック" charset="-128"/>
              </a:rPr>
              <a:t>Example shows addition &amp; multiplication in GF(2</a:t>
            </a:r>
            <a:r>
              <a:rPr lang="en-US" altLang="en-US" baseline="30000" dirty="0">
                <a:ea typeface="ＭＳ Ｐゴシック" charset="-128"/>
              </a:rPr>
              <a:t>3</a:t>
            </a:r>
            <a:r>
              <a:rPr lang="en-US" altLang="en-US" dirty="0">
                <a:ea typeface="ＭＳ Ｐゴシック" charset="-128"/>
              </a:rPr>
              <a:t>) modulo (x</a:t>
            </a:r>
            <a:r>
              <a:rPr lang="en-US" altLang="en-US" baseline="30000" dirty="0">
                <a:ea typeface="ＭＳ Ｐゴシック" charset="-128"/>
              </a:rPr>
              <a:t>3</a:t>
            </a:r>
            <a:r>
              <a:rPr lang="en-US" altLang="en-US" dirty="0">
                <a:ea typeface="ＭＳ Ｐゴシック" charset="-128"/>
              </a:rPr>
              <a:t>+x+1), from Stallings Table 476.</a:t>
            </a:r>
          </a:p>
          <a:p>
            <a:pPr eaLnBrk="1" hangingPunct="1"/>
            <a:endParaRPr lang="en-US" altLang="en-US" dirty="0">
              <a:ea typeface="ＭＳ Ｐゴシック" charset="-128"/>
            </a:endParaRPr>
          </a:p>
          <a:p>
            <a:pPr eaLnBrk="1" hangingPunct="1"/>
            <a:r>
              <a:rPr lang="en-US" altLang="en-US" dirty="0" err="1">
                <a:ea typeface="ＭＳ Ｐゴシック" charset="-128"/>
              </a:rPr>
              <a:t>Chuan</a:t>
            </a:r>
            <a:r>
              <a:rPr lang="en-US" altLang="en-US" dirty="0">
                <a:ea typeface="ＭＳ Ｐゴシック" charset="-128"/>
              </a:rPr>
              <a:t>: keep in mind that S is the set of all polynomials of degree n-1 or less over the field </a:t>
            </a:r>
            <a:r>
              <a:rPr lang="en-US" altLang="en-US" dirty="0" err="1">
                <a:ea typeface="ＭＳ Ｐゴシック" charset="-128"/>
              </a:rPr>
              <a:t>Z</a:t>
            </a:r>
            <a:r>
              <a:rPr lang="en-US" altLang="en-US" baseline="-25000" dirty="0" err="1">
                <a:ea typeface="ＭＳ Ｐゴシック" charset="-128"/>
              </a:rPr>
              <a:t>p</a:t>
            </a:r>
            <a:r>
              <a:rPr lang="en-US" altLang="en-US" baseline="-25000" dirty="0">
                <a:ea typeface="ＭＳ Ｐゴシック" charset="-128"/>
              </a:rPr>
              <a:t>  </a:t>
            </a:r>
          </a:p>
          <a:p>
            <a:pPr eaLnBrk="1" hangingPunct="1"/>
            <a:r>
              <a:rPr lang="en-US" altLang="en-US" dirty="0">
                <a:ea typeface="ＭＳ Ｐゴシック" charset="-128"/>
              </a:rPr>
              <a:t>These two tables are the polynomial representation of the tables on slide 20</a:t>
            </a:r>
            <a:endParaRPr lang="en-AU" altLang="en-US" dirty="0">
              <a:ea typeface="ＭＳ Ｐゴシック" charset="-128"/>
            </a:endParaRPr>
          </a:p>
          <a:p>
            <a:pPr eaLnBrk="1" hangingPunct="1"/>
            <a:endParaRPr lang="en-US" altLang="en-US" baseline="-25000" dirty="0">
              <a:ea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477B405-E4A4-774D-AE43-FB0811869E2F}" type="slidenum">
              <a:rPr lang="en-AU" altLang="en-US"/>
              <a:pPr>
                <a:spcBef>
                  <a:spcPct val="0"/>
                </a:spcBef>
              </a:pPr>
              <a:t>24</a:t>
            </a:fld>
            <a:endParaRPr lang="en-AU" altLang="en-US"/>
          </a:p>
        </p:txBody>
      </p:sp>
      <p:sp>
        <p:nvSpPr>
          <p:cNvPr id="110594" name="Rectangle 1026"/>
          <p:cNvSpPr>
            <a:spLocks noGrp="1" noRot="1" noChangeAspect="1" noChangeArrowheads="1" noTextEdit="1"/>
          </p:cNvSpPr>
          <p:nvPr>
            <p:ph type="sldImg"/>
          </p:nvPr>
        </p:nvSpPr>
        <p:spPr>
          <a:solidFill>
            <a:srgbClr val="FFFFFF"/>
          </a:solidFill>
          <a:ln/>
        </p:spPr>
      </p:sp>
      <p:sp>
        <p:nvSpPr>
          <p:cNvPr id="11059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Show here a few simple examples of addition, multiplication &amp; modulo reduction in GF(2</a:t>
            </a:r>
            <a:r>
              <a:rPr lang="en-US" altLang="en-US" baseline="30000">
                <a:ea typeface="ＭＳ Ｐゴシック" charset="-128"/>
              </a:rPr>
              <a:t>3</a:t>
            </a:r>
            <a:r>
              <a:rPr lang="en-US" altLang="en-US">
                <a:ea typeface="ＭＳ Ｐゴシック" charset="-128"/>
              </a:rPr>
              <a:t>).</a:t>
            </a:r>
          </a:p>
          <a:p>
            <a:pPr eaLnBrk="1" hangingPunct="1"/>
            <a:r>
              <a:rPr lang="en-US" altLang="en-US">
                <a:ea typeface="ＭＳ Ｐゴシック" charset="-128"/>
              </a:rPr>
              <a:t>Note the long form modulo reduction finds p(x)=q(x).m(x)+r(x) with r(x) being the desired remainder.</a:t>
            </a:r>
            <a:endParaRPr lang="en-AU" altLang="en-US" baseline="3000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D165231-75B9-064F-BDB7-4525B86EFBFD}" type="slidenum">
              <a:rPr lang="en-AU" altLang="en-US"/>
              <a:pPr>
                <a:spcBef>
                  <a:spcPct val="0"/>
                </a:spcBef>
              </a:pPr>
              <a:t>25</a:t>
            </a:fld>
            <a:endParaRPr lang="en-AU" alt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A key motivation for using polynomial arithmetic in GF(2</a:t>
            </a:r>
            <a:r>
              <a:rPr lang="en-US" altLang="en-US" baseline="30000">
                <a:ea typeface="ＭＳ Ｐゴシック" charset="-128"/>
              </a:rPr>
              <a:t>n</a:t>
            </a:r>
            <a:r>
              <a:rPr lang="en-US" altLang="en-US">
                <a:ea typeface="ＭＳ Ｐゴシック" charset="-128"/>
              </a:rPr>
              <a:t>) is that the polynomials can be represented as a bit string, using all possible bit values, and the calculations only use simple common machine instructions - addition is just XOR, and multiplication is shifts &amp; XOR’s. See text for additional discussion. The shortcut for polynomial reduction comes from the observation that if in GF(2</a:t>
            </a:r>
            <a:r>
              <a:rPr lang="en-US" altLang="en-US" baseline="30000">
                <a:ea typeface="ＭＳ Ｐゴシック" charset="-128"/>
              </a:rPr>
              <a:t>n</a:t>
            </a:r>
            <a:r>
              <a:rPr lang="en-US" altLang="en-US">
                <a:ea typeface="ＭＳ Ｐゴシック" charset="-128"/>
              </a:rPr>
              <a:t>) then irreducible poly g(x) has highest term x</a:t>
            </a:r>
            <a:r>
              <a:rPr lang="en-US" altLang="en-US" baseline="30000">
                <a:ea typeface="ＭＳ Ｐゴシック" charset="-128"/>
              </a:rPr>
              <a:t>n</a:t>
            </a:r>
            <a:r>
              <a:rPr lang="en-US" altLang="en-US">
                <a:ea typeface="ＭＳ Ｐゴシック" charset="-128"/>
              </a:rPr>
              <a:t> , and if compute x</a:t>
            </a:r>
            <a:r>
              <a:rPr lang="en-US" altLang="en-US" baseline="30000">
                <a:ea typeface="ＭＳ Ｐゴシック" charset="-128"/>
              </a:rPr>
              <a:t>n</a:t>
            </a:r>
            <a:r>
              <a:rPr lang="en-US" altLang="en-US">
                <a:ea typeface="ＭＳ Ｐゴシック" charset="-128"/>
              </a:rPr>
              <a:t> mod g(x) answer is g(x)- x</a:t>
            </a:r>
            <a:r>
              <a:rPr lang="en-US" altLang="en-US" baseline="30000">
                <a:ea typeface="ＭＳ Ｐゴシック" charset="-128"/>
              </a:rPr>
              <a:t>n</a:t>
            </a:r>
            <a:endParaRPr lang="en-AU" altLang="en-US" baseline="30000">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F4124024-9C6F-014F-94FA-A2CD3DB821DE}" type="slidenum">
              <a:rPr lang="en-AU" altLang="en-US"/>
              <a:pPr>
                <a:spcBef>
                  <a:spcPct val="0"/>
                </a:spcBef>
              </a:pPr>
              <a:t>26</a:t>
            </a:fld>
            <a:endParaRPr lang="en-AU" alt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ea typeface="ＭＳ Ｐゴシック" charset="-128"/>
              </a:rPr>
              <a:t>A key motivation for using polynomial arithmetic in GF(2</a:t>
            </a:r>
            <a:r>
              <a:rPr lang="en-US" altLang="en-US" baseline="30000" dirty="0">
                <a:ea typeface="ＭＳ Ｐゴシック" charset="-128"/>
              </a:rPr>
              <a:t>n</a:t>
            </a:r>
            <a:r>
              <a:rPr lang="en-US" altLang="en-US" dirty="0">
                <a:ea typeface="ＭＳ Ｐゴシック" charset="-128"/>
              </a:rPr>
              <a:t>) is that the polynomials can be represented as a bit string, using all possible bit values, and the calculations only use simple common machine instructions - addition is just XOR, and multiplication is shifts &amp; XOR’s. See text for additional discussion. The shortcut for polynomial reduction comes from the observation that if in GF(2</a:t>
            </a:r>
            <a:r>
              <a:rPr lang="en-US" altLang="en-US" baseline="30000" dirty="0">
                <a:ea typeface="ＭＳ Ｐゴシック" charset="-128"/>
              </a:rPr>
              <a:t>n</a:t>
            </a:r>
            <a:r>
              <a:rPr lang="en-US" altLang="en-US" dirty="0">
                <a:ea typeface="ＭＳ Ｐゴシック" charset="-128"/>
              </a:rPr>
              <a:t>) then irreducible poly g(x) has highest term </a:t>
            </a:r>
            <a:r>
              <a:rPr lang="en-US" altLang="en-US" dirty="0" err="1">
                <a:ea typeface="ＭＳ Ｐゴシック" charset="-128"/>
              </a:rPr>
              <a:t>x</a:t>
            </a:r>
            <a:r>
              <a:rPr lang="en-US" altLang="en-US" baseline="30000" dirty="0" err="1">
                <a:ea typeface="ＭＳ Ｐゴシック" charset="-128"/>
              </a:rPr>
              <a:t>n</a:t>
            </a:r>
            <a:r>
              <a:rPr lang="en-US" altLang="en-US" dirty="0">
                <a:ea typeface="ＭＳ Ｐゴシック" charset="-128"/>
              </a:rPr>
              <a:t> , and if compute </a:t>
            </a:r>
            <a:r>
              <a:rPr lang="en-US" altLang="en-US" dirty="0" err="1">
                <a:ea typeface="ＭＳ Ｐゴシック" charset="-128"/>
              </a:rPr>
              <a:t>x</a:t>
            </a:r>
            <a:r>
              <a:rPr lang="en-US" altLang="en-US" baseline="30000" dirty="0" err="1">
                <a:ea typeface="ＭＳ Ｐゴシック" charset="-128"/>
              </a:rPr>
              <a:t>n</a:t>
            </a:r>
            <a:r>
              <a:rPr lang="en-US" altLang="en-US" dirty="0">
                <a:ea typeface="ＭＳ Ｐゴシック" charset="-128"/>
              </a:rPr>
              <a:t> mod g(x) answer is g(x)- </a:t>
            </a:r>
            <a:r>
              <a:rPr lang="en-US" altLang="en-US" dirty="0" err="1">
                <a:ea typeface="ＭＳ Ｐゴシック" charset="-128"/>
              </a:rPr>
              <a:t>x</a:t>
            </a:r>
            <a:r>
              <a:rPr lang="en-US" altLang="en-US" baseline="30000" dirty="0" err="1">
                <a:ea typeface="ＭＳ Ｐゴシック" charset="-128"/>
              </a:rPr>
              <a:t>n</a:t>
            </a:r>
            <a:endParaRPr lang="en-AU" altLang="en-US" baseline="30000" dirty="0">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C2C64C5-FDF7-C442-8E82-21B0331387FD}" type="slidenum">
              <a:rPr lang="en-AU" altLang="en-US"/>
              <a:pPr>
                <a:spcBef>
                  <a:spcPct val="0"/>
                </a:spcBef>
              </a:pPr>
              <a:t>27</a:t>
            </a:fld>
            <a:endParaRPr lang="en-AU" alt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endParaRPr lang="en-US" altLang="en-US" dirty="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4CF0C5F-945B-0843-9672-F7E275AC4A4B}" type="slidenum">
              <a:rPr lang="en-AU" altLang="en-US"/>
              <a:pPr>
                <a:spcBef>
                  <a:spcPct val="0"/>
                </a:spcBef>
              </a:pPr>
              <a:t>28</a:t>
            </a:fld>
            <a:endParaRPr lang="en-AU" altLang="en-US"/>
          </a:p>
        </p:txBody>
      </p:sp>
      <p:sp>
        <p:nvSpPr>
          <p:cNvPr id="122882" name="Rectangle 1026"/>
          <p:cNvSpPr>
            <a:spLocks noGrp="1" noRot="1" noChangeAspect="1" noChangeArrowheads="1" noTextEdit="1"/>
          </p:cNvSpPr>
          <p:nvPr>
            <p:ph type="sldImg"/>
          </p:nvPr>
        </p:nvSpPr>
        <p:spPr>
          <a:solidFill>
            <a:srgbClr val="FFFFFF"/>
          </a:solidFill>
          <a:ln/>
        </p:spPr>
      </p:sp>
      <p:sp>
        <p:nvSpPr>
          <p:cNvPr id="122883"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There is an equivalent technique for defining a finite field of the form GF(2</a:t>
            </a:r>
            <a:r>
              <a:rPr lang="en-US" altLang="en-US" baseline="30000">
                <a:ea typeface="ＭＳ Ｐゴシック" charset="-128"/>
              </a:rPr>
              <a:t>n</a:t>
            </a:r>
            <a:r>
              <a:rPr lang="en-US" altLang="en-US">
                <a:ea typeface="ＭＳ Ｐゴシック" charset="-128"/>
              </a:rPr>
              <a:t>) using the same irreducible polynomial, based on powers of a generator of the group, which gives a nice implementation of multiplication. The </a:t>
            </a:r>
            <a:r>
              <a:rPr lang="en-AU" altLang="en-US">
                <a:ea typeface="ＭＳ Ｐゴシック" charset="-128"/>
              </a:rPr>
              <a:t>generator can be found from the </a:t>
            </a:r>
            <a:r>
              <a:rPr lang="en-AU" altLang="en-US" b="1">
                <a:ea typeface="ＭＳ Ｐゴシック" charset="-128"/>
              </a:rPr>
              <a:t>root</a:t>
            </a:r>
            <a:r>
              <a:rPr lang="en-AU" altLang="en-US">
                <a:ea typeface="ＭＳ Ｐゴシック" charset="-128"/>
              </a:rPr>
              <a:t> of the </a:t>
            </a:r>
            <a:r>
              <a:rPr lang="en-US" altLang="en-US">
                <a:ea typeface="ＭＳ Ｐゴシック" charset="-128"/>
              </a:rPr>
              <a:t>irreducible polynomial, as discussed in the text.</a:t>
            </a:r>
            <a:endParaRPr lang="en-AU" altLang="en-US">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FD61876-2F60-2244-BAAE-01F5638CD4FB}" type="slidenum">
              <a:rPr lang="en-AU" altLang="en-US"/>
              <a:pPr>
                <a:spcBef>
                  <a:spcPct val="0"/>
                </a:spcBef>
              </a:pPr>
              <a:t>29</a:t>
            </a:fld>
            <a:endParaRPr lang="en-AU" alt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AF93891-E0ED-1640-AC15-84AE36AE43C6}" type="slidenum">
              <a:rPr lang="en-AU" altLang="en-US"/>
              <a:pPr>
                <a:spcBef>
                  <a:spcPct val="0"/>
                </a:spcBef>
              </a:pPr>
              <a:t>3</a:t>
            </a:fld>
            <a:endParaRPr lang="en-AU" altLang="en-US"/>
          </a:p>
        </p:txBody>
      </p:sp>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ea typeface="ＭＳ Ｐゴシック" charset="-128"/>
              </a:rPr>
              <a:t>Define exponentiation in a group as the repeated use of the group operator. Note that we are most familiar with it being applied to multiplication, but it is more general than that.</a:t>
            </a:r>
          </a:p>
          <a:p>
            <a:pPr eaLnBrk="1" hangingPunct="1"/>
            <a:r>
              <a:rPr lang="en-US" altLang="en-US" dirty="0">
                <a:ea typeface="ＭＳ Ｐゴシック" charset="-128"/>
              </a:rPr>
              <a:t>If the repeated use of the operator on some value a in the group results in every possible value being created, then the group is said to be cyclic, and a is a generator of (or generates) the group 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E71FDCBE-52DF-704C-8F6B-EFD28D6B3BF1}" type="slidenum">
              <a:rPr lang="en-AU" altLang="en-US"/>
              <a:pPr>
                <a:spcBef>
                  <a:spcPct val="0"/>
                </a:spcBef>
              </a:pPr>
              <a:t>4</a:t>
            </a:fld>
            <a:endParaRPr lang="en-AU" alt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ea typeface="ＭＳ Ｐゴシック" charset="-128"/>
            </a:endParaRPr>
          </a:p>
          <a:p>
            <a:pPr eaLnBrk="1" hangingPunct="1"/>
            <a:endParaRPr lang="en-AU" altLang="en-US" dirty="0">
              <a:ea typeface="ＭＳ Ｐゴシック" charset="-128"/>
            </a:endParaRPr>
          </a:p>
          <a:p>
            <a:pPr eaLnBrk="1" hangingPunct="1"/>
            <a:r>
              <a:rPr lang="en-AU" altLang="en-US" dirty="0">
                <a:ea typeface="ＭＳ Ｐゴシック" charset="-128"/>
              </a:rPr>
              <a:t>Next describe a ring. In essence, a ring is a set in which we can do addition, subtraction [a – b = a + (–b)], and multiplication without leaving the set, and which obeys the associative and distributive laws. We d</a:t>
            </a:r>
            <a:r>
              <a:rPr lang="en-US" altLang="en-US" dirty="0" err="1">
                <a:ea typeface="ＭＳ Ｐゴシック" charset="-128"/>
              </a:rPr>
              <a:t>enote</a:t>
            </a:r>
            <a:r>
              <a:rPr lang="en-US" altLang="en-US" dirty="0">
                <a:ea typeface="ＭＳ Ｐゴシック" charset="-128"/>
              </a:rPr>
              <a:t> a Ring as {R,+,.}</a:t>
            </a:r>
          </a:p>
          <a:p>
            <a:pPr eaLnBrk="1" hangingPunct="1"/>
            <a:r>
              <a:rPr lang="en-US" altLang="en-US" dirty="0">
                <a:ea typeface="ＭＳ Ｐゴシック" charset="-128"/>
              </a:rPr>
              <a:t>With respect to addition and multiplication, the set of all </a:t>
            </a:r>
            <a:r>
              <a:rPr lang="en-US" altLang="en-US" i="1" dirty="0">
                <a:ea typeface="ＭＳ Ｐゴシック" charset="-128"/>
              </a:rPr>
              <a:t>n</a:t>
            </a:r>
            <a:r>
              <a:rPr lang="en-US" altLang="en-US" dirty="0">
                <a:ea typeface="ＭＳ Ｐゴシック" charset="-128"/>
              </a:rPr>
              <a:t>-square matrices over the real numbers form a ring. The set of integers with addition &amp; multiplication form an integral domain.</a:t>
            </a:r>
          </a:p>
          <a:p>
            <a:pPr eaLnBrk="1" hangingPunct="1"/>
            <a:endParaRPr lang="en-US" altLang="en-US" dirty="0">
              <a:ea typeface="ＭＳ Ｐゴシック" charset="-128"/>
            </a:endParaRPr>
          </a:p>
          <a:p>
            <a:pPr eaLnBrk="1" hangingPunct="1"/>
            <a:r>
              <a:rPr lang="en-US" altLang="en-US" dirty="0" err="1">
                <a:ea typeface="ＭＳ Ｐゴシック" charset="-128"/>
              </a:rPr>
              <a:t>Chuan</a:t>
            </a:r>
            <a:r>
              <a:rPr lang="en-US" altLang="en-US" dirty="0">
                <a:ea typeface="ＭＳ Ｐゴシック" charset="-128"/>
              </a:rPr>
              <a:t>: An element that is both a left and a right zero divisor is simply called a </a:t>
            </a:r>
            <a:r>
              <a:rPr lang="en-US" altLang="en-US" b="1" dirty="0">
                <a:ea typeface="ＭＳ Ｐゴシック" charset="-128"/>
              </a:rPr>
              <a:t>zero divisor</a:t>
            </a:r>
            <a:r>
              <a:rPr lang="en-US" altLang="en-US" dirty="0">
                <a:ea typeface="ＭＳ Ｐゴシック" charset="-128"/>
              </a:rPr>
              <a:t>.</a:t>
            </a:r>
          </a:p>
          <a:p>
            <a:pPr eaLnBrk="1" hangingPunct="1"/>
            <a:r>
              <a:rPr lang="en-US" altLang="en-US" dirty="0">
                <a:ea typeface="ＭＳ Ｐゴシック" charset="-128"/>
              </a:rPr>
              <a:t>One example, check Table 4.2 (b)</a:t>
            </a:r>
          </a:p>
          <a:p>
            <a:pPr eaLnBrk="1" hangingPunct="1"/>
            <a:r>
              <a:rPr lang="en-US" altLang="en-US" dirty="0">
                <a:ea typeface="ＭＳ Ｐゴシック" charset="-128"/>
              </a:rPr>
              <a:t>Another example of a zero divisor in the ring of 2-by-2 matrices is the matrix:</a:t>
            </a:r>
          </a:p>
          <a:p>
            <a:pPr eaLnBrk="1" hangingPunct="1">
              <a:buFontTx/>
              <a:buAutoNum type="arabicPlain"/>
            </a:pPr>
            <a:r>
              <a:rPr lang="en-US" altLang="en-US" dirty="0">
                <a:ea typeface="ＭＳ Ｐゴシック" charset="-128"/>
              </a:rPr>
              <a:t>1</a:t>
            </a:r>
          </a:p>
          <a:p>
            <a:pPr eaLnBrk="1" hangingPunct="1">
              <a:buFontTx/>
              <a:buAutoNum type="arabicPlain"/>
            </a:pPr>
            <a:r>
              <a:rPr lang="en-US" altLang="en-US" dirty="0">
                <a:ea typeface="ＭＳ Ｐゴシック" charset="-128"/>
              </a:rPr>
              <a:t>2</a:t>
            </a:r>
          </a:p>
          <a:p>
            <a:pPr eaLnBrk="1" hangingPunct="1"/>
            <a:r>
              <a:rPr lang="en-US" altLang="en-US" dirty="0">
                <a:ea typeface="ＭＳ Ｐゴシック" charset="-128"/>
              </a:rPr>
              <a:t>http://</a:t>
            </a:r>
            <a:r>
              <a:rPr lang="en-US" altLang="en-US" dirty="0" err="1">
                <a:ea typeface="ＭＳ Ｐゴシック" charset="-128"/>
              </a:rPr>
              <a:t>en.wikipedia.org</a:t>
            </a:r>
            <a:r>
              <a:rPr lang="en-US" altLang="en-US" dirty="0">
                <a:ea typeface="ＭＳ Ｐゴシック" charset="-128"/>
              </a:rPr>
              <a:t>/wiki/</a:t>
            </a:r>
            <a:r>
              <a:rPr lang="en-US" altLang="en-US" dirty="0" err="1">
                <a:ea typeface="ＭＳ Ｐゴシック" charset="-128"/>
              </a:rPr>
              <a:t>Zero_divisors</a:t>
            </a:r>
            <a:endParaRPr lang="en-US" altLang="en-US" dirty="0">
              <a:ea typeface="ＭＳ Ｐゴシック" charset="-128"/>
            </a:endParaRPr>
          </a:p>
          <a:p>
            <a:pPr eaLnBrk="1" hangingPunct="1"/>
            <a:endParaRPr lang="en-US" altLang="en-US" dirty="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3145401-0199-A64C-BA0F-17CA87926A0F}" type="slidenum">
              <a:rPr lang="en-AU" altLang="en-US"/>
              <a:pPr>
                <a:spcBef>
                  <a:spcPct val="0"/>
                </a:spcBef>
              </a:pPr>
              <a:t>5</a:t>
            </a:fld>
            <a:endParaRPr lang="en-AU"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Lastly define a field. In essence, a field is a set in which we can do addition, subtraction, multiplication, and division without leaving the set. Division is defined with the following rule: </a:t>
            </a:r>
            <a:r>
              <a:rPr lang="en-US" altLang="en-US" i="1">
                <a:ea typeface="ＭＳ Ｐゴシック" charset="-128"/>
              </a:rPr>
              <a:t>a</a:t>
            </a:r>
            <a:r>
              <a:rPr lang="en-US" altLang="en-US">
                <a:ea typeface="ＭＳ Ｐゴシック" charset="-128"/>
              </a:rPr>
              <a:t>/</a:t>
            </a:r>
            <a:r>
              <a:rPr lang="en-US" altLang="en-US" i="1">
                <a:ea typeface="ＭＳ Ｐゴシック" charset="-128"/>
              </a:rPr>
              <a:t>b </a:t>
            </a:r>
            <a:r>
              <a:rPr lang="en-US" altLang="en-US">
                <a:ea typeface="ＭＳ Ｐゴシック" charset="-128"/>
              </a:rPr>
              <a:t>= </a:t>
            </a:r>
            <a:r>
              <a:rPr lang="en-US" altLang="en-US" i="1">
                <a:ea typeface="ＭＳ Ｐゴシック" charset="-128"/>
              </a:rPr>
              <a:t>a </a:t>
            </a:r>
            <a:r>
              <a:rPr lang="en-US" altLang="en-US">
                <a:ea typeface="ＭＳ Ｐゴシック" charset="-128"/>
              </a:rPr>
              <a:t>(</a:t>
            </a:r>
            <a:r>
              <a:rPr lang="en-US" altLang="en-US" i="1">
                <a:ea typeface="ＭＳ Ｐゴシック" charset="-128"/>
              </a:rPr>
              <a:t>b</a:t>
            </a:r>
            <a:r>
              <a:rPr lang="en-US" altLang="en-US" baseline="30000">
                <a:ea typeface="ＭＳ Ｐゴシック" charset="-128"/>
              </a:rPr>
              <a:t>–1</a:t>
            </a:r>
            <a:r>
              <a:rPr lang="en-US" altLang="en-US">
                <a:ea typeface="ＭＳ Ｐゴシック" charset="-128"/>
              </a:rPr>
              <a:t>). We denote a Field as {F,+,.}</a:t>
            </a:r>
          </a:p>
          <a:p>
            <a:pPr eaLnBrk="1" hangingPunct="1"/>
            <a:r>
              <a:rPr lang="en-US" altLang="en-US">
                <a:ea typeface="ＭＳ Ｐゴシック" charset="-128"/>
              </a:rPr>
              <a:t>Examples of fields are: rational numbers, real numbers, complex numbers. Note that integers are NOT a field since there are no multiplicative inverses (except for 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a:ln/>
        </p:spPr>
      </p:sp>
      <p:sp>
        <p:nvSpPr>
          <p:cNvPr id="737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These are terms we use for different sorts of "number systems", ones obeying different sets of laws. From group to ring to field we get more and more laws being obeyed, as shown here in Stallings Figure 4.2.</a:t>
            </a:r>
          </a:p>
          <a:p>
            <a:pPr eaLnBrk="1" hangingPunct="1"/>
            <a:r>
              <a:rPr lang="en-AU" altLang="en-US">
                <a:ea typeface="ＭＳ Ｐゴシック" charset="-128"/>
              </a:rPr>
              <a:t>As a memory aid, can use the acronym for groups: CAIN (Closure Associative Identity iNverse) &amp; ABEL. Mostly we need to compute with Rings, if not Fields. When we do arithmetic modulo a prime, we have a field. </a:t>
            </a:r>
          </a:p>
          <a:p>
            <a:pPr eaLnBrk="1" hangingPunct="1"/>
            <a:endParaRPr lang="en-US" altLang="en-US">
              <a:ea typeface="ＭＳ Ｐゴシック" charset="-128"/>
            </a:endParaRPr>
          </a:p>
        </p:txBody>
      </p:sp>
      <p:sp>
        <p:nvSpPr>
          <p:cNvPr id="737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7E424B0B-79BD-0148-AA13-A2B07B46B0F1}" type="slidenum">
              <a:rPr lang="en-AU" altLang="en-US"/>
              <a:pPr>
                <a:spcBef>
                  <a:spcPct val="0"/>
                </a:spcBef>
              </a:pPr>
              <a:t>6</a:t>
            </a:fld>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DC5624EB-3008-4F40-99CF-ED6B2ADA2774}" type="slidenum">
              <a:rPr lang="en-AU" altLang="en-US"/>
              <a:pPr>
                <a:spcBef>
                  <a:spcPct val="0"/>
                </a:spcBef>
              </a:pPr>
              <a:t>7</a:t>
            </a:fld>
            <a:endParaRPr lang="en-AU" altLang="en-US"/>
          </a:p>
        </p:txBody>
      </p:sp>
      <p:sp>
        <p:nvSpPr>
          <p:cNvPr id="75778" name="Rectangle 1026"/>
          <p:cNvSpPr>
            <a:spLocks noGrp="1" noRot="1" noChangeAspect="1" noChangeArrowheads="1" noTextEdit="1"/>
          </p:cNvSpPr>
          <p:nvPr>
            <p:ph type="sldImg"/>
          </p:nvPr>
        </p:nvSpPr>
        <p:spPr>
          <a:ln/>
        </p:spPr>
      </p:sp>
      <p:sp>
        <p:nvSpPr>
          <p:cNvPr id="75779"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Infinite fields are not of particular interest in the context of cryptography. However, finite fields play a crucial role in many cryptographic algorithms. It can be shown that the order of a finite field (number of elements in the field) must be a positive power of a prime, &amp; these are known as Galois fields, in honor of the mathematician who first studied finite fields, &amp; are denoted GF(p^n). We are most interested in the cases where either n=1 - GF(p), or p=2 - GF(2^n).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B35FD59-9645-B84C-BEAC-29E91C629F92}" type="slidenum">
              <a:rPr lang="en-AU" altLang="en-US"/>
              <a:pPr>
                <a:spcBef>
                  <a:spcPct val="0"/>
                </a:spcBef>
              </a:pPr>
              <a:t>8</a:t>
            </a:fld>
            <a:endParaRPr lang="en-AU"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ea typeface="ＭＳ Ｐゴシック" charset="-128"/>
              </a:rPr>
              <a:t>Start by considering GF(p) over the set of integers {0…p-1} with addition &amp; multiplication modulo p. This forms a “well-behaved” finite field. Can find an inverse using the Extended Euclidean algorithm.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B354CA34-BE7A-2248-B8EF-87F5F86F1E5B}" type="slidenum">
              <a:rPr lang="en-AU" altLang="en-US"/>
              <a:pPr>
                <a:spcBef>
                  <a:spcPct val="0"/>
                </a:spcBef>
              </a:pPr>
              <a:t>9</a:t>
            </a:fld>
            <a:endParaRPr lang="en-AU"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a:t>
            </a:r>
            <a:r>
              <a:rPr lang="en-US" altLang="en-US" dirty="0" err="1"/>
              <a:t>Chuan</a:t>
            </a:r>
            <a:r>
              <a:rPr lang="en-US" altLang="en-US" dirty="0"/>
              <a:t> Yue at the Colorado School of Mines.</a:t>
            </a:r>
            <a:endParaRPr lang="en-US" altLang="en-US" dirty="0">
              <a:ea typeface="ＭＳ Ｐゴシック" charset="-128"/>
            </a:endParaRPr>
          </a:p>
          <a:p>
            <a:pPr eaLnBrk="1" hangingPunct="1"/>
            <a:endParaRPr lang="en-US" altLang="en-US" dirty="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2F84D1A-E65E-1C4F-BFC3-AEE21CA82FEF}" type="slidenum">
              <a:rPr lang="en-US" altLang="en-US"/>
              <a:pPr>
                <a:defRPr/>
              </a:pPr>
              <a:t>‹#›</a:t>
            </a:fld>
            <a:endParaRPr lang="en-US" altLang="en-US"/>
          </a:p>
        </p:txBody>
      </p:sp>
    </p:spTree>
    <p:extLst>
      <p:ext uri="{BB962C8B-B14F-4D97-AF65-F5344CB8AC3E}">
        <p14:creationId xmlns:p14="http://schemas.microsoft.com/office/powerpoint/2010/main" val="201743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64B6D0-919F-7941-AFF7-9917DDA67D9F}" type="slidenum">
              <a:rPr lang="en-US" altLang="en-US"/>
              <a:pPr>
                <a:defRPr/>
              </a:pPr>
              <a:t>‹#›</a:t>
            </a:fld>
            <a:endParaRPr lang="en-US" altLang="en-US"/>
          </a:p>
        </p:txBody>
      </p:sp>
    </p:spTree>
    <p:extLst>
      <p:ext uri="{BB962C8B-B14F-4D97-AF65-F5344CB8AC3E}">
        <p14:creationId xmlns:p14="http://schemas.microsoft.com/office/powerpoint/2010/main" val="384486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E841E6-9E57-E64B-B3D5-6309E0FBDF86}" type="slidenum">
              <a:rPr lang="en-US" altLang="en-US"/>
              <a:pPr>
                <a:defRPr/>
              </a:pPr>
              <a:t>‹#›</a:t>
            </a:fld>
            <a:endParaRPr lang="en-US" altLang="en-US"/>
          </a:p>
        </p:txBody>
      </p:sp>
    </p:spTree>
    <p:extLst>
      <p:ext uri="{BB962C8B-B14F-4D97-AF65-F5344CB8AC3E}">
        <p14:creationId xmlns:p14="http://schemas.microsoft.com/office/powerpoint/2010/main" val="28093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DC7D81-5D49-9A4F-BB17-3A1255187097}" type="slidenum">
              <a:rPr lang="en-US" altLang="en-US"/>
              <a:pPr>
                <a:defRPr/>
              </a:pPr>
              <a:t>‹#›</a:t>
            </a:fld>
            <a:endParaRPr lang="en-US" altLang="en-US"/>
          </a:p>
        </p:txBody>
      </p:sp>
    </p:spTree>
    <p:extLst>
      <p:ext uri="{BB962C8B-B14F-4D97-AF65-F5344CB8AC3E}">
        <p14:creationId xmlns:p14="http://schemas.microsoft.com/office/powerpoint/2010/main" val="47595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29BC324-A4BD-0C44-B498-689F84F0F130}" type="slidenum">
              <a:rPr lang="en-US" altLang="en-US"/>
              <a:pPr>
                <a:defRPr/>
              </a:pPr>
              <a:t>‹#›</a:t>
            </a:fld>
            <a:endParaRPr lang="en-US" altLang="en-US"/>
          </a:p>
        </p:txBody>
      </p:sp>
    </p:spTree>
    <p:extLst>
      <p:ext uri="{BB962C8B-B14F-4D97-AF65-F5344CB8AC3E}">
        <p14:creationId xmlns:p14="http://schemas.microsoft.com/office/powerpoint/2010/main" val="212434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060E81-14FC-6F4D-88B6-415AF5E09479}" type="slidenum">
              <a:rPr lang="en-US" altLang="en-US"/>
              <a:pPr>
                <a:defRPr/>
              </a:pPr>
              <a:t>‹#›</a:t>
            </a:fld>
            <a:endParaRPr lang="en-US" altLang="en-US"/>
          </a:p>
        </p:txBody>
      </p:sp>
    </p:spTree>
    <p:extLst>
      <p:ext uri="{BB962C8B-B14F-4D97-AF65-F5344CB8AC3E}">
        <p14:creationId xmlns:p14="http://schemas.microsoft.com/office/powerpoint/2010/main" val="199970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DC98931-A951-064F-B844-79AA5237FA24}" type="slidenum">
              <a:rPr lang="en-US" altLang="en-US"/>
              <a:pPr>
                <a:defRPr/>
              </a:pPr>
              <a:t>‹#›</a:t>
            </a:fld>
            <a:endParaRPr lang="en-US" altLang="en-US"/>
          </a:p>
        </p:txBody>
      </p:sp>
    </p:spTree>
    <p:extLst>
      <p:ext uri="{BB962C8B-B14F-4D97-AF65-F5344CB8AC3E}">
        <p14:creationId xmlns:p14="http://schemas.microsoft.com/office/powerpoint/2010/main" val="986759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9479749-6B32-6443-A443-80047B710BB0}" type="slidenum">
              <a:rPr lang="en-US" altLang="en-US"/>
              <a:pPr>
                <a:defRPr/>
              </a:pPr>
              <a:t>‹#›</a:t>
            </a:fld>
            <a:endParaRPr lang="en-US" altLang="en-US"/>
          </a:p>
        </p:txBody>
      </p:sp>
    </p:spTree>
    <p:extLst>
      <p:ext uri="{BB962C8B-B14F-4D97-AF65-F5344CB8AC3E}">
        <p14:creationId xmlns:p14="http://schemas.microsoft.com/office/powerpoint/2010/main" val="160095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5A4DC6B-B08D-9F40-A6DF-DC2F496DD491}" type="slidenum">
              <a:rPr lang="en-US" altLang="en-US"/>
              <a:pPr>
                <a:defRPr/>
              </a:pPr>
              <a:t>‹#›</a:t>
            </a:fld>
            <a:endParaRPr lang="en-US" altLang="en-US"/>
          </a:p>
        </p:txBody>
      </p:sp>
    </p:spTree>
    <p:extLst>
      <p:ext uri="{BB962C8B-B14F-4D97-AF65-F5344CB8AC3E}">
        <p14:creationId xmlns:p14="http://schemas.microsoft.com/office/powerpoint/2010/main" val="135603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F9EEF1-1055-024A-9D42-293BBF58B0E7}" type="slidenum">
              <a:rPr lang="en-US" altLang="en-US"/>
              <a:pPr>
                <a:defRPr/>
              </a:pPr>
              <a:t>‹#›</a:t>
            </a:fld>
            <a:endParaRPr lang="en-US" altLang="en-US"/>
          </a:p>
        </p:txBody>
      </p:sp>
    </p:spTree>
    <p:extLst>
      <p:ext uri="{BB962C8B-B14F-4D97-AF65-F5344CB8AC3E}">
        <p14:creationId xmlns:p14="http://schemas.microsoft.com/office/powerpoint/2010/main" val="18163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5C228BF-C236-0645-A626-71C5788CF211}" type="slidenum">
              <a:rPr lang="en-US" altLang="en-US"/>
              <a:pPr>
                <a:defRPr/>
              </a:pPr>
              <a:t>‹#›</a:t>
            </a:fld>
            <a:endParaRPr lang="en-US" altLang="en-US"/>
          </a:p>
        </p:txBody>
      </p:sp>
    </p:spTree>
    <p:extLst>
      <p:ext uri="{BB962C8B-B14F-4D97-AF65-F5344CB8AC3E}">
        <p14:creationId xmlns:p14="http://schemas.microsoft.com/office/powerpoint/2010/main" val="15105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31FAEB29-F720-DB40-805D-713647A64E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0BD6CEB-7CC6-4D4E-9601-E6AFB1F0932C}" type="slidenum">
              <a:rPr lang="en-US" altLang="en-US" sz="1200">
                <a:solidFill>
                  <a:srgbClr val="898989"/>
                </a:solidFill>
                <a:latin typeface="Arial" charset="0"/>
              </a:rPr>
              <a:pPr>
                <a:spcBef>
                  <a:spcPct val="0"/>
                </a:spcBef>
                <a:buFontTx/>
                <a:buNone/>
              </a:pPr>
              <a:t>1</a:t>
            </a:fld>
            <a:endParaRPr lang="en-US" altLang="en-US" sz="1200">
              <a:solidFill>
                <a:srgbClr val="898989"/>
              </a:solidFill>
              <a:latin typeface="Arial" charset="0"/>
            </a:endParaRPr>
          </a:p>
        </p:txBody>
      </p:sp>
      <p:sp>
        <p:nvSpPr>
          <p:cNvPr id="2052" name="Rectangle 2"/>
          <p:cNvSpPr>
            <a:spLocks noGrp="1" noChangeArrowheads="1"/>
          </p:cNvSpPr>
          <p:nvPr>
            <p:ph type="ctrTitle"/>
          </p:nvPr>
        </p:nvSpPr>
        <p:spPr>
          <a:xfrm>
            <a:off x="107504" y="981075"/>
            <a:ext cx="8928992" cy="2735263"/>
          </a:xfrm>
        </p:spPr>
        <p:txBody>
          <a:bodyPr>
            <a:normAutofit fontScale="90000"/>
          </a:bodyPr>
          <a:lstStyle/>
          <a:p>
            <a:pPr eaLnBrk="1" hangingPunct="1">
              <a:defRPr/>
            </a:pPr>
            <a:r>
              <a:rPr lang="en-US" altLang="en-US" b="1" dirty="0"/>
              <a:t>CSCI 474/574 Introduction to Cryptography/</a:t>
            </a:r>
            <a:r>
              <a:rPr lang="en-US" b="1" dirty="0"/>
              <a:t>Theory of Cryptography</a:t>
            </a:r>
            <a:br>
              <a:rPr lang="en-US" sz="4000" b="1" dirty="0"/>
            </a:br>
            <a:br>
              <a:rPr lang="en-US" sz="4000" dirty="0">
                <a:ea typeface="ＭＳ Ｐゴシック" pitchFamily="34" charset="-128"/>
              </a:rPr>
            </a:br>
            <a:r>
              <a:rPr lang="en-US" sz="4000" dirty="0">
                <a:ea typeface="ＭＳ Ｐゴシック" pitchFamily="34" charset="-128"/>
              </a:rPr>
              <a:t>Chapter 4 Basic Concepts in Number Theory and Finite Fields</a:t>
            </a:r>
            <a:endParaRPr lang="en-AU" sz="4000" dirty="0">
              <a:ea typeface="ＭＳ Ｐゴシック" pitchFamily="34" charset="-128"/>
            </a:endParaRPr>
          </a:p>
        </p:txBody>
      </p:sp>
      <p:sp>
        <p:nvSpPr>
          <p:cNvPr id="7" name="Rectangle 3"/>
          <p:cNvSpPr>
            <a:spLocks noGrp="1" noChangeArrowheads="1"/>
          </p:cNvSpPr>
          <p:nvPr>
            <p:ph type="subTitle" idx="1"/>
          </p:nvPr>
        </p:nvSpPr>
        <p:spPr>
          <a:xfrm>
            <a:off x="2195736" y="4797152"/>
            <a:ext cx="5040560" cy="1316311"/>
          </a:xfrm>
        </p:spPr>
        <p:txBody>
          <a:bodyPr rtlCol="0">
            <a:normAutofit/>
          </a:bodyPr>
          <a:lstStyle/>
          <a:p>
            <a:pPr eaLnBrk="1" fontAlgn="auto" hangingPunct="1">
              <a:spcAft>
                <a:spcPts val="0"/>
              </a:spcAft>
              <a:defRPr/>
            </a:pPr>
            <a:r>
              <a:rPr lang="en-US" sz="3000" dirty="0">
                <a:solidFill>
                  <a:schemeClr val="tx1"/>
                </a:solidFill>
                <a:ea typeface="ＭＳ Ｐゴシック" pitchFamily="34" charset="-128"/>
              </a:rPr>
              <a:t>4.2 </a:t>
            </a:r>
            <a:r>
              <a:rPr lang="en-AU" altLang="en-US" sz="3000" dirty="0">
                <a:solidFill>
                  <a:schemeClr val="tx1"/>
                </a:solidFill>
                <a:ea typeface="ＭＳ Ｐゴシック" pitchFamily="34" charset="-128"/>
              </a:rPr>
              <a:t>Finite Fields</a:t>
            </a:r>
            <a:endParaRPr lang="en-US" sz="3000" dirty="0">
              <a:solidFill>
                <a:schemeClr val="tx1"/>
              </a:solidFill>
              <a:ea typeface="ＭＳ Ｐゴシック"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eaLnBrk="1" hangingPunct="1"/>
            <a:r>
              <a:rPr lang="en-US" altLang="en-US">
                <a:ea typeface="ＭＳ Ｐゴシック" charset="-128"/>
              </a:rPr>
              <a:t>GF(7)</a:t>
            </a:r>
            <a:endParaRPr lang="en-AU" altLang="en-US">
              <a:ea typeface="ＭＳ Ｐゴシック" charset="-128"/>
            </a:endParaRPr>
          </a:p>
        </p:txBody>
      </p:sp>
      <p:sp>
        <p:nvSpPr>
          <p:cNvPr id="8089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B63DB56-19A7-EB4A-8A10-4CF7E1ADA930}" type="slidenum">
              <a:rPr lang="en-US" altLang="en-US" sz="1200">
                <a:solidFill>
                  <a:srgbClr val="898989"/>
                </a:solidFill>
                <a:latin typeface="Arial" charset="0"/>
              </a:rPr>
              <a:pPr>
                <a:spcBef>
                  <a:spcPct val="0"/>
                </a:spcBef>
                <a:buFontTx/>
                <a:buNone/>
              </a:pPr>
              <a:t>10</a:t>
            </a:fld>
            <a:endParaRPr lang="en-US" altLang="en-US" sz="1200">
              <a:solidFill>
                <a:srgbClr val="898989"/>
              </a:solidFill>
              <a:latin typeface="Arial" charset="0"/>
            </a:endParaRPr>
          </a:p>
        </p:txBody>
      </p:sp>
      <p:pic>
        <p:nvPicPr>
          <p:cNvPr id="8089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341438"/>
            <a:ext cx="7245350"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eaLnBrk="1" hangingPunct="1"/>
            <a:r>
              <a:rPr lang="en-US" altLang="en-US" dirty="0">
                <a:ea typeface="ＭＳ Ｐゴシック" charset="-128"/>
              </a:rPr>
              <a:t>Calculate Multiplicative Inverse of an Element in GF(p)</a:t>
            </a:r>
            <a:endParaRPr lang="en-AU" altLang="en-US" dirty="0">
              <a:ea typeface="ＭＳ Ｐゴシック" charset="-128"/>
            </a:endParaRPr>
          </a:p>
        </p:txBody>
      </p:sp>
      <p:sp>
        <p:nvSpPr>
          <p:cNvPr id="82946" name="Rectangle 3"/>
          <p:cNvSpPr>
            <a:spLocks noGrp="1" noChangeArrowheads="1"/>
          </p:cNvSpPr>
          <p:nvPr>
            <p:ph idx="1"/>
          </p:nvPr>
        </p:nvSpPr>
        <p:spPr>
          <a:xfrm>
            <a:off x="304800" y="1676400"/>
            <a:ext cx="8534400" cy="4454525"/>
          </a:xfrm>
        </p:spPr>
        <p:txBody>
          <a:bodyPr/>
          <a:lstStyle/>
          <a:p>
            <a:pPr eaLnBrk="1" hangingPunct="1"/>
            <a:r>
              <a:rPr lang="en-US" altLang="en-US" dirty="0">
                <a:ea typeface="ＭＳ Ｐゴシック" charset="-128"/>
              </a:rPr>
              <a:t>Using extended Euclidean algorithm </a:t>
            </a:r>
          </a:p>
          <a:p>
            <a:pPr marL="457200" lvl="1" indent="0" eaLnBrk="1" hangingPunct="1">
              <a:buFont typeface="Arial" charset="0"/>
              <a:buNone/>
            </a:pPr>
            <a:r>
              <a:rPr lang="en-US" altLang="en-US" dirty="0">
                <a:ea typeface="ＭＳ Ｐゴシック" charset="-128"/>
              </a:rPr>
              <a:t>a</a:t>
            </a:r>
            <a:r>
              <a:rPr lang="en-US" altLang="en-US" dirty="0">
                <a:solidFill>
                  <a:srgbClr val="0432FF"/>
                </a:solidFill>
                <a:ea typeface="ＭＳ Ｐゴシック" charset="-128"/>
              </a:rPr>
              <a:t>x</a:t>
            </a:r>
            <a:r>
              <a:rPr lang="en-US" altLang="en-US" dirty="0">
                <a:ea typeface="ＭＳ Ｐゴシック" charset="-128"/>
              </a:rPr>
              <a:t> + b</a:t>
            </a:r>
            <a:r>
              <a:rPr lang="en-US" altLang="en-US" dirty="0">
                <a:solidFill>
                  <a:srgbClr val="0432FF"/>
                </a:solidFill>
                <a:ea typeface="ＭＳ Ｐゴシック" charset="-128"/>
              </a:rPr>
              <a:t>y</a:t>
            </a:r>
            <a:r>
              <a:rPr lang="en-US" altLang="en-US" dirty="0">
                <a:ea typeface="ＭＳ Ｐゴシック" charset="-128"/>
              </a:rPr>
              <a:t> = d = </a:t>
            </a:r>
            <a:r>
              <a:rPr lang="en-US" altLang="en-US" dirty="0" err="1">
                <a:ea typeface="ＭＳ Ｐゴシック" charset="-128"/>
              </a:rPr>
              <a:t>gcd</a:t>
            </a:r>
            <a:r>
              <a:rPr lang="en-US" altLang="en-US" dirty="0">
                <a:ea typeface="ＭＳ Ｐゴシック" charset="-128"/>
              </a:rPr>
              <a:t>(a, b)</a:t>
            </a:r>
          </a:p>
          <a:p>
            <a:pPr marL="457200" lvl="1" indent="0" eaLnBrk="1" hangingPunct="1">
              <a:buFont typeface="Arial" charset="0"/>
              <a:buNone/>
            </a:pPr>
            <a:r>
              <a:rPr lang="en-US" altLang="en-US" dirty="0">
                <a:ea typeface="ＭＳ Ｐゴシック" charset="-128"/>
              </a:rPr>
              <a:t>if a is prime and b &lt; a, then </a:t>
            </a:r>
            <a:r>
              <a:rPr lang="en-US" altLang="en-US" dirty="0">
                <a:solidFill>
                  <a:srgbClr val="0432FF"/>
                </a:solidFill>
                <a:ea typeface="ＭＳ Ｐゴシック" charset="-128"/>
              </a:rPr>
              <a:t>ax + by = 1 </a:t>
            </a:r>
            <a:r>
              <a:rPr lang="en-US" altLang="en-US" dirty="0">
                <a:ea typeface="ＭＳ Ｐゴシック" charset="-128"/>
              </a:rPr>
              <a:t>= </a:t>
            </a:r>
            <a:r>
              <a:rPr lang="en-US" altLang="en-US" dirty="0" err="1">
                <a:ea typeface="ＭＳ Ｐゴシック" charset="-128"/>
              </a:rPr>
              <a:t>gcd</a:t>
            </a:r>
            <a:r>
              <a:rPr lang="en-US" altLang="en-US" dirty="0">
                <a:ea typeface="ＭＳ Ｐゴシック" charset="-128"/>
              </a:rPr>
              <a:t> (a, b)</a:t>
            </a:r>
          </a:p>
          <a:p>
            <a:pPr marL="457200" lvl="1" indent="0" eaLnBrk="1" hangingPunct="1">
              <a:buFont typeface="Arial" charset="0"/>
              <a:buNone/>
            </a:pPr>
            <a:r>
              <a:rPr lang="en-US" altLang="en-US" dirty="0">
                <a:ea typeface="ＭＳ Ｐゴシック" charset="-128"/>
              </a:rPr>
              <a:t>[( ax mod a) + ( by mod a)] mod a = 1 mod a</a:t>
            </a:r>
          </a:p>
          <a:p>
            <a:pPr marL="457200" lvl="1" indent="0" eaLnBrk="1" hangingPunct="1">
              <a:buFont typeface="Arial" charset="0"/>
              <a:buNone/>
            </a:pPr>
            <a:r>
              <a:rPr lang="en-US" altLang="en-US" dirty="0">
                <a:ea typeface="ＭＳ Ｐゴシック" charset="-128"/>
              </a:rPr>
              <a:t>by mod a = 1;     Thus, </a:t>
            </a:r>
            <a:r>
              <a:rPr lang="en-US" altLang="en-US" dirty="0">
                <a:solidFill>
                  <a:srgbClr val="0432FF"/>
                </a:solidFill>
                <a:ea typeface="ＭＳ Ｐゴシック" charset="-128"/>
              </a:rPr>
              <a:t>b</a:t>
            </a:r>
            <a:r>
              <a:rPr lang="en-US" altLang="en-US" baseline="30000" dirty="0">
                <a:solidFill>
                  <a:srgbClr val="0432FF"/>
                </a:solidFill>
                <a:ea typeface="ＭＳ Ｐゴシック" charset="-128"/>
              </a:rPr>
              <a:t>-1</a:t>
            </a:r>
            <a:r>
              <a:rPr lang="en-US" altLang="en-US" dirty="0">
                <a:solidFill>
                  <a:srgbClr val="0432FF"/>
                </a:solidFill>
                <a:ea typeface="ＭＳ Ｐゴシック" charset="-128"/>
              </a:rPr>
              <a:t> = y</a:t>
            </a:r>
          </a:p>
          <a:p>
            <a:pPr marL="457200" lvl="1" indent="0" eaLnBrk="1" hangingPunct="1">
              <a:buFont typeface="Arial" charset="0"/>
              <a:buNone/>
            </a:pPr>
            <a:endParaRPr lang="en-US" altLang="en-US" sz="1800" dirty="0">
              <a:solidFill>
                <a:srgbClr val="003399"/>
              </a:solidFill>
              <a:ea typeface="ＭＳ Ｐゴシック" charset="-128"/>
            </a:endParaRPr>
          </a:p>
          <a:p>
            <a:pPr marL="457200" lvl="1" indent="0" eaLnBrk="1" hangingPunct="1">
              <a:buFont typeface="Arial" charset="0"/>
              <a:buNone/>
            </a:pPr>
            <a:r>
              <a:rPr lang="en-US" altLang="en-US" dirty="0">
                <a:solidFill>
                  <a:srgbClr val="0432FF"/>
                </a:solidFill>
                <a:ea typeface="ＭＳ Ｐゴシック" charset="-128"/>
              </a:rPr>
              <a:t>E.g., calculate multiplicative inverse of 550 in GF(1759)</a:t>
            </a:r>
          </a:p>
          <a:p>
            <a:pPr marL="457200" lvl="1" indent="0" eaLnBrk="1" hangingPunct="1">
              <a:buFont typeface="Arial" charset="0"/>
              <a:buNone/>
            </a:pPr>
            <a:r>
              <a:rPr lang="en-US" altLang="en-US" dirty="0">
                <a:ea typeface="ＭＳ Ｐゴシック" charset="-128"/>
              </a:rPr>
              <a:t>1759</a:t>
            </a:r>
            <a:r>
              <a:rPr lang="en-US" altLang="en-US" dirty="0">
                <a:solidFill>
                  <a:srgbClr val="0432FF"/>
                </a:solidFill>
                <a:ea typeface="ＭＳ Ｐゴシック" charset="-128"/>
              </a:rPr>
              <a:t>x</a:t>
            </a:r>
            <a:r>
              <a:rPr lang="en-US" altLang="en-US" dirty="0">
                <a:ea typeface="ＭＳ Ｐゴシック" charset="-128"/>
              </a:rPr>
              <a:t> + 550</a:t>
            </a:r>
            <a:r>
              <a:rPr lang="en-US" altLang="en-US" dirty="0">
                <a:solidFill>
                  <a:srgbClr val="0432FF"/>
                </a:solidFill>
                <a:ea typeface="ＭＳ Ｐゴシック" charset="-128"/>
              </a:rPr>
              <a:t>y</a:t>
            </a:r>
            <a:r>
              <a:rPr lang="en-US" altLang="en-US" dirty="0">
                <a:ea typeface="ＭＳ Ｐゴシック" charset="-128"/>
              </a:rPr>
              <a:t> = 1 = </a:t>
            </a:r>
            <a:r>
              <a:rPr lang="en-US" altLang="en-US" dirty="0" err="1">
                <a:ea typeface="ＭＳ Ｐゴシック" charset="-128"/>
              </a:rPr>
              <a:t>gcd</a:t>
            </a:r>
            <a:r>
              <a:rPr lang="en-US" altLang="en-US" dirty="0">
                <a:ea typeface="ＭＳ Ｐゴシック" charset="-128"/>
              </a:rPr>
              <a:t>(1759, 550), using extended Euclidean algorithm, yields </a:t>
            </a:r>
            <a:r>
              <a:rPr lang="en-US" altLang="en-US" dirty="0">
                <a:solidFill>
                  <a:srgbClr val="0432FF"/>
                </a:solidFill>
                <a:ea typeface="ＭＳ Ｐゴシック" charset="-128"/>
              </a:rPr>
              <a:t>y = 355</a:t>
            </a:r>
            <a:r>
              <a:rPr lang="en-US" altLang="en-US" dirty="0">
                <a:ea typeface="ＭＳ Ｐゴシック" charset="-128"/>
              </a:rPr>
              <a:t>, thus 550</a:t>
            </a:r>
            <a:r>
              <a:rPr lang="en-US" altLang="en-US" baseline="30000" dirty="0">
                <a:ea typeface="ＭＳ Ｐゴシック" charset="-128"/>
              </a:rPr>
              <a:t>-1</a:t>
            </a:r>
            <a:r>
              <a:rPr lang="en-US" altLang="en-US" dirty="0">
                <a:ea typeface="ＭＳ Ｐゴシック" charset="-128"/>
              </a:rPr>
              <a:t> = 355</a:t>
            </a:r>
            <a:endParaRPr lang="en-US" altLang="en-US" baseline="30000" dirty="0">
              <a:ea typeface="ＭＳ Ｐゴシック" charset="-128"/>
            </a:endParaRPr>
          </a:p>
          <a:p>
            <a:pPr marL="457200" lvl="1" indent="0" eaLnBrk="1" hangingPunct="1">
              <a:buFont typeface="Arial" charset="0"/>
              <a:buNone/>
            </a:pPr>
            <a:endParaRPr lang="en-US" altLang="en-US" dirty="0">
              <a:solidFill>
                <a:srgbClr val="003399"/>
              </a:solidFill>
              <a:ea typeface="ＭＳ Ｐゴシック" charset="-128"/>
            </a:endParaRPr>
          </a:p>
          <a:p>
            <a:pPr marL="457200" lvl="1" indent="0" eaLnBrk="1" hangingPunct="1">
              <a:buFont typeface="Arial" charset="0"/>
              <a:buNone/>
            </a:pPr>
            <a:endParaRPr lang="en-US" altLang="en-US" dirty="0">
              <a:ea typeface="ＭＳ Ｐゴシック" charset="-128"/>
            </a:endParaRPr>
          </a:p>
          <a:p>
            <a:pPr eaLnBrk="1" hangingPunct="1"/>
            <a:endParaRPr lang="en-US" altLang="en-US" dirty="0">
              <a:ea typeface="ＭＳ Ｐゴシック" charset="-128"/>
            </a:endParaRPr>
          </a:p>
          <a:p>
            <a:pPr eaLnBrk="1" hangingPunct="1">
              <a:buFont typeface="Wingdings" charset="2"/>
              <a:buNone/>
            </a:pPr>
            <a:endParaRPr lang="en-AU" altLang="en-US" dirty="0">
              <a:ea typeface="ＭＳ Ｐゴシック" charset="-128"/>
            </a:endParaRPr>
          </a:p>
        </p:txBody>
      </p:sp>
      <p:sp>
        <p:nvSpPr>
          <p:cNvPr id="8294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654DA1F-47FF-8848-A25B-14FF9139B8C8}" type="slidenum">
              <a:rPr lang="en-US" altLang="en-US" sz="1200">
                <a:solidFill>
                  <a:srgbClr val="898989"/>
                </a:solidFill>
                <a:latin typeface="Arial" charset="0"/>
              </a:rPr>
              <a:pPr>
                <a:spcBef>
                  <a:spcPct val="0"/>
                </a:spcBef>
                <a:buFontTx/>
                <a:buNone/>
              </a:pPr>
              <a:t>11</a:t>
            </a:fld>
            <a:endParaRPr lang="en-US" altLang="en-US" sz="1200">
              <a:solidFill>
                <a:srgbClr val="898989"/>
              </a:solid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pPr eaLnBrk="1" hangingPunct="1"/>
            <a:r>
              <a:rPr lang="en-US" altLang="en-US">
                <a:ea typeface="ＭＳ Ｐゴシック" charset="-128"/>
              </a:rPr>
              <a:t>Polynomial Arithmetic</a:t>
            </a:r>
            <a:endParaRPr lang="en-AU" altLang="en-US">
              <a:ea typeface="ＭＳ Ｐゴシック" charset="-128"/>
            </a:endParaRPr>
          </a:p>
        </p:txBody>
      </p:sp>
      <p:sp>
        <p:nvSpPr>
          <p:cNvPr id="84994" name="Rectangle 3"/>
          <p:cNvSpPr>
            <a:spLocks noGrp="1" noChangeArrowheads="1"/>
          </p:cNvSpPr>
          <p:nvPr>
            <p:ph idx="1"/>
          </p:nvPr>
        </p:nvSpPr>
        <p:spPr>
          <a:xfrm>
            <a:off x="457200" y="1676400"/>
            <a:ext cx="8686800" cy="4800600"/>
          </a:xfrm>
        </p:spPr>
        <p:txBody>
          <a:bodyPr/>
          <a:lstStyle/>
          <a:p>
            <a:pPr eaLnBrk="1" hangingPunct="1"/>
            <a:r>
              <a:rPr lang="en-US" altLang="en-US" sz="2800" dirty="0">
                <a:ea typeface="ＭＳ Ｐゴシック" charset="-128"/>
              </a:rPr>
              <a:t>A polynomial of </a:t>
            </a:r>
            <a:r>
              <a:rPr lang="en-US" altLang="en-US" sz="2800" dirty="0">
                <a:solidFill>
                  <a:srgbClr val="0432FF"/>
                </a:solidFill>
                <a:ea typeface="ＭＳ Ｐゴシック" charset="-128"/>
              </a:rPr>
              <a:t>degree n </a:t>
            </a:r>
            <a:r>
              <a:rPr lang="en-US" altLang="en-US" sz="2800" dirty="0">
                <a:ea typeface="ＭＳ Ｐゴシック" charset="-128"/>
              </a:rPr>
              <a:t>(integer n&gt;= 0):</a:t>
            </a:r>
            <a:endParaRPr lang="en-AU" altLang="en-US" sz="2800" i="1" dirty="0">
              <a:ea typeface="ＭＳ Ｐゴシック" charset="-128"/>
            </a:endParaRPr>
          </a:p>
          <a:p>
            <a:pPr lvl="1" eaLnBrk="1" hangingPunct="1">
              <a:buFont typeface="Wingdings" charset="2"/>
              <a:buNone/>
            </a:pPr>
            <a:r>
              <a:rPr lang="en-AU" altLang="en-US" sz="2400" i="1" dirty="0">
                <a:solidFill>
                  <a:srgbClr val="0432FF"/>
                </a:solidFill>
                <a:ea typeface="ＭＳ Ｐゴシック" charset="-128"/>
              </a:rPr>
              <a:t>f</a:t>
            </a:r>
            <a:r>
              <a:rPr lang="en-AU" altLang="en-US" sz="2400" dirty="0">
                <a:solidFill>
                  <a:srgbClr val="0432FF"/>
                </a:solidFill>
                <a:ea typeface="ＭＳ Ｐゴシック" charset="-128"/>
              </a:rPr>
              <a:t>(</a:t>
            </a:r>
            <a:r>
              <a:rPr lang="en-AU" altLang="en-US" sz="2400" i="1" dirty="0">
                <a:solidFill>
                  <a:srgbClr val="0432FF"/>
                </a:solidFill>
                <a:ea typeface="ＭＳ Ｐゴシック" charset="-128"/>
              </a:rPr>
              <a:t>x</a:t>
            </a:r>
            <a:r>
              <a:rPr lang="en-AU" altLang="en-US" sz="2400" dirty="0">
                <a:solidFill>
                  <a:srgbClr val="0432FF"/>
                </a:solidFill>
                <a:ea typeface="ＭＳ Ｐゴシック" charset="-128"/>
              </a:rPr>
              <a:t>) </a:t>
            </a:r>
            <a:r>
              <a:rPr lang="en-AU" altLang="en-US" sz="2400" dirty="0">
                <a:ea typeface="ＭＳ Ｐゴシック" charset="-128"/>
              </a:rPr>
              <a:t>= </a:t>
            </a:r>
            <a:r>
              <a:rPr lang="en-AU" altLang="en-US" sz="2400" dirty="0" err="1">
                <a:ea typeface="ＭＳ Ｐゴシック" charset="-128"/>
              </a:rPr>
              <a:t>a</a:t>
            </a:r>
            <a:r>
              <a:rPr lang="en-AU" altLang="en-US" sz="2400" baseline="-25000" dirty="0" err="1">
                <a:ea typeface="ＭＳ Ｐゴシック" charset="-128"/>
              </a:rPr>
              <a:t>n</a:t>
            </a:r>
            <a:r>
              <a:rPr lang="en-AU" altLang="en-US" sz="2400" i="1" dirty="0" err="1">
                <a:ea typeface="ＭＳ Ｐゴシック" charset="-128"/>
              </a:rPr>
              <a:t>x</a:t>
            </a:r>
            <a:r>
              <a:rPr lang="en-AU" altLang="en-US" sz="2400" baseline="30000" dirty="0" err="1">
                <a:ea typeface="ＭＳ Ｐゴシック" charset="-128"/>
              </a:rPr>
              <a:t>n</a:t>
            </a:r>
            <a:r>
              <a:rPr lang="en-AU" altLang="en-US" sz="2400" dirty="0">
                <a:ea typeface="ＭＳ Ｐゴシック" charset="-128"/>
              </a:rPr>
              <a:t> + a</a:t>
            </a:r>
            <a:r>
              <a:rPr lang="en-AU" altLang="en-US" sz="2400" baseline="-25000" dirty="0">
                <a:ea typeface="ＭＳ Ｐゴシック" charset="-128"/>
              </a:rPr>
              <a:t>n-1</a:t>
            </a:r>
            <a:r>
              <a:rPr lang="en-AU" altLang="en-US" sz="2400" i="1" dirty="0">
                <a:ea typeface="ＭＳ Ｐゴシック" charset="-128"/>
              </a:rPr>
              <a:t>x</a:t>
            </a:r>
            <a:r>
              <a:rPr lang="en-AU" altLang="en-US" sz="2400" baseline="30000" dirty="0">
                <a:ea typeface="ＭＳ Ｐゴシック" charset="-128"/>
              </a:rPr>
              <a:t>n-1</a:t>
            </a:r>
            <a:r>
              <a:rPr lang="en-AU" altLang="en-US" sz="2400" dirty="0">
                <a:ea typeface="ＭＳ Ｐゴシック" charset="-128"/>
              </a:rPr>
              <a:t> + … + a</a:t>
            </a:r>
            <a:r>
              <a:rPr lang="en-AU" altLang="en-US" sz="2400" baseline="-25000" dirty="0">
                <a:ea typeface="ＭＳ Ｐゴシック" charset="-128"/>
              </a:rPr>
              <a:t>1</a:t>
            </a:r>
            <a:r>
              <a:rPr lang="en-AU" altLang="en-US" sz="2400" i="1" dirty="0">
                <a:ea typeface="ＭＳ Ｐゴシック" charset="-128"/>
              </a:rPr>
              <a:t>x + </a:t>
            </a:r>
            <a:r>
              <a:rPr lang="en-AU" altLang="en-US" sz="2400" dirty="0">
                <a:ea typeface="ＭＳ Ｐゴシック" charset="-128"/>
              </a:rPr>
              <a:t>a</a:t>
            </a:r>
            <a:r>
              <a:rPr lang="en-AU" altLang="en-US" sz="2400" baseline="-25000" dirty="0">
                <a:ea typeface="ＭＳ Ｐゴシック" charset="-128"/>
              </a:rPr>
              <a:t>0</a:t>
            </a:r>
            <a:r>
              <a:rPr lang="en-AU" altLang="en-US" sz="2400" dirty="0">
                <a:ea typeface="ＭＳ Ｐゴシック" charset="-128"/>
              </a:rPr>
              <a:t> = </a:t>
            </a:r>
            <a:r>
              <a:rPr lang="en-AU" altLang="en-US" sz="2400" dirty="0">
                <a:solidFill>
                  <a:srgbClr val="0432FF"/>
                </a:solidFill>
                <a:ea typeface="ＭＳ Ｐゴシック" charset="-128"/>
              </a:rPr>
              <a:t>∑ </a:t>
            </a:r>
            <a:r>
              <a:rPr lang="en-AU" altLang="en-US" sz="2400" dirty="0" err="1">
                <a:solidFill>
                  <a:srgbClr val="0432FF"/>
                </a:solidFill>
                <a:ea typeface="ＭＳ Ｐゴシック" charset="-128"/>
              </a:rPr>
              <a:t>a</a:t>
            </a:r>
            <a:r>
              <a:rPr lang="en-AU" altLang="en-US" sz="2400" baseline="-25000" dirty="0" err="1">
                <a:solidFill>
                  <a:srgbClr val="0432FF"/>
                </a:solidFill>
                <a:ea typeface="ＭＳ Ｐゴシック" charset="-128"/>
              </a:rPr>
              <a:t>i</a:t>
            </a:r>
            <a:r>
              <a:rPr lang="en-AU" altLang="en-US" sz="2400" i="1" dirty="0" err="1">
                <a:solidFill>
                  <a:srgbClr val="0432FF"/>
                </a:solidFill>
                <a:ea typeface="ＭＳ Ｐゴシック" charset="-128"/>
              </a:rPr>
              <a:t>x</a:t>
            </a:r>
            <a:r>
              <a:rPr lang="en-AU" altLang="en-US" sz="2400" baseline="30000" dirty="0" err="1">
                <a:solidFill>
                  <a:srgbClr val="0432FF"/>
                </a:solidFill>
                <a:ea typeface="ＭＳ Ｐゴシック" charset="-128"/>
              </a:rPr>
              <a:t>i</a:t>
            </a:r>
            <a:endParaRPr lang="en-US" altLang="en-US" sz="2400" dirty="0">
              <a:solidFill>
                <a:srgbClr val="0432FF"/>
              </a:solidFill>
              <a:ea typeface="ＭＳ Ｐゴシック" charset="-128"/>
            </a:endParaRPr>
          </a:p>
          <a:p>
            <a:pPr lvl="1" eaLnBrk="1" hangingPunct="1"/>
            <a:r>
              <a:rPr lang="en-US" altLang="en-US" sz="2400" dirty="0" err="1">
                <a:solidFill>
                  <a:srgbClr val="0432FF"/>
                </a:solidFill>
                <a:ea typeface="ＭＳ Ｐゴシック" charset="-128"/>
              </a:rPr>
              <a:t>a</a:t>
            </a:r>
            <a:r>
              <a:rPr lang="en-US" altLang="en-US" sz="2400" baseline="-25000" dirty="0" err="1">
                <a:solidFill>
                  <a:srgbClr val="0432FF"/>
                </a:solidFill>
                <a:ea typeface="ＭＳ Ｐゴシック" charset="-128"/>
              </a:rPr>
              <a:t>i</a:t>
            </a:r>
            <a:r>
              <a:rPr lang="en-US" altLang="en-US" sz="2400" dirty="0">
                <a:solidFill>
                  <a:srgbClr val="0432FF"/>
                </a:solidFill>
                <a:ea typeface="ＭＳ Ｐゴシック" charset="-128"/>
              </a:rPr>
              <a:t> are elements of a set S</a:t>
            </a:r>
            <a:r>
              <a:rPr lang="en-US" altLang="en-US" sz="2400" dirty="0">
                <a:ea typeface="ＭＳ Ｐゴシック" charset="-128"/>
              </a:rPr>
              <a:t>, called </a:t>
            </a:r>
            <a:r>
              <a:rPr lang="en-US" altLang="en-US" sz="2400" dirty="0">
                <a:solidFill>
                  <a:srgbClr val="0432FF"/>
                </a:solidFill>
                <a:ea typeface="ＭＳ Ｐゴシック" charset="-128"/>
              </a:rPr>
              <a:t>coefficient set </a:t>
            </a:r>
            <a:r>
              <a:rPr lang="en-US" altLang="en-US" sz="2400" dirty="0">
                <a:ea typeface="ＭＳ Ｐゴシック" charset="-128"/>
              </a:rPr>
              <a:t>(integers for us)</a:t>
            </a:r>
          </a:p>
          <a:p>
            <a:pPr lvl="1" eaLnBrk="1" hangingPunct="1"/>
            <a:r>
              <a:rPr lang="en-US" altLang="en-US" sz="2400" dirty="0">
                <a:ea typeface="ＭＳ Ｐゴシック" charset="-128"/>
              </a:rPr>
              <a:t>abstract algebra, not interested in the value of x </a:t>
            </a:r>
          </a:p>
          <a:p>
            <a:pPr eaLnBrk="1" hangingPunct="1"/>
            <a:r>
              <a:rPr lang="en-US" altLang="en-US" sz="2800" dirty="0">
                <a:ea typeface="ＭＳ Ｐゴシック" charset="-128"/>
              </a:rPr>
              <a:t>Three classes of polynomial arithmetic</a:t>
            </a:r>
          </a:p>
          <a:p>
            <a:pPr lvl="1" eaLnBrk="1" hangingPunct="1"/>
            <a:r>
              <a:rPr lang="en-US" altLang="en-US" sz="2400" dirty="0">
                <a:ea typeface="ＭＳ Ｐゴシック" charset="-128"/>
              </a:rPr>
              <a:t>ordinary polynomial arithmetic</a:t>
            </a:r>
          </a:p>
          <a:p>
            <a:pPr lvl="1" eaLnBrk="1" hangingPunct="1"/>
            <a:r>
              <a:rPr lang="en-US" altLang="en-US" sz="2400" dirty="0">
                <a:ea typeface="ＭＳ Ｐゴシック" charset="-128"/>
              </a:rPr>
              <a:t>polynomial arithmetic with </a:t>
            </a:r>
            <a:r>
              <a:rPr lang="en-US" altLang="en-US" sz="2400" dirty="0">
                <a:solidFill>
                  <a:srgbClr val="0432FF"/>
                </a:solidFill>
                <a:ea typeface="ＭＳ Ｐゴシック" charset="-128"/>
              </a:rPr>
              <a:t>coefficients mod p</a:t>
            </a:r>
            <a:r>
              <a:rPr lang="en-US" altLang="en-US" sz="2400" dirty="0">
                <a:ea typeface="ＭＳ Ｐゴシック" charset="-128"/>
              </a:rPr>
              <a:t>, i.e., in GF(p)</a:t>
            </a:r>
          </a:p>
          <a:p>
            <a:pPr lvl="1" eaLnBrk="1" hangingPunct="1"/>
            <a:r>
              <a:rPr lang="en-US" altLang="en-US" sz="2400" dirty="0">
                <a:ea typeface="ＭＳ Ｐゴシック" charset="-128"/>
              </a:rPr>
              <a:t>polynomial arithmetic with </a:t>
            </a:r>
            <a:r>
              <a:rPr lang="en-US" altLang="en-US" sz="2400" dirty="0">
                <a:solidFill>
                  <a:srgbClr val="0432FF"/>
                </a:solidFill>
                <a:ea typeface="ＭＳ Ｐゴシック" charset="-128"/>
              </a:rPr>
              <a:t>coefficients mod p</a:t>
            </a:r>
            <a:r>
              <a:rPr lang="en-US" altLang="en-US" sz="2400" dirty="0">
                <a:ea typeface="ＭＳ Ｐゴシック" charset="-128"/>
              </a:rPr>
              <a:t>, i.e., in GF(p), and </a:t>
            </a:r>
            <a:r>
              <a:rPr lang="en-US" altLang="en-US" sz="2400" dirty="0">
                <a:solidFill>
                  <a:srgbClr val="0432FF"/>
                </a:solidFill>
                <a:ea typeface="ＭＳ Ｐゴシック" charset="-128"/>
              </a:rPr>
              <a:t>polynomials modulo a polynomial m(x). </a:t>
            </a:r>
          </a:p>
          <a:p>
            <a:pPr eaLnBrk="1" hangingPunct="1"/>
            <a:r>
              <a:rPr lang="en-US" altLang="en-US" sz="2800" dirty="0">
                <a:solidFill>
                  <a:srgbClr val="0432FF"/>
                </a:solidFill>
                <a:ea typeface="ＭＳ Ｐゴシック" charset="-128"/>
              </a:rPr>
              <a:t>Objective</a:t>
            </a:r>
            <a:r>
              <a:rPr lang="en-US" altLang="en-US" sz="2800" dirty="0">
                <a:ea typeface="ＭＳ Ｐゴシック" charset="-128"/>
              </a:rPr>
              <a:t>: define fields of </a:t>
            </a:r>
            <a:r>
              <a:rPr lang="en-US" altLang="en-US" sz="2800" dirty="0">
                <a:solidFill>
                  <a:srgbClr val="0432FF"/>
                </a:solidFill>
                <a:ea typeface="ＭＳ Ｐゴシック" charset="-128"/>
              </a:rPr>
              <a:t>order </a:t>
            </a:r>
            <a:r>
              <a:rPr lang="en-US" altLang="en-US" sz="2800" dirty="0" err="1">
                <a:solidFill>
                  <a:srgbClr val="0432FF"/>
                </a:solidFill>
                <a:ea typeface="ＭＳ Ｐゴシック" charset="-128"/>
              </a:rPr>
              <a:t>p</a:t>
            </a:r>
            <a:r>
              <a:rPr lang="en-US" altLang="en-US" sz="2800" baseline="30000" dirty="0" err="1">
                <a:solidFill>
                  <a:srgbClr val="0432FF"/>
                </a:solidFill>
                <a:ea typeface="ＭＳ Ｐゴシック" charset="-128"/>
              </a:rPr>
              <a:t>n</a:t>
            </a:r>
            <a:r>
              <a:rPr lang="en-US" altLang="en-US" sz="2800" dirty="0">
                <a:ea typeface="ＭＳ Ｐゴシック" charset="-128"/>
              </a:rPr>
              <a:t> (GF(</a:t>
            </a:r>
            <a:r>
              <a:rPr lang="en-US" altLang="en-US" sz="2800" dirty="0" err="1">
                <a:ea typeface="ＭＳ Ｐゴシック" charset="-128"/>
              </a:rPr>
              <a:t>p</a:t>
            </a:r>
            <a:r>
              <a:rPr lang="en-US" altLang="en-US" sz="2800" baseline="30000" dirty="0" err="1">
                <a:ea typeface="ＭＳ Ｐゴシック" charset="-128"/>
              </a:rPr>
              <a:t>n</a:t>
            </a:r>
            <a:r>
              <a:rPr lang="en-US" altLang="en-US" sz="2800" dirty="0">
                <a:ea typeface="ＭＳ Ｐゴシック" charset="-128"/>
              </a:rPr>
              <a:t>), esp., </a:t>
            </a:r>
            <a:r>
              <a:rPr lang="en-US" altLang="en-US" sz="2800" dirty="0">
                <a:solidFill>
                  <a:srgbClr val="0432FF"/>
                </a:solidFill>
                <a:ea typeface="ＭＳ Ｐゴシック" charset="-128"/>
              </a:rPr>
              <a:t>GF(2</a:t>
            </a:r>
            <a:r>
              <a:rPr lang="en-US" altLang="en-US" sz="2800" baseline="30000" dirty="0">
                <a:solidFill>
                  <a:srgbClr val="0432FF"/>
                </a:solidFill>
                <a:ea typeface="ＭＳ Ｐゴシック" charset="-128"/>
              </a:rPr>
              <a:t>n</a:t>
            </a:r>
            <a:r>
              <a:rPr lang="en-US" altLang="en-US" sz="2800" dirty="0">
                <a:solidFill>
                  <a:srgbClr val="0432FF"/>
                </a:solidFill>
                <a:ea typeface="ＭＳ Ｐゴシック" charset="-128"/>
              </a:rPr>
              <a:t>)</a:t>
            </a:r>
            <a:r>
              <a:rPr lang="en-US" altLang="en-US" sz="2800" dirty="0">
                <a:ea typeface="ＭＳ Ｐゴシック" charset="-128"/>
              </a:rPr>
              <a:t>) </a:t>
            </a:r>
            <a:endParaRPr lang="en-AU" altLang="en-US" sz="2800" dirty="0">
              <a:ea typeface="ＭＳ Ｐゴシック" charset="-128"/>
            </a:endParaRPr>
          </a:p>
        </p:txBody>
      </p:sp>
      <p:sp>
        <p:nvSpPr>
          <p:cNvPr id="8499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F7E049E-4C03-9E47-941C-0284B12EBE67}" type="slidenum">
              <a:rPr lang="en-US" altLang="en-US" sz="1200">
                <a:solidFill>
                  <a:srgbClr val="898989"/>
                </a:solidFill>
                <a:latin typeface="Arial" charset="0"/>
              </a:rPr>
              <a:pPr>
                <a:spcBef>
                  <a:spcPct val="0"/>
                </a:spcBef>
                <a:buFontTx/>
                <a:buNone/>
              </a:pPr>
              <a:t>12</a:t>
            </a:fld>
            <a:endParaRPr lang="en-US" altLang="en-US" sz="1200">
              <a:solidFill>
                <a:srgbClr val="898989"/>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xfrm>
            <a:off x="228600" y="277813"/>
            <a:ext cx="8686800" cy="1139825"/>
          </a:xfrm>
        </p:spPr>
        <p:txBody>
          <a:bodyPr/>
          <a:lstStyle/>
          <a:p>
            <a:pPr eaLnBrk="1" hangingPunct="1"/>
            <a:r>
              <a:rPr lang="en-US" altLang="en-US" dirty="0">
                <a:ea typeface="ＭＳ Ｐゴシック" charset="-128"/>
              </a:rPr>
              <a:t>Ordinary Polynomial Arithmetic</a:t>
            </a:r>
            <a:endParaRPr lang="en-AU" altLang="en-US" dirty="0">
              <a:ea typeface="ＭＳ Ｐゴシック" charset="-128"/>
            </a:endParaRPr>
          </a:p>
        </p:txBody>
      </p:sp>
      <p:sp>
        <p:nvSpPr>
          <p:cNvPr id="87042" name="Rectangle 3"/>
          <p:cNvSpPr>
            <a:spLocks noGrp="1" noChangeArrowheads="1"/>
          </p:cNvSpPr>
          <p:nvPr>
            <p:ph idx="1"/>
          </p:nvPr>
        </p:nvSpPr>
        <p:spPr/>
        <p:txBody>
          <a:bodyPr/>
          <a:lstStyle/>
          <a:p>
            <a:pPr eaLnBrk="1" hangingPunct="1">
              <a:lnSpc>
                <a:spcPct val="90000"/>
              </a:lnSpc>
            </a:pPr>
            <a:r>
              <a:rPr lang="en-US" altLang="en-US" dirty="0">
                <a:ea typeface="ＭＳ Ｐゴシック" charset="-128"/>
              </a:rPr>
              <a:t>add or subtract corresponding coefficients</a:t>
            </a:r>
          </a:p>
          <a:p>
            <a:pPr eaLnBrk="1" hangingPunct="1">
              <a:lnSpc>
                <a:spcPct val="90000"/>
              </a:lnSpc>
            </a:pPr>
            <a:r>
              <a:rPr lang="en-US" altLang="en-US" dirty="0">
                <a:ea typeface="ＭＳ Ｐゴシック" charset="-128"/>
              </a:rPr>
              <a:t>multiply all terms by each other</a:t>
            </a:r>
          </a:p>
          <a:p>
            <a:pPr eaLnBrk="1" hangingPunct="1">
              <a:lnSpc>
                <a:spcPct val="90000"/>
              </a:lnSpc>
            </a:pPr>
            <a:r>
              <a:rPr lang="en-US" altLang="en-US" dirty="0">
                <a:solidFill>
                  <a:srgbClr val="0432FF"/>
                </a:solidFill>
                <a:ea typeface="ＭＳ Ｐゴシック" charset="-128"/>
              </a:rPr>
              <a:t>e.g.</a:t>
            </a:r>
          </a:p>
          <a:p>
            <a:pPr lvl="1" eaLnBrk="1" hangingPunct="1">
              <a:lnSpc>
                <a:spcPct val="90000"/>
              </a:lnSpc>
              <a:buFont typeface="Wingdings" charset="2"/>
              <a:buNone/>
            </a:pPr>
            <a:r>
              <a:rPr lang="en-AU" altLang="en-US" dirty="0">
                <a:ea typeface="ＭＳ Ｐゴシック" charset="-128"/>
              </a:rPr>
              <a:t>let </a:t>
            </a:r>
            <a:r>
              <a:rPr lang="en-AU" altLang="en-US" i="1" dirty="0">
                <a:ea typeface="ＭＳ Ｐゴシック" charset="-128"/>
              </a:rPr>
              <a:t>f</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 = </a:t>
            </a:r>
            <a:r>
              <a:rPr lang="en-AU" altLang="en-US" i="1" dirty="0">
                <a:ea typeface="ＭＳ Ｐゴシック" charset="-128"/>
              </a:rPr>
              <a:t>x</a:t>
            </a:r>
            <a:r>
              <a:rPr lang="en-AU" altLang="en-US" baseline="30000" dirty="0">
                <a:ea typeface="ＭＳ Ｐゴシック" charset="-128"/>
              </a:rPr>
              <a:t>3</a:t>
            </a:r>
            <a:r>
              <a:rPr lang="en-AU" altLang="en-US" dirty="0">
                <a:ea typeface="ＭＳ Ｐゴシック" charset="-128"/>
              </a:rPr>
              <a:t> + </a:t>
            </a:r>
            <a:r>
              <a:rPr lang="en-AU" altLang="en-US" i="1" dirty="0">
                <a:ea typeface="ＭＳ Ｐゴシック" charset="-128"/>
              </a:rPr>
              <a:t>x</a:t>
            </a:r>
            <a:r>
              <a:rPr lang="en-AU" altLang="en-US" baseline="30000" dirty="0">
                <a:ea typeface="ＭＳ Ｐゴシック" charset="-128"/>
              </a:rPr>
              <a:t>2</a:t>
            </a:r>
            <a:r>
              <a:rPr lang="en-AU" altLang="en-US" dirty="0">
                <a:ea typeface="ＭＳ Ｐゴシック" charset="-128"/>
              </a:rPr>
              <a:t> + 2 and </a:t>
            </a:r>
            <a:r>
              <a:rPr lang="en-AU" altLang="en-US" i="1" dirty="0">
                <a:ea typeface="ＭＳ Ｐゴシック" charset="-128"/>
              </a:rPr>
              <a:t>g</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 = </a:t>
            </a:r>
            <a:r>
              <a:rPr lang="en-AU" altLang="en-US" i="1" dirty="0">
                <a:ea typeface="ＭＳ Ｐゴシック" charset="-128"/>
              </a:rPr>
              <a:t>x</a:t>
            </a:r>
            <a:r>
              <a:rPr lang="en-AU" altLang="en-US" baseline="30000" dirty="0">
                <a:ea typeface="ＭＳ Ｐゴシック" charset="-128"/>
              </a:rPr>
              <a:t>2</a:t>
            </a:r>
            <a:r>
              <a:rPr lang="en-AU" altLang="en-US" dirty="0">
                <a:ea typeface="ＭＳ Ｐゴシック" charset="-128"/>
              </a:rPr>
              <a:t> – </a:t>
            </a:r>
            <a:r>
              <a:rPr lang="en-AU" altLang="en-US" i="1" dirty="0">
                <a:ea typeface="ＭＳ Ｐゴシック" charset="-128"/>
              </a:rPr>
              <a:t>x </a:t>
            </a:r>
            <a:r>
              <a:rPr lang="en-AU" altLang="en-US" dirty="0">
                <a:ea typeface="ＭＳ Ｐゴシック" charset="-128"/>
              </a:rPr>
              <a:t>+ 1</a:t>
            </a:r>
          </a:p>
          <a:p>
            <a:pPr lvl="1" eaLnBrk="1" hangingPunct="1">
              <a:lnSpc>
                <a:spcPct val="90000"/>
              </a:lnSpc>
              <a:buFont typeface="Wingdings" charset="2"/>
              <a:buNone/>
            </a:pPr>
            <a:r>
              <a:rPr lang="en-AU" altLang="en-US" i="1" dirty="0">
                <a:ea typeface="ＭＳ Ｐゴシック" charset="-128"/>
              </a:rPr>
              <a:t>f</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 + </a:t>
            </a:r>
            <a:r>
              <a:rPr lang="en-AU" altLang="en-US" i="1" dirty="0">
                <a:ea typeface="ＭＳ Ｐゴシック" charset="-128"/>
              </a:rPr>
              <a:t>g</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 = </a:t>
            </a:r>
            <a:r>
              <a:rPr lang="en-AU" altLang="en-US" i="1" dirty="0">
                <a:ea typeface="ＭＳ Ｐゴシック" charset="-128"/>
              </a:rPr>
              <a:t>x</a:t>
            </a:r>
            <a:r>
              <a:rPr lang="en-AU" altLang="en-US" baseline="30000" dirty="0">
                <a:ea typeface="ＭＳ Ｐゴシック" charset="-128"/>
              </a:rPr>
              <a:t>3</a:t>
            </a:r>
            <a:r>
              <a:rPr lang="en-AU" altLang="en-US" dirty="0">
                <a:ea typeface="ＭＳ Ｐゴシック" charset="-128"/>
              </a:rPr>
              <a:t> + 2</a:t>
            </a:r>
            <a:r>
              <a:rPr lang="en-AU" altLang="en-US" i="1" dirty="0">
                <a:ea typeface="ＭＳ Ｐゴシック" charset="-128"/>
              </a:rPr>
              <a:t>x</a:t>
            </a:r>
            <a:r>
              <a:rPr lang="en-AU" altLang="en-US" baseline="30000" dirty="0">
                <a:ea typeface="ＭＳ Ｐゴシック" charset="-128"/>
              </a:rPr>
              <a:t>2</a:t>
            </a:r>
            <a:r>
              <a:rPr lang="en-AU" altLang="en-US" dirty="0">
                <a:ea typeface="ＭＳ Ｐゴシック" charset="-128"/>
              </a:rPr>
              <a:t> – </a:t>
            </a:r>
            <a:r>
              <a:rPr lang="en-AU" altLang="en-US" i="1" dirty="0">
                <a:ea typeface="ＭＳ Ｐゴシック" charset="-128"/>
              </a:rPr>
              <a:t>x </a:t>
            </a:r>
            <a:r>
              <a:rPr lang="en-AU" altLang="en-US" dirty="0">
                <a:ea typeface="ＭＳ Ｐゴシック" charset="-128"/>
              </a:rPr>
              <a:t>+ 3</a:t>
            </a:r>
          </a:p>
          <a:p>
            <a:pPr lvl="1" eaLnBrk="1" hangingPunct="1">
              <a:lnSpc>
                <a:spcPct val="90000"/>
              </a:lnSpc>
              <a:buFont typeface="Wingdings" charset="2"/>
              <a:buNone/>
            </a:pPr>
            <a:r>
              <a:rPr lang="en-AU" altLang="en-US" i="1" dirty="0">
                <a:ea typeface="ＭＳ Ｐゴシック" charset="-128"/>
              </a:rPr>
              <a:t>f</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 – </a:t>
            </a:r>
            <a:r>
              <a:rPr lang="en-AU" altLang="en-US" i="1" dirty="0">
                <a:ea typeface="ＭＳ Ｐゴシック" charset="-128"/>
              </a:rPr>
              <a:t>g</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 = </a:t>
            </a:r>
            <a:r>
              <a:rPr lang="en-AU" altLang="en-US" i="1" dirty="0">
                <a:ea typeface="ＭＳ Ｐゴシック" charset="-128"/>
              </a:rPr>
              <a:t>x</a:t>
            </a:r>
            <a:r>
              <a:rPr lang="en-AU" altLang="en-US" baseline="30000" dirty="0">
                <a:ea typeface="ＭＳ Ｐゴシック" charset="-128"/>
              </a:rPr>
              <a:t>3</a:t>
            </a:r>
            <a:r>
              <a:rPr lang="en-AU" altLang="en-US" dirty="0">
                <a:ea typeface="ＭＳ Ｐゴシック" charset="-128"/>
              </a:rPr>
              <a:t> + </a:t>
            </a:r>
            <a:r>
              <a:rPr lang="en-AU" altLang="en-US" i="1" dirty="0">
                <a:ea typeface="ＭＳ Ｐゴシック" charset="-128"/>
              </a:rPr>
              <a:t>x </a:t>
            </a:r>
            <a:r>
              <a:rPr lang="en-AU" altLang="en-US" dirty="0">
                <a:ea typeface="ＭＳ Ｐゴシック" charset="-128"/>
              </a:rPr>
              <a:t>+ 1</a:t>
            </a:r>
          </a:p>
          <a:p>
            <a:pPr lvl="1" eaLnBrk="1" hangingPunct="1">
              <a:lnSpc>
                <a:spcPct val="90000"/>
              </a:lnSpc>
              <a:buFont typeface="Wingdings" charset="2"/>
              <a:buNone/>
            </a:pPr>
            <a:r>
              <a:rPr lang="en-AU" altLang="en-US" i="1" dirty="0">
                <a:ea typeface="ＭＳ Ｐゴシック" charset="-128"/>
              </a:rPr>
              <a:t>f</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 x </a:t>
            </a:r>
            <a:r>
              <a:rPr lang="en-AU" altLang="en-US" i="1" dirty="0">
                <a:ea typeface="ＭＳ Ｐゴシック" charset="-128"/>
              </a:rPr>
              <a:t>g</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 = </a:t>
            </a:r>
            <a:r>
              <a:rPr lang="en-AU" altLang="en-US" i="1" dirty="0">
                <a:ea typeface="ＭＳ Ｐゴシック" charset="-128"/>
              </a:rPr>
              <a:t>x</a:t>
            </a:r>
            <a:r>
              <a:rPr lang="en-AU" altLang="en-US" baseline="30000" dirty="0">
                <a:ea typeface="ＭＳ Ｐゴシック" charset="-128"/>
              </a:rPr>
              <a:t>5</a:t>
            </a:r>
            <a:r>
              <a:rPr lang="en-AU" altLang="en-US" dirty="0">
                <a:ea typeface="ＭＳ Ｐゴシック" charset="-128"/>
              </a:rPr>
              <a:t> + 3</a:t>
            </a:r>
            <a:r>
              <a:rPr lang="en-AU" altLang="en-US" i="1" dirty="0">
                <a:ea typeface="ＭＳ Ｐゴシック" charset="-128"/>
              </a:rPr>
              <a:t>x</a:t>
            </a:r>
            <a:r>
              <a:rPr lang="en-AU" altLang="en-US" baseline="30000" dirty="0">
                <a:ea typeface="ＭＳ Ｐゴシック" charset="-128"/>
              </a:rPr>
              <a:t>2</a:t>
            </a:r>
            <a:r>
              <a:rPr lang="en-AU" altLang="en-US" dirty="0">
                <a:ea typeface="ＭＳ Ｐゴシック" charset="-128"/>
              </a:rPr>
              <a:t> – 2</a:t>
            </a:r>
            <a:r>
              <a:rPr lang="en-AU" altLang="en-US" i="1" dirty="0">
                <a:ea typeface="ＭＳ Ｐゴシック" charset="-128"/>
              </a:rPr>
              <a:t>x </a:t>
            </a:r>
            <a:r>
              <a:rPr lang="en-AU" altLang="en-US">
                <a:ea typeface="ＭＳ Ｐゴシック" charset="-128"/>
              </a:rPr>
              <a:t>+ 2</a:t>
            </a:r>
            <a:endParaRPr lang="en-AU" altLang="en-US" dirty="0">
              <a:ea typeface="ＭＳ Ｐゴシック" charset="-128"/>
            </a:endParaRPr>
          </a:p>
          <a:p>
            <a:pPr lvl="1" eaLnBrk="1" hangingPunct="1">
              <a:lnSpc>
                <a:spcPct val="90000"/>
              </a:lnSpc>
            </a:pPr>
            <a:endParaRPr lang="en-AU" altLang="en-US" dirty="0">
              <a:ea typeface="ＭＳ Ｐゴシック" charset="-128"/>
            </a:endParaRPr>
          </a:p>
          <a:p>
            <a:pPr lvl="1" eaLnBrk="1" hangingPunct="1">
              <a:lnSpc>
                <a:spcPct val="90000"/>
              </a:lnSpc>
            </a:pPr>
            <a:endParaRPr lang="en-AU" altLang="en-US" dirty="0">
              <a:ea typeface="ＭＳ Ｐゴシック" charset="-128"/>
            </a:endParaRPr>
          </a:p>
        </p:txBody>
      </p:sp>
      <p:sp>
        <p:nvSpPr>
          <p:cNvPr id="870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8E2D74F-5DAF-BA4E-A73C-0CD9D410105B}" type="slidenum">
              <a:rPr lang="en-US" altLang="en-US" sz="1200">
                <a:solidFill>
                  <a:srgbClr val="898989"/>
                </a:solidFill>
                <a:latin typeface="Arial" charset="0"/>
              </a:rPr>
              <a:pPr>
                <a:spcBef>
                  <a:spcPct val="0"/>
                </a:spcBef>
                <a:buFontTx/>
                <a:buNone/>
              </a:pPr>
              <a:t>13</a:t>
            </a:fld>
            <a:endParaRPr lang="en-US" altLang="en-US" sz="1200">
              <a:solidFill>
                <a:srgbClr val="898989"/>
              </a:solid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323850" y="274638"/>
            <a:ext cx="8640763" cy="1143000"/>
          </a:xfrm>
        </p:spPr>
        <p:txBody>
          <a:bodyPr/>
          <a:lstStyle/>
          <a:p>
            <a:pPr eaLnBrk="1" hangingPunct="1"/>
            <a:r>
              <a:rPr lang="en-US" altLang="en-US" sz="4000" dirty="0">
                <a:ea typeface="ＭＳ Ｐゴシック" charset="-128"/>
              </a:rPr>
              <a:t>Polynomial Arithmetic with Coefficients in a Finite Field</a:t>
            </a:r>
            <a:endParaRPr lang="en-AU" altLang="en-US" sz="4000" dirty="0">
              <a:ea typeface="ＭＳ Ｐゴシック" charset="-128"/>
            </a:endParaRPr>
          </a:p>
        </p:txBody>
      </p:sp>
      <p:sp>
        <p:nvSpPr>
          <p:cNvPr id="89090" name="Rectangle 3"/>
          <p:cNvSpPr>
            <a:spLocks noGrp="1" noChangeArrowheads="1"/>
          </p:cNvSpPr>
          <p:nvPr>
            <p:ph idx="1"/>
          </p:nvPr>
        </p:nvSpPr>
        <p:spPr>
          <a:xfrm>
            <a:off x="457200" y="1600200"/>
            <a:ext cx="8362950" cy="4525963"/>
          </a:xfrm>
        </p:spPr>
        <p:txBody>
          <a:bodyPr/>
          <a:lstStyle/>
          <a:p>
            <a:pPr eaLnBrk="1" hangingPunct="1">
              <a:lnSpc>
                <a:spcPct val="90000"/>
              </a:lnSpc>
            </a:pPr>
            <a:r>
              <a:rPr lang="en-US" altLang="en-US" dirty="0"/>
              <a:t>coefficients are elements of some finite field F</a:t>
            </a:r>
          </a:p>
          <a:p>
            <a:pPr lvl="1" eaLnBrk="1" hangingPunct="1">
              <a:lnSpc>
                <a:spcPct val="90000"/>
              </a:lnSpc>
            </a:pPr>
            <a:r>
              <a:rPr lang="en-US" altLang="en-US" dirty="0">
                <a:solidFill>
                  <a:srgbClr val="0432FF"/>
                </a:solidFill>
                <a:ea typeface="ＭＳ Ｐゴシック" charset="-128"/>
              </a:rPr>
              <a:t>thus polynomial division is possible</a:t>
            </a:r>
          </a:p>
          <a:p>
            <a:pPr eaLnBrk="1" hangingPunct="1">
              <a:lnSpc>
                <a:spcPct val="90000"/>
              </a:lnSpc>
            </a:pPr>
            <a:r>
              <a:rPr lang="en-US" altLang="en-US" dirty="0">
                <a:ea typeface="ＭＳ Ｐゴシック" charset="-128"/>
              </a:rPr>
              <a:t>can write any polynomial in the form:</a:t>
            </a:r>
          </a:p>
          <a:p>
            <a:pPr lvl="1" eaLnBrk="1" hangingPunct="1">
              <a:lnSpc>
                <a:spcPct val="90000"/>
              </a:lnSpc>
            </a:pPr>
            <a:r>
              <a:rPr lang="en-AU" altLang="en-US" i="1" dirty="0">
                <a:solidFill>
                  <a:srgbClr val="0432FF"/>
                </a:solidFill>
                <a:ea typeface="ＭＳ Ｐゴシック" charset="-128"/>
              </a:rPr>
              <a:t>f</a:t>
            </a:r>
            <a:r>
              <a:rPr lang="en-AU" altLang="en-US" dirty="0">
                <a:solidFill>
                  <a:srgbClr val="0432FF"/>
                </a:solidFill>
                <a:ea typeface="ＭＳ Ｐゴシック" charset="-128"/>
              </a:rPr>
              <a:t>(</a:t>
            </a:r>
            <a:r>
              <a:rPr lang="en-AU" altLang="en-US" i="1" dirty="0">
                <a:solidFill>
                  <a:srgbClr val="0432FF"/>
                </a:solidFill>
                <a:ea typeface="ＭＳ Ｐゴシック" charset="-128"/>
              </a:rPr>
              <a:t>x</a:t>
            </a:r>
            <a:r>
              <a:rPr lang="en-AU" altLang="en-US" dirty="0">
                <a:solidFill>
                  <a:srgbClr val="0432FF"/>
                </a:solidFill>
                <a:ea typeface="ＭＳ Ｐゴシック" charset="-128"/>
              </a:rPr>
              <a:t>) = </a:t>
            </a:r>
            <a:r>
              <a:rPr lang="en-AU" altLang="en-US" i="1" dirty="0">
                <a:solidFill>
                  <a:srgbClr val="0432FF"/>
                </a:solidFill>
                <a:ea typeface="ＭＳ Ｐゴシック" charset="-128"/>
              </a:rPr>
              <a:t>q</a:t>
            </a:r>
            <a:r>
              <a:rPr lang="en-AU" altLang="en-US" dirty="0">
                <a:solidFill>
                  <a:srgbClr val="0432FF"/>
                </a:solidFill>
                <a:ea typeface="ＭＳ Ｐゴシック" charset="-128"/>
              </a:rPr>
              <a:t>(</a:t>
            </a:r>
            <a:r>
              <a:rPr lang="en-AU" altLang="en-US" i="1" dirty="0">
                <a:solidFill>
                  <a:srgbClr val="0432FF"/>
                </a:solidFill>
                <a:ea typeface="ＭＳ Ｐゴシック" charset="-128"/>
              </a:rPr>
              <a:t>x</a:t>
            </a:r>
            <a:r>
              <a:rPr lang="en-AU" altLang="en-US" dirty="0">
                <a:solidFill>
                  <a:srgbClr val="0432FF"/>
                </a:solidFill>
                <a:ea typeface="ＭＳ Ｐゴシック" charset="-128"/>
              </a:rPr>
              <a:t>) </a:t>
            </a:r>
            <a:r>
              <a:rPr lang="en-AU" altLang="en-US" i="1" dirty="0">
                <a:solidFill>
                  <a:srgbClr val="0432FF"/>
                </a:solidFill>
                <a:ea typeface="ＭＳ Ｐゴシック" charset="-128"/>
              </a:rPr>
              <a:t>g</a:t>
            </a:r>
            <a:r>
              <a:rPr lang="en-AU" altLang="en-US" dirty="0">
                <a:solidFill>
                  <a:srgbClr val="0432FF"/>
                </a:solidFill>
                <a:ea typeface="ＭＳ Ｐゴシック" charset="-128"/>
              </a:rPr>
              <a:t>(</a:t>
            </a:r>
            <a:r>
              <a:rPr lang="en-AU" altLang="en-US" i="1" dirty="0">
                <a:solidFill>
                  <a:srgbClr val="0432FF"/>
                </a:solidFill>
                <a:ea typeface="ＭＳ Ｐゴシック" charset="-128"/>
              </a:rPr>
              <a:t>x</a:t>
            </a:r>
            <a:r>
              <a:rPr lang="en-AU" altLang="en-US" dirty="0">
                <a:solidFill>
                  <a:srgbClr val="0432FF"/>
                </a:solidFill>
                <a:ea typeface="ＭＳ Ｐゴシック" charset="-128"/>
              </a:rPr>
              <a:t>) + </a:t>
            </a:r>
            <a:r>
              <a:rPr lang="en-AU" altLang="en-US" i="1" dirty="0">
                <a:solidFill>
                  <a:srgbClr val="0432FF"/>
                </a:solidFill>
                <a:ea typeface="ＭＳ Ｐゴシック" charset="-128"/>
              </a:rPr>
              <a:t>r</a:t>
            </a:r>
            <a:r>
              <a:rPr lang="en-AU" altLang="en-US" dirty="0">
                <a:solidFill>
                  <a:srgbClr val="0432FF"/>
                </a:solidFill>
                <a:ea typeface="ＭＳ Ｐゴシック" charset="-128"/>
              </a:rPr>
              <a:t>(</a:t>
            </a:r>
            <a:r>
              <a:rPr lang="en-AU" altLang="en-US" i="1" dirty="0">
                <a:solidFill>
                  <a:srgbClr val="0432FF"/>
                </a:solidFill>
                <a:ea typeface="ＭＳ Ｐゴシック" charset="-128"/>
              </a:rPr>
              <a:t>x</a:t>
            </a:r>
            <a:r>
              <a:rPr lang="en-AU" altLang="en-US" dirty="0">
                <a:solidFill>
                  <a:srgbClr val="0432FF"/>
                </a:solidFill>
                <a:ea typeface="ＭＳ Ｐゴシック" charset="-128"/>
              </a:rPr>
              <a:t>); </a:t>
            </a:r>
            <a:r>
              <a:rPr lang="en-AU" altLang="en-US" i="1" dirty="0">
                <a:ea typeface="ＭＳ Ｐゴシック" charset="-128"/>
              </a:rPr>
              <a:t>r</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 = </a:t>
            </a:r>
            <a:r>
              <a:rPr lang="en-AU" altLang="en-US" i="1" dirty="0">
                <a:ea typeface="ＭＳ Ｐゴシック" charset="-128"/>
              </a:rPr>
              <a:t>f</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 mod </a:t>
            </a:r>
            <a:r>
              <a:rPr lang="en-AU" altLang="en-US" i="1" dirty="0">
                <a:ea typeface="ＭＳ Ｐゴシック" charset="-128"/>
              </a:rPr>
              <a:t>g</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a:t>
            </a:r>
          </a:p>
          <a:p>
            <a:pPr lvl="1" eaLnBrk="1" hangingPunct="1">
              <a:lnSpc>
                <a:spcPct val="90000"/>
              </a:lnSpc>
            </a:pPr>
            <a:r>
              <a:rPr lang="en-US" altLang="en-US" dirty="0">
                <a:ea typeface="ＭＳ Ｐゴシック" charset="-128"/>
              </a:rPr>
              <a:t>can interpret </a:t>
            </a:r>
            <a:r>
              <a:rPr lang="en-AU" altLang="en-US" i="1" dirty="0">
                <a:ea typeface="ＭＳ Ｐゴシック" charset="-128"/>
              </a:rPr>
              <a:t>r</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 </a:t>
            </a:r>
            <a:r>
              <a:rPr lang="en-US" altLang="en-US" dirty="0">
                <a:ea typeface="ＭＳ Ｐゴシック" charset="-128"/>
              </a:rPr>
              <a:t>as being a remainder</a:t>
            </a:r>
          </a:p>
          <a:p>
            <a:pPr eaLnBrk="1" hangingPunct="1">
              <a:lnSpc>
                <a:spcPct val="90000"/>
              </a:lnSpc>
            </a:pPr>
            <a:r>
              <a:rPr lang="en-US" altLang="en-US" dirty="0">
                <a:ea typeface="ＭＳ Ｐゴシック" charset="-128"/>
              </a:rPr>
              <a:t>if have no remainder say </a:t>
            </a:r>
            <a:r>
              <a:rPr lang="en-AU" altLang="en-US" i="1" dirty="0">
                <a:ea typeface="ＭＳ Ｐゴシック" charset="-128"/>
              </a:rPr>
              <a:t>g</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 divides </a:t>
            </a:r>
            <a:r>
              <a:rPr lang="en-AU" altLang="en-US" i="1" dirty="0">
                <a:ea typeface="ＭＳ Ｐゴシック" charset="-128"/>
              </a:rPr>
              <a:t>f</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a:t>
            </a:r>
          </a:p>
          <a:p>
            <a:pPr eaLnBrk="1" hangingPunct="1">
              <a:lnSpc>
                <a:spcPct val="90000"/>
              </a:lnSpc>
            </a:pPr>
            <a:r>
              <a:rPr lang="en-US" altLang="en-US" dirty="0">
                <a:ea typeface="ＭＳ Ｐゴシック" charset="-128"/>
              </a:rPr>
              <a:t>if </a:t>
            </a:r>
            <a:r>
              <a:rPr lang="en-AU" altLang="en-US" i="1" dirty="0">
                <a:ea typeface="ＭＳ Ｐゴシック" charset="-128"/>
              </a:rPr>
              <a:t>f</a:t>
            </a:r>
            <a:r>
              <a:rPr lang="en-AU" altLang="en-US" dirty="0">
                <a:ea typeface="ＭＳ Ｐゴシック" charset="-128"/>
              </a:rPr>
              <a:t>(</a:t>
            </a:r>
            <a:r>
              <a:rPr lang="en-AU" altLang="en-US" i="1" dirty="0">
                <a:ea typeface="ＭＳ Ｐゴシック" charset="-128"/>
              </a:rPr>
              <a:t>x</a:t>
            </a:r>
            <a:r>
              <a:rPr lang="en-AU" altLang="en-US" dirty="0">
                <a:ea typeface="ＭＳ Ｐゴシック" charset="-128"/>
              </a:rPr>
              <a:t>) has no divisors other than itself &amp; 1 say it is an </a:t>
            </a:r>
            <a:r>
              <a:rPr lang="en-AU" altLang="en-US" dirty="0">
                <a:solidFill>
                  <a:srgbClr val="0432FF"/>
                </a:solidFill>
                <a:ea typeface="ＭＳ Ｐゴシック" charset="-128"/>
              </a:rPr>
              <a:t>irreducible </a:t>
            </a:r>
            <a:r>
              <a:rPr lang="en-AU" altLang="en-US" dirty="0">
                <a:ea typeface="ＭＳ Ｐゴシック" charset="-128"/>
              </a:rPr>
              <a:t>(or </a:t>
            </a:r>
            <a:r>
              <a:rPr lang="en-AU" altLang="en-US" dirty="0">
                <a:solidFill>
                  <a:srgbClr val="0432FF"/>
                </a:solidFill>
                <a:ea typeface="ＭＳ Ｐゴシック" charset="-128"/>
              </a:rPr>
              <a:t>prime</a:t>
            </a:r>
            <a:r>
              <a:rPr lang="en-AU" altLang="en-US" dirty="0">
                <a:ea typeface="ＭＳ Ｐゴシック" charset="-128"/>
              </a:rPr>
              <a:t>) </a:t>
            </a:r>
            <a:r>
              <a:rPr lang="en-AU" altLang="en-US" dirty="0">
                <a:solidFill>
                  <a:srgbClr val="0432FF"/>
                </a:solidFill>
                <a:ea typeface="ＭＳ Ｐゴシック" charset="-128"/>
              </a:rPr>
              <a:t>polynomial</a:t>
            </a:r>
          </a:p>
        </p:txBody>
      </p:sp>
      <p:sp>
        <p:nvSpPr>
          <p:cNvPr id="8909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669B2E4-EE1D-4B48-AA9B-3EDA65D521F8}" type="slidenum">
              <a:rPr lang="en-US" altLang="en-US" sz="1200">
                <a:solidFill>
                  <a:srgbClr val="898989"/>
                </a:solidFill>
                <a:latin typeface="Arial" charset="0"/>
              </a:rPr>
              <a:pPr>
                <a:spcBef>
                  <a:spcPct val="0"/>
                </a:spcBef>
                <a:buFontTx/>
                <a:buNone/>
              </a:pPr>
              <a:t>14</a:t>
            </a:fld>
            <a:endParaRPr lang="en-US" altLang="en-US" sz="1200">
              <a:solidFill>
                <a:srgbClr val="898989"/>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20638" y="274638"/>
            <a:ext cx="9145587" cy="1143000"/>
          </a:xfrm>
        </p:spPr>
        <p:txBody>
          <a:bodyPr/>
          <a:lstStyle/>
          <a:p>
            <a:pPr eaLnBrk="1" hangingPunct="1"/>
            <a:r>
              <a:rPr lang="en-US" altLang="en-US" sz="3600" dirty="0">
                <a:ea typeface="ＭＳ Ｐゴシック" charset="-128"/>
              </a:rPr>
              <a:t>Polynomial Arithmetic with </a:t>
            </a:r>
            <a:r>
              <a:rPr lang="en-US" altLang="en-US" sz="3600" dirty="0">
                <a:solidFill>
                  <a:srgbClr val="0432FF"/>
                </a:solidFill>
                <a:ea typeface="ＭＳ Ｐゴシック" charset="-128"/>
              </a:rPr>
              <a:t>Coefficients in GF(2)</a:t>
            </a:r>
            <a:endParaRPr lang="en-AU" altLang="en-US" sz="3600" dirty="0">
              <a:solidFill>
                <a:srgbClr val="0432FF"/>
              </a:solidFill>
              <a:ea typeface="ＭＳ Ｐゴシック" charset="-128"/>
            </a:endParaRPr>
          </a:p>
        </p:txBody>
      </p:sp>
      <p:sp>
        <p:nvSpPr>
          <p:cNvPr id="91138" name="Rectangle 3"/>
          <p:cNvSpPr>
            <a:spLocks noGrp="1" noChangeArrowheads="1"/>
          </p:cNvSpPr>
          <p:nvPr>
            <p:ph idx="1"/>
          </p:nvPr>
        </p:nvSpPr>
        <p:spPr>
          <a:xfrm>
            <a:off x="395288" y="1628775"/>
            <a:ext cx="8604250" cy="4525963"/>
          </a:xfrm>
        </p:spPr>
        <p:txBody>
          <a:bodyPr/>
          <a:lstStyle/>
          <a:p>
            <a:pPr eaLnBrk="1" hangingPunct="1">
              <a:lnSpc>
                <a:spcPct val="90000"/>
              </a:lnSpc>
            </a:pPr>
            <a:r>
              <a:rPr lang="en-US" altLang="en-US" dirty="0"/>
              <a:t>all coefficients are </a:t>
            </a:r>
            <a:r>
              <a:rPr lang="en-US" altLang="en-US" dirty="0">
                <a:solidFill>
                  <a:srgbClr val="0432FF"/>
                </a:solidFill>
              </a:rPr>
              <a:t>0 </a:t>
            </a:r>
            <a:r>
              <a:rPr lang="en-US" altLang="en-US" dirty="0"/>
              <a:t>or </a:t>
            </a:r>
            <a:r>
              <a:rPr lang="en-US" altLang="en-US" dirty="0">
                <a:solidFill>
                  <a:srgbClr val="0432FF"/>
                </a:solidFill>
              </a:rPr>
              <a:t>1</a:t>
            </a:r>
          </a:p>
          <a:p>
            <a:pPr eaLnBrk="1" hangingPunct="1">
              <a:lnSpc>
                <a:spcPct val="90000"/>
              </a:lnSpc>
            </a:pPr>
            <a:r>
              <a:rPr lang="en-US" altLang="en-US" dirty="0">
                <a:solidFill>
                  <a:srgbClr val="0432FF"/>
                </a:solidFill>
              </a:rPr>
              <a:t>Addition</a:t>
            </a:r>
            <a:r>
              <a:rPr lang="en-US" altLang="en-US" dirty="0"/>
              <a:t> is equivalent to the </a:t>
            </a:r>
            <a:r>
              <a:rPr lang="en-US" altLang="en-US" dirty="0">
                <a:solidFill>
                  <a:srgbClr val="0432FF"/>
                </a:solidFill>
              </a:rPr>
              <a:t>XOR</a:t>
            </a:r>
            <a:r>
              <a:rPr lang="en-US" altLang="en-US" dirty="0"/>
              <a:t> operation</a:t>
            </a:r>
          </a:p>
          <a:p>
            <a:pPr eaLnBrk="1" hangingPunct="1">
              <a:lnSpc>
                <a:spcPct val="90000"/>
              </a:lnSpc>
            </a:pPr>
            <a:r>
              <a:rPr lang="en-US" altLang="en-US" dirty="0"/>
              <a:t>Subtraction and addition are equivalent mod 2</a:t>
            </a:r>
          </a:p>
          <a:p>
            <a:pPr marL="457200" lvl="1" indent="0" eaLnBrk="1" hangingPunct="1">
              <a:lnSpc>
                <a:spcPct val="90000"/>
              </a:lnSpc>
              <a:buFont typeface="Arial" charset="0"/>
              <a:buNone/>
            </a:pPr>
            <a:r>
              <a:rPr lang="en-US" altLang="en-US" i="1" dirty="0"/>
              <a:t>1+1=1-1=0;  1+0=1-0=1; 0+1=0-1=1; 0+0=0-0=0; //XOR</a:t>
            </a:r>
          </a:p>
          <a:p>
            <a:pPr eaLnBrk="1" hangingPunct="1">
              <a:lnSpc>
                <a:spcPct val="90000"/>
              </a:lnSpc>
            </a:pPr>
            <a:r>
              <a:rPr lang="en-US" altLang="en-US" dirty="0">
                <a:solidFill>
                  <a:srgbClr val="0432FF"/>
                </a:solidFill>
              </a:rPr>
              <a:t>Multiplication</a:t>
            </a:r>
            <a:r>
              <a:rPr lang="en-US" altLang="en-US" dirty="0"/>
              <a:t> is equivalent to </a:t>
            </a:r>
            <a:r>
              <a:rPr lang="en-US" altLang="en-US" dirty="0">
                <a:solidFill>
                  <a:srgbClr val="0432FF"/>
                </a:solidFill>
              </a:rPr>
              <a:t>logical AND</a:t>
            </a:r>
          </a:p>
          <a:p>
            <a:pPr eaLnBrk="1" hangingPunct="1">
              <a:lnSpc>
                <a:spcPct val="90000"/>
              </a:lnSpc>
            </a:pPr>
            <a:r>
              <a:rPr lang="en-US" altLang="en-US" dirty="0"/>
              <a:t>A reducible f(x) over GF(2)</a:t>
            </a:r>
          </a:p>
          <a:p>
            <a:pPr marL="457200" lvl="1" indent="0" eaLnBrk="1" hangingPunct="1">
              <a:lnSpc>
                <a:spcPct val="90000"/>
              </a:lnSpc>
              <a:buFont typeface="Arial" charset="0"/>
              <a:buNone/>
            </a:pPr>
            <a:r>
              <a:rPr lang="en-US" altLang="en-US" dirty="0"/>
              <a:t>f(x)=x</a:t>
            </a:r>
            <a:r>
              <a:rPr lang="en-US" altLang="en-US" baseline="30000" dirty="0"/>
              <a:t>4</a:t>
            </a:r>
            <a:r>
              <a:rPr lang="en-US" altLang="en-US" dirty="0"/>
              <a:t>+1=(x+1)(x</a:t>
            </a:r>
            <a:r>
              <a:rPr lang="en-US" altLang="en-US" baseline="30000" dirty="0"/>
              <a:t>3</a:t>
            </a:r>
            <a:r>
              <a:rPr lang="en-US" altLang="en-US" dirty="0"/>
              <a:t>+x</a:t>
            </a:r>
            <a:r>
              <a:rPr lang="en-US" altLang="en-US" baseline="30000" dirty="0"/>
              <a:t>2</a:t>
            </a:r>
            <a:r>
              <a:rPr lang="en-US" altLang="en-US" dirty="0"/>
              <a:t>+x+1)</a:t>
            </a:r>
            <a:br>
              <a:rPr lang="en-US" altLang="en-US" dirty="0"/>
            </a:br>
            <a:endParaRPr lang="en-US" altLang="en-US" dirty="0"/>
          </a:p>
        </p:txBody>
      </p:sp>
      <p:sp>
        <p:nvSpPr>
          <p:cNvPr id="9113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B486DFB-60D0-DE43-A1D0-7C12CA2123CC}" type="slidenum">
              <a:rPr lang="en-US" altLang="en-US" sz="1200">
                <a:solidFill>
                  <a:srgbClr val="898989"/>
                </a:solidFill>
                <a:latin typeface="Arial" charset="0"/>
              </a:rPr>
              <a:pPr>
                <a:spcBef>
                  <a:spcPct val="0"/>
                </a:spcBef>
                <a:buFontTx/>
                <a:buNone/>
              </a:pPr>
              <a:t>15</a:t>
            </a:fld>
            <a:endParaRPr lang="en-US" altLang="en-US" sz="1200">
              <a:solidFill>
                <a:srgbClr val="898989"/>
              </a:solid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323850" y="274638"/>
            <a:ext cx="8640763" cy="1143000"/>
          </a:xfrm>
        </p:spPr>
        <p:txBody>
          <a:bodyPr/>
          <a:lstStyle/>
          <a:p>
            <a:pPr eaLnBrk="1" hangingPunct="1">
              <a:lnSpc>
                <a:spcPct val="90000"/>
              </a:lnSpc>
            </a:pPr>
            <a:r>
              <a:rPr lang="en-US" altLang="en-US" sz="4000" dirty="0"/>
              <a:t>An </a:t>
            </a:r>
            <a:r>
              <a:rPr lang="en-US" altLang="en-US" sz="4000" dirty="0">
                <a:solidFill>
                  <a:srgbClr val="0432FF"/>
                </a:solidFill>
              </a:rPr>
              <a:t>irreducible or prime </a:t>
            </a:r>
            <a:r>
              <a:rPr lang="en-US" altLang="en-US" sz="4000" dirty="0"/>
              <a:t>f(x) over </a:t>
            </a:r>
            <a:r>
              <a:rPr lang="en-US" altLang="en-US" sz="4000" dirty="0">
                <a:solidFill>
                  <a:srgbClr val="0432FF"/>
                </a:solidFill>
              </a:rPr>
              <a:t>GF(2)</a:t>
            </a:r>
          </a:p>
        </p:txBody>
      </p:sp>
      <p:sp>
        <p:nvSpPr>
          <p:cNvPr id="9318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D2370C1-1DC5-264C-A20F-823BDB22E1B6}" type="slidenum">
              <a:rPr lang="en-US" altLang="en-US" sz="1200">
                <a:solidFill>
                  <a:srgbClr val="898989"/>
                </a:solidFill>
                <a:latin typeface="Arial" charset="0"/>
              </a:rPr>
              <a:pPr>
                <a:spcBef>
                  <a:spcPct val="0"/>
                </a:spcBef>
                <a:buFontTx/>
                <a:buNone/>
              </a:pPr>
              <a:t>16</a:t>
            </a:fld>
            <a:endParaRPr lang="en-US" altLang="en-US" sz="1200">
              <a:solidFill>
                <a:srgbClr val="898989"/>
              </a:solidFill>
              <a:latin typeface="Arial" charset="0"/>
            </a:endParaRPr>
          </a:p>
        </p:txBody>
      </p:sp>
      <p:pic>
        <p:nvPicPr>
          <p:cNvPr id="9318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925638"/>
            <a:ext cx="853281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altLang="en-US" dirty="0">
                <a:ea typeface="ＭＳ Ｐゴシック" charset="-128"/>
              </a:rPr>
              <a:t>Polynomial GCD</a:t>
            </a:r>
            <a:endParaRPr lang="en-AU" altLang="en-US" dirty="0">
              <a:ea typeface="ＭＳ Ｐゴシック" charset="-128"/>
            </a:endParaRPr>
          </a:p>
        </p:txBody>
      </p:sp>
      <p:sp>
        <p:nvSpPr>
          <p:cNvPr id="95234" name="Rectangle 3"/>
          <p:cNvSpPr>
            <a:spLocks noGrp="1" noChangeArrowheads="1"/>
          </p:cNvSpPr>
          <p:nvPr>
            <p:ph idx="1"/>
          </p:nvPr>
        </p:nvSpPr>
        <p:spPr/>
        <p:txBody>
          <a:bodyPr/>
          <a:lstStyle/>
          <a:p>
            <a:pPr marL="533400" indent="-533400" eaLnBrk="1" hangingPunct="1">
              <a:lnSpc>
                <a:spcPct val="90000"/>
              </a:lnSpc>
            </a:pPr>
            <a:r>
              <a:rPr lang="en-US" altLang="en-US" sz="2800" dirty="0">
                <a:ea typeface="ＭＳ Ｐゴシック" charset="-128"/>
              </a:rPr>
              <a:t>can find </a:t>
            </a:r>
            <a:r>
              <a:rPr lang="en-US" altLang="en-US" sz="2800" dirty="0">
                <a:solidFill>
                  <a:srgbClr val="0432FF"/>
                </a:solidFill>
                <a:ea typeface="ＭＳ Ｐゴシック" charset="-128"/>
              </a:rPr>
              <a:t>greatest common divisor for polynomials</a:t>
            </a:r>
          </a:p>
          <a:p>
            <a:pPr marL="914400" lvl="1" indent="-457200" eaLnBrk="1" hangingPunct="1">
              <a:lnSpc>
                <a:spcPct val="90000"/>
              </a:lnSpc>
            </a:pPr>
            <a:r>
              <a:rPr lang="en-US" altLang="en-US" sz="2400" i="1" dirty="0">
                <a:solidFill>
                  <a:srgbClr val="0432FF"/>
                </a:solidFill>
                <a:ea typeface="ＭＳ Ｐゴシック" charset="-128"/>
              </a:rPr>
              <a:t>c(x)</a:t>
            </a:r>
            <a:r>
              <a:rPr lang="en-US" altLang="en-US" sz="2400" dirty="0">
                <a:solidFill>
                  <a:srgbClr val="0432FF"/>
                </a:solidFill>
                <a:ea typeface="ＭＳ Ｐゴシック" charset="-128"/>
              </a:rPr>
              <a:t> = GCD(</a:t>
            </a:r>
            <a:r>
              <a:rPr lang="en-US" altLang="en-US" sz="2400" i="1" dirty="0">
                <a:solidFill>
                  <a:srgbClr val="0432FF"/>
                </a:solidFill>
                <a:ea typeface="ＭＳ Ｐゴシック" charset="-128"/>
              </a:rPr>
              <a:t>a(x), b(x)</a:t>
            </a:r>
            <a:r>
              <a:rPr lang="en-US" altLang="en-US" sz="2400" dirty="0">
                <a:solidFill>
                  <a:srgbClr val="0432FF"/>
                </a:solidFill>
                <a:ea typeface="ＭＳ Ｐゴシック" charset="-128"/>
              </a:rPr>
              <a:t>) </a:t>
            </a:r>
            <a:r>
              <a:rPr lang="en-US" altLang="en-US" sz="2400" dirty="0">
                <a:ea typeface="ＭＳ Ｐゴシック" charset="-128"/>
              </a:rPr>
              <a:t>if </a:t>
            </a:r>
            <a:r>
              <a:rPr lang="en-US" altLang="en-US" sz="2400" i="1" dirty="0">
                <a:ea typeface="ＭＳ Ｐゴシック" charset="-128"/>
              </a:rPr>
              <a:t>c(x)</a:t>
            </a:r>
            <a:r>
              <a:rPr lang="en-US" altLang="en-US" sz="2400" dirty="0">
                <a:ea typeface="ＭＳ Ｐゴシック" charset="-128"/>
              </a:rPr>
              <a:t> is the polynomial of greatest degree which divides both </a:t>
            </a:r>
            <a:r>
              <a:rPr lang="en-US" altLang="en-US" sz="2400" i="1" dirty="0">
                <a:ea typeface="ＭＳ Ｐゴシック" charset="-128"/>
              </a:rPr>
              <a:t>a(x), b(x)</a:t>
            </a:r>
          </a:p>
          <a:p>
            <a:pPr marL="914400" lvl="1" indent="-457200" eaLnBrk="1" hangingPunct="1">
              <a:lnSpc>
                <a:spcPct val="90000"/>
              </a:lnSpc>
            </a:pPr>
            <a:endParaRPr lang="en-US" altLang="en-US" sz="2400" i="1" dirty="0">
              <a:ea typeface="ＭＳ Ｐゴシック" charset="-128"/>
            </a:endParaRPr>
          </a:p>
          <a:p>
            <a:pPr marL="533400" indent="-533400" eaLnBrk="1" hangingPunct="1">
              <a:lnSpc>
                <a:spcPct val="90000"/>
              </a:lnSpc>
            </a:pPr>
            <a:r>
              <a:rPr lang="en-US" altLang="en-US" sz="2800" dirty="0">
                <a:ea typeface="ＭＳ Ｐゴシック" charset="-128"/>
              </a:rPr>
              <a:t>can adapt Euclid’s Algorithm to find it:</a:t>
            </a:r>
            <a:endParaRPr lang="en-AU" altLang="en-US" sz="2800" dirty="0">
              <a:ea typeface="ＭＳ Ｐゴシック" charset="-128"/>
            </a:endParaRPr>
          </a:p>
          <a:p>
            <a:pPr marL="914400" lvl="1" indent="-457200" eaLnBrk="1" hangingPunct="1">
              <a:lnSpc>
                <a:spcPct val="90000"/>
              </a:lnSpc>
              <a:buFont typeface="Wingdings" charset="2"/>
              <a:buNone/>
            </a:pPr>
            <a:r>
              <a:rPr lang="en-US" altLang="en-US" sz="2400" b="1" dirty="0">
                <a:solidFill>
                  <a:srgbClr val="0432FF"/>
                </a:solidFill>
                <a:latin typeface="Courier New" charset="0"/>
                <a:ea typeface="ＭＳ Ｐゴシック" charset="-128"/>
                <a:cs typeface="Courier New" charset="0"/>
              </a:rPr>
              <a:t>Euclid(</a:t>
            </a:r>
            <a:r>
              <a:rPr lang="en-AU" altLang="en-US" sz="2400" b="1" i="1" dirty="0">
                <a:solidFill>
                  <a:srgbClr val="0432FF"/>
                </a:solidFill>
                <a:latin typeface="Courier New" charset="0"/>
                <a:ea typeface="ＭＳ Ｐゴシック" charset="-128"/>
                <a:cs typeface="Courier New" charset="0"/>
              </a:rPr>
              <a:t>a</a:t>
            </a:r>
            <a:r>
              <a:rPr lang="en-AU" altLang="en-US" sz="2400" b="1" dirty="0">
                <a:solidFill>
                  <a:srgbClr val="0432FF"/>
                </a:solidFill>
                <a:latin typeface="Courier New" charset="0"/>
                <a:ea typeface="ＭＳ Ｐゴシック" charset="-128"/>
                <a:cs typeface="Courier New" charset="0"/>
              </a:rPr>
              <a:t>(</a:t>
            </a:r>
            <a:r>
              <a:rPr lang="en-AU" altLang="en-US" sz="2400" b="1" i="1" dirty="0">
                <a:solidFill>
                  <a:srgbClr val="0432FF"/>
                </a:solidFill>
                <a:latin typeface="Courier New" charset="0"/>
                <a:ea typeface="ＭＳ Ｐゴシック" charset="-128"/>
                <a:cs typeface="Courier New" charset="0"/>
              </a:rPr>
              <a:t>x</a:t>
            </a:r>
            <a:r>
              <a:rPr lang="en-AU" altLang="en-US" sz="2400" b="1" dirty="0">
                <a:solidFill>
                  <a:srgbClr val="0432FF"/>
                </a:solidFill>
                <a:latin typeface="Courier New" charset="0"/>
                <a:ea typeface="ＭＳ Ｐゴシック" charset="-128"/>
                <a:cs typeface="Courier New" charset="0"/>
              </a:rPr>
              <a:t>)</a:t>
            </a:r>
            <a:r>
              <a:rPr lang="en-AU" altLang="en-US" sz="2400" b="1" i="1" dirty="0">
                <a:solidFill>
                  <a:srgbClr val="0432FF"/>
                </a:solidFill>
                <a:latin typeface="Courier New" charset="0"/>
                <a:ea typeface="ＭＳ Ｐゴシック" charset="-128"/>
                <a:cs typeface="Courier New" charset="0"/>
              </a:rPr>
              <a:t>, b</a:t>
            </a:r>
            <a:r>
              <a:rPr lang="en-AU" altLang="en-US" sz="2400" b="1" dirty="0">
                <a:solidFill>
                  <a:srgbClr val="0432FF"/>
                </a:solidFill>
                <a:latin typeface="Courier New" charset="0"/>
                <a:ea typeface="ＭＳ Ｐゴシック" charset="-128"/>
                <a:cs typeface="Courier New" charset="0"/>
              </a:rPr>
              <a:t>(</a:t>
            </a:r>
            <a:r>
              <a:rPr lang="en-AU" altLang="en-US" sz="2400" b="1" i="1" dirty="0">
                <a:solidFill>
                  <a:srgbClr val="0432FF"/>
                </a:solidFill>
                <a:latin typeface="Courier New" charset="0"/>
                <a:ea typeface="ＭＳ Ｐゴシック" charset="-128"/>
                <a:cs typeface="Courier New" charset="0"/>
              </a:rPr>
              <a:t>x</a:t>
            </a:r>
            <a:r>
              <a:rPr lang="en-AU" altLang="en-US" sz="2400" b="1" dirty="0">
                <a:solidFill>
                  <a:srgbClr val="0432FF"/>
                </a:solidFill>
                <a:latin typeface="Courier New" charset="0"/>
                <a:ea typeface="ＭＳ Ｐゴシック" charset="-128"/>
                <a:cs typeface="Courier New" charset="0"/>
              </a:rPr>
              <a:t>)</a:t>
            </a:r>
            <a:r>
              <a:rPr lang="en-US" altLang="en-US" sz="2400" b="1" dirty="0">
                <a:solidFill>
                  <a:srgbClr val="0432FF"/>
                </a:solidFill>
                <a:latin typeface="Courier New" charset="0"/>
                <a:ea typeface="ＭＳ Ｐゴシック" charset="-128"/>
                <a:cs typeface="Courier New" charset="0"/>
              </a:rPr>
              <a:t>)  </a:t>
            </a:r>
          </a:p>
          <a:p>
            <a:pPr marL="914400" lvl="1" indent="-457200" eaLnBrk="1" hangingPunct="1">
              <a:lnSpc>
                <a:spcPct val="90000"/>
              </a:lnSpc>
              <a:buFont typeface="Wingdings" charset="2"/>
              <a:buNone/>
            </a:pPr>
            <a:r>
              <a:rPr lang="en-US" altLang="en-US" sz="2400" dirty="0">
                <a:solidFill>
                  <a:srgbClr val="0432FF"/>
                </a:solidFill>
                <a:latin typeface="Courier New" charset="0"/>
                <a:ea typeface="ＭＳ Ｐゴシック" charset="-128"/>
                <a:cs typeface="Courier New" charset="0"/>
              </a:rPr>
              <a:t>	if (</a:t>
            </a:r>
            <a:r>
              <a:rPr lang="en-AU" altLang="en-US" sz="2400" i="1" dirty="0">
                <a:solidFill>
                  <a:srgbClr val="0432FF"/>
                </a:solidFill>
                <a:latin typeface="Courier New" charset="0"/>
                <a:ea typeface="ＭＳ Ｐゴシック" charset="-128"/>
                <a:cs typeface="Courier New" charset="0"/>
              </a:rPr>
              <a:t>b</a:t>
            </a:r>
            <a:r>
              <a:rPr lang="en-AU" altLang="en-US" sz="2400" dirty="0">
                <a:solidFill>
                  <a:srgbClr val="0432FF"/>
                </a:solidFill>
                <a:latin typeface="Courier New" charset="0"/>
                <a:ea typeface="ＭＳ Ｐゴシック" charset="-128"/>
                <a:cs typeface="Courier New" charset="0"/>
              </a:rPr>
              <a:t>(</a:t>
            </a:r>
            <a:r>
              <a:rPr lang="en-AU" altLang="en-US" sz="2400" i="1" dirty="0">
                <a:solidFill>
                  <a:srgbClr val="0432FF"/>
                </a:solidFill>
                <a:latin typeface="Courier New" charset="0"/>
                <a:ea typeface="ＭＳ Ｐゴシック" charset="-128"/>
                <a:cs typeface="Courier New" charset="0"/>
              </a:rPr>
              <a:t>x</a:t>
            </a:r>
            <a:r>
              <a:rPr lang="en-AU" altLang="en-US" sz="2400" dirty="0">
                <a:solidFill>
                  <a:srgbClr val="0432FF"/>
                </a:solidFill>
                <a:latin typeface="Courier New" charset="0"/>
                <a:ea typeface="ＭＳ Ｐゴシック" charset="-128"/>
                <a:cs typeface="Courier New" charset="0"/>
              </a:rPr>
              <a:t>)</a:t>
            </a:r>
            <a:r>
              <a:rPr lang="en-US" altLang="en-US" sz="2400" dirty="0">
                <a:solidFill>
                  <a:srgbClr val="0432FF"/>
                </a:solidFill>
                <a:latin typeface="Courier New" charset="0"/>
                <a:ea typeface="ＭＳ Ｐゴシック" charset="-128"/>
                <a:cs typeface="Courier New" charset="0"/>
              </a:rPr>
              <a:t>=0) then return </a:t>
            </a:r>
            <a:r>
              <a:rPr lang="en-AU" altLang="en-US" sz="2400" i="1" dirty="0">
                <a:solidFill>
                  <a:srgbClr val="0432FF"/>
                </a:solidFill>
                <a:latin typeface="Courier New" charset="0"/>
                <a:ea typeface="ＭＳ Ｐゴシック" charset="-128"/>
                <a:cs typeface="Courier New" charset="0"/>
              </a:rPr>
              <a:t>a</a:t>
            </a:r>
            <a:r>
              <a:rPr lang="en-AU" altLang="en-US" sz="2400" dirty="0">
                <a:solidFill>
                  <a:srgbClr val="0432FF"/>
                </a:solidFill>
                <a:latin typeface="Courier New" charset="0"/>
                <a:ea typeface="ＭＳ Ｐゴシック" charset="-128"/>
                <a:cs typeface="Courier New" charset="0"/>
              </a:rPr>
              <a:t>(</a:t>
            </a:r>
            <a:r>
              <a:rPr lang="en-AU" altLang="en-US" sz="2400" i="1" dirty="0">
                <a:solidFill>
                  <a:srgbClr val="0432FF"/>
                </a:solidFill>
                <a:latin typeface="Courier New" charset="0"/>
                <a:ea typeface="ＭＳ Ｐゴシック" charset="-128"/>
                <a:cs typeface="Courier New" charset="0"/>
              </a:rPr>
              <a:t>x</a:t>
            </a:r>
            <a:r>
              <a:rPr lang="en-AU" altLang="en-US" sz="2400" dirty="0">
                <a:solidFill>
                  <a:srgbClr val="0432FF"/>
                </a:solidFill>
                <a:latin typeface="Courier New" charset="0"/>
                <a:ea typeface="ＭＳ Ｐゴシック" charset="-128"/>
                <a:cs typeface="Courier New" charset="0"/>
              </a:rPr>
              <a:t>)</a:t>
            </a:r>
            <a:r>
              <a:rPr lang="en-US" altLang="en-US" sz="2400" dirty="0">
                <a:solidFill>
                  <a:srgbClr val="0432FF"/>
                </a:solidFill>
                <a:latin typeface="Courier New" charset="0"/>
                <a:ea typeface="ＭＳ Ｐゴシック" charset="-128"/>
                <a:cs typeface="Courier New" charset="0"/>
              </a:rPr>
              <a:t>; </a:t>
            </a:r>
          </a:p>
          <a:p>
            <a:pPr marL="914400" lvl="1" indent="-457200" eaLnBrk="1" hangingPunct="1">
              <a:lnSpc>
                <a:spcPct val="90000"/>
              </a:lnSpc>
              <a:buFont typeface="Wingdings" charset="2"/>
              <a:buNone/>
            </a:pPr>
            <a:r>
              <a:rPr lang="en-US" altLang="en-US" sz="2400" dirty="0">
                <a:solidFill>
                  <a:srgbClr val="0432FF"/>
                </a:solidFill>
                <a:latin typeface="Courier New" charset="0"/>
                <a:ea typeface="ＭＳ Ｐゴシック" charset="-128"/>
                <a:cs typeface="Courier New" charset="0"/>
              </a:rPr>
              <a:t>	else return </a:t>
            </a:r>
          </a:p>
          <a:p>
            <a:pPr marL="914400" lvl="1" indent="-457200" eaLnBrk="1" hangingPunct="1">
              <a:lnSpc>
                <a:spcPct val="90000"/>
              </a:lnSpc>
              <a:buFont typeface="Wingdings" charset="2"/>
              <a:buNone/>
            </a:pPr>
            <a:r>
              <a:rPr lang="en-US" altLang="en-US" sz="2400" dirty="0">
                <a:solidFill>
                  <a:srgbClr val="0432FF"/>
                </a:solidFill>
                <a:latin typeface="Courier New" charset="0"/>
                <a:ea typeface="ＭＳ Ｐゴシック" charset="-128"/>
                <a:cs typeface="Courier New" charset="0"/>
              </a:rPr>
              <a:t>			Euclid(</a:t>
            </a:r>
            <a:r>
              <a:rPr lang="en-AU" altLang="en-US" sz="2400" i="1" dirty="0">
                <a:solidFill>
                  <a:srgbClr val="0432FF"/>
                </a:solidFill>
                <a:latin typeface="Courier New" charset="0"/>
                <a:ea typeface="ＭＳ Ｐゴシック" charset="-128"/>
                <a:cs typeface="Courier New" charset="0"/>
              </a:rPr>
              <a:t>b</a:t>
            </a:r>
            <a:r>
              <a:rPr lang="en-AU" altLang="en-US" sz="2400" dirty="0">
                <a:solidFill>
                  <a:srgbClr val="0432FF"/>
                </a:solidFill>
                <a:latin typeface="Courier New" charset="0"/>
                <a:ea typeface="ＭＳ Ｐゴシック" charset="-128"/>
                <a:cs typeface="Courier New" charset="0"/>
              </a:rPr>
              <a:t>(</a:t>
            </a:r>
            <a:r>
              <a:rPr lang="en-AU" altLang="en-US" sz="2400" i="1" dirty="0">
                <a:solidFill>
                  <a:srgbClr val="0432FF"/>
                </a:solidFill>
                <a:latin typeface="Courier New" charset="0"/>
                <a:ea typeface="ＭＳ Ｐゴシック" charset="-128"/>
                <a:cs typeface="Courier New" charset="0"/>
              </a:rPr>
              <a:t>x</a:t>
            </a:r>
            <a:r>
              <a:rPr lang="en-AU" altLang="en-US" sz="2400" dirty="0">
                <a:solidFill>
                  <a:srgbClr val="0432FF"/>
                </a:solidFill>
                <a:latin typeface="Courier New" charset="0"/>
                <a:ea typeface="ＭＳ Ｐゴシック" charset="-128"/>
                <a:cs typeface="Courier New" charset="0"/>
              </a:rPr>
              <a:t>)</a:t>
            </a:r>
            <a:r>
              <a:rPr lang="en-US" altLang="en-US" sz="2400" dirty="0">
                <a:solidFill>
                  <a:srgbClr val="0432FF"/>
                </a:solidFill>
                <a:latin typeface="Courier New" charset="0"/>
                <a:ea typeface="ＭＳ Ｐゴシック" charset="-128"/>
                <a:cs typeface="Courier New" charset="0"/>
              </a:rPr>
              <a:t>, </a:t>
            </a:r>
            <a:r>
              <a:rPr lang="en-AU" altLang="en-US" sz="2400" i="1" dirty="0">
                <a:solidFill>
                  <a:srgbClr val="0432FF"/>
                </a:solidFill>
                <a:latin typeface="Courier New" charset="0"/>
                <a:ea typeface="ＭＳ Ｐゴシック" charset="-128"/>
                <a:cs typeface="Courier New" charset="0"/>
              </a:rPr>
              <a:t>a</a:t>
            </a:r>
            <a:r>
              <a:rPr lang="en-AU" altLang="en-US" sz="2400" dirty="0">
                <a:solidFill>
                  <a:srgbClr val="0432FF"/>
                </a:solidFill>
                <a:latin typeface="Courier New" charset="0"/>
                <a:ea typeface="ＭＳ Ｐゴシック" charset="-128"/>
                <a:cs typeface="Courier New" charset="0"/>
              </a:rPr>
              <a:t>(</a:t>
            </a:r>
            <a:r>
              <a:rPr lang="en-AU" altLang="en-US" sz="2400" i="1" dirty="0">
                <a:solidFill>
                  <a:srgbClr val="0432FF"/>
                </a:solidFill>
                <a:latin typeface="Courier New" charset="0"/>
                <a:ea typeface="ＭＳ Ｐゴシック" charset="-128"/>
                <a:cs typeface="Courier New" charset="0"/>
              </a:rPr>
              <a:t>x</a:t>
            </a:r>
            <a:r>
              <a:rPr lang="en-AU" altLang="en-US" sz="2400" dirty="0">
                <a:solidFill>
                  <a:srgbClr val="0432FF"/>
                </a:solidFill>
                <a:latin typeface="Courier New" charset="0"/>
                <a:ea typeface="ＭＳ Ｐゴシック" charset="-128"/>
                <a:cs typeface="Courier New" charset="0"/>
              </a:rPr>
              <a:t>)</a:t>
            </a:r>
            <a:r>
              <a:rPr lang="en-US" altLang="en-US" sz="2400" dirty="0">
                <a:solidFill>
                  <a:srgbClr val="0432FF"/>
                </a:solidFill>
                <a:latin typeface="Courier New" charset="0"/>
                <a:ea typeface="ＭＳ Ｐゴシック" charset="-128"/>
                <a:cs typeface="Courier New" charset="0"/>
              </a:rPr>
              <a:t> mod </a:t>
            </a:r>
            <a:r>
              <a:rPr lang="en-AU" altLang="en-US" sz="2400" i="1" dirty="0">
                <a:solidFill>
                  <a:srgbClr val="0432FF"/>
                </a:solidFill>
                <a:latin typeface="Courier New" charset="0"/>
                <a:ea typeface="ＭＳ Ｐゴシック" charset="-128"/>
                <a:cs typeface="Courier New" charset="0"/>
              </a:rPr>
              <a:t>b</a:t>
            </a:r>
            <a:r>
              <a:rPr lang="en-AU" altLang="en-US" sz="2400" dirty="0">
                <a:solidFill>
                  <a:srgbClr val="0432FF"/>
                </a:solidFill>
                <a:latin typeface="Courier New" charset="0"/>
                <a:ea typeface="ＭＳ Ｐゴシック" charset="-128"/>
                <a:cs typeface="Courier New" charset="0"/>
              </a:rPr>
              <a:t>(</a:t>
            </a:r>
            <a:r>
              <a:rPr lang="en-AU" altLang="en-US" sz="2400" i="1" dirty="0">
                <a:solidFill>
                  <a:srgbClr val="0432FF"/>
                </a:solidFill>
                <a:latin typeface="Courier New" charset="0"/>
                <a:ea typeface="ＭＳ Ｐゴシック" charset="-128"/>
                <a:cs typeface="Courier New" charset="0"/>
              </a:rPr>
              <a:t>x</a:t>
            </a:r>
            <a:r>
              <a:rPr lang="en-AU" altLang="en-US" sz="2400" dirty="0">
                <a:solidFill>
                  <a:srgbClr val="0432FF"/>
                </a:solidFill>
                <a:latin typeface="Courier New" charset="0"/>
                <a:ea typeface="ＭＳ Ｐゴシック" charset="-128"/>
                <a:cs typeface="Courier New" charset="0"/>
              </a:rPr>
              <a:t>)</a:t>
            </a:r>
            <a:r>
              <a:rPr lang="en-US" altLang="en-US" sz="2400" dirty="0">
                <a:solidFill>
                  <a:srgbClr val="0432FF"/>
                </a:solidFill>
                <a:latin typeface="Courier New" charset="0"/>
                <a:ea typeface="ＭＳ Ｐゴシック" charset="-128"/>
                <a:cs typeface="Courier New" charset="0"/>
              </a:rPr>
              <a:t>);</a:t>
            </a:r>
          </a:p>
          <a:p>
            <a:pPr marL="914400" lvl="1" indent="-457200" eaLnBrk="1" hangingPunct="1">
              <a:lnSpc>
                <a:spcPct val="90000"/>
              </a:lnSpc>
              <a:buFont typeface="Wingdings" charset="2"/>
              <a:buNone/>
            </a:pPr>
            <a:r>
              <a:rPr lang="en-AU" altLang="en-US" dirty="0">
                <a:ea typeface="ＭＳ Ｐゴシック" charset="-128"/>
              </a:rPr>
              <a:t>	</a:t>
            </a:r>
          </a:p>
        </p:txBody>
      </p:sp>
      <p:sp>
        <p:nvSpPr>
          <p:cNvPr id="9523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D1FA361-1C02-3F40-A1D6-9BEB3C3F7D9D}" type="slidenum">
              <a:rPr lang="en-US" altLang="en-US" sz="1200">
                <a:solidFill>
                  <a:srgbClr val="898989"/>
                </a:solidFill>
                <a:latin typeface="Arial" charset="0"/>
              </a:rPr>
              <a:pPr>
                <a:spcBef>
                  <a:spcPct val="0"/>
                </a:spcBef>
                <a:buFontTx/>
                <a:buNone/>
              </a:pPr>
              <a:t>17</a:t>
            </a:fld>
            <a:endParaRPr lang="en-US" altLang="en-US" sz="1200">
              <a:solidFill>
                <a:srgbClr val="898989"/>
              </a:solidFill>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pPr eaLnBrk="1" hangingPunct="1"/>
            <a:r>
              <a:rPr lang="en-US" altLang="en-US">
                <a:ea typeface="ＭＳ Ｐゴシック" charset="-128"/>
              </a:rPr>
              <a:t>Finite Fields of the Form GF(2</a:t>
            </a:r>
            <a:r>
              <a:rPr lang="en-US" altLang="en-US" baseline="30000">
                <a:ea typeface="ＭＳ Ｐゴシック" charset="-128"/>
              </a:rPr>
              <a:t>n</a:t>
            </a:r>
            <a:r>
              <a:rPr lang="en-US" altLang="en-US">
                <a:ea typeface="ＭＳ Ｐゴシック" charset="-128"/>
              </a:rPr>
              <a:t>)</a:t>
            </a:r>
            <a:endParaRPr lang="en-AU" altLang="en-US">
              <a:ea typeface="ＭＳ Ｐゴシック" charset="-128"/>
            </a:endParaRPr>
          </a:p>
        </p:txBody>
      </p:sp>
      <p:sp>
        <p:nvSpPr>
          <p:cNvPr id="97282" name="Rectangle 3"/>
          <p:cNvSpPr>
            <a:spLocks noGrp="1" noChangeArrowheads="1"/>
          </p:cNvSpPr>
          <p:nvPr>
            <p:ph idx="1"/>
          </p:nvPr>
        </p:nvSpPr>
        <p:spPr>
          <a:xfrm>
            <a:off x="179388" y="1600200"/>
            <a:ext cx="8964612" cy="4781550"/>
          </a:xfrm>
        </p:spPr>
        <p:txBody>
          <a:bodyPr/>
          <a:lstStyle/>
          <a:p>
            <a:pPr marL="514350" indent="-457200" eaLnBrk="1" hangingPunct="1">
              <a:lnSpc>
                <a:spcPct val="90000"/>
              </a:lnSpc>
            </a:pPr>
            <a:r>
              <a:rPr lang="en-US" altLang="en-US" dirty="0">
                <a:ea typeface="ＭＳ Ｐゴシック" charset="-128"/>
              </a:rPr>
              <a:t>The </a:t>
            </a:r>
            <a:r>
              <a:rPr lang="en-US" altLang="en-US" dirty="0">
                <a:solidFill>
                  <a:srgbClr val="0432FF"/>
                </a:solidFill>
                <a:ea typeface="ＭＳ Ｐゴシック" charset="-128"/>
              </a:rPr>
              <a:t>order </a:t>
            </a:r>
            <a:r>
              <a:rPr lang="en-US" altLang="en-US" dirty="0">
                <a:ea typeface="ＭＳ Ｐゴシック" charset="-128"/>
              </a:rPr>
              <a:t>of a finite field must be of the form </a:t>
            </a:r>
            <a:r>
              <a:rPr lang="en-US" altLang="en-US" dirty="0" err="1">
                <a:ea typeface="ＭＳ Ｐゴシック" charset="-128"/>
              </a:rPr>
              <a:t>p</a:t>
            </a:r>
            <a:r>
              <a:rPr lang="en-US" altLang="en-US" baseline="30000" dirty="0" err="1">
                <a:ea typeface="ＭＳ Ｐゴシック" charset="-128"/>
              </a:rPr>
              <a:t>n</a:t>
            </a:r>
            <a:endParaRPr lang="en-US" altLang="en-US" baseline="30000" dirty="0">
              <a:ea typeface="ＭＳ Ｐゴシック" charset="-128"/>
            </a:endParaRPr>
          </a:p>
          <a:p>
            <a:pPr marL="514350" indent="-457200" eaLnBrk="1" hangingPunct="1">
              <a:lnSpc>
                <a:spcPct val="90000"/>
              </a:lnSpc>
            </a:pPr>
            <a:r>
              <a:rPr lang="en-AU" altLang="en-US" dirty="0">
                <a:ea typeface="ＭＳ Ｐゴシック" charset="-128"/>
              </a:rPr>
              <a:t>GF(p)  (i.e., </a:t>
            </a:r>
            <a:r>
              <a:rPr lang="en-US" altLang="en-US" dirty="0" err="1">
                <a:ea typeface="ＭＳ Ｐゴシック" charset="-128"/>
              </a:rPr>
              <a:t>Z</a:t>
            </a:r>
            <a:r>
              <a:rPr lang="en-US" altLang="en-US" baseline="-25000" dirty="0" err="1">
                <a:ea typeface="ＭＳ Ｐゴシック" charset="-128"/>
              </a:rPr>
              <a:t>p</a:t>
            </a:r>
            <a:r>
              <a:rPr lang="en-US" altLang="en-US" dirty="0">
                <a:ea typeface="ＭＳ Ｐゴシック" charset="-128"/>
              </a:rPr>
              <a:t> with modulo p) </a:t>
            </a:r>
            <a:r>
              <a:rPr lang="en-AU" altLang="en-US" dirty="0">
                <a:ea typeface="ＭＳ Ｐゴシック" charset="-128"/>
              </a:rPr>
              <a:t>is a finite field</a:t>
            </a:r>
          </a:p>
          <a:p>
            <a:pPr marL="514350" indent="-457200" eaLnBrk="1" hangingPunct="1">
              <a:lnSpc>
                <a:spcPct val="90000"/>
              </a:lnSpc>
            </a:pPr>
            <a:r>
              <a:rPr lang="en-AU" altLang="en-US" dirty="0">
                <a:ea typeface="ＭＳ Ｐゴシック" charset="-128"/>
              </a:rPr>
              <a:t>n&gt;1, operations </a:t>
            </a:r>
            <a:r>
              <a:rPr lang="en-AU" altLang="en-US" dirty="0">
                <a:solidFill>
                  <a:srgbClr val="0432FF"/>
                </a:solidFill>
                <a:ea typeface="ＭＳ Ｐゴシック" charset="-128"/>
              </a:rPr>
              <a:t>mod </a:t>
            </a:r>
            <a:r>
              <a:rPr lang="en-US" altLang="en-US" dirty="0" err="1">
                <a:solidFill>
                  <a:srgbClr val="0432FF"/>
                </a:solidFill>
                <a:ea typeface="ＭＳ Ｐゴシック" charset="-128"/>
              </a:rPr>
              <a:t>p</a:t>
            </a:r>
            <a:r>
              <a:rPr lang="en-US" altLang="en-US" baseline="30000" dirty="0" err="1">
                <a:solidFill>
                  <a:srgbClr val="0432FF"/>
                </a:solidFill>
                <a:ea typeface="ＭＳ Ｐゴシック" charset="-128"/>
              </a:rPr>
              <a:t>n</a:t>
            </a:r>
            <a:r>
              <a:rPr lang="en-AU" altLang="en-US" dirty="0">
                <a:solidFill>
                  <a:srgbClr val="0432FF"/>
                </a:solidFill>
                <a:ea typeface="ＭＳ Ｐゴシック" charset="-128"/>
              </a:rPr>
              <a:t> </a:t>
            </a:r>
            <a:r>
              <a:rPr lang="en-AU" altLang="en-US" dirty="0">
                <a:ea typeface="ＭＳ Ｐゴシック" charset="-128"/>
              </a:rPr>
              <a:t>do not produce a field</a:t>
            </a:r>
            <a:endParaRPr lang="en-US" altLang="en-US" baseline="30000" dirty="0">
              <a:ea typeface="ＭＳ Ｐゴシック" charset="-128"/>
            </a:endParaRPr>
          </a:p>
          <a:p>
            <a:pPr marL="514350" indent="-457200" eaLnBrk="1" hangingPunct="1">
              <a:lnSpc>
                <a:spcPct val="90000"/>
              </a:lnSpc>
            </a:pPr>
            <a:r>
              <a:rPr lang="en-US" altLang="en-US" dirty="0">
                <a:ea typeface="ＭＳ Ｐゴシック" charset="-128"/>
              </a:rPr>
              <a:t>For convenience and implementation efficiency, expect to work with integers in </a:t>
            </a:r>
            <a:r>
              <a:rPr lang="en-US" altLang="en-US" dirty="0">
                <a:solidFill>
                  <a:srgbClr val="0432FF"/>
                </a:solidFill>
                <a:ea typeface="ＭＳ Ｐゴシック" charset="-128"/>
              </a:rPr>
              <a:t>range 0 to 2</a:t>
            </a:r>
            <a:r>
              <a:rPr lang="en-US" altLang="en-US" baseline="30000" dirty="0">
                <a:solidFill>
                  <a:srgbClr val="0432FF"/>
                </a:solidFill>
                <a:ea typeface="ＭＳ Ｐゴシック" charset="-128"/>
              </a:rPr>
              <a:t>n</a:t>
            </a:r>
            <a:r>
              <a:rPr lang="en-US" altLang="en-US" dirty="0">
                <a:solidFill>
                  <a:srgbClr val="0432FF"/>
                </a:solidFill>
                <a:ea typeface="ＭＳ Ｐゴシック" charset="-128"/>
              </a:rPr>
              <a:t>-1</a:t>
            </a:r>
          </a:p>
          <a:p>
            <a:pPr marL="514350" indent="-457200" eaLnBrk="1" hangingPunct="1">
              <a:lnSpc>
                <a:spcPct val="90000"/>
              </a:lnSpc>
            </a:pPr>
            <a:r>
              <a:rPr lang="en-US" altLang="en-US" dirty="0">
                <a:ea typeface="ＭＳ Ｐゴシック" charset="-128"/>
              </a:rPr>
              <a:t>Z</a:t>
            </a:r>
            <a:r>
              <a:rPr lang="en-US" altLang="en-US" baseline="-25000" dirty="0">
                <a:ea typeface="ＭＳ Ｐゴシック" charset="-128"/>
              </a:rPr>
              <a:t>256</a:t>
            </a:r>
            <a:r>
              <a:rPr lang="en-US" altLang="en-US" dirty="0">
                <a:ea typeface="ＭＳ Ｐゴシック" charset="-128"/>
              </a:rPr>
              <a:t> mod 256 does not form a field</a:t>
            </a:r>
          </a:p>
          <a:p>
            <a:pPr marL="514350" indent="-457200" eaLnBrk="1" hangingPunct="1">
              <a:lnSpc>
                <a:spcPct val="90000"/>
              </a:lnSpc>
            </a:pPr>
            <a:r>
              <a:rPr lang="en-US" altLang="en-US" dirty="0">
                <a:ea typeface="ＭＳ Ｐゴシック" charset="-128"/>
              </a:rPr>
              <a:t>Z</a:t>
            </a:r>
            <a:r>
              <a:rPr lang="en-US" altLang="en-US" baseline="-25000" dirty="0">
                <a:ea typeface="ＭＳ Ｐゴシック" charset="-128"/>
              </a:rPr>
              <a:t>251</a:t>
            </a:r>
            <a:r>
              <a:rPr lang="en-US" altLang="en-US" dirty="0">
                <a:ea typeface="ＭＳ Ｐゴシック" charset="-128"/>
              </a:rPr>
              <a:t> mod 251 forms a field, with wasted integers</a:t>
            </a:r>
          </a:p>
          <a:p>
            <a:pPr marL="514350" indent="-457200" eaLnBrk="1" hangingPunct="1">
              <a:lnSpc>
                <a:spcPct val="90000"/>
              </a:lnSpc>
            </a:pPr>
            <a:r>
              <a:rPr lang="en-US" altLang="en-US" dirty="0">
                <a:ea typeface="ＭＳ Ｐゴシック" charset="-128"/>
              </a:rPr>
              <a:t>Multiplication in Z</a:t>
            </a:r>
            <a:r>
              <a:rPr lang="en-US" altLang="en-US" baseline="-25000" dirty="0">
                <a:ea typeface="ＭＳ Ｐゴシック" charset="-128"/>
              </a:rPr>
              <a:t>256,</a:t>
            </a:r>
            <a:r>
              <a:rPr lang="en-US" altLang="en-US" dirty="0">
                <a:ea typeface="ＭＳ Ｐゴシック" charset="-128"/>
              </a:rPr>
              <a:t> Z</a:t>
            </a:r>
            <a:r>
              <a:rPr lang="en-US" altLang="en-US" baseline="-25000" dirty="0">
                <a:ea typeface="ＭＳ Ｐゴシック" charset="-128"/>
              </a:rPr>
              <a:t>8 </a:t>
            </a:r>
            <a:r>
              <a:rPr lang="en-US" altLang="en-US" dirty="0">
                <a:ea typeface="ＭＳ Ｐゴシック" charset="-128"/>
              </a:rPr>
              <a:t> … maps unevenly</a:t>
            </a:r>
          </a:p>
          <a:p>
            <a:pPr marL="514350" indent="-457200" eaLnBrk="1" hangingPunct="1">
              <a:lnSpc>
                <a:spcPct val="90000"/>
              </a:lnSpc>
            </a:pPr>
            <a:r>
              <a:rPr lang="en-US" altLang="en-US" dirty="0">
                <a:solidFill>
                  <a:srgbClr val="0432FF"/>
                </a:solidFill>
                <a:ea typeface="ＭＳ Ｐゴシック" charset="-128"/>
              </a:rPr>
              <a:t>Thus, finite fields of the form GF(2</a:t>
            </a:r>
            <a:r>
              <a:rPr lang="en-US" altLang="en-US" baseline="30000" dirty="0">
                <a:solidFill>
                  <a:srgbClr val="0432FF"/>
                </a:solidFill>
                <a:ea typeface="ＭＳ Ｐゴシック" charset="-128"/>
              </a:rPr>
              <a:t>n</a:t>
            </a:r>
            <a:r>
              <a:rPr lang="en-US" altLang="en-US" dirty="0">
                <a:solidFill>
                  <a:srgbClr val="0432FF"/>
                </a:solidFill>
                <a:ea typeface="ＭＳ Ｐゴシック" charset="-128"/>
              </a:rPr>
              <a:t>) are attractive</a:t>
            </a:r>
          </a:p>
        </p:txBody>
      </p:sp>
      <p:sp>
        <p:nvSpPr>
          <p:cNvPr id="9728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D933F403-B6FF-294E-9928-6E9D6DA521A4}" type="slidenum">
              <a:rPr lang="en-US" altLang="en-US" sz="1200">
                <a:solidFill>
                  <a:srgbClr val="898989"/>
                </a:solidFill>
                <a:latin typeface="Arial" charset="0"/>
              </a:rPr>
              <a:pPr>
                <a:spcBef>
                  <a:spcPct val="0"/>
                </a:spcBef>
                <a:buFontTx/>
                <a:buNone/>
              </a:pPr>
              <a:t>18</a:t>
            </a:fld>
            <a:endParaRPr lang="en-US" altLang="en-US" sz="1200">
              <a:solidFill>
                <a:srgbClr val="898989"/>
              </a:solidFill>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p:txBody>
          <a:bodyPr/>
          <a:lstStyle/>
          <a:p>
            <a:pPr eaLnBrk="1" hangingPunct="1"/>
            <a:r>
              <a:rPr lang="en-US" altLang="en-US">
                <a:ea typeface="ＭＳ Ｐゴシック" charset="-128"/>
              </a:rPr>
              <a:t>Modulo 8 Multiplication in Z</a:t>
            </a:r>
            <a:r>
              <a:rPr lang="en-US" altLang="en-US" baseline="-25000">
                <a:ea typeface="ＭＳ Ｐゴシック" charset="-128"/>
              </a:rPr>
              <a:t>8</a:t>
            </a:r>
            <a:endParaRPr lang="en-AU" altLang="en-US">
              <a:ea typeface="ＭＳ Ｐゴシック" charset="-128"/>
            </a:endParaRPr>
          </a:p>
        </p:txBody>
      </p:sp>
      <p:sp>
        <p:nvSpPr>
          <p:cNvPr id="99330" name="Text Box 4"/>
          <p:cNvSpPr txBox="1">
            <a:spLocks noChangeArrowheads="1"/>
          </p:cNvSpPr>
          <p:nvPr/>
        </p:nvSpPr>
        <p:spPr bwMode="auto">
          <a:xfrm>
            <a:off x="914400" y="12954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50000"/>
              </a:spcBef>
              <a:buFontTx/>
              <a:buNone/>
            </a:pPr>
            <a:endParaRPr lang="en-US" altLang="en-US" sz="1800">
              <a:latin typeface="Arial" charset="0"/>
            </a:endParaRPr>
          </a:p>
        </p:txBody>
      </p:sp>
      <p:graphicFrame>
        <p:nvGraphicFramePr>
          <p:cNvPr id="61945" name="Group 505"/>
          <p:cNvGraphicFramePr>
            <a:graphicFrameLocks noGrp="1"/>
          </p:cNvGraphicFramePr>
          <p:nvPr/>
        </p:nvGraphicFramePr>
        <p:xfrm>
          <a:off x="1327150" y="1371600"/>
          <a:ext cx="3676650" cy="5000625"/>
        </p:xfrm>
        <a:graphic>
          <a:graphicData uri="http://schemas.openxmlformats.org/drawingml/2006/table">
            <a:tbl>
              <a:tblPr/>
              <a:tblGrid>
                <a:gridCol w="384175">
                  <a:extLst>
                    <a:ext uri="{9D8B030D-6E8A-4147-A177-3AD203B41FA5}">
                      <a16:colId xmlns:a16="http://schemas.microsoft.com/office/drawing/2014/main" val="20000"/>
                    </a:ext>
                  </a:extLst>
                </a:gridCol>
                <a:gridCol w="411163">
                  <a:extLst>
                    <a:ext uri="{9D8B030D-6E8A-4147-A177-3AD203B41FA5}">
                      <a16:colId xmlns:a16="http://schemas.microsoft.com/office/drawing/2014/main" val="20001"/>
                    </a:ext>
                  </a:extLst>
                </a:gridCol>
                <a:gridCol w="411162">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1163">
                  <a:extLst>
                    <a:ext uri="{9D8B030D-6E8A-4147-A177-3AD203B41FA5}">
                      <a16:colId xmlns:a16="http://schemas.microsoft.com/office/drawing/2014/main" val="20004"/>
                    </a:ext>
                  </a:extLst>
                </a:gridCol>
                <a:gridCol w="411162">
                  <a:extLst>
                    <a:ext uri="{9D8B030D-6E8A-4147-A177-3AD203B41FA5}">
                      <a16:colId xmlns:a16="http://schemas.microsoft.com/office/drawing/2014/main" val="20005"/>
                    </a:ext>
                  </a:extLst>
                </a:gridCol>
                <a:gridCol w="411163">
                  <a:extLst>
                    <a:ext uri="{9D8B030D-6E8A-4147-A177-3AD203B41FA5}">
                      <a16:colId xmlns:a16="http://schemas.microsoft.com/office/drawing/2014/main" val="20006"/>
                    </a:ext>
                  </a:extLst>
                </a:gridCol>
                <a:gridCol w="411162">
                  <a:extLst>
                    <a:ext uri="{9D8B030D-6E8A-4147-A177-3AD203B41FA5}">
                      <a16:colId xmlns:a16="http://schemas.microsoft.com/office/drawing/2014/main" val="20007"/>
                    </a:ext>
                  </a:extLst>
                </a:gridCol>
                <a:gridCol w="412750">
                  <a:extLst>
                    <a:ext uri="{9D8B030D-6E8A-4147-A177-3AD203B41FA5}">
                      <a16:colId xmlns:a16="http://schemas.microsoft.com/office/drawing/2014/main" val="20008"/>
                    </a:ext>
                  </a:extLst>
                </a:gridCol>
              </a:tblGrid>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1</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rgbClr val="003399"/>
                          </a:solidFill>
                          <a:effectLst/>
                          <a:latin typeface="Times" pitchFamily="-107" charset="0"/>
                          <a:ea typeface="ＭＳ Ｐゴシック" pitchFamily="34" charset="-128"/>
                        </a:rPr>
                        <a:t>1</a:t>
                      </a:r>
                      <a:endParaRPr kumimoji="0" lang="en-US" sz="2800" b="0" i="0" u="none" strike="noStrike" cap="none" normalizeH="0" baseline="0">
                        <a:ln>
                          <a:noFill/>
                        </a:ln>
                        <a:solidFill>
                          <a:srgbClr val="003399"/>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rgbClr val="C00000"/>
                          </a:solidFill>
                          <a:effectLst/>
                          <a:latin typeface="Times" pitchFamily="-107" charset="0"/>
                          <a:ea typeface="ＭＳ Ｐゴシック" pitchFamily="34" charset="-128"/>
                        </a:rPr>
                        <a:t>0</a:t>
                      </a:r>
                      <a:endParaRPr kumimoji="0" lang="en-US" sz="2800" b="0" i="0" u="none" strike="noStrike" cap="none" normalizeH="0" baseline="0">
                        <a:ln>
                          <a:noFill/>
                        </a:ln>
                        <a:solidFill>
                          <a:srgbClr val="C00000"/>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rgbClr val="003399"/>
                          </a:solidFill>
                          <a:effectLst/>
                          <a:latin typeface="Times" pitchFamily="-107" charset="0"/>
                          <a:ea typeface="ＭＳ Ｐゴシック" pitchFamily="34" charset="-128"/>
                        </a:rPr>
                        <a:t>1</a:t>
                      </a:r>
                      <a:endParaRPr kumimoji="0" lang="en-US" sz="2800" b="0" i="0" u="none" strike="noStrike" cap="none" normalizeH="0" baseline="0">
                        <a:ln>
                          <a:noFill/>
                        </a:ln>
                        <a:solidFill>
                          <a:srgbClr val="003399"/>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rgbClr val="C00000"/>
                          </a:solidFill>
                          <a:effectLst/>
                          <a:latin typeface="Times" pitchFamily="-107" charset="0"/>
                          <a:ea typeface="ＭＳ Ｐゴシック" pitchFamily="34" charset="-128"/>
                        </a:rPr>
                        <a:t>0</a:t>
                      </a:r>
                      <a:endParaRPr kumimoji="0" lang="en-US" sz="2800" b="0" i="0" u="none" strike="noStrike" cap="none" normalizeH="0" baseline="0">
                        <a:ln>
                          <a:noFill/>
                        </a:ln>
                        <a:solidFill>
                          <a:srgbClr val="C00000"/>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rgbClr val="C00000"/>
                          </a:solidFill>
                          <a:effectLst/>
                          <a:latin typeface="Times" pitchFamily="-107" charset="0"/>
                          <a:ea typeface="ＭＳ Ｐゴシック" pitchFamily="34" charset="-128"/>
                        </a:rPr>
                        <a:t>0</a:t>
                      </a:r>
                      <a:endParaRPr kumimoji="0" lang="en-US" sz="2800" b="0" i="0" u="none" strike="noStrike" cap="none" normalizeH="0" baseline="0">
                        <a:ln>
                          <a:noFill/>
                        </a:ln>
                        <a:solidFill>
                          <a:srgbClr val="C00000"/>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rgbClr val="C00000"/>
                          </a:solidFill>
                          <a:effectLst/>
                          <a:latin typeface="Times" pitchFamily="-107" charset="0"/>
                          <a:ea typeface="ＭＳ Ｐゴシック" pitchFamily="34" charset="-128"/>
                        </a:rPr>
                        <a:t>0</a:t>
                      </a:r>
                      <a:endParaRPr kumimoji="0" lang="en-US" sz="2800" b="0" i="0" u="none" strike="noStrike" cap="none" normalizeH="0" baseline="0">
                        <a:ln>
                          <a:noFill/>
                        </a:ln>
                        <a:solidFill>
                          <a:srgbClr val="C00000"/>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rgbClr val="003399"/>
                          </a:solidFill>
                          <a:effectLst/>
                          <a:latin typeface="Times" pitchFamily="-107" charset="0"/>
                          <a:ea typeface="ＭＳ Ｐゴシック" pitchFamily="34" charset="-128"/>
                        </a:rPr>
                        <a:t>1</a:t>
                      </a:r>
                      <a:endParaRPr kumimoji="0" lang="en-US" sz="2800" b="0" i="0" u="none" strike="noStrike" cap="none" normalizeH="0" baseline="0">
                        <a:ln>
                          <a:noFill/>
                        </a:ln>
                        <a:solidFill>
                          <a:srgbClr val="003399"/>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rgbClr val="C00000"/>
                          </a:solidFill>
                          <a:effectLst/>
                          <a:latin typeface="Times" pitchFamily="-107" charset="0"/>
                          <a:ea typeface="ＭＳ Ｐゴシック" pitchFamily="34" charset="-128"/>
                        </a:rPr>
                        <a:t>0</a:t>
                      </a:r>
                      <a:endParaRPr kumimoji="0" lang="en-US" sz="2800" b="0" i="0" u="none" strike="noStrike" cap="none" normalizeH="0" baseline="0">
                        <a:ln>
                          <a:noFill/>
                        </a:ln>
                        <a:solidFill>
                          <a:srgbClr val="C00000"/>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562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0</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7</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6</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5</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4</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3</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latin typeface="Times" pitchFamily="-107" charset="0"/>
                          <a:ea typeface="ＭＳ Ｐゴシック" pitchFamily="34" charset="-128"/>
                        </a:rPr>
                        <a:t>2</a:t>
                      </a:r>
                      <a:endParaRPr kumimoji="0" lang="en-US" sz="2800" b="0" i="0" u="none" strike="noStrike" cap="none" normalizeH="0" baseline="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2800" b="0" i="0" u="none" strike="noStrike" cap="none" normalizeH="0" baseline="0">
                          <a:ln>
                            <a:noFill/>
                          </a:ln>
                          <a:solidFill>
                            <a:srgbClr val="003399"/>
                          </a:solidFill>
                          <a:effectLst/>
                          <a:latin typeface="Times" pitchFamily="-107" charset="0"/>
                          <a:ea typeface="ＭＳ Ｐゴシック" pitchFamily="34" charset="-128"/>
                        </a:rPr>
                        <a:t>1</a:t>
                      </a:r>
                      <a:endParaRPr kumimoji="0" lang="en-US" sz="2800" b="0" i="0" u="none" strike="noStrike" cap="none" normalizeH="0" baseline="0">
                        <a:ln>
                          <a:noFill/>
                        </a:ln>
                        <a:solidFill>
                          <a:srgbClr val="003399"/>
                        </a:solidFill>
                        <a:effectLst>
                          <a:outerShdw blurRad="38100" dist="38100" dir="2700000" algn="tl">
                            <a:srgbClr val="C0C0C0"/>
                          </a:outerShdw>
                        </a:effectLst>
                        <a:latin typeface="Arial"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9943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DBF9F86-90FC-FE41-858B-ACE14581F812}" type="slidenum">
              <a:rPr lang="en-US" altLang="en-US" sz="1200">
                <a:solidFill>
                  <a:srgbClr val="898989"/>
                </a:solidFill>
                <a:latin typeface="Arial" charset="0"/>
              </a:rPr>
              <a:pPr>
                <a:spcBef>
                  <a:spcPct val="0"/>
                </a:spcBef>
                <a:buFontTx/>
                <a:buNone/>
              </a:pPr>
              <a:t>19</a:t>
            </a:fld>
            <a:endParaRPr lang="en-US" altLang="en-US" sz="1200">
              <a:solidFill>
                <a:srgbClr val="898989"/>
              </a:solidFill>
              <a:latin typeface="Arial" charset="0"/>
            </a:endParaRPr>
          </a:p>
        </p:txBody>
      </p:sp>
      <p:sp>
        <p:nvSpPr>
          <p:cNvPr id="99432" name="TextBox 5"/>
          <p:cNvSpPr txBox="1">
            <a:spLocks noChangeArrowheads="1"/>
          </p:cNvSpPr>
          <p:nvPr/>
        </p:nvSpPr>
        <p:spPr bwMode="auto">
          <a:xfrm>
            <a:off x="5292725" y="1989138"/>
            <a:ext cx="363537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a:latin typeface="Arial" charset="0"/>
              </a:rPr>
              <a:t>The matrix is symmetric about the main diagonal</a:t>
            </a:r>
          </a:p>
          <a:p>
            <a:pPr eaLnBrk="1" hangingPunct="1">
              <a:spcBef>
                <a:spcPct val="0"/>
              </a:spcBef>
              <a:buFontTx/>
              <a:buNone/>
            </a:pPr>
            <a:endParaRPr lang="en-US" altLang="en-US" sz="2000">
              <a:latin typeface="Arial" charset="0"/>
            </a:endParaRPr>
          </a:p>
          <a:p>
            <a:pPr eaLnBrk="1" hangingPunct="1">
              <a:spcBef>
                <a:spcPct val="0"/>
              </a:spcBef>
              <a:buFontTx/>
              <a:buNone/>
            </a:pPr>
            <a:r>
              <a:rPr lang="en-US" altLang="en-US" sz="2000">
                <a:latin typeface="Arial" charset="0"/>
              </a:rPr>
              <a:t>Multiplicative inverse exists to some integers in mod 8 multiplication:</a:t>
            </a:r>
          </a:p>
          <a:p>
            <a:pPr eaLnBrk="1" hangingPunct="1">
              <a:spcBef>
                <a:spcPct val="0"/>
              </a:spcBef>
              <a:buFontTx/>
              <a:buNone/>
            </a:pPr>
            <a:r>
              <a:rPr lang="en-US" altLang="en-US" sz="2000">
                <a:latin typeface="Arial" charset="0"/>
              </a:rPr>
              <a:t>(x * y) mod 8 = 1</a:t>
            </a:r>
          </a:p>
        </p:txBody>
      </p:sp>
      <p:sp>
        <p:nvSpPr>
          <p:cNvPr id="99433" name="TextBox 5"/>
          <p:cNvSpPr txBox="1">
            <a:spLocks noChangeArrowheads="1"/>
          </p:cNvSpPr>
          <p:nvPr/>
        </p:nvSpPr>
        <p:spPr bwMode="auto">
          <a:xfrm>
            <a:off x="5148263" y="4410075"/>
            <a:ext cx="3995737"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Number of nonzero multiplication results is not uniform:</a:t>
            </a:r>
          </a:p>
          <a:p>
            <a:pPr eaLnBrk="1" hangingPunct="1">
              <a:spcBef>
                <a:spcPct val="0"/>
              </a:spcBef>
              <a:buFontTx/>
              <a:buNone/>
            </a:pPr>
            <a:r>
              <a:rPr lang="en-US" altLang="en-US" sz="2000" dirty="0">
                <a:solidFill>
                  <a:srgbClr val="0432FF"/>
                </a:solidFill>
                <a:latin typeface="Arial" charset="0"/>
              </a:rPr>
              <a:t>Integer   1   2   3   4   5   6   7 </a:t>
            </a:r>
          </a:p>
          <a:p>
            <a:pPr eaLnBrk="1" hangingPunct="1">
              <a:spcBef>
                <a:spcPct val="0"/>
              </a:spcBef>
              <a:buFontTx/>
              <a:buNone/>
            </a:pPr>
            <a:r>
              <a:rPr lang="en-US" altLang="en-US" sz="2000" dirty="0">
                <a:solidFill>
                  <a:srgbClr val="0432FF"/>
                </a:solidFill>
                <a:latin typeface="Arial" charset="0"/>
              </a:rPr>
              <a:t>Z</a:t>
            </a:r>
            <a:r>
              <a:rPr lang="en-US" altLang="en-US" sz="2000" baseline="-25000" dirty="0">
                <a:solidFill>
                  <a:srgbClr val="0432FF"/>
                </a:solidFill>
                <a:latin typeface="Arial" charset="0"/>
              </a:rPr>
              <a:t>8                </a:t>
            </a:r>
            <a:r>
              <a:rPr lang="en-US" altLang="en-US" sz="2000" dirty="0">
                <a:solidFill>
                  <a:srgbClr val="0432FF"/>
                </a:solidFill>
                <a:latin typeface="Arial" charset="0"/>
              </a:rPr>
              <a:t>4   8   4  12  4   8   4 </a:t>
            </a:r>
          </a:p>
          <a:p>
            <a:pPr eaLnBrk="1" hangingPunct="1">
              <a:spcBef>
                <a:spcPct val="0"/>
              </a:spcBef>
              <a:buFontTx/>
              <a:buNone/>
            </a:pPr>
            <a:r>
              <a:rPr lang="en-US" altLang="en-US" sz="2000" dirty="0">
                <a:solidFill>
                  <a:srgbClr val="0432FF"/>
                </a:solidFill>
                <a:latin typeface="Arial" charset="0"/>
              </a:rPr>
              <a:t>cryptographically weaker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altLang="en-US">
                <a:ea typeface="ＭＳ Ｐゴシック" charset="-128"/>
              </a:rPr>
              <a:t>Group</a:t>
            </a:r>
            <a:endParaRPr lang="en-AU" altLang="en-US">
              <a:ea typeface="ＭＳ Ｐゴシック" charset="-128"/>
            </a:endParaRPr>
          </a:p>
        </p:txBody>
      </p:sp>
      <p:sp>
        <p:nvSpPr>
          <p:cNvPr id="62466" name="Rectangle 3"/>
          <p:cNvSpPr>
            <a:spLocks noGrp="1" noChangeArrowheads="1"/>
          </p:cNvSpPr>
          <p:nvPr>
            <p:ph idx="1"/>
          </p:nvPr>
        </p:nvSpPr>
        <p:spPr>
          <a:xfrm>
            <a:off x="323850" y="1352550"/>
            <a:ext cx="8686800" cy="5029200"/>
          </a:xfrm>
        </p:spPr>
        <p:txBody>
          <a:bodyPr/>
          <a:lstStyle/>
          <a:p>
            <a:pPr eaLnBrk="1" hangingPunct="1">
              <a:lnSpc>
                <a:spcPct val="90000"/>
              </a:lnSpc>
            </a:pPr>
            <a:r>
              <a:rPr lang="en-US" altLang="en-US" sz="2400" dirty="0">
                <a:latin typeface="Arial" charset="0"/>
                <a:ea typeface="ＭＳ Ｐゴシック" charset="-128"/>
              </a:rPr>
              <a:t>A group G, denoted by </a:t>
            </a:r>
            <a:r>
              <a:rPr lang="en-US" altLang="en-US" sz="2400" dirty="0">
                <a:solidFill>
                  <a:srgbClr val="0432FF"/>
                </a:solidFill>
                <a:latin typeface="Arial" charset="0"/>
                <a:ea typeface="ＭＳ Ｐゴシック" charset="-128"/>
              </a:rPr>
              <a:t>{G, • }</a:t>
            </a:r>
            <a:r>
              <a:rPr lang="en-US" altLang="en-US" sz="2400" dirty="0">
                <a:latin typeface="Arial" charset="0"/>
                <a:ea typeface="ＭＳ Ｐゴシック" charset="-128"/>
              </a:rPr>
              <a:t>, is a set of elements with a </a:t>
            </a:r>
            <a:r>
              <a:rPr lang="en-US" altLang="en-US" sz="2400" dirty="0">
                <a:solidFill>
                  <a:srgbClr val="0432FF"/>
                </a:solidFill>
                <a:latin typeface="Arial" charset="0"/>
                <a:ea typeface="ＭＳ Ｐゴシック" charset="-128"/>
              </a:rPr>
              <a:t>binary operation</a:t>
            </a:r>
            <a:r>
              <a:rPr lang="en-US" altLang="en-US" sz="2400" dirty="0">
                <a:latin typeface="Arial" charset="0"/>
                <a:ea typeface="ＭＳ Ｐゴシック" charset="-128"/>
              </a:rPr>
              <a:t>, denoted by •, that associates to each </a:t>
            </a:r>
            <a:r>
              <a:rPr lang="en-US" altLang="en-US" sz="2400" dirty="0">
                <a:solidFill>
                  <a:srgbClr val="0432FF"/>
                </a:solidFill>
                <a:latin typeface="Arial" charset="0"/>
                <a:ea typeface="ＭＳ Ｐゴシック" charset="-128"/>
              </a:rPr>
              <a:t>ordered pair (a, b) </a:t>
            </a:r>
            <a:r>
              <a:rPr lang="en-US" altLang="en-US" sz="2400" dirty="0">
                <a:latin typeface="Arial" charset="0"/>
                <a:ea typeface="ＭＳ Ｐゴシック" charset="-128"/>
              </a:rPr>
              <a:t>of elements in G an element (</a:t>
            </a:r>
            <a:r>
              <a:rPr lang="en-US" altLang="en-US" sz="2400" dirty="0">
                <a:solidFill>
                  <a:srgbClr val="0432FF"/>
                </a:solidFill>
                <a:latin typeface="Arial" charset="0"/>
                <a:ea typeface="ＭＳ Ｐゴシック" charset="-128"/>
              </a:rPr>
              <a:t>a • b</a:t>
            </a:r>
            <a:r>
              <a:rPr lang="en-US" altLang="en-US" sz="2400" dirty="0">
                <a:latin typeface="Arial" charset="0"/>
                <a:ea typeface="ＭＳ Ｐゴシック" charset="-128"/>
              </a:rPr>
              <a:t>) in G, such that the following axioms are obeyed:</a:t>
            </a:r>
            <a:endParaRPr lang="en-AU" altLang="en-US" sz="2400" dirty="0">
              <a:ea typeface="ＭＳ Ｐゴシック" charset="-128"/>
            </a:endParaRPr>
          </a:p>
          <a:p>
            <a:pPr lvl="1" eaLnBrk="1" hangingPunct="1">
              <a:lnSpc>
                <a:spcPct val="90000"/>
              </a:lnSpc>
            </a:pPr>
            <a:r>
              <a:rPr lang="en-AU" altLang="en-US" sz="2400" dirty="0">
                <a:ea typeface="ＭＳ Ｐゴシック" charset="-128"/>
              </a:rPr>
              <a:t>(A1) </a:t>
            </a:r>
            <a:r>
              <a:rPr lang="en-AU" altLang="en-US" sz="2400" dirty="0">
                <a:solidFill>
                  <a:srgbClr val="0432FF"/>
                </a:solidFill>
                <a:ea typeface="ＭＳ Ｐゴシック" charset="-128"/>
              </a:rPr>
              <a:t>closure</a:t>
            </a:r>
            <a:r>
              <a:rPr lang="en-AU" altLang="en-US" sz="2400" dirty="0">
                <a:ea typeface="ＭＳ Ｐゴシック" charset="-128"/>
              </a:rPr>
              <a:t>:  </a:t>
            </a:r>
            <a:r>
              <a:rPr lang="en-AU" altLang="en-US" sz="2400" i="1" dirty="0">
                <a:ea typeface="ＭＳ Ｐゴシック" charset="-128"/>
              </a:rPr>
              <a:t>a and b belong to G, then a</a:t>
            </a:r>
            <a:r>
              <a:rPr lang="en-US" altLang="en-US" sz="2400" i="1" dirty="0">
                <a:latin typeface="Arial" charset="0"/>
                <a:ea typeface="ＭＳ Ｐゴシック" charset="-128"/>
              </a:rPr>
              <a:t> • </a:t>
            </a:r>
            <a:r>
              <a:rPr lang="en-US" altLang="en-US" sz="2400" i="1" dirty="0">
                <a:ea typeface="ＭＳ Ｐゴシック" charset="-128"/>
              </a:rPr>
              <a:t>b is in G</a:t>
            </a:r>
            <a:endParaRPr lang="en-AU" altLang="en-US" sz="2400" i="1" dirty="0">
              <a:ea typeface="ＭＳ Ｐゴシック" charset="-128"/>
            </a:endParaRPr>
          </a:p>
          <a:p>
            <a:pPr lvl="1" eaLnBrk="1" hangingPunct="1">
              <a:lnSpc>
                <a:spcPct val="90000"/>
              </a:lnSpc>
            </a:pPr>
            <a:r>
              <a:rPr lang="en-AU" altLang="en-US" sz="2400" dirty="0">
                <a:ea typeface="ＭＳ Ｐゴシック" charset="-128"/>
              </a:rPr>
              <a:t>(A2) </a:t>
            </a:r>
            <a:r>
              <a:rPr lang="en-AU" altLang="en-US" sz="2400" dirty="0">
                <a:solidFill>
                  <a:srgbClr val="0432FF"/>
                </a:solidFill>
                <a:ea typeface="ＭＳ Ｐゴシック" charset="-128"/>
              </a:rPr>
              <a:t>associative</a:t>
            </a:r>
            <a:r>
              <a:rPr lang="en-AU" altLang="en-US" sz="2400" dirty="0">
                <a:ea typeface="ＭＳ Ｐゴシック" charset="-128"/>
              </a:rPr>
              <a:t> :	</a:t>
            </a:r>
            <a:r>
              <a:rPr lang="en-AU" altLang="en-US" sz="2400" i="1" dirty="0">
                <a:ea typeface="ＭＳ Ｐゴシック" charset="-128"/>
              </a:rPr>
              <a:t>(a</a:t>
            </a:r>
            <a:r>
              <a:rPr lang="en-US" altLang="en-US" sz="2400" i="1" dirty="0">
                <a:latin typeface="Arial" charset="0"/>
                <a:ea typeface="ＭＳ Ｐゴシック" charset="-128"/>
              </a:rPr>
              <a:t> • </a:t>
            </a:r>
            <a:r>
              <a:rPr lang="en-AU" altLang="en-US" sz="2400" i="1" dirty="0">
                <a:ea typeface="ＭＳ Ｐゴシック" charset="-128"/>
              </a:rPr>
              <a:t>b)</a:t>
            </a:r>
            <a:r>
              <a:rPr lang="en-US" altLang="en-US" sz="2400" i="1" dirty="0">
                <a:latin typeface="Arial" charset="0"/>
                <a:ea typeface="ＭＳ Ｐゴシック" charset="-128"/>
              </a:rPr>
              <a:t> • </a:t>
            </a:r>
            <a:r>
              <a:rPr lang="en-AU" altLang="en-US" sz="2400" i="1" dirty="0">
                <a:ea typeface="ＭＳ Ｐゴシック" charset="-128"/>
              </a:rPr>
              <a:t>c = a</a:t>
            </a:r>
            <a:r>
              <a:rPr lang="en-US" altLang="en-US" sz="2400" i="1" dirty="0">
                <a:latin typeface="Arial" charset="0"/>
                <a:ea typeface="ＭＳ Ｐゴシック" charset="-128"/>
              </a:rPr>
              <a:t> • </a:t>
            </a:r>
            <a:r>
              <a:rPr lang="en-AU" altLang="en-US" sz="2400" i="1" dirty="0">
                <a:ea typeface="ＭＳ Ｐゴシック" charset="-128"/>
              </a:rPr>
              <a:t>(b</a:t>
            </a:r>
            <a:r>
              <a:rPr lang="en-US" altLang="en-US" sz="2400" i="1" dirty="0">
                <a:latin typeface="Arial" charset="0"/>
                <a:ea typeface="ＭＳ Ｐゴシック" charset="-128"/>
              </a:rPr>
              <a:t> • </a:t>
            </a:r>
            <a:r>
              <a:rPr lang="en-AU" altLang="en-US" sz="2400" i="1" dirty="0">
                <a:ea typeface="ＭＳ Ｐゴシック" charset="-128"/>
              </a:rPr>
              <a:t>c) </a:t>
            </a:r>
          </a:p>
          <a:p>
            <a:pPr lvl="1" eaLnBrk="1" hangingPunct="1">
              <a:lnSpc>
                <a:spcPct val="90000"/>
              </a:lnSpc>
            </a:pPr>
            <a:r>
              <a:rPr lang="en-AU" altLang="en-US" sz="2400" dirty="0">
                <a:ea typeface="ＭＳ Ｐゴシック" charset="-128"/>
              </a:rPr>
              <a:t>(A3) has </a:t>
            </a:r>
            <a:r>
              <a:rPr lang="en-AU" altLang="en-US" sz="2400" dirty="0">
                <a:solidFill>
                  <a:srgbClr val="0432FF"/>
                </a:solidFill>
                <a:ea typeface="ＭＳ Ｐゴシック" charset="-128"/>
              </a:rPr>
              <a:t>identity element </a:t>
            </a:r>
            <a:r>
              <a:rPr lang="en-AU" altLang="en-US" sz="2400" dirty="0">
                <a:solidFill>
                  <a:srgbClr val="0432FF"/>
                </a:solidFill>
                <a:latin typeface="Courier New" charset="0"/>
                <a:ea typeface="ＭＳ Ｐゴシック" charset="-128"/>
              </a:rPr>
              <a:t>e</a:t>
            </a:r>
            <a:r>
              <a:rPr lang="en-AU" altLang="en-US" sz="2400" dirty="0">
                <a:ea typeface="ＭＳ Ｐゴシック" charset="-128"/>
              </a:rPr>
              <a:t>:	</a:t>
            </a:r>
            <a:r>
              <a:rPr lang="en-AU" altLang="en-US" sz="2400" i="1" dirty="0">
                <a:ea typeface="ＭＳ Ｐゴシック" charset="-128"/>
              </a:rPr>
              <a:t>e</a:t>
            </a:r>
            <a:r>
              <a:rPr lang="en-US" altLang="en-US" sz="2400" i="1" dirty="0">
                <a:ea typeface="ＭＳ Ｐゴシック" charset="-128"/>
              </a:rPr>
              <a:t> • </a:t>
            </a:r>
            <a:r>
              <a:rPr lang="en-AU" altLang="en-US" sz="2400" i="1" dirty="0">
                <a:ea typeface="ＭＳ Ｐゴシック" charset="-128"/>
              </a:rPr>
              <a:t>a = a</a:t>
            </a:r>
            <a:r>
              <a:rPr lang="en-US" altLang="en-US" sz="2400" i="1" dirty="0">
                <a:ea typeface="ＭＳ Ｐゴシック" charset="-128"/>
              </a:rPr>
              <a:t> • </a:t>
            </a:r>
            <a:r>
              <a:rPr lang="en-AU" altLang="en-US" sz="2400" i="1" dirty="0">
                <a:ea typeface="ＭＳ Ｐゴシック" charset="-128"/>
              </a:rPr>
              <a:t>e = a </a:t>
            </a:r>
          </a:p>
          <a:p>
            <a:pPr lvl="1" eaLnBrk="1" hangingPunct="1">
              <a:lnSpc>
                <a:spcPct val="90000"/>
              </a:lnSpc>
            </a:pPr>
            <a:r>
              <a:rPr lang="en-AU" altLang="en-US" sz="2400" dirty="0">
                <a:ea typeface="ＭＳ Ｐゴシック" charset="-128"/>
              </a:rPr>
              <a:t>(A4) each a has an </a:t>
            </a:r>
            <a:r>
              <a:rPr lang="en-AU" altLang="en-US" sz="2400" dirty="0">
                <a:solidFill>
                  <a:srgbClr val="0432FF"/>
                </a:solidFill>
                <a:ea typeface="ＭＳ Ｐゴシック" charset="-128"/>
              </a:rPr>
              <a:t>inverse element </a:t>
            </a:r>
            <a:r>
              <a:rPr lang="en-AU" altLang="en-US" sz="2400" dirty="0">
                <a:solidFill>
                  <a:srgbClr val="0432FF"/>
                </a:solidFill>
                <a:latin typeface="Courier New" charset="0"/>
                <a:ea typeface="ＭＳ Ｐゴシック" charset="-128"/>
              </a:rPr>
              <a:t>a</a:t>
            </a:r>
            <a:r>
              <a:rPr lang="en-AU" altLang="en-US" sz="2400" baseline="30000" dirty="0">
                <a:solidFill>
                  <a:srgbClr val="0432FF"/>
                </a:solidFill>
                <a:latin typeface="Courier New" charset="0"/>
                <a:ea typeface="ＭＳ Ｐゴシック" charset="-128"/>
              </a:rPr>
              <a:t>-1</a:t>
            </a:r>
            <a:r>
              <a:rPr lang="en-AU" altLang="en-US" sz="2400" dirty="0">
                <a:ea typeface="ＭＳ Ｐゴシック" charset="-128"/>
              </a:rPr>
              <a:t>: </a:t>
            </a:r>
            <a:r>
              <a:rPr lang="en-AU" altLang="en-US" sz="2400" i="1" dirty="0">
                <a:ea typeface="ＭＳ Ｐゴシック" charset="-128"/>
              </a:rPr>
              <a:t>a</a:t>
            </a:r>
            <a:r>
              <a:rPr lang="en-US" altLang="en-US" sz="2400" i="1" dirty="0">
                <a:ea typeface="ＭＳ Ｐゴシック" charset="-128"/>
              </a:rPr>
              <a:t> • </a:t>
            </a:r>
            <a:r>
              <a:rPr lang="en-AU" altLang="en-US" sz="2400" i="1" dirty="0">
                <a:ea typeface="ＭＳ Ｐゴシック" charset="-128"/>
              </a:rPr>
              <a:t>a</a:t>
            </a:r>
            <a:r>
              <a:rPr lang="en-AU" altLang="en-US" sz="2400" i="1" baseline="30000" dirty="0">
                <a:ea typeface="ＭＳ Ｐゴシック" charset="-128"/>
              </a:rPr>
              <a:t>-1</a:t>
            </a:r>
            <a:r>
              <a:rPr lang="en-AU" altLang="en-US" sz="2400" i="1" dirty="0">
                <a:ea typeface="ＭＳ Ｐゴシック" charset="-128"/>
              </a:rPr>
              <a:t> = a</a:t>
            </a:r>
            <a:r>
              <a:rPr lang="en-AU" altLang="en-US" sz="2400" i="1" baseline="30000" dirty="0">
                <a:ea typeface="ＭＳ Ｐゴシック" charset="-128"/>
              </a:rPr>
              <a:t>-1 </a:t>
            </a:r>
            <a:r>
              <a:rPr lang="en-US" altLang="en-US" sz="2400" i="1" dirty="0">
                <a:ea typeface="ＭＳ Ｐゴシック" charset="-128"/>
              </a:rPr>
              <a:t>• </a:t>
            </a:r>
            <a:r>
              <a:rPr lang="en-AU" altLang="en-US" sz="2400" i="1" dirty="0">
                <a:ea typeface="ＭＳ Ｐゴシック" charset="-128"/>
              </a:rPr>
              <a:t>a</a:t>
            </a:r>
            <a:r>
              <a:rPr lang="en-US" altLang="en-US" sz="2400" i="1" dirty="0">
                <a:ea typeface="ＭＳ Ｐゴシック" charset="-128"/>
              </a:rPr>
              <a:t> </a:t>
            </a:r>
            <a:r>
              <a:rPr lang="en-AU" altLang="en-US" sz="2400" i="1" dirty="0">
                <a:ea typeface="ＭＳ Ｐゴシック" charset="-128"/>
              </a:rPr>
              <a:t>= e</a:t>
            </a:r>
          </a:p>
          <a:p>
            <a:pPr eaLnBrk="1" hangingPunct="1">
              <a:lnSpc>
                <a:spcPct val="90000"/>
              </a:lnSpc>
            </a:pPr>
            <a:r>
              <a:rPr lang="en-AU" altLang="en-US" sz="2800" dirty="0">
                <a:ea typeface="ＭＳ Ｐゴシック" charset="-128"/>
              </a:rPr>
              <a:t>if (A5) </a:t>
            </a:r>
            <a:r>
              <a:rPr lang="en-AU" altLang="en-US" sz="2800" dirty="0">
                <a:solidFill>
                  <a:srgbClr val="0432FF"/>
                </a:solidFill>
                <a:ea typeface="ＭＳ Ｐゴシック" charset="-128"/>
              </a:rPr>
              <a:t>commutative</a:t>
            </a:r>
            <a:r>
              <a:rPr lang="en-AU" altLang="en-US" sz="2800" dirty="0">
                <a:ea typeface="ＭＳ Ｐゴシック" charset="-128"/>
              </a:rPr>
              <a:t>: 	</a:t>
            </a:r>
            <a:r>
              <a:rPr lang="en-AU" altLang="en-US" sz="2400" i="1" dirty="0">
                <a:ea typeface="ＭＳ Ｐゴシック" charset="-128"/>
              </a:rPr>
              <a:t>a</a:t>
            </a:r>
            <a:r>
              <a:rPr lang="en-US" altLang="en-US" sz="2400" i="1" dirty="0">
                <a:ea typeface="ＭＳ Ｐゴシック" charset="-128"/>
              </a:rPr>
              <a:t> • </a:t>
            </a:r>
            <a:r>
              <a:rPr lang="en-AU" altLang="en-US" sz="2400" i="1" dirty="0">
                <a:ea typeface="ＭＳ Ｐゴシック" charset="-128"/>
              </a:rPr>
              <a:t>b = b</a:t>
            </a:r>
            <a:r>
              <a:rPr lang="en-US" altLang="en-US" sz="2400" i="1" dirty="0">
                <a:ea typeface="ＭＳ Ｐゴシック" charset="-128"/>
              </a:rPr>
              <a:t> • </a:t>
            </a:r>
            <a:r>
              <a:rPr lang="en-AU" altLang="en-US" sz="2400" i="1" dirty="0">
                <a:ea typeface="ＭＳ Ｐゴシック" charset="-128"/>
              </a:rPr>
              <a:t>a </a:t>
            </a:r>
          </a:p>
          <a:p>
            <a:pPr lvl="1" eaLnBrk="1" hangingPunct="1">
              <a:lnSpc>
                <a:spcPct val="90000"/>
              </a:lnSpc>
            </a:pPr>
            <a:r>
              <a:rPr lang="en-AU" altLang="en-US" sz="2400" dirty="0">
                <a:ea typeface="ＭＳ Ｐゴシック" charset="-128"/>
              </a:rPr>
              <a:t>then forms an </a:t>
            </a:r>
            <a:r>
              <a:rPr lang="en-AU" altLang="en-US" sz="2400" b="1" i="1" dirty="0">
                <a:ea typeface="ＭＳ Ｐゴシック" charset="-128"/>
              </a:rPr>
              <a:t>abelian group</a:t>
            </a:r>
            <a:endParaRPr lang="en-AU" altLang="en-US" sz="2400" b="1" dirty="0">
              <a:ea typeface="ＭＳ Ｐゴシック" charset="-128"/>
            </a:endParaRPr>
          </a:p>
          <a:p>
            <a:pPr lvl="1" eaLnBrk="1" hangingPunct="1">
              <a:lnSpc>
                <a:spcPct val="90000"/>
              </a:lnSpc>
            </a:pPr>
            <a:r>
              <a:rPr lang="en-AU" altLang="en-US" sz="2400" dirty="0">
                <a:ea typeface="ＭＳ Ｐゴシック" charset="-128"/>
              </a:rPr>
              <a:t>e.g., integers under addition, real numbers under addition, nonzero real numbers under multiplication</a:t>
            </a:r>
          </a:p>
          <a:p>
            <a:pPr eaLnBrk="1" hangingPunct="1">
              <a:lnSpc>
                <a:spcPct val="90000"/>
              </a:lnSpc>
            </a:pPr>
            <a:r>
              <a:rPr lang="en-AU" altLang="en-US" sz="2800" dirty="0">
                <a:ea typeface="ＭＳ Ｐゴシック" charset="-128"/>
              </a:rPr>
              <a:t>A group could be finite or infinite</a:t>
            </a:r>
          </a:p>
        </p:txBody>
      </p:sp>
      <p:sp>
        <p:nvSpPr>
          <p:cNvPr id="6246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E5761AD-04B9-A64C-BE0A-E85044C98636}" type="slidenum">
              <a:rPr lang="en-US" altLang="en-US" sz="1200">
                <a:solidFill>
                  <a:srgbClr val="898989"/>
                </a:solidFill>
                <a:latin typeface="Arial" charset="0"/>
              </a:rPr>
              <a:pPr>
                <a:spcBef>
                  <a:spcPct val="0"/>
                </a:spcBef>
                <a:buFontTx/>
                <a:buNone/>
              </a:pPr>
              <a:t>2</a:t>
            </a:fld>
            <a:endParaRPr lang="en-US" altLang="en-US" sz="1200">
              <a:solidFill>
                <a:srgbClr val="898989"/>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eaLnBrk="1" hangingPunct="1"/>
            <a:r>
              <a:rPr lang="en-US" altLang="en-US" dirty="0">
                <a:ea typeface="ＭＳ Ｐゴシック" charset="-128"/>
              </a:rPr>
              <a:t>GF(2</a:t>
            </a:r>
            <a:r>
              <a:rPr lang="en-US" altLang="en-US" baseline="30000" dirty="0">
                <a:ea typeface="ＭＳ Ｐゴシック" charset="-128"/>
              </a:rPr>
              <a:t>3</a:t>
            </a:r>
            <a:r>
              <a:rPr lang="en-US" altLang="en-US" dirty="0">
                <a:ea typeface="ＭＳ Ｐゴシック" charset="-128"/>
              </a:rPr>
              <a:t>)</a:t>
            </a:r>
            <a:endParaRPr lang="en-AU" altLang="en-US" dirty="0">
              <a:ea typeface="ＭＳ Ｐゴシック" charset="-128"/>
            </a:endParaRPr>
          </a:p>
        </p:txBody>
      </p:sp>
      <p:sp>
        <p:nvSpPr>
          <p:cNvPr id="101378" name="Text Box 4"/>
          <p:cNvSpPr txBox="1">
            <a:spLocks noChangeArrowheads="1"/>
          </p:cNvSpPr>
          <p:nvPr/>
        </p:nvSpPr>
        <p:spPr bwMode="auto">
          <a:xfrm>
            <a:off x="914400" y="12954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50000"/>
              </a:spcBef>
              <a:buFontTx/>
              <a:buNone/>
            </a:pPr>
            <a:endParaRPr lang="en-US" altLang="en-US" sz="1800">
              <a:latin typeface="Arial" charset="0"/>
            </a:endParaRPr>
          </a:p>
        </p:txBody>
      </p:sp>
      <p:sp>
        <p:nvSpPr>
          <p:cNvPr id="10137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B863343-3031-E34A-8A6C-72180A98EB75}" type="slidenum">
              <a:rPr lang="en-US" altLang="en-US" sz="1200">
                <a:solidFill>
                  <a:srgbClr val="898989"/>
                </a:solidFill>
                <a:latin typeface="Arial" charset="0"/>
              </a:rPr>
              <a:pPr>
                <a:spcBef>
                  <a:spcPct val="0"/>
                </a:spcBef>
                <a:buFontTx/>
                <a:buNone/>
              </a:pPr>
              <a:t>20</a:t>
            </a:fld>
            <a:endParaRPr lang="en-US" altLang="en-US" sz="1200">
              <a:solidFill>
                <a:srgbClr val="898989"/>
              </a:solidFill>
              <a:latin typeface="Arial" charset="0"/>
            </a:endParaRPr>
          </a:p>
        </p:txBody>
      </p:sp>
      <p:pic>
        <p:nvPicPr>
          <p:cNvPr id="10138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6513" y="1308100"/>
            <a:ext cx="6073775"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5292725" y="1628775"/>
            <a:ext cx="3744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We will show how polynomial arithmetic provides a means for constructing this desired field</a:t>
            </a:r>
            <a:endParaRPr lang="en-US" altLang="en-US" sz="2000" baseline="-25000" dirty="0">
              <a:solidFill>
                <a:srgbClr val="0432FF"/>
              </a:solidFill>
              <a:latin typeface="Arial" charset="0"/>
            </a:endParaRPr>
          </a:p>
        </p:txBody>
      </p:sp>
      <p:sp>
        <p:nvSpPr>
          <p:cNvPr id="101382" name="TextBox 5"/>
          <p:cNvSpPr txBox="1">
            <a:spLocks noChangeArrowheads="1"/>
          </p:cNvSpPr>
          <p:nvPr/>
        </p:nvSpPr>
        <p:spPr bwMode="auto">
          <a:xfrm>
            <a:off x="5381625" y="2732088"/>
            <a:ext cx="3582988"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800" dirty="0">
                <a:solidFill>
                  <a:srgbClr val="0432FF"/>
                </a:solidFill>
                <a:latin typeface="Arial" charset="0"/>
              </a:rPr>
              <a:t>Number of nonzero multiplication results is uniform:</a:t>
            </a:r>
          </a:p>
          <a:p>
            <a:pPr eaLnBrk="1" hangingPunct="1">
              <a:spcBef>
                <a:spcPct val="0"/>
              </a:spcBef>
              <a:buFontTx/>
              <a:buNone/>
            </a:pPr>
            <a:r>
              <a:rPr lang="en-US" altLang="en-US" sz="1800" dirty="0">
                <a:solidFill>
                  <a:srgbClr val="0432FF"/>
                </a:solidFill>
                <a:latin typeface="Arial" charset="0"/>
              </a:rPr>
              <a:t>Integer   1   2   3   4   5   6   7 </a:t>
            </a:r>
          </a:p>
          <a:p>
            <a:pPr eaLnBrk="1" hangingPunct="1">
              <a:spcBef>
                <a:spcPct val="0"/>
              </a:spcBef>
              <a:buFontTx/>
              <a:buNone/>
            </a:pPr>
            <a:r>
              <a:rPr lang="en-US" altLang="en-US" sz="1800" dirty="0">
                <a:solidFill>
                  <a:srgbClr val="0432FF"/>
                </a:solidFill>
                <a:latin typeface="Arial" charset="0"/>
              </a:rPr>
              <a:t>GF(2</a:t>
            </a:r>
            <a:r>
              <a:rPr lang="en-US" altLang="en-US" sz="1800" baseline="30000" dirty="0">
                <a:solidFill>
                  <a:srgbClr val="0432FF"/>
                </a:solidFill>
                <a:latin typeface="Arial" charset="0"/>
              </a:rPr>
              <a:t>3</a:t>
            </a:r>
            <a:r>
              <a:rPr lang="en-US" altLang="en-US" sz="1800" dirty="0">
                <a:solidFill>
                  <a:srgbClr val="0432FF"/>
                </a:solidFill>
                <a:latin typeface="Arial" charset="0"/>
              </a:rPr>
              <a:t>)</a:t>
            </a:r>
            <a:r>
              <a:rPr lang="en-US" altLang="en-US" sz="1800" baseline="-25000" dirty="0">
                <a:solidFill>
                  <a:srgbClr val="0432FF"/>
                </a:solidFill>
                <a:latin typeface="Arial" charset="0"/>
              </a:rPr>
              <a:t>      </a:t>
            </a:r>
            <a:r>
              <a:rPr lang="en-US" altLang="en-US" sz="1800" dirty="0">
                <a:solidFill>
                  <a:srgbClr val="0432FF"/>
                </a:solidFill>
                <a:latin typeface="Arial" charset="0"/>
              </a:rPr>
              <a:t>7   7   7   7   7   7   7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eaLnBrk="1" hangingPunct="1"/>
            <a:r>
              <a:rPr lang="en-US" altLang="en-US">
                <a:ea typeface="ＭＳ Ｐゴシック" charset="-128"/>
              </a:rPr>
              <a:t>Modular Polynomial Arithmetic</a:t>
            </a:r>
            <a:endParaRPr lang="en-AU" altLang="en-US">
              <a:ea typeface="ＭＳ Ｐゴシック" charset="-128"/>
            </a:endParaRPr>
          </a:p>
        </p:txBody>
      </p:sp>
      <p:sp>
        <p:nvSpPr>
          <p:cNvPr id="103426" name="Rectangle 3"/>
          <p:cNvSpPr>
            <a:spLocks noGrp="1" noChangeArrowheads="1"/>
          </p:cNvSpPr>
          <p:nvPr>
            <p:ph idx="1"/>
          </p:nvPr>
        </p:nvSpPr>
        <p:spPr>
          <a:xfrm>
            <a:off x="323528" y="1600200"/>
            <a:ext cx="8641085" cy="4525963"/>
          </a:xfrm>
        </p:spPr>
        <p:txBody>
          <a:bodyPr/>
          <a:lstStyle/>
          <a:p>
            <a:pPr eaLnBrk="1" hangingPunct="1"/>
            <a:r>
              <a:rPr lang="en-US" altLang="en-US" dirty="0">
                <a:ea typeface="ＭＳ Ｐゴシック" charset="-128"/>
              </a:rPr>
              <a:t>Consider </a:t>
            </a:r>
            <a:r>
              <a:rPr lang="en-US" altLang="en-US" dirty="0">
                <a:solidFill>
                  <a:srgbClr val="0432FF"/>
                </a:solidFill>
                <a:ea typeface="ＭＳ Ｐゴシック" charset="-128"/>
              </a:rPr>
              <a:t>the set S </a:t>
            </a:r>
            <a:r>
              <a:rPr lang="en-US" altLang="en-US" dirty="0">
                <a:ea typeface="ＭＳ Ｐゴシック" charset="-128"/>
              </a:rPr>
              <a:t>of </a:t>
            </a:r>
            <a:r>
              <a:rPr lang="en-US" altLang="en-US" dirty="0">
                <a:solidFill>
                  <a:srgbClr val="0432FF"/>
                </a:solidFill>
                <a:ea typeface="ＭＳ Ｐゴシック" charset="-128"/>
              </a:rPr>
              <a:t>all polynomials</a:t>
            </a:r>
            <a:r>
              <a:rPr lang="en-US" altLang="en-US" dirty="0">
                <a:solidFill>
                  <a:srgbClr val="003399"/>
                </a:solidFill>
                <a:ea typeface="ＭＳ Ｐゴシック" charset="-128"/>
              </a:rPr>
              <a:t> </a:t>
            </a:r>
            <a:r>
              <a:rPr lang="en-US" altLang="en-US" dirty="0">
                <a:solidFill>
                  <a:srgbClr val="0432FF"/>
                </a:solidFill>
                <a:ea typeface="ＭＳ Ｐゴシック" charset="-128"/>
              </a:rPr>
              <a:t>of degree n-1 or less over the field </a:t>
            </a:r>
            <a:r>
              <a:rPr lang="en-US" altLang="en-US" dirty="0" err="1">
                <a:solidFill>
                  <a:srgbClr val="0432FF"/>
                </a:solidFill>
                <a:ea typeface="ＭＳ Ｐゴシック" charset="-128"/>
              </a:rPr>
              <a:t>Z</a:t>
            </a:r>
            <a:r>
              <a:rPr lang="en-US" altLang="en-US" baseline="-25000" dirty="0" err="1">
                <a:solidFill>
                  <a:srgbClr val="0432FF"/>
                </a:solidFill>
                <a:ea typeface="ＭＳ Ｐゴシック" charset="-128"/>
              </a:rPr>
              <a:t>p</a:t>
            </a:r>
            <a:r>
              <a:rPr lang="en-US" altLang="en-US" baseline="-25000" dirty="0">
                <a:solidFill>
                  <a:srgbClr val="0432FF"/>
                </a:solidFill>
                <a:ea typeface="ＭＳ Ｐゴシック" charset="-128"/>
              </a:rPr>
              <a:t> </a:t>
            </a:r>
          </a:p>
          <a:p>
            <a:pPr marL="457200" lvl="1" indent="0" eaLnBrk="1" hangingPunct="1">
              <a:buFont typeface="Arial" charset="0"/>
              <a:buNone/>
            </a:pPr>
            <a:r>
              <a:rPr lang="en-AU" altLang="en-US" i="1" dirty="0">
                <a:solidFill>
                  <a:srgbClr val="0432FF"/>
                </a:solidFill>
                <a:ea typeface="ＭＳ Ｐゴシック" charset="-128"/>
              </a:rPr>
              <a:t>  f</a:t>
            </a:r>
            <a:r>
              <a:rPr lang="en-AU" altLang="en-US" dirty="0">
                <a:solidFill>
                  <a:srgbClr val="0432FF"/>
                </a:solidFill>
                <a:ea typeface="ＭＳ Ｐゴシック" charset="-128"/>
              </a:rPr>
              <a:t>(</a:t>
            </a:r>
            <a:r>
              <a:rPr lang="en-AU" altLang="en-US" i="1" dirty="0">
                <a:solidFill>
                  <a:srgbClr val="0432FF"/>
                </a:solidFill>
                <a:ea typeface="ＭＳ Ｐゴシック" charset="-128"/>
              </a:rPr>
              <a:t>x</a:t>
            </a:r>
            <a:r>
              <a:rPr lang="en-AU" altLang="en-US" dirty="0">
                <a:solidFill>
                  <a:srgbClr val="0432FF"/>
                </a:solidFill>
                <a:ea typeface="ＭＳ Ｐゴシック" charset="-128"/>
              </a:rPr>
              <a:t>) </a:t>
            </a:r>
            <a:r>
              <a:rPr lang="en-AU" altLang="en-US" dirty="0">
                <a:ea typeface="ＭＳ Ｐゴシック" charset="-128"/>
              </a:rPr>
              <a:t>= a</a:t>
            </a:r>
            <a:r>
              <a:rPr lang="en-AU" altLang="en-US" baseline="-25000" dirty="0">
                <a:ea typeface="ＭＳ Ｐゴシック" charset="-128"/>
              </a:rPr>
              <a:t>n-1</a:t>
            </a:r>
            <a:r>
              <a:rPr lang="en-AU" altLang="en-US" i="1" dirty="0">
                <a:ea typeface="ＭＳ Ｐゴシック" charset="-128"/>
              </a:rPr>
              <a:t>x</a:t>
            </a:r>
            <a:r>
              <a:rPr lang="en-AU" altLang="en-US" baseline="30000" dirty="0">
                <a:ea typeface="ＭＳ Ｐゴシック" charset="-128"/>
              </a:rPr>
              <a:t>n-1</a:t>
            </a:r>
            <a:r>
              <a:rPr lang="en-AU" altLang="en-US" dirty="0">
                <a:ea typeface="ＭＳ Ｐゴシック" charset="-128"/>
              </a:rPr>
              <a:t> + a</a:t>
            </a:r>
            <a:r>
              <a:rPr lang="en-AU" altLang="en-US" baseline="-25000" dirty="0">
                <a:ea typeface="ＭＳ Ｐゴシック" charset="-128"/>
              </a:rPr>
              <a:t>n-2</a:t>
            </a:r>
            <a:r>
              <a:rPr lang="en-AU" altLang="en-US" i="1" dirty="0">
                <a:ea typeface="ＭＳ Ｐゴシック" charset="-128"/>
              </a:rPr>
              <a:t>x</a:t>
            </a:r>
            <a:r>
              <a:rPr lang="en-AU" altLang="en-US" baseline="30000" dirty="0">
                <a:ea typeface="ＭＳ Ｐゴシック" charset="-128"/>
              </a:rPr>
              <a:t>n-2</a:t>
            </a:r>
            <a:r>
              <a:rPr lang="en-AU" altLang="en-US" dirty="0">
                <a:ea typeface="ＭＳ Ｐゴシック" charset="-128"/>
              </a:rPr>
              <a:t> + … + a</a:t>
            </a:r>
            <a:r>
              <a:rPr lang="en-AU" altLang="en-US" baseline="-25000" dirty="0">
                <a:ea typeface="ＭＳ Ｐゴシック" charset="-128"/>
              </a:rPr>
              <a:t>1</a:t>
            </a:r>
            <a:r>
              <a:rPr lang="en-AU" altLang="en-US" i="1" dirty="0">
                <a:ea typeface="ＭＳ Ｐゴシック" charset="-128"/>
              </a:rPr>
              <a:t>x + </a:t>
            </a:r>
            <a:r>
              <a:rPr lang="en-AU" altLang="en-US" dirty="0">
                <a:ea typeface="ＭＳ Ｐゴシック" charset="-128"/>
              </a:rPr>
              <a:t>a</a:t>
            </a:r>
            <a:r>
              <a:rPr lang="en-AU" altLang="en-US" baseline="-25000" dirty="0">
                <a:ea typeface="ＭＳ Ｐゴシック" charset="-128"/>
              </a:rPr>
              <a:t>0</a:t>
            </a:r>
            <a:r>
              <a:rPr lang="en-AU" altLang="en-US" dirty="0">
                <a:ea typeface="ＭＳ Ｐゴシック" charset="-128"/>
              </a:rPr>
              <a:t> = </a:t>
            </a:r>
            <a:r>
              <a:rPr lang="en-AU" altLang="en-US" dirty="0">
                <a:solidFill>
                  <a:srgbClr val="0432FF"/>
                </a:solidFill>
                <a:ea typeface="ＭＳ Ｐゴシック" charset="-128"/>
              </a:rPr>
              <a:t>∑ </a:t>
            </a:r>
            <a:r>
              <a:rPr lang="en-AU" altLang="en-US" dirty="0" err="1">
                <a:solidFill>
                  <a:srgbClr val="0432FF"/>
                </a:solidFill>
                <a:ea typeface="ＭＳ Ｐゴシック" charset="-128"/>
              </a:rPr>
              <a:t>a</a:t>
            </a:r>
            <a:r>
              <a:rPr lang="en-AU" altLang="en-US" baseline="-25000" dirty="0" err="1">
                <a:solidFill>
                  <a:srgbClr val="0432FF"/>
                </a:solidFill>
                <a:ea typeface="ＭＳ Ｐゴシック" charset="-128"/>
              </a:rPr>
              <a:t>i</a:t>
            </a:r>
            <a:r>
              <a:rPr lang="en-AU" altLang="en-US" i="1" dirty="0" err="1">
                <a:solidFill>
                  <a:srgbClr val="0432FF"/>
                </a:solidFill>
                <a:ea typeface="ＭＳ Ｐゴシック" charset="-128"/>
              </a:rPr>
              <a:t>x</a:t>
            </a:r>
            <a:r>
              <a:rPr lang="en-AU" altLang="en-US" baseline="30000" dirty="0" err="1">
                <a:solidFill>
                  <a:srgbClr val="0432FF"/>
                </a:solidFill>
                <a:ea typeface="ＭＳ Ｐゴシック" charset="-128"/>
              </a:rPr>
              <a:t>i</a:t>
            </a:r>
            <a:endParaRPr lang="en-AU" altLang="en-US" baseline="30000" dirty="0">
              <a:solidFill>
                <a:srgbClr val="0432FF"/>
              </a:solidFill>
              <a:ea typeface="ＭＳ Ｐゴシック" charset="-128"/>
            </a:endParaRPr>
          </a:p>
          <a:p>
            <a:pPr marL="457200" lvl="1" indent="0" eaLnBrk="1" hangingPunct="1">
              <a:buFont typeface="Arial" charset="0"/>
              <a:buNone/>
            </a:pPr>
            <a:r>
              <a:rPr lang="en-AU" altLang="en-US" baseline="30000" dirty="0">
                <a:ea typeface="ＭＳ Ｐゴシック" charset="-128"/>
              </a:rPr>
              <a:t>       </a:t>
            </a:r>
            <a:r>
              <a:rPr lang="en-AU" altLang="en-US" dirty="0">
                <a:ea typeface="ＭＳ Ｐゴシック" charset="-128"/>
              </a:rPr>
              <a:t>where</a:t>
            </a:r>
            <a:r>
              <a:rPr lang="en-AU" altLang="en-US" baseline="30000" dirty="0">
                <a:ea typeface="ＭＳ Ｐゴシック" charset="-128"/>
              </a:rPr>
              <a:t> </a:t>
            </a:r>
            <a:r>
              <a:rPr lang="en-AU" altLang="en-US" dirty="0">
                <a:ea typeface="ＭＳ Ｐゴシック" charset="-128"/>
              </a:rPr>
              <a:t>each </a:t>
            </a:r>
            <a:r>
              <a:rPr lang="en-AU" altLang="en-US" dirty="0" err="1">
                <a:ea typeface="ＭＳ Ｐゴシック" charset="-128"/>
              </a:rPr>
              <a:t>a</a:t>
            </a:r>
            <a:r>
              <a:rPr lang="en-AU" altLang="en-US" baseline="-25000" dirty="0" err="1">
                <a:ea typeface="ＭＳ Ｐゴシック" charset="-128"/>
              </a:rPr>
              <a:t>i</a:t>
            </a:r>
            <a:r>
              <a:rPr lang="en-AU" altLang="en-US" dirty="0">
                <a:ea typeface="ＭＳ Ｐゴシック" charset="-128"/>
              </a:rPr>
              <a:t> takes on a value in the set {0,1,…,p-1}</a:t>
            </a:r>
          </a:p>
          <a:p>
            <a:pPr eaLnBrk="1" hangingPunct="1"/>
            <a:r>
              <a:rPr lang="en-AU" altLang="en-US" dirty="0">
                <a:ea typeface="ＭＳ Ｐゴシック" charset="-128"/>
              </a:rPr>
              <a:t> There are a total of </a:t>
            </a:r>
            <a:r>
              <a:rPr lang="en-AU" altLang="en-US" dirty="0" err="1">
                <a:solidFill>
                  <a:srgbClr val="0432FF"/>
                </a:solidFill>
                <a:ea typeface="ＭＳ Ｐゴシック" charset="-128"/>
              </a:rPr>
              <a:t>p</a:t>
            </a:r>
            <a:r>
              <a:rPr lang="en-AU" altLang="en-US" baseline="30000" dirty="0" err="1">
                <a:solidFill>
                  <a:srgbClr val="0432FF"/>
                </a:solidFill>
                <a:ea typeface="ＭＳ Ｐゴシック" charset="-128"/>
              </a:rPr>
              <a:t>n</a:t>
            </a:r>
            <a:r>
              <a:rPr lang="en-AU" altLang="en-US" dirty="0">
                <a:solidFill>
                  <a:srgbClr val="0432FF"/>
                </a:solidFill>
                <a:ea typeface="ＭＳ Ｐゴシック" charset="-128"/>
              </a:rPr>
              <a:t> different polynomials in S</a:t>
            </a:r>
            <a:r>
              <a:rPr lang="en-AU" altLang="en-US" dirty="0">
                <a:ea typeface="ＭＳ Ｐゴシック" charset="-128"/>
              </a:rPr>
              <a:t>.</a:t>
            </a:r>
            <a:endParaRPr lang="en-AU" altLang="en-US" sz="2000" baseline="30000" dirty="0">
              <a:ea typeface="ＭＳ Ｐゴシック" charset="-128"/>
            </a:endParaRPr>
          </a:p>
          <a:p>
            <a:pPr marL="457200" lvl="1" indent="0" eaLnBrk="1" hangingPunct="1"/>
            <a:r>
              <a:rPr lang="en-AU" altLang="en-US" dirty="0">
                <a:ea typeface="ＭＳ Ｐゴシック" charset="-128"/>
              </a:rPr>
              <a:t> e.g.,  p=2, and n=3, the 2</a:t>
            </a:r>
            <a:r>
              <a:rPr lang="en-AU" altLang="en-US" baseline="30000" dirty="0">
                <a:ea typeface="ＭＳ Ｐゴシック" charset="-128"/>
              </a:rPr>
              <a:t>3</a:t>
            </a:r>
            <a:r>
              <a:rPr lang="en-AU" altLang="en-US" dirty="0">
                <a:ea typeface="ＭＳ Ｐゴシック" charset="-128"/>
              </a:rPr>
              <a:t> different polynomials are:</a:t>
            </a:r>
          </a:p>
          <a:p>
            <a:pPr marL="914400" lvl="2" indent="0" eaLnBrk="1" hangingPunct="1">
              <a:buFont typeface="Arial" charset="0"/>
              <a:buNone/>
            </a:pPr>
            <a:r>
              <a:rPr lang="en-AU" altLang="en-US" dirty="0">
                <a:solidFill>
                  <a:srgbClr val="0432FF"/>
                </a:solidFill>
                <a:ea typeface="ＭＳ Ｐゴシック" charset="-128"/>
              </a:rPr>
              <a:t>0	x+1	x</a:t>
            </a:r>
            <a:r>
              <a:rPr lang="en-AU" altLang="en-US" baseline="30000" dirty="0">
                <a:solidFill>
                  <a:srgbClr val="0432FF"/>
                </a:solidFill>
                <a:ea typeface="ＭＳ Ｐゴシック" charset="-128"/>
              </a:rPr>
              <a:t>2</a:t>
            </a:r>
            <a:r>
              <a:rPr lang="en-AU" altLang="en-US" dirty="0">
                <a:solidFill>
                  <a:srgbClr val="0432FF"/>
                </a:solidFill>
                <a:ea typeface="ＭＳ Ｐゴシック" charset="-128"/>
              </a:rPr>
              <a:t>+x</a:t>
            </a:r>
          </a:p>
          <a:p>
            <a:pPr marL="914400" lvl="2" indent="0" eaLnBrk="1" hangingPunct="1">
              <a:buFont typeface="Arial" charset="0"/>
              <a:buNone/>
            </a:pPr>
            <a:r>
              <a:rPr lang="en-AU" altLang="en-US" dirty="0">
                <a:solidFill>
                  <a:srgbClr val="0432FF"/>
                </a:solidFill>
                <a:ea typeface="ＭＳ Ｐゴシック" charset="-128"/>
              </a:rPr>
              <a:t>1	x</a:t>
            </a:r>
            <a:r>
              <a:rPr lang="en-AU" altLang="en-US" baseline="30000" dirty="0">
                <a:solidFill>
                  <a:srgbClr val="0432FF"/>
                </a:solidFill>
                <a:ea typeface="ＭＳ Ｐゴシック" charset="-128"/>
              </a:rPr>
              <a:t>2	</a:t>
            </a:r>
            <a:r>
              <a:rPr lang="en-AU" altLang="en-US" dirty="0">
                <a:solidFill>
                  <a:srgbClr val="0432FF"/>
                </a:solidFill>
                <a:ea typeface="ＭＳ Ｐゴシック" charset="-128"/>
              </a:rPr>
              <a:t>x</a:t>
            </a:r>
            <a:r>
              <a:rPr lang="en-AU" altLang="en-US" baseline="30000" dirty="0">
                <a:solidFill>
                  <a:srgbClr val="0432FF"/>
                </a:solidFill>
                <a:ea typeface="ＭＳ Ｐゴシック" charset="-128"/>
              </a:rPr>
              <a:t>2</a:t>
            </a:r>
            <a:r>
              <a:rPr lang="en-AU" altLang="en-US" dirty="0">
                <a:solidFill>
                  <a:srgbClr val="0432FF"/>
                </a:solidFill>
                <a:ea typeface="ＭＳ Ｐゴシック" charset="-128"/>
              </a:rPr>
              <a:t>+x+1</a:t>
            </a:r>
          </a:p>
          <a:p>
            <a:pPr marL="914400" lvl="2" indent="0" eaLnBrk="1" hangingPunct="1">
              <a:buFont typeface="Arial" charset="0"/>
              <a:buNone/>
            </a:pPr>
            <a:r>
              <a:rPr lang="en-AU" altLang="en-US" dirty="0">
                <a:solidFill>
                  <a:srgbClr val="0432FF"/>
                </a:solidFill>
                <a:ea typeface="ＭＳ Ｐゴシック" charset="-128"/>
              </a:rPr>
              <a:t>x	x</a:t>
            </a:r>
            <a:r>
              <a:rPr lang="en-AU" altLang="en-US" baseline="30000" dirty="0">
                <a:solidFill>
                  <a:srgbClr val="0432FF"/>
                </a:solidFill>
                <a:ea typeface="ＭＳ Ｐゴシック" charset="-128"/>
              </a:rPr>
              <a:t>2</a:t>
            </a:r>
            <a:r>
              <a:rPr lang="en-AU" altLang="en-US" dirty="0">
                <a:solidFill>
                  <a:srgbClr val="0432FF"/>
                </a:solidFill>
                <a:ea typeface="ＭＳ Ｐゴシック" charset="-128"/>
              </a:rPr>
              <a:t>+1</a:t>
            </a:r>
          </a:p>
          <a:p>
            <a:pPr marL="914400" lvl="2" indent="0" eaLnBrk="1" hangingPunct="1">
              <a:buFont typeface="Arial" charset="0"/>
              <a:buNone/>
            </a:pPr>
            <a:endParaRPr lang="en-AU" altLang="en-US" dirty="0">
              <a:solidFill>
                <a:srgbClr val="003399"/>
              </a:solidFill>
              <a:ea typeface="ＭＳ Ｐゴシック" charset="-128"/>
            </a:endParaRPr>
          </a:p>
          <a:p>
            <a:pPr marL="914400" lvl="2" indent="0" eaLnBrk="1" hangingPunct="1">
              <a:buFont typeface="Arial" charset="0"/>
              <a:buNone/>
            </a:pPr>
            <a:endParaRPr lang="en-AU" altLang="en-US" dirty="0">
              <a:ea typeface="ＭＳ Ｐゴシック" charset="-128"/>
            </a:endParaRPr>
          </a:p>
          <a:p>
            <a:pPr marL="914400" lvl="2" indent="0" eaLnBrk="1" hangingPunct="1">
              <a:buFont typeface="Arial" charset="0"/>
              <a:buNone/>
            </a:pPr>
            <a:r>
              <a:rPr lang="en-AU" altLang="en-US" dirty="0">
                <a:ea typeface="ＭＳ Ｐゴシック" charset="-128"/>
              </a:rPr>
              <a:t>	</a:t>
            </a:r>
          </a:p>
          <a:p>
            <a:pPr marL="457200" lvl="1" indent="0" eaLnBrk="1" hangingPunct="1">
              <a:buFont typeface="Arial" charset="0"/>
              <a:buNone/>
            </a:pPr>
            <a:r>
              <a:rPr lang="en-AU" altLang="en-US" baseline="30000" dirty="0">
                <a:ea typeface="ＭＳ Ｐゴシック" charset="-128"/>
              </a:rPr>
              <a:t> </a:t>
            </a:r>
          </a:p>
          <a:p>
            <a:pPr marL="457200" lvl="1" indent="0" eaLnBrk="1" hangingPunct="1">
              <a:buFont typeface="Arial" charset="0"/>
              <a:buNone/>
            </a:pPr>
            <a:endParaRPr lang="en-US" altLang="en-US" dirty="0">
              <a:ea typeface="ＭＳ Ｐゴシック" charset="-128"/>
            </a:endParaRPr>
          </a:p>
        </p:txBody>
      </p:sp>
      <p:sp>
        <p:nvSpPr>
          <p:cNvPr id="10342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4AE8874-9BE0-2641-BB78-FB1B731CD4B1}" type="slidenum">
              <a:rPr lang="en-US" altLang="en-US" sz="1200">
                <a:solidFill>
                  <a:srgbClr val="898989"/>
                </a:solidFill>
                <a:latin typeface="Arial" charset="0"/>
              </a:rPr>
              <a:pPr>
                <a:spcBef>
                  <a:spcPct val="0"/>
                </a:spcBef>
                <a:buFontTx/>
                <a:buNone/>
              </a:pPr>
              <a:t>21</a:t>
            </a:fld>
            <a:endParaRPr lang="en-US" altLang="en-US" sz="1200">
              <a:solidFill>
                <a:srgbClr val="898989"/>
              </a:solidFill>
              <a:latin typeface="Arial" charset="0"/>
            </a:endParaRPr>
          </a:p>
        </p:txBody>
      </p:sp>
      <p:sp>
        <p:nvSpPr>
          <p:cNvPr id="3" name="TextBox 2"/>
          <p:cNvSpPr txBox="1">
            <a:spLocks noChangeArrowheads="1"/>
          </p:cNvSpPr>
          <p:nvPr/>
        </p:nvSpPr>
        <p:spPr bwMode="auto">
          <a:xfrm>
            <a:off x="4643438" y="4903788"/>
            <a:ext cx="439261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2400" dirty="0">
                <a:solidFill>
                  <a:srgbClr val="0432FF"/>
                </a:solidFill>
                <a:latin typeface="Arial" charset="0"/>
              </a:rPr>
              <a:t>With the appropriate definition of arithmetic operations, each such set S is a finite field!</a:t>
            </a:r>
          </a:p>
          <a:p>
            <a:pPr eaLnBrk="1" hangingPunct="1">
              <a:spcBef>
                <a:spcPct val="0"/>
              </a:spcBef>
              <a:buFontTx/>
              <a:buNone/>
            </a:pPr>
            <a:endParaRPr lang="en-US" altLang="en-US" sz="18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250825" y="274638"/>
            <a:ext cx="8642350" cy="1143000"/>
          </a:xfrm>
        </p:spPr>
        <p:txBody>
          <a:bodyPr/>
          <a:lstStyle/>
          <a:p>
            <a:pPr eaLnBrk="1" hangingPunct="1"/>
            <a:r>
              <a:rPr lang="en-US" altLang="en-US" sz="4000">
                <a:ea typeface="ＭＳ Ｐゴシック" charset="-128"/>
              </a:rPr>
              <a:t>Definition of Arithmetic Operations for S</a:t>
            </a:r>
            <a:endParaRPr lang="en-AU" altLang="en-US" sz="4000">
              <a:ea typeface="ＭＳ Ｐゴシック" charset="-128"/>
            </a:endParaRPr>
          </a:p>
        </p:txBody>
      </p:sp>
      <p:sp>
        <p:nvSpPr>
          <p:cNvPr id="47107" name="Rectangle 3"/>
          <p:cNvSpPr>
            <a:spLocks noGrp="1" noChangeArrowheads="1"/>
          </p:cNvSpPr>
          <p:nvPr>
            <p:ph idx="1"/>
          </p:nvPr>
        </p:nvSpPr>
        <p:spPr>
          <a:xfrm>
            <a:off x="107504" y="1340768"/>
            <a:ext cx="9036496" cy="5183857"/>
          </a:xfrm>
          <a:ln>
            <a:noFill/>
            <a:miter lim="800000"/>
            <a:headEnd/>
            <a:tailEnd/>
          </a:ln>
        </p:spPr>
        <p:txBody>
          <a:bodyPr/>
          <a:lstStyle/>
          <a:p>
            <a:pPr marL="457200" indent="-457200" eaLnBrk="1" hangingPunct="1">
              <a:buFont typeface="Calibri" charset="0"/>
              <a:buAutoNum type="arabicPeriod"/>
            </a:pPr>
            <a:r>
              <a:rPr lang="en-US" altLang="en-US" sz="2400" dirty="0">
                <a:ea typeface="ＭＳ Ｐゴシック" charset="-128"/>
              </a:rPr>
              <a:t>Follows ordinary polynomial arithmetic with refinements 2 and 3</a:t>
            </a:r>
          </a:p>
          <a:p>
            <a:pPr marL="457200" indent="-457200" eaLnBrk="1" hangingPunct="1">
              <a:buFont typeface="Calibri" charset="0"/>
              <a:buAutoNum type="arabicPeriod"/>
            </a:pPr>
            <a:r>
              <a:rPr lang="en-US" altLang="en-US" sz="2400" dirty="0">
                <a:ea typeface="ＭＳ Ｐゴシック" charset="-128"/>
              </a:rPr>
              <a:t>Arithmetic on the </a:t>
            </a:r>
            <a:r>
              <a:rPr lang="en-US" altLang="en-US" sz="2400" dirty="0">
                <a:solidFill>
                  <a:srgbClr val="0432FF"/>
                </a:solidFill>
                <a:ea typeface="ＭＳ Ｐゴシック" charset="-128"/>
              </a:rPr>
              <a:t>coefficients </a:t>
            </a:r>
            <a:r>
              <a:rPr lang="en-US" altLang="en-US" sz="2400" dirty="0">
                <a:ea typeface="ＭＳ Ｐゴシック" charset="-128"/>
              </a:rPr>
              <a:t>is performed modulo p, i.e., on </a:t>
            </a:r>
            <a:r>
              <a:rPr lang="en-US" altLang="en-US" sz="2400" dirty="0">
                <a:solidFill>
                  <a:srgbClr val="0432FF"/>
                </a:solidFill>
                <a:ea typeface="ＭＳ Ｐゴシック" charset="-128"/>
              </a:rPr>
              <a:t>GF(p)</a:t>
            </a:r>
            <a:endParaRPr lang="en-US" altLang="en-US" sz="2400" baseline="-25000" dirty="0">
              <a:solidFill>
                <a:srgbClr val="0432FF"/>
              </a:solidFill>
              <a:ea typeface="ＭＳ Ｐゴシック" charset="-128"/>
            </a:endParaRPr>
          </a:p>
          <a:p>
            <a:pPr marL="457200" indent="-457200" eaLnBrk="1" hangingPunct="1">
              <a:buFont typeface="Calibri" charset="0"/>
              <a:buAutoNum type="arabicPeriod"/>
            </a:pPr>
            <a:r>
              <a:rPr lang="en-US" altLang="en-US" sz="2400" dirty="0">
                <a:ea typeface="ＭＳ Ｐゴシック" charset="-128"/>
              </a:rPr>
              <a:t>If multiplication results in a polynomial of degree greater than n-1, then the polynomial is reduced modulo</a:t>
            </a:r>
            <a:r>
              <a:rPr lang="en-US" altLang="en-US" sz="2400" dirty="0">
                <a:solidFill>
                  <a:srgbClr val="003399"/>
                </a:solidFill>
                <a:ea typeface="ＭＳ Ｐゴシック" charset="-128"/>
              </a:rPr>
              <a:t> </a:t>
            </a:r>
            <a:r>
              <a:rPr lang="en-US" altLang="en-US" sz="2400" dirty="0">
                <a:solidFill>
                  <a:srgbClr val="0432FF"/>
                </a:solidFill>
                <a:ea typeface="ＭＳ Ｐゴシック" charset="-128"/>
              </a:rPr>
              <a:t>some irreducible polynomial m(x) of degree n</a:t>
            </a:r>
            <a:r>
              <a:rPr lang="en-US" altLang="en-US" sz="2400" dirty="0">
                <a:ea typeface="ＭＳ Ｐゴシック" charset="-128"/>
              </a:rPr>
              <a:t>. That is, we divide by m(x) and </a:t>
            </a:r>
            <a:r>
              <a:rPr lang="en-US" altLang="en-US" sz="2400" dirty="0">
                <a:solidFill>
                  <a:srgbClr val="0432FF"/>
                </a:solidFill>
                <a:ea typeface="ＭＳ Ｐゴシック" charset="-128"/>
              </a:rPr>
              <a:t>keep the remainder</a:t>
            </a:r>
            <a:r>
              <a:rPr lang="en-US" altLang="en-US" sz="2400" dirty="0">
                <a:ea typeface="ＭＳ Ｐゴシック" charset="-128"/>
              </a:rPr>
              <a:t>.   </a:t>
            </a:r>
            <a:r>
              <a:rPr lang="en-AU" altLang="en-US" sz="2400" i="1" dirty="0">
                <a:ea typeface="ＭＳ Ｐゴシック" charset="-128"/>
              </a:rPr>
              <a:t>f</a:t>
            </a:r>
            <a:r>
              <a:rPr lang="en-AU" altLang="en-US" sz="2400" dirty="0">
                <a:ea typeface="ＭＳ Ｐゴシック" charset="-128"/>
              </a:rPr>
              <a:t>(</a:t>
            </a:r>
            <a:r>
              <a:rPr lang="en-AU" altLang="en-US" sz="2400" i="1" dirty="0">
                <a:ea typeface="ＭＳ Ｐゴシック" charset="-128"/>
              </a:rPr>
              <a:t>x</a:t>
            </a:r>
            <a:r>
              <a:rPr lang="en-AU" altLang="en-US" sz="2400" dirty="0">
                <a:ea typeface="ＭＳ Ｐゴシック" charset="-128"/>
              </a:rPr>
              <a:t>) = </a:t>
            </a:r>
            <a:r>
              <a:rPr lang="en-AU" altLang="en-US" sz="2400" i="1" dirty="0">
                <a:ea typeface="ＭＳ Ｐゴシック" charset="-128"/>
              </a:rPr>
              <a:t>q</a:t>
            </a:r>
            <a:r>
              <a:rPr lang="en-AU" altLang="en-US" sz="2400" dirty="0">
                <a:ea typeface="ＭＳ Ｐゴシック" charset="-128"/>
              </a:rPr>
              <a:t>(</a:t>
            </a:r>
            <a:r>
              <a:rPr lang="en-AU" altLang="en-US" sz="2400" i="1" dirty="0">
                <a:ea typeface="ＭＳ Ｐゴシック" charset="-128"/>
              </a:rPr>
              <a:t>x</a:t>
            </a:r>
            <a:r>
              <a:rPr lang="en-AU" altLang="en-US" sz="2400" dirty="0">
                <a:ea typeface="ＭＳ Ｐゴシック" charset="-128"/>
              </a:rPr>
              <a:t>) </a:t>
            </a:r>
            <a:r>
              <a:rPr lang="en-AU" altLang="en-US" sz="2400" i="1" dirty="0">
                <a:ea typeface="ＭＳ Ｐゴシック" charset="-128"/>
              </a:rPr>
              <a:t>m</a:t>
            </a:r>
            <a:r>
              <a:rPr lang="en-AU" altLang="en-US" sz="2400" dirty="0">
                <a:ea typeface="ＭＳ Ｐゴシック" charset="-128"/>
              </a:rPr>
              <a:t>(</a:t>
            </a:r>
            <a:r>
              <a:rPr lang="en-AU" altLang="en-US" sz="2400" i="1" dirty="0">
                <a:ea typeface="ＭＳ Ｐゴシック" charset="-128"/>
              </a:rPr>
              <a:t>x</a:t>
            </a:r>
            <a:r>
              <a:rPr lang="en-AU" altLang="en-US" sz="2400" dirty="0">
                <a:ea typeface="ＭＳ Ｐゴシック" charset="-128"/>
              </a:rPr>
              <a:t>) + </a:t>
            </a:r>
            <a:r>
              <a:rPr lang="en-AU" altLang="en-US" sz="2400" i="1" dirty="0">
                <a:solidFill>
                  <a:srgbClr val="0432FF"/>
                </a:solidFill>
                <a:ea typeface="ＭＳ Ｐゴシック" charset="-128"/>
              </a:rPr>
              <a:t>r</a:t>
            </a:r>
            <a:r>
              <a:rPr lang="en-AU" altLang="en-US" sz="2400" dirty="0">
                <a:solidFill>
                  <a:srgbClr val="0432FF"/>
                </a:solidFill>
                <a:ea typeface="ＭＳ Ｐゴシック" charset="-128"/>
              </a:rPr>
              <a:t>(</a:t>
            </a:r>
            <a:r>
              <a:rPr lang="en-AU" altLang="en-US" sz="2400" i="1" dirty="0">
                <a:solidFill>
                  <a:srgbClr val="0432FF"/>
                </a:solidFill>
                <a:ea typeface="ＭＳ Ｐゴシック" charset="-128"/>
              </a:rPr>
              <a:t>x</a:t>
            </a:r>
            <a:r>
              <a:rPr lang="en-AU" altLang="en-US" sz="2400" dirty="0">
                <a:solidFill>
                  <a:srgbClr val="0432FF"/>
                </a:solidFill>
                <a:ea typeface="ＭＳ Ｐゴシック" charset="-128"/>
              </a:rPr>
              <a:t>)</a:t>
            </a:r>
            <a:r>
              <a:rPr lang="en-AU" altLang="en-US" sz="2400" dirty="0">
                <a:ea typeface="ＭＳ Ｐゴシック" charset="-128"/>
              </a:rPr>
              <a:t>;  </a:t>
            </a:r>
            <a:r>
              <a:rPr lang="en-AU" altLang="en-US" sz="2400" i="1" dirty="0">
                <a:ea typeface="ＭＳ Ｐゴシック" charset="-128"/>
              </a:rPr>
              <a:t>r</a:t>
            </a:r>
            <a:r>
              <a:rPr lang="en-AU" altLang="en-US" sz="2400" dirty="0">
                <a:ea typeface="ＭＳ Ｐゴシック" charset="-128"/>
              </a:rPr>
              <a:t>(</a:t>
            </a:r>
            <a:r>
              <a:rPr lang="en-AU" altLang="en-US" sz="2400" i="1" dirty="0">
                <a:ea typeface="ＭＳ Ｐゴシック" charset="-128"/>
              </a:rPr>
              <a:t>x</a:t>
            </a:r>
            <a:r>
              <a:rPr lang="en-AU" altLang="en-US" sz="2400" dirty="0">
                <a:ea typeface="ＭＳ Ｐゴシック" charset="-128"/>
              </a:rPr>
              <a:t>) = </a:t>
            </a:r>
            <a:r>
              <a:rPr lang="en-AU" altLang="en-US" sz="2400" i="1" dirty="0">
                <a:ea typeface="ＭＳ Ｐゴシック" charset="-128"/>
              </a:rPr>
              <a:t>f</a:t>
            </a:r>
            <a:r>
              <a:rPr lang="en-AU" altLang="en-US" sz="2400" dirty="0">
                <a:ea typeface="ＭＳ Ｐゴシック" charset="-128"/>
              </a:rPr>
              <a:t>(</a:t>
            </a:r>
            <a:r>
              <a:rPr lang="en-AU" altLang="en-US" sz="2400" i="1" dirty="0">
                <a:ea typeface="ＭＳ Ｐゴシック" charset="-128"/>
              </a:rPr>
              <a:t>x</a:t>
            </a:r>
            <a:r>
              <a:rPr lang="en-AU" altLang="en-US" sz="2400" dirty="0">
                <a:ea typeface="ＭＳ Ｐゴシック" charset="-128"/>
              </a:rPr>
              <a:t>) mod </a:t>
            </a:r>
            <a:r>
              <a:rPr lang="en-AU" altLang="en-US" sz="2400" i="1" dirty="0">
                <a:ea typeface="ＭＳ Ｐゴシック" charset="-128"/>
              </a:rPr>
              <a:t>m</a:t>
            </a:r>
            <a:r>
              <a:rPr lang="en-AU" altLang="en-US" sz="2400" dirty="0">
                <a:ea typeface="ＭＳ Ｐゴシック" charset="-128"/>
              </a:rPr>
              <a:t>(</a:t>
            </a:r>
            <a:r>
              <a:rPr lang="en-AU" altLang="en-US" sz="2400" i="1" dirty="0">
                <a:ea typeface="ＭＳ Ｐゴシック" charset="-128"/>
              </a:rPr>
              <a:t>x</a:t>
            </a:r>
            <a:r>
              <a:rPr lang="en-AU" altLang="en-US" sz="2400" dirty="0">
                <a:ea typeface="ＭＳ Ｐゴシック" charset="-128"/>
              </a:rPr>
              <a:t>)</a:t>
            </a:r>
            <a:endParaRPr lang="en-AU" altLang="en-US" sz="1000" dirty="0">
              <a:ea typeface="ＭＳ Ｐゴシック" charset="-128"/>
            </a:endParaRPr>
          </a:p>
          <a:p>
            <a:pPr marL="457200" indent="-457200" eaLnBrk="1" hangingPunct="1">
              <a:buFont typeface="Arial" charset="0"/>
              <a:buNone/>
            </a:pPr>
            <a:endParaRPr lang="en-AU" altLang="en-US" sz="2400" dirty="0">
              <a:solidFill>
                <a:srgbClr val="0432FF"/>
              </a:solidFill>
              <a:ea typeface="ＭＳ Ｐゴシック" charset="-128"/>
            </a:endParaRPr>
          </a:p>
          <a:p>
            <a:pPr marL="457200" indent="-457200" eaLnBrk="1" hangingPunct="1">
              <a:buFont typeface="Arial" charset="0"/>
              <a:buNone/>
            </a:pPr>
            <a:r>
              <a:rPr lang="en-AU" altLang="en-US" sz="2400" dirty="0">
                <a:solidFill>
                  <a:srgbClr val="0432FF"/>
                </a:solidFill>
                <a:ea typeface="ＭＳ Ｐゴシック" charset="-128"/>
              </a:rPr>
              <a:t>Such a S forms a finite field </a:t>
            </a:r>
            <a:r>
              <a:rPr lang="en-AU" altLang="en-US" sz="2400" dirty="0">
                <a:ea typeface="ＭＳ Ｐゴシック" charset="-128"/>
              </a:rPr>
              <a:t>(proof similar to that for GF(p))!  And this is </a:t>
            </a:r>
            <a:r>
              <a:rPr lang="en-AU" altLang="en-US" sz="2400" dirty="0">
                <a:solidFill>
                  <a:srgbClr val="0432FF"/>
                </a:solidFill>
                <a:ea typeface="ＭＳ Ｐゴシック" charset="-128"/>
              </a:rPr>
              <a:t>a way to construct GF(2</a:t>
            </a:r>
            <a:r>
              <a:rPr lang="en-AU" altLang="en-US" sz="2400" baseline="30000" dirty="0">
                <a:solidFill>
                  <a:srgbClr val="0432FF"/>
                </a:solidFill>
                <a:ea typeface="ＭＳ Ｐゴシック" charset="-128"/>
              </a:rPr>
              <a:t>n</a:t>
            </a:r>
            <a:r>
              <a:rPr lang="en-AU" altLang="en-US" sz="2400" dirty="0">
                <a:solidFill>
                  <a:srgbClr val="0432FF"/>
                </a:solidFill>
                <a:ea typeface="ＭＳ Ｐゴシック" charset="-128"/>
              </a:rPr>
              <a:t>) </a:t>
            </a:r>
            <a:r>
              <a:rPr lang="en-AU" altLang="en-US" sz="2400" dirty="0">
                <a:ea typeface="ＭＳ Ｐゴシック" charset="-128"/>
              </a:rPr>
              <a:t>(all finite fields of a given order are isomorphic – same structure and bijective mapping)!</a:t>
            </a:r>
          </a:p>
          <a:p>
            <a:pPr marL="457200" indent="-457200" eaLnBrk="1" hangingPunct="1">
              <a:buFont typeface="Arial" charset="0"/>
              <a:buNone/>
            </a:pPr>
            <a:endParaRPr lang="en-AU" altLang="en-US" sz="2400" dirty="0">
              <a:ea typeface="ＭＳ Ｐゴシック" charset="-128"/>
            </a:endParaRPr>
          </a:p>
          <a:p>
            <a:pPr marL="457200" indent="-457200" eaLnBrk="1" hangingPunct="1">
              <a:buFont typeface="Arial" charset="0"/>
              <a:buNone/>
            </a:pPr>
            <a:r>
              <a:rPr lang="en-AU" altLang="en-US" sz="2400" dirty="0" err="1">
                <a:ea typeface="ＭＳ Ｐゴシック" charset="-128"/>
              </a:rPr>
              <a:t>E.g</a:t>
            </a:r>
            <a:r>
              <a:rPr lang="en-AU" altLang="en-US" sz="2400" dirty="0">
                <a:ea typeface="ＭＳ Ｐゴシック" charset="-128"/>
              </a:rPr>
              <a:t>, construct GF(2</a:t>
            </a:r>
            <a:r>
              <a:rPr lang="en-AU" altLang="en-US" sz="2400" baseline="30000" dirty="0">
                <a:ea typeface="ＭＳ Ｐゴシック" charset="-128"/>
              </a:rPr>
              <a:t>3</a:t>
            </a:r>
            <a:r>
              <a:rPr lang="en-AU" altLang="en-US" sz="2400" dirty="0">
                <a:ea typeface="ＭＳ Ｐゴシック" charset="-128"/>
              </a:rPr>
              <a:t>): there are only two degree-3 </a:t>
            </a:r>
            <a:r>
              <a:rPr lang="en-US" altLang="en-US" sz="2400" dirty="0">
                <a:solidFill>
                  <a:srgbClr val="0432FF"/>
                </a:solidFill>
                <a:ea typeface="ＭＳ Ｐゴシック" charset="-128"/>
              </a:rPr>
              <a:t>irreducible </a:t>
            </a:r>
            <a:r>
              <a:rPr lang="en-US" altLang="en-US" sz="2400" dirty="0">
                <a:ea typeface="ＭＳ Ｐゴシック" charset="-128"/>
              </a:rPr>
              <a:t>polynomials:  x</a:t>
            </a:r>
            <a:r>
              <a:rPr lang="en-US" altLang="en-US" sz="2400" baseline="30000" dirty="0">
                <a:ea typeface="ＭＳ Ｐゴシック" charset="-128"/>
              </a:rPr>
              <a:t>3</a:t>
            </a:r>
            <a:r>
              <a:rPr lang="en-US" altLang="en-US" sz="2400" dirty="0">
                <a:ea typeface="ＭＳ Ｐゴシック" charset="-128"/>
              </a:rPr>
              <a:t>+x</a:t>
            </a:r>
            <a:r>
              <a:rPr lang="en-US" altLang="en-US" sz="2400" baseline="30000" dirty="0">
                <a:ea typeface="ＭＳ Ｐゴシック" charset="-128"/>
              </a:rPr>
              <a:t>2</a:t>
            </a:r>
            <a:r>
              <a:rPr lang="en-US" altLang="en-US" sz="2400" dirty="0">
                <a:ea typeface="ＭＳ Ｐゴシック" charset="-128"/>
              </a:rPr>
              <a:t>+1 and </a:t>
            </a:r>
            <a:r>
              <a:rPr lang="en-US" altLang="en-US" sz="2400" dirty="0">
                <a:solidFill>
                  <a:srgbClr val="0432FF"/>
                </a:solidFill>
                <a:ea typeface="ＭＳ Ｐゴシック" charset="-128"/>
              </a:rPr>
              <a:t>x</a:t>
            </a:r>
            <a:r>
              <a:rPr lang="en-US" altLang="en-US" sz="2400" baseline="30000" dirty="0">
                <a:solidFill>
                  <a:srgbClr val="0432FF"/>
                </a:solidFill>
                <a:ea typeface="ＭＳ Ｐゴシック" charset="-128"/>
              </a:rPr>
              <a:t>3</a:t>
            </a:r>
            <a:r>
              <a:rPr lang="en-US" altLang="en-US" sz="2400" dirty="0">
                <a:solidFill>
                  <a:srgbClr val="0432FF"/>
                </a:solidFill>
                <a:ea typeface="ＭＳ Ｐゴシック" charset="-128"/>
              </a:rPr>
              <a:t>+x+1</a:t>
            </a:r>
            <a:r>
              <a:rPr lang="en-US" altLang="en-US" sz="2400" dirty="0">
                <a:ea typeface="ＭＳ Ｐゴシック" charset="-128"/>
              </a:rPr>
              <a:t> (proved before)</a:t>
            </a:r>
            <a:endParaRPr lang="en-AU" altLang="en-US" sz="2400" dirty="0">
              <a:ea typeface="ＭＳ Ｐゴシック" charset="-128"/>
            </a:endParaRPr>
          </a:p>
          <a:p>
            <a:pPr marL="457200" indent="-457200" eaLnBrk="1" hangingPunct="1">
              <a:buFont typeface="Arial" charset="0"/>
              <a:buNone/>
            </a:pPr>
            <a:r>
              <a:rPr lang="en-AU" altLang="en-US" sz="2400" dirty="0">
                <a:ea typeface="ＭＳ Ｐゴシック" charset="-128"/>
              </a:rPr>
              <a:t> </a:t>
            </a:r>
          </a:p>
        </p:txBody>
      </p:sp>
      <p:sp>
        <p:nvSpPr>
          <p:cNvPr id="10547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685CDF13-A4FD-B749-8F2D-DE319FD45626}" type="slidenum">
              <a:rPr lang="en-US" altLang="en-US" sz="1200">
                <a:solidFill>
                  <a:srgbClr val="898989"/>
                </a:solidFill>
                <a:latin typeface="Arial" charset="0"/>
              </a:rPr>
              <a:pPr>
                <a:spcBef>
                  <a:spcPct val="0"/>
                </a:spcBef>
                <a:buFontTx/>
                <a:buNone/>
              </a:pPr>
              <a:t>22</a:t>
            </a:fld>
            <a:endParaRPr lang="en-US" altLang="en-US" sz="1200" dirty="0">
              <a:solidFill>
                <a:srgbClr val="898989"/>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a:xfrm>
            <a:off x="381000" y="0"/>
            <a:ext cx="8229600" cy="1225550"/>
          </a:xfrm>
        </p:spPr>
        <p:txBody>
          <a:bodyPr/>
          <a:lstStyle/>
          <a:p>
            <a:pPr eaLnBrk="1" hangingPunct="1"/>
            <a:r>
              <a:rPr lang="en-US" altLang="en-US" dirty="0">
                <a:ea typeface="ＭＳ Ｐゴシック" charset="-128"/>
              </a:rPr>
              <a:t>Example GF(2</a:t>
            </a:r>
            <a:r>
              <a:rPr lang="en-US" altLang="en-US" baseline="30000" dirty="0">
                <a:ea typeface="ＭＳ Ｐゴシック" charset="-128"/>
              </a:rPr>
              <a:t>3</a:t>
            </a:r>
            <a:r>
              <a:rPr lang="en-US" altLang="en-US" dirty="0">
                <a:ea typeface="ＭＳ Ｐゴシック" charset="-128"/>
              </a:rPr>
              <a:t>)</a:t>
            </a:r>
            <a:endParaRPr lang="en-AU" altLang="en-US" dirty="0">
              <a:ea typeface="ＭＳ Ｐゴシック" charset="-128"/>
            </a:endParaRPr>
          </a:p>
        </p:txBody>
      </p:sp>
      <p:pic>
        <p:nvPicPr>
          <p:cNvPr id="107522" name="Picture 5"/>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28600" y="1052513"/>
            <a:ext cx="8699500" cy="55753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C67DBD9-651E-7C41-886F-28134CE25CB8}" type="slidenum">
              <a:rPr lang="en-US" altLang="en-US" sz="1200">
                <a:solidFill>
                  <a:srgbClr val="898989"/>
                </a:solidFill>
                <a:latin typeface="Arial" charset="0"/>
              </a:rPr>
              <a:pPr>
                <a:spcBef>
                  <a:spcPct val="0"/>
                </a:spcBef>
                <a:buFontTx/>
                <a:buNone/>
              </a:pPr>
              <a:t>23</a:t>
            </a:fld>
            <a:endParaRPr lang="en-US" altLang="en-US" sz="1200">
              <a:solidFill>
                <a:srgbClr val="898989"/>
              </a:solidFill>
              <a:latin typeface="Arial" charset="0"/>
            </a:endParaRPr>
          </a:p>
        </p:txBody>
      </p:sp>
      <p:sp>
        <p:nvSpPr>
          <p:cNvPr id="5" name="TextBox 5"/>
          <p:cNvSpPr txBox="1">
            <a:spLocks noChangeArrowheads="1"/>
          </p:cNvSpPr>
          <p:nvPr/>
        </p:nvSpPr>
        <p:spPr bwMode="auto">
          <a:xfrm>
            <a:off x="6804025" y="920750"/>
            <a:ext cx="2305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800" dirty="0">
                <a:solidFill>
                  <a:srgbClr val="0432FF"/>
                </a:solidFill>
                <a:latin typeface="Arial" charset="0"/>
              </a:rPr>
              <a:t>Polynomial representation of the tables on slide 20.</a:t>
            </a:r>
            <a:endParaRPr lang="en-US" altLang="en-US" sz="1800" baseline="-25000" dirty="0">
              <a:solidFill>
                <a:srgbClr val="0432FF"/>
              </a:solidFill>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457200" y="0"/>
            <a:ext cx="8229600" cy="1139825"/>
          </a:xfrm>
        </p:spPr>
        <p:txBody>
          <a:bodyPr/>
          <a:lstStyle/>
          <a:p>
            <a:pPr eaLnBrk="1" hangingPunct="1"/>
            <a:r>
              <a:rPr lang="en-US" altLang="en-US">
                <a:ea typeface="ＭＳ Ｐゴシック" charset="-128"/>
              </a:rPr>
              <a:t>Computational Example</a:t>
            </a:r>
            <a:endParaRPr lang="en-AU" altLang="en-US">
              <a:ea typeface="ＭＳ Ｐゴシック" charset="-128"/>
            </a:endParaRPr>
          </a:p>
        </p:txBody>
      </p:sp>
      <p:sp>
        <p:nvSpPr>
          <p:cNvPr id="109570" name="Rectangle 3"/>
          <p:cNvSpPr>
            <a:spLocks noGrp="1" noChangeArrowheads="1"/>
          </p:cNvSpPr>
          <p:nvPr>
            <p:ph idx="1"/>
          </p:nvPr>
        </p:nvSpPr>
        <p:spPr>
          <a:xfrm>
            <a:off x="457200" y="1371600"/>
            <a:ext cx="8229600" cy="4454525"/>
          </a:xfrm>
        </p:spPr>
        <p:txBody>
          <a:bodyPr/>
          <a:lstStyle/>
          <a:p>
            <a:pPr eaLnBrk="1" hangingPunct="1">
              <a:lnSpc>
                <a:spcPct val="80000"/>
              </a:lnSpc>
            </a:pPr>
            <a:r>
              <a:rPr lang="en-US" altLang="en-US" sz="2600" dirty="0">
                <a:ea typeface="ＭＳ Ｐゴシック" charset="-128"/>
              </a:rPr>
              <a:t>in GF(2</a:t>
            </a:r>
            <a:r>
              <a:rPr lang="en-US" altLang="en-US" sz="2600" baseline="30000" dirty="0">
                <a:ea typeface="ＭＳ Ｐゴシック" charset="-128"/>
              </a:rPr>
              <a:t>3</a:t>
            </a:r>
            <a:r>
              <a:rPr lang="en-US" altLang="en-US" sz="2600" dirty="0">
                <a:ea typeface="ＭＳ Ｐゴシック" charset="-128"/>
              </a:rPr>
              <a:t>)  have </a:t>
            </a:r>
            <a:r>
              <a:rPr lang="en-US" altLang="en-US" sz="2600" dirty="0">
                <a:solidFill>
                  <a:srgbClr val="0432FF"/>
                </a:solidFill>
                <a:ea typeface="ＭＳ Ｐゴシック" charset="-128"/>
              </a:rPr>
              <a:t>(x</a:t>
            </a:r>
            <a:r>
              <a:rPr lang="en-US" altLang="en-US" sz="2600" baseline="30000" dirty="0">
                <a:solidFill>
                  <a:srgbClr val="0432FF"/>
                </a:solidFill>
                <a:ea typeface="ＭＳ Ｐゴシック" charset="-128"/>
              </a:rPr>
              <a:t>2</a:t>
            </a:r>
            <a:r>
              <a:rPr lang="en-US" altLang="en-US" sz="2600" dirty="0">
                <a:solidFill>
                  <a:srgbClr val="0432FF"/>
                </a:solidFill>
                <a:ea typeface="ＭＳ Ｐゴシック" charset="-128"/>
              </a:rPr>
              <a:t>+1) </a:t>
            </a:r>
            <a:r>
              <a:rPr lang="en-US" altLang="en-US" sz="2600" dirty="0">
                <a:ea typeface="ＭＳ Ｐゴシック" charset="-128"/>
              </a:rPr>
              <a:t>is 101</a:t>
            </a:r>
            <a:r>
              <a:rPr lang="en-AU" altLang="en-US" sz="2600" baseline="-25000" dirty="0">
                <a:ea typeface="ＭＳ Ｐゴシック" charset="-128"/>
              </a:rPr>
              <a:t>2</a:t>
            </a:r>
            <a:r>
              <a:rPr lang="en-US" altLang="en-US" sz="2600" dirty="0">
                <a:ea typeface="ＭＳ Ｐゴシック" charset="-128"/>
              </a:rPr>
              <a:t> and </a:t>
            </a:r>
            <a:r>
              <a:rPr lang="en-US" altLang="en-US" sz="2600" dirty="0">
                <a:solidFill>
                  <a:srgbClr val="0432FF"/>
                </a:solidFill>
                <a:ea typeface="ＭＳ Ｐゴシック" charset="-128"/>
              </a:rPr>
              <a:t>(x</a:t>
            </a:r>
            <a:r>
              <a:rPr lang="en-US" altLang="en-US" sz="2600" baseline="30000" dirty="0">
                <a:solidFill>
                  <a:srgbClr val="0432FF"/>
                </a:solidFill>
                <a:ea typeface="ＭＳ Ｐゴシック" charset="-128"/>
              </a:rPr>
              <a:t>2</a:t>
            </a:r>
            <a:r>
              <a:rPr lang="en-US" altLang="en-US" sz="2600" dirty="0">
                <a:solidFill>
                  <a:srgbClr val="0432FF"/>
                </a:solidFill>
                <a:ea typeface="ＭＳ Ｐゴシック" charset="-128"/>
              </a:rPr>
              <a:t>+x+1</a:t>
            </a:r>
            <a:r>
              <a:rPr lang="en-US" altLang="en-US" sz="2600" dirty="0">
                <a:ea typeface="ＭＳ Ｐゴシック" charset="-128"/>
              </a:rPr>
              <a:t>) is 111</a:t>
            </a:r>
            <a:r>
              <a:rPr lang="en-AU" altLang="en-US" sz="2600" baseline="-25000" dirty="0">
                <a:ea typeface="ＭＳ Ｐゴシック" charset="-128"/>
              </a:rPr>
              <a:t>2</a:t>
            </a:r>
            <a:endParaRPr lang="en-AU" altLang="en-US" sz="2600" dirty="0">
              <a:ea typeface="ＭＳ Ｐゴシック" charset="-128"/>
            </a:endParaRPr>
          </a:p>
          <a:p>
            <a:pPr eaLnBrk="1" hangingPunct="1">
              <a:lnSpc>
                <a:spcPct val="80000"/>
              </a:lnSpc>
            </a:pPr>
            <a:r>
              <a:rPr lang="en-US" altLang="en-US" sz="2600" dirty="0">
                <a:latin typeface="Times-Roman" charset="0"/>
                <a:ea typeface="ＭＳ Ｐゴシック" charset="-128"/>
              </a:rPr>
              <a:t>so </a:t>
            </a:r>
            <a:r>
              <a:rPr lang="en-US" altLang="en-US" sz="2600" dirty="0">
                <a:solidFill>
                  <a:srgbClr val="0432FF"/>
                </a:solidFill>
                <a:latin typeface="Times-Roman" charset="0"/>
                <a:ea typeface="ＭＳ Ｐゴシック" charset="-128"/>
              </a:rPr>
              <a:t>addition</a:t>
            </a:r>
            <a:r>
              <a:rPr lang="en-US" altLang="en-US" sz="2600" dirty="0">
                <a:latin typeface="Times-Roman" charset="0"/>
                <a:ea typeface="ＭＳ Ｐゴシック" charset="-128"/>
              </a:rPr>
              <a:t> is</a:t>
            </a:r>
          </a:p>
          <a:p>
            <a:pPr lvl="1" eaLnBrk="1" hangingPunct="1">
              <a:lnSpc>
                <a:spcPct val="80000"/>
              </a:lnSpc>
            </a:pPr>
            <a:r>
              <a:rPr lang="en-US" altLang="en-US" sz="2200" dirty="0">
                <a:latin typeface="Times-Roman" charset="0"/>
                <a:ea typeface="ＭＳ Ｐゴシック" charset="-128"/>
              </a:rPr>
              <a:t>(x</a:t>
            </a:r>
            <a:r>
              <a:rPr lang="en-US" altLang="en-US" sz="2200" baseline="30000" dirty="0">
                <a:latin typeface="Times-Roman" charset="0"/>
                <a:ea typeface="ＭＳ Ｐゴシック" charset="-128"/>
              </a:rPr>
              <a:t>2</a:t>
            </a:r>
            <a:r>
              <a:rPr lang="en-US" altLang="en-US" sz="2200" dirty="0">
                <a:latin typeface="Times-Roman" charset="0"/>
                <a:ea typeface="ＭＳ Ｐゴシック" charset="-128"/>
              </a:rPr>
              <a:t>+1) + (x</a:t>
            </a:r>
            <a:r>
              <a:rPr lang="en-US" altLang="en-US" sz="2200" baseline="30000" dirty="0">
                <a:latin typeface="Times-Roman" charset="0"/>
                <a:ea typeface="ＭＳ Ｐゴシック" charset="-128"/>
              </a:rPr>
              <a:t>2</a:t>
            </a:r>
            <a:r>
              <a:rPr lang="en-US" altLang="en-US" sz="2200" dirty="0">
                <a:latin typeface="Times-Roman" charset="0"/>
                <a:ea typeface="ＭＳ Ｐゴシック" charset="-128"/>
              </a:rPr>
              <a:t>+x+1) = x </a:t>
            </a:r>
          </a:p>
          <a:p>
            <a:pPr lvl="1" eaLnBrk="1" hangingPunct="1">
              <a:lnSpc>
                <a:spcPct val="80000"/>
              </a:lnSpc>
            </a:pPr>
            <a:r>
              <a:rPr lang="en-US" altLang="en-US" sz="2200" dirty="0">
                <a:latin typeface="Times-Roman" charset="0"/>
                <a:ea typeface="ＭＳ Ｐゴシック" charset="-128"/>
              </a:rPr>
              <a:t>101 </a:t>
            </a:r>
            <a:r>
              <a:rPr lang="en-US" altLang="en-US" sz="2200" dirty="0">
                <a:solidFill>
                  <a:srgbClr val="0432FF"/>
                </a:solidFill>
                <a:latin typeface="Times-Roman" charset="0"/>
                <a:ea typeface="ＭＳ Ｐゴシック" charset="-128"/>
              </a:rPr>
              <a:t>XOR</a:t>
            </a:r>
            <a:r>
              <a:rPr lang="en-US" altLang="en-US" sz="2200" dirty="0">
                <a:latin typeface="Times-Roman" charset="0"/>
                <a:ea typeface="ＭＳ Ｐゴシック" charset="-128"/>
              </a:rPr>
              <a:t> 111 = 010</a:t>
            </a:r>
            <a:r>
              <a:rPr lang="en-AU" altLang="en-US" sz="2200" baseline="-25000" dirty="0">
                <a:latin typeface="Times-Roman" charset="0"/>
                <a:ea typeface="ＭＳ Ｐゴシック" charset="-128"/>
              </a:rPr>
              <a:t>2</a:t>
            </a:r>
            <a:endParaRPr lang="en-AU" altLang="en-US" sz="2200" dirty="0">
              <a:latin typeface="Times-Roman" charset="0"/>
              <a:ea typeface="ＭＳ Ｐゴシック" charset="-128"/>
            </a:endParaRPr>
          </a:p>
          <a:p>
            <a:pPr eaLnBrk="1" hangingPunct="1">
              <a:lnSpc>
                <a:spcPct val="80000"/>
              </a:lnSpc>
            </a:pPr>
            <a:r>
              <a:rPr lang="en-US" altLang="en-US" sz="2600" dirty="0">
                <a:latin typeface="Times-Roman" charset="0"/>
                <a:ea typeface="ＭＳ Ｐゴシック" charset="-128"/>
              </a:rPr>
              <a:t>and </a:t>
            </a:r>
            <a:r>
              <a:rPr lang="en-US" altLang="en-US" sz="2600" dirty="0">
                <a:solidFill>
                  <a:srgbClr val="0432FF"/>
                </a:solidFill>
                <a:latin typeface="Times-Roman" charset="0"/>
                <a:ea typeface="ＭＳ Ｐゴシック" charset="-128"/>
              </a:rPr>
              <a:t>multiplication</a:t>
            </a:r>
            <a:r>
              <a:rPr lang="en-US" altLang="en-US" sz="2600" dirty="0">
                <a:latin typeface="Times-Roman" charset="0"/>
                <a:ea typeface="ＭＳ Ｐゴシック" charset="-128"/>
              </a:rPr>
              <a:t> is</a:t>
            </a:r>
          </a:p>
          <a:p>
            <a:pPr lvl="1" eaLnBrk="1" hangingPunct="1">
              <a:lnSpc>
                <a:spcPct val="80000"/>
              </a:lnSpc>
            </a:pPr>
            <a:r>
              <a:rPr lang="en-US" altLang="en-US" sz="2200" dirty="0">
                <a:latin typeface="Times-Roman" charset="0"/>
                <a:ea typeface="ＭＳ Ｐゴシック" charset="-128"/>
              </a:rPr>
              <a:t>(x+1)*(x</a:t>
            </a:r>
            <a:r>
              <a:rPr lang="en-US" altLang="en-US" sz="2200" baseline="30000" dirty="0">
                <a:latin typeface="Times-Roman" charset="0"/>
                <a:ea typeface="ＭＳ Ｐゴシック" charset="-128"/>
              </a:rPr>
              <a:t>2</a:t>
            </a:r>
            <a:r>
              <a:rPr lang="en-US" altLang="en-US" sz="2200" dirty="0">
                <a:latin typeface="Times-Roman" charset="0"/>
                <a:ea typeface="ＭＳ Ｐゴシック" charset="-128"/>
              </a:rPr>
              <a:t>+1) = x*(x</a:t>
            </a:r>
            <a:r>
              <a:rPr lang="en-US" altLang="en-US" sz="2200" baseline="30000" dirty="0">
                <a:latin typeface="Times-Roman" charset="0"/>
                <a:ea typeface="ＭＳ Ｐゴシック" charset="-128"/>
              </a:rPr>
              <a:t>2</a:t>
            </a:r>
            <a:r>
              <a:rPr lang="en-US" altLang="en-US" sz="2200" dirty="0">
                <a:latin typeface="Times-Roman" charset="0"/>
                <a:ea typeface="ＭＳ Ｐゴシック" charset="-128"/>
              </a:rPr>
              <a:t>+1) + 1*(x</a:t>
            </a:r>
            <a:r>
              <a:rPr lang="en-US" altLang="en-US" sz="2200" baseline="30000" dirty="0">
                <a:latin typeface="Times-Roman" charset="0"/>
                <a:ea typeface="ＭＳ Ｐゴシック" charset="-128"/>
              </a:rPr>
              <a:t>2</a:t>
            </a:r>
            <a:r>
              <a:rPr lang="en-US" altLang="en-US" sz="2200" dirty="0">
                <a:latin typeface="Times-Roman" charset="0"/>
                <a:ea typeface="ＭＳ Ｐゴシック" charset="-128"/>
              </a:rPr>
              <a:t>+1) </a:t>
            </a:r>
          </a:p>
          <a:p>
            <a:pPr lvl="1" eaLnBrk="1" hangingPunct="1">
              <a:lnSpc>
                <a:spcPct val="80000"/>
              </a:lnSpc>
              <a:buFont typeface="Wingdings" charset="2"/>
              <a:buNone/>
            </a:pPr>
            <a:r>
              <a:rPr lang="en-US" altLang="en-US" sz="2200" dirty="0">
                <a:latin typeface="Times-Roman" charset="0"/>
                <a:ea typeface="ＭＳ Ｐゴシック" charset="-128"/>
              </a:rPr>
              <a:t>			= x</a:t>
            </a:r>
            <a:r>
              <a:rPr lang="en-US" altLang="en-US" sz="2200" baseline="30000" dirty="0">
                <a:latin typeface="Times-Roman" charset="0"/>
                <a:ea typeface="ＭＳ Ｐゴシック" charset="-128"/>
              </a:rPr>
              <a:t>3</a:t>
            </a:r>
            <a:r>
              <a:rPr lang="en-US" altLang="en-US" sz="2200" dirty="0">
                <a:latin typeface="Times-Roman" charset="0"/>
                <a:ea typeface="ＭＳ Ｐゴシック" charset="-128"/>
              </a:rPr>
              <a:t>+x+x</a:t>
            </a:r>
            <a:r>
              <a:rPr lang="en-US" altLang="en-US" sz="2200" baseline="30000" dirty="0">
                <a:latin typeface="Times-Roman" charset="0"/>
                <a:ea typeface="ＭＳ Ｐゴシック" charset="-128"/>
              </a:rPr>
              <a:t>2</a:t>
            </a:r>
            <a:r>
              <a:rPr lang="en-US" altLang="en-US" sz="2200" dirty="0">
                <a:latin typeface="Times-Roman" charset="0"/>
                <a:ea typeface="ＭＳ Ｐゴシック" charset="-128"/>
              </a:rPr>
              <a:t>+1 = x</a:t>
            </a:r>
            <a:r>
              <a:rPr lang="en-US" altLang="en-US" sz="2200" baseline="30000" dirty="0">
                <a:latin typeface="Times-Roman" charset="0"/>
                <a:ea typeface="ＭＳ Ｐゴシック" charset="-128"/>
              </a:rPr>
              <a:t>3</a:t>
            </a:r>
            <a:r>
              <a:rPr lang="en-US" altLang="en-US" sz="2200" dirty="0">
                <a:latin typeface="Times-Roman" charset="0"/>
                <a:ea typeface="ＭＳ Ｐゴシック" charset="-128"/>
              </a:rPr>
              <a:t>+x</a:t>
            </a:r>
            <a:r>
              <a:rPr lang="en-US" altLang="en-US" sz="2200" baseline="30000" dirty="0">
                <a:latin typeface="Times-Roman" charset="0"/>
                <a:ea typeface="ＭＳ Ｐゴシック" charset="-128"/>
              </a:rPr>
              <a:t>2</a:t>
            </a:r>
            <a:r>
              <a:rPr lang="en-US" altLang="en-US" sz="2200" dirty="0">
                <a:latin typeface="Times-Roman" charset="0"/>
                <a:ea typeface="ＭＳ Ｐゴシック" charset="-128"/>
              </a:rPr>
              <a:t>+x+1 </a:t>
            </a:r>
          </a:p>
          <a:p>
            <a:pPr lvl="1" eaLnBrk="1" hangingPunct="1">
              <a:lnSpc>
                <a:spcPct val="80000"/>
              </a:lnSpc>
            </a:pPr>
            <a:r>
              <a:rPr lang="en-US" altLang="en-US" sz="2200" dirty="0">
                <a:latin typeface="Times-Roman" charset="0"/>
                <a:ea typeface="ＭＳ Ｐゴシック" charset="-128"/>
              </a:rPr>
              <a:t> 011 * 101 = (101)</a:t>
            </a:r>
            <a:r>
              <a:rPr lang="en-US" altLang="en-US" sz="2200" dirty="0">
                <a:solidFill>
                  <a:srgbClr val="0432FF"/>
                </a:solidFill>
                <a:latin typeface="Times-Roman" charset="0"/>
                <a:ea typeface="ＭＳ Ｐゴシック" charset="-128"/>
              </a:rPr>
              <a:t>&lt;&lt;</a:t>
            </a:r>
            <a:r>
              <a:rPr lang="en-US" altLang="en-US" sz="2200" dirty="0">
                <a:latin typeface="Times-Roman" charset="0"/>
                <a:ea typeface="ＭＳ Ｐゴシック" charset="-128"/>
              </a:rPr>
              <a:t>1 </a:t>
            </a:r>
            <a:r>
              <a:rPr lang="en-US" altLang="en-US" sz="2200" dirty="0">
                <a:solidFill>
                  <a:srgbClr val="0432FF"/>
                </a:solidFill>
                <a:latin typeface="Times-Roman" charset="0"/>
                <a:ea typeface="ＭＳ Ｐゴシック" charset="-128"/>
              </a:rPr>
              <a:t>XOR</a:t>
            </a:r>
            <a:r>
              <a:rPr lang="en-US" altLang="en-US" sz="2200" dirty="0">
                <a:latin typeface="Times-Roman" charset="0"/>
                <a:ea typeface="ＭＳ Ｐゴシック" charset="-128"/>
              </a:rPr>
              <a:t> (101)</a:t>
            </a:r>
            <a:r>
              <a:rPr lang="en-US" altLang="en-US" sz="2200" dirty="0">
                <a:solidFill>
                  <a:srgbClr val="0432FF"/>
                </a:solidFill>
                <a:latin typeface="Times-Roman" charset="0"/>
                <a:ea typeface="ＭＳ Ｐゴシック" charset="-128"/>
              </a:rPr>
              <a:t>&lt;&lt;</a:t>
            </a:r>
            <a:r>
              <a:rPr lang="en-US" altLang="en-US" sz="2200" dirty="0">
                <a:latin typeface="Times-Roman" charset="0"/>
                <a:ea typeface="ＭＳ Ｐゴシック" charset="-128"/>
              </a:rPr>
              <a:t>0 = </a:t>
            </a:r>
          </a:p>
          <a:p>
            <a:pPr lvl="1" eaLnBrk="1" hangingPunct="1">
              <a:lnSpc>
                <a:spcPct val="80000"/>
              </a:lnSpc>
              <a:buFont typeface="Wingdings" charset="2"/>
              <a:buNone/>
            </a:pPr>
            <a:r>
              <a:rPr lang="en-US" altLang="en-US" sz="2200" dirty="0">
                <a:latin typeface="Times-Roman" charset="0"/>
                <a:ea typeface="ＭＳ Ｐゴシック" charset="-128"/>
              </a:rPr>
              <a:t>			1010 XOR 101 = 1111</a:t>
            </a:r>
            <a:r>
              <a:rPr lang="en-AU" altLang="en-US" sz="2200" baseline="-25000" dirty="0">
                <a:latin typeface="Times-Roman" charset="0"/>
                <a:ea typeface="ＭＳ Ｐゴシック" charset="-128"/>
              </a:rPr>
              <a:t>2</a:t>
            </a:r>
            <a:r>
              <a:rPr lang="en-US" altLang="en-US" sz="2200" dirty="0">
                <a:latin typeface="Times-Roman" charset="0"/>
                <a:ea typeface="ＭＳ Ｐゴシック" charset="-128"/>
              </a:rPr>
              <a:t> </a:t>
            </a:r>
          </a:p>
          <a:p>
            <a:pPr eaLnBrk="1" hangingPunct="1">
              <a:lnSpc>
                <a:spcPct val="80000"/>
              </a:lnSpc>
            </a:pPr>
            <a:r>
              <a:rPr lang="en-US" altLang="en-US" sz="2600" dirty="0">
                <a:latin typeface="Times-Roman" charset="0"/>
                <a:ea typeface="ＭＳ Ｐゴシック" charset="-128"/>
              </a:rPr>
              <a:t>polynomial modulo reduction (get q(x) &amp; r(x)) is</a:t>
            </a:r>
          </a:p>
          <a:p>
            <a:pPr lvl="1" eaLnBrk="1" hangingPunct="1">
              <a:lnSpc>
                <a:spcPct val="80000"/>
              </a:lnSpc>
            </a:pPr>
            <a:r>
              <a:rPr lang="en-US" altLang="en-US" sz="2200" dirty="0">
                <a:latin typeface="Times-Roman" charset="0"/>
                <a:ea typeface="ＭＳ Ｐゴシック" charset="-128"/>
              </a:rPr>
              <a:t> (x</a:t>
            </a:r>
            <a:r>
              <a:rPr lang="en-US" altLang="en-US" sz="2200" baseline="30000" dirty="0">
                <a:latin typeface="Times-Roman" charset="0"/>
                <a:ea typeface="ＭＳ Ｐゴシック" charset="-128"/>
              </a:rPr>
              <a:t>3</a:t>
            </a:r>
            <a:r>
              <a:rPr lang="en-US" altLang="en-US" sz="2200" dirty="0">
                <a:latin typeface="Times-Roman" charset="0"/>
                <a:ea typeface="ＭＳ Ｐゴシック" charset="-128"/>
              </a:rPr>
              <a:t>+x</a:t>
            </a:r>
            <a:r>
              <a:rPr lang="en-US" altLang="en-US" sz="2200" baseline="30000" dirty="0">
                <a:latin typeface="Times-Roman" charset="0"/>
                <a:ea typeface="ＭＳ Ｐゴシック" charset="-128"/>
              </a:rPr>
              <a:t>2</a:t>
            </a:r>
            <a:r>
              <a:rPr lang="en-US" altLang="en-US" sz="2200" dirty="0">
                <a:latin typeface="Times-Roman" charset="0"/>
                <a:ea typeface="ＭＳ Ｐゴシック" charset="-128"/>
              </a:rPr>
              <a:t>+x+1 ) </a:t>
            </a:r>
            <a:r>
              <a:rPr lang="en-US" altLang="en-US" sz="2200" dirty="0">
                <a:solidFill>
                  <a:srgbClr val="0432FF"/>
                </a:solidFill>
                <a:latin typeface="Times-Roman" charset="0"/>
                <a:ea typeface="ＭＳ Ｐゴシック" charset="-128"/>
              </a:rPr>
              <a:t>mod (x</a:t>
            </a:r>
            <a:r>
              <a:rPr lang="en-US" altLang="en-US" sz="2200" baseline="30000" dirty="0">
                <a:solidFill>
                  <a:srgbClr val="0432FF"/>
                </a:solidFill>
                <a:latin typeface="Times-Roman" charset="0"/>
                <a:ea typeface="ＭＳ Ｐゴシック" charset="-128"/>
              </a:rPr>
              <a:t>3</a:t>
            </a:r>
            <a:r>
              <a:rPr lang="en-US" altLang="en-US" sz="2200" dirty="0">
                <a:solidFill>
                  <a:srgbClr val="0432FF"/>
                </a:solidFill>
                <a:latin typeface="Times-Roman" charset="0"/>
                <a:ea typeface="ＭＳ Ｐゴシック" charset="-128"/>
              </a:rPr>
              <a:t>+x+1) </a:t>
            </a:r>
            <a:r>
              <a:rPr lang="en-US" altLang="en-US" sz="2200" dirty="0">
                <a:latin typeface="Times-Roman" charset="0"/>
                <a:ea typeface="ＭＳ Ｐゴシック" charset="-128"/>
              </a:rPr>
              <a:t>= 1*(x</a:t>
            </a:r>
            <a:r>
              <a:rPr lang="en-US" altLang="en-US" sz="2200" baseline="30000" dirty="0">
                <a:latin typeface="Times-Roman" charset="0"/>
                <a:ea typeface="ＭＳ Ｐゴシック" charset="-128"/>
              </a:rPr>
              <a:t>3</a:t>
            </a:r>
            <a:r>
              <a:rPr lang="en-US" altLang="en-US" sz="2200" dirty="0">
                <a:latin typeface="Times-Roman" charset="0"/>
                <a:ea typeface="ＭＳ Ｐゴシック" charset="-128"/>
              </a:rPr>
              <a:t>+x+1) + (x</a:t>
            </a:r>
            <a:r>
              <a:rPr lang="en-US" altLang="en-US" sz="2200" baseline="30000" dirty="0">
                <a:latin typeface="Times-Roman" charset="0"/>
                <a:ea typeface="ＭＳ Ｐゴシック" charset="-128"/>
              </a:rPr>
              <a:t>2</a:t>
            </a:r>
            <a:r>
              <a:rPr lang="en-US" altLang="en-US" sz="2200" dirty="0">
                <a:latin typeface="Times-Roman" charset="0"/>
                <a:ea typeface="ＭＳ Ｐゴシック" charset="-128"/>
              </a:rPr>
              <a:t>) = x</a:t>
            </a:r>
            <a:r>
              <a:rPr lang="en-US" altLang="en-US" sz="2200" baseline="30000" dirty="0">
                <a:latin typeface="Times-Roman" charset="0"/>
                <a:ea typeface="ＭＳ Ｐゴシック" charset="-128"/>
              </a:rPr>
              <a:t>2</a:t>
            </a:r>
            <a:endParaRPr lang="en-US" altLang="en-US" sz="2200" dirty="0">
              <a:latin typeface="Times-Roman" charset="0"/>
              <a:ea typeface="ＭＳ Ｐゴシック" charset="-128"/>
            </a:endParaRPr>
          </a:p>
          <a:p>
            <a:pPr lvl="1" eaLnBrk="1" hangingPunct="1">
              <a:lnSpc>
                <a:spcPct val="80000"/>
              </a:lnSpc>
            </a:pPr>
            <a:r>
              <a:rPr lang="en-US" altLang="en-US" sz="2200" dirty="0">
                <a:latin typeface="Times-Roman" charset="0"/>
                <a:ea typeface="ＭＳ Ｐゴシック" charset="-128"/>
              </a:rPr>
              <a:t> 1111 </a:t>
            </a:r>
            <a:r>
              <a:rPr lang="en-US" altLang="en-US" sz="2200" dirty="0">
                <a:solidFill>
                  <a:srgbClr val="0432FF"/>
                </a:solidFill>
                <a:latin typeface="Times-Roman" charset="0"/>
                <a:ea typeface="ＭＳ Ｐゴシック" charset="-128"/>
              </a:rPr>
              <a:t>mod 1011 </a:t>
            </a:r>
            <a:r>
              <a:rPr lang="en-US" altLang="en-US" sz="2200" dirty="0">
                <a:latin typeface="Times-Roman" charset="0"/>
                <a:ea typeface="ＭＳ Ｐゴシック" charset="-128"/>
              </a:rPr>
              <a:t>= 1111 XOR 1011 = 0100</a:t>
            </a:r>
            <a:r>
              <a:rPr lang="en-AU" altLang="en-US" sz="2200" baseline="-25000" dirty="0">
                <a:latin typeface="Times-Roman" charset="0"/>
                <a:ea typeface="ＭＳ Ｐゴシック" charset="-128"/>
              </a:rPr>
              <a:t>2 </a:t>
            </a:r>
            <a:r>
              <a:rPr lang="en-US" altLang="en-US" sz="2200" dirty="0">
                <a:latin typeface="Times-Roman" charset="0"/>
                <a:ea typeface="ＭＳ Ｐゴシック" charset="-128"/>
              </a:rPr>
              <a:t>(see later)</a:t>
            </a:r>
            <a:endParaRPr lang="en-AU" altLang="en-US" sz="2200" baseline="-25000" dirty="0">
              <a:latin typeface="Times-Roman" charset="0"/>
              <a:ea typeface="ＭＳ Ｐゴシック" charset="-128"/>
            </a:endParaRPr>
          </a:p>
        </p:txBody>
      </p:sp>
      <p:sp>
        <p:nvSpPr>
          <p:cNvPr id="10957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B748324-1A67-F641-8225-C72C68FA1F5B}" type="slidenum">
              <a:rPr lang="en-US" altLang="en-US" sz="1200">
                <a:solidFill>
                  <a:srgbClr val="898989"/>
                </a:solidFill>
                <a:latin typeface="Arial" charset="0"/>
              </a:rPr>
              <a:pPr>
                <a:spcBef>
                  <a:spcPct val="0"/>
                </a:spcBef>
                <a:buFontTx/>
                <a:buNone/>
              </a:pPr>
              <a:t>24</a:t>
            </a:fld>
            <a:endParaRPr lang="en-US" altLang="en-US" sz="1200">
              <a:solidFill>
                <a:srgbClr val="898989"/>
              </a:solidFill>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pPr eaLnBrk="1" hangingPunct="1"/>
            <a:r>
              <a:rPr lang="en-US" altLang="en-US">
                <a:ea typeface="ＭＳ Ｐゴシック" charset="-128"/>
              </a:rPr>
              <a:t>Computational Considerations</a:t>
            </a:r>
            <a:endParaRPr lang="en-AU" altLang="en-US">
              <a:ea typeface="ＭＳ Ｐゴシック" charset="-128"/>
            </a:endParaRPr>
          </a:p>
        </p:txBody>
      </p:sp>
      <p:sp>
        <p:nvSpPr>
          <p:cNvPr id="111618" name="Rectangle 3"/>
          <p:cNvSpPr>
            <a:spLocks noGrp="1" noChangeArrowheads="1"/>
          </p:cNvSpPr>
          <p:nvPr>
            <p:ph idx="1"/>
          </p:nvPr>
        </p:nvSpPr>
        <p:spPr>
          <a:xfrm>
            <a:off x="457200" y="1600200"/>
            <a:ext cx="8435975" cy="4525963"/>
          </a:xfrm>
        </p:spPr>
        <p:txBody>
          <a:bodyPr/>
          <a:lstStyle/>
          <a:p>
            <a:pPr eaLnBrk="1" hangingPunct="1">
              <a:lnSpc>
                <a:spcPct val="90000"/>
              </a:lnSpc>
            </a:pPr>
            <a:r>
              <a:rPr lang="en-US" altLang="en-US" dirty="0">
                <a:ea typeface="ＭＳ Ｐゴシック" charset="-128"/>
              </a:rPr>
              <a:t>since </a:t>
            </a:r>
            <a:r>
              <a:rPr lang="en-US" altLang="en-US" dirty="0">
                <a:solidFill>
                  <a:srgbClr val="0432FF"/>
                </a:solidFill>
                <a:ea typeface="ＭＳ Ｐゴシック" charset="-128"/>
              </a:rPr>
              <a:t>coefficients are 0 or 1</a:t>
            </a:r>
            <a:r>
              <a:rPr lang="en-US" altLang="en-US" dirty="0">
                <a:ea typeface="ＭＳ Ｐゴシック" charset="-128"/>
              </a:rPr>
              <a:t>, can represent any such polynomial as </a:t>
            </a:r>
            <a:r>
              <a:rPr lang="en-US" altLang="en-US" dirty="0">
                <a:solidFill>
                  <a:srgbClr val="0432FF"/>
                </a:solidFill>
                <a:ea typeface="ＭＳ Ｐゴシック" charset="-128"/>
              </a:rPr>
              <a:t>a bit string</a:t>
            </a:r>
          </a:p>
          <a:p>
            <a:pPr lvl="1" eaLnBrk="1" hangingPunct="1">
              <a:lnSpc>
                <a:spcPct val="90000"/>
              </a:lnSpc>
            </a:pPr>
            <a:r>
              <a:rPr lang="en-AU" altLang="en-US" i="1" dirty="0">
                <a:solidFill>
                  <a:srgbClr val="0432FF"/>
                </a:solidFill>
                <a:ea typeface="ＭＳ Ｐゴシック" charset="-128"/>
              </a:rPr>
              <a:t>f</a:t>
            </a:r>
            <a:r>
              <a:rPr lang="en-AU" altLang="en-US" dirty="0">
                <a:solidFill>
                  <a:srgbClr val="0432FF"/>
                </a:solidFill>
                <a:ea typeface="ＭＳ Ｐゴシック" charset="-128"/>
              </a:rPr>
              <a:t>(</a:t>
            </a:r>
            <a:r>
              <a:rPr lang="en-AU" altLang="en-US" i="1" dirty="0">
                <a:solidFill>
                  <a:srgbClr val="0432FF"/>
                </a:solidFill>
                <a:ea typeface="ＭＳ Ｐゴシック" charset="-128"/>
              </a:rPr>
              <a:t>x</a:t>
            </a:r>
            <a:r>
              <a:rPr lang="en-AU" altLang="en-US" dirty="0">
                <a:solidFill>
                  <a:srgbClr val="0432FF"/>
                </a:solidFill>
                <a:ea typeface="ＭＳ Ｐゴシック" charset="-128"/>
              </a:rPr>
              <a:t>) </a:t>
            </a:r>
            <a:r>
              <a:rPr lang="en-AU" altLang="en-US" dirty="0">
                <a:ea typeface="ＭＳ Ｐゴシック" charset="-128"/>
              </a:rPr>
              <a:t>= a</a:t>
            </a:r>
            <a:r>
              <a:rPr lang="en-AU" altLang="en-US" baseline="-25000" dirty="0">
                <a:ea typeface="ＭＳ Ｐゴシック" charset="-128"/>
              </a:rPr>
              <a:t>n-1</a:t>
            </a:r>
            <a:r>
              <a:rPr lang="en-AU" altLang="en-US" i="1" dirty="0">
                <a:ea typeface="ＭＳ Ｐゴシック" charset="-128"/>
              </a:rPr>
              <a:t>x</a:t>
            </a:r>
            <a:r>
              <a:rPr lang="en-AU" altLang="en-US" baseline="30000" dirty="0">
                <a:ea typeface="ＭＳ Ｐゴシック" charset="-128"/>
              </a:rPr>
              <a:t>n-1</a:t>
            </a:r>
            <a:r>
              <a:rPr lang="en-AU" altLang="en-US" dirty="0">
                <a:ea typeface="ＭＳ Ｐゴシック" charset="-128"/>
              </a:rPr>
              <a:t> + a</a:t>
            </a:r>
            <a:r>
              <a:rPr lang="en-AU" altLang="en-US" baseline="-25000" dirty="0">
                <a:ea typeface="ＭＳ Ｐゴシック" charset="-128"/>
              </a:rPr>
              <a:t>n-2</a:t>
            </a:r>
            <a:r>
              <a:rPr lang="en-AU" altLang="en-US" i="1" dirty="0">
                <a:ea typeface="ＭＳ Ｐゴシック" charset="-128"/>
              </a:rPr>
              <a:t>x</a:t>
            </a:r>
            <a:r>
              <a:rPr lang="en-AU" altLang="en-US" baseline="30000" dirty="0">
                <a:ea typeface="ＭＳ Ｐゴシック" charset="-128"/>
              </a:rPr>
              <a:t>n-2</a:t>
            </a:r>
            <a:r>
              <a:rPr lang="en-AU" altLang="en-US" dirty="0">
                <a:ea typeface="ＭＳ Ｐゴシック" charset="-128"/>
              </a:rPr>
              <a:t> + … + a</a:t>
            </a:r>
            <a:r>
              <a:rPr lang="en-AU" altLang="en-US" baseline="-25000" dirty="0">
                <a:ea typeface="ＭＳ Ｐゴシック" charset="-128"/>
              </a:rPr>
              <a:t>1</a:t>
            </a:r>
            <a:r>
              <a:rPr lang="en-AU" altLang="en-US" i="1" dirty="0">
                <a:ea typeface="ＭＳ Ｐゴシック" charset="-128"/>
              </a:rPr>
              <a:t>x + </a:t>
            </a:r>
            <a:r>
              <a:rPr lang="en-AU" altLang="en-US" dirty="0">
                <a:ea typeface="ＭＳ Ｐゴシック" charset="-128"/>
              </a:rPr>
              <a:t>a</a:t>
            </a:r>
            <a:r>
              <a:rPr lang="en-AU" altLang="en-US" baseline="-25000" dirty="0">
                <a:ea typeface="ＭＳ Ｐゴシック" charset="-128"/>
              </a:rPr>
              <a:t>0</a:t>
            </a:r>
            <a:r>
              <a:rPr lang="en-AU" altLang="en-US" dirty="0">
                <a:ea typeface="ＭＳ Ｐゴシック" charset="-128"/>
              </a:rPr>
              <a:t> = ∑ </a:t>
            </a:r>
            <a:r>
              <a:rPr lang="en-AU" altLang="en-US" dirty="0" err="1">
                <a:ea typeface="ＭＳ Ｐゴシック" charset="-128"/>
              </a:rPr>
              <a:t>a</a:t>
            </a:r>
            <a:r>
              <a:rPr lang="en-AU" altLang="en-US" baseline="-25000" dirty="0" err="1">
                <a:ea typeface="ＭＳ Ｐゴシック" charset="-128"/>
              </a:rPr>
              <a:t>i</a:t>
            </a:r>
            <a:r>
              <a:rPr lang="en-AU" altLang="en-US" i="1" dirty="0" err="1">
                <a:ea typeface="ＭＳ Ｐゴシック" charset="-128"/>
              </a:rPr>
              <a:t>x</a:t>
            </a:r>
            <a:r>
              <a:rPr lang="en-AU" altLang="en-US" baseline="30000" dirty="0" err="1">
                <a:ea typeface="ＭＳ Ｐゴシック" charset="-128"/>
              </a:rPr>
              <a:t>i</a:t>
            </a:r>
            <a:endParaRPr lang="en-AU" altLang="en-US" baseline="30000" dirty="0">
              <a:ea typeface="ＭＳ Ｐゴシック" charset="-128"/>
            </a:endParaRPr>
          </a:p>
          <a:p>
            <a:pPr lvl="1" eaLnBrk="1" hangingPunct="1">
              <a:lnSpc>
                <a:spcPct val="90000"/>
              </a:lnSpc>
            </a:pPr>
            <a:r>
              <a:rPr lang="en-AU" altLang="en-US" dirty="0">
                <a:solidFill>
                  <a:srgbClr val="0432FF"/>
                </a:solidFill>
                <a:ea typeface="ＭＳ Ｐゴシック" charset="-128"/>
              </a:rPr>
              <a:t>(a</a:t>
            </a:r>
            <a:r>
              <a:rPr lang="en-AU" altLang="en-US" baseline="-25000" dirty="0">
                <a:solidFill>
                  <a:srgbClr val="0432FF"/>
                </a:solidFill>
                <a:ea typeface="ＭＳ Ｐゴシック" charset="-128"/>
              </a:rPr>
              <a:t>n-1 </a:t>
            </a:r>
            <a:r>
              <a:rPr lang="en-AU" altLang="en-US" dirty="0">
                <a:solidFill>
                  <a:srgbClr val="0432FF"/>
                </a:solidFill>
                <a:ea typeface="ＭＳ Ｐゴシック" charset="-128"/>
              </a:rPr>
              <a:t>, a</a:t>
            </a:r>
            <a:r>
              <a:rPr lang="en-AU" altLang="en-US" baseline="-25000" dirty="0">
                <a:solidFill>
                  <a:srgbClr val="0432FF"/>
                </a:solidFill>
                <a:ea typeface="ＭＳ Ｐゴシック" charset="-128"/>
              </a:rPr>
              <a:t>n-2 </a:t>
            </a:r>
            <a:r>
              <a:rPr lang="en-AU" altLang="en-US" dirty="0">
                <a:solidFill>
                  <a:srgbClr val="0432FF"/>
                </a:solidFill>
                <a:ea typeface="ＭＳ Ｐゴシック" charset="-128"/>
              </a:rPr>
              <a:t>,</a:t>
            </a:r>
            <a:r>
              <a:rPr lang="en-AU" altLang="en-US" baseline="-25000" dirty="0">
                <a:solidFill>
                  <a:srgbClr val="0432FF"/>
                </a:solidFill>
                <a:ea typeface="ＭＳ Ｐゴシック" charset="-128"/>
              </a:rPr>
              <a:t> ……</a:t>
            </a:r>
            <a:r>
              <a:rPr lang="en-AU" altLang="en-US" dirty="0">
                <a:solidFill>
                  <a:srgbClr val="0432FF"/>
                </a:solidFill>
                <a:ea typeface="ＭＳ Ｐゴシック" charset="-128"/>
              </a:rPr>
              <a:t> ,</a:t>
            </a:r>
            <a:r>
              <a:rPr lang="en-AU" altLang="en-US" baseline="-25000" dirty="0">
                <a:solidFill>
                  <a:srgbClr val="0432FF"/>
                </a:solidFill>
                <a:ea typeface="ＭＳ Ｐゴシック" charset="-128"/>
              </a:rPr>
              <a:t> </a:t>
            </a:r>
            <a:r>
              <a:rPr lang="en-AU" altLang="en-US" dirty="0">
                <a:solidFill>
                  <a:srgbClr val="0432FF"/>
                </a:solidFill>
                <a:ea typeface="ＭＳ Ｐゴシック" charset="-128"/>
              </a:rPr>
              <a:t>a</a:t>
            </a:r>
            <a:r>
              <a:rPr lang="en-AU" altLang="en-US" baseline="-25000" dirty="0">
                <a:solidFill>
                  <a:srgbClr val="0432FF"/>
                </a:solidFill>
                <a:ea typeface="ＭＳ Ｐゴシック" charset="-128"/>
              </a:rPr>
              <a:t>1</a:t>
            </a:r>
            <a:r>
              <a:rPr lang="en-AU" altLang="en-US" dirty="0">
                <a:solidFill>
                  <a:srgbClr val="0432FF"/>
                </a:solidFill>
                <a:ea typeface="ＭＳ Ｐゴシック" charset="-128"/>
              </a:rPr>
              <a:t> , a</a:t>
            </a:r>
            <a:r>
              <a:rPr lang="en-AU" altLang="en-US" baseline="-25000" dirty="0">
                <a:solidFill>
                  <a:srgbClr val="0432FF"/>
                </a:solidFill>
                <a:ea typeface="ＭＳ Ｐゴシック" charset="-128"/>
              </a:rPr>
              <a:t>0</a:t>
            </a:r>
            <a:r>
              <a:rPr lang="en-AU" altLang="en-US" dirty="0">
                <a:solidFill>
                  <a:srgbClr val="0432FF"/>
                </a:solidFill>
                <a:ea typeface="ＭＳ Ｐゴシック" charset="-128"/>
              </a:rPr>
              <a:t>)</a:t>
            </a:r>
          </a:p>
          <a:p>
            <a:pPr lvl="1" eaLnBrk="1" hangingPunct="1">
              <a:lnSpc>
                <a:spcPct val="90000"/>
              </a:lnSpc>
            </a:pPr>
            <a:endParaRPr lang="en-US" altLang="en-US" sz="1600" dirty="0">
              <a:ea typeface="ＭＳ Ｐゴシック" charset="-128"/>
            </a:endParaRPr>
          </a:p>
          <a:p>
            <a:pPr eaLnBrk="1" hangingPunct="1">
              <a:lnSpc>
                <a:spcPct val="90000"/>
              </a:lnSpc>
            </a:pPr>
            <a:r>
              <a:rPr lang="en-US" altLang="en-US" dirty="0">
                <a:solidFill>
                  <a:srgbClr val="0432FF"/>
                </a:solidFill>
                <a:ea typeface="ＭＳ Ｐゴシック" charset="-128"/>
              </a:rPr>
              <a:t>addition</a:t>
            </a:r>
            <a:r>
              <a:rPr lang="en-US" altLang="en-US" dirty="0">
                <a:ea typeface="ＭＳ Ｐゴシック" charset="-128"/>
              </a:rPr>
              <a:t> becomes XOR of these bit strings</a:t>
            </a:r>
          </a:p>
          <a:p>
            <a:pPr lvl="1" eaLnBrk="1" hangingPunct="1">
              <a:lnSpc>
                <a:spcPct val="90000"/>
              </a:lnSpc>
            </a:pPr>
            <a:r>
              <a:rPr lang="en-US" altLang="en-US" dirty="0">
                <a:ea typeface="ＭＳ Ｐゴシック" charset="-128"/>
              </a:rPr>
              <a:t>coefficients is arithmetic over the finite field </a:t>
            </a:r>
            <a:r>
              <a:rPr lang="en-US" altLang="en-US" dirty="0" err="1">
                <a:ea typeface="ＭＳ Ｐゴシック" charset="-128"/>
              </a:rPr>
              <a:t>Z</a:t>
            </a:r>
            <a:r>
              <a:rPr lang="en-US" altLang="en-US" baseline="-25000" dirty="0" err="1">
                <a:ea typeface="ＭＳ Ｐゴシック" charset="-128"/>
              </a:rPr>
              <a:t>p</a:t>
            </a:r>
            <a:endParaRPr lang="en-US" altLang="en-US" dirty="0">
              <a:ea typeface="ＭＳ Ｐゴシック" charset="-128"/>
            </a:endParaRPr>
          </a:p>
          <a:p>
            <a:pPr eaLnBrk="1" hangingPunct="1">
              <a:lnSpc>
                <a:spcPct val="90000"/>
              </a:lnSpc>
            </a:pPr>
            <a:r>
              <a:rPr lang="en-US" altLang="en-US" dirty="0">
                <a:solidFill>
                  <a:srgbClr val="0432FF"/>
                </a:solidFill>
                <a:ea typeface="ＭＳ Ｐゴシック" charset="-128"/>
              </a:rPr>
              <a:t>multiplication</a:t>
            </a:r>
            <a:r>
              <a:rPr lang="en-US" altLang="en-US" dirty="0">
                <a:ea typeface="ＭＳ Ｐゴシック" charset="-128"/>
              </a:rPr>
              <a:t> needs an efficient way</a:t>
            </a:r>
          </a:p>
          <a:p>
            <a:pPr lvl="1" eaLnBrk="1" hangingPunct="1">
              <a:lnSpc>
                <a:spcPct val="90000"/>
              </a:lnSpc>
            </a:pPr>
            <a:r>
              <a:rPr lang="en-US" altLang="en-US" dirty="0">
                <a:ea typeface="ＭＳ Ｐゴシック" charset="-128"/>
              </a:rPr>
              <a:t>by shift &amp; XOR</a:t>
            </a:r>
          </a:p>
        </p:txBody>
      </p:sp>
      <p:sp>
        <p:nvSpPr>
          <p:cNvPr id="11161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82F342A-0368-8849-AE21-656844265AC2}" type="slidenum">
              <a:rPr lang="en-US" altLang="en-US" sz="1200">
                <a:solidFill>
                  <a:srgbClr val="898989"/>
                </a:solidFill>
                <a:latin typeface="Arial" charset="0"/>
              </a:rPr>
              <a:pPr>
                <a:spcBef>
                  <a:spcPct val="0"/>
                </a:spcBef>
                <a:buFontTx/>
                <a:buNone/>
              </a:pPr>
              <a:t>25</a:t>
            </a:fld>
            <a:endParaRPr lang="en-US" altLang="en-US" sz="1200">
              <a:solidFill>
                <a:srgbClr val="898989"/>
              </a:solidFill>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p:nvPr>
        </p:nvSpPr>
        <p:spPr/>
        <p:txBody>
          <a:bodyPr/>
          <a:lstStyle/>
          <a:p>
            <a:pPr eaLnBrk="1" hangingPunct="1"/>
            <a:r>
              <a:rPr lang="en-US" altLang="en-US">
                <a:ea typeface="ＭＳ Ｐゴシック" charset="-128"/>
              </a:rPr>
              <a:t>Efficient Multiplication</a:t>
            </a:r>
            <a:endParaRPr lang="en-AU" altLang="en-US">
              <a:ea typeface="ＭＳ Ｐゴシック" charset="-128"/>
            </a:endParaRPr>
          </a:p>
        </p:txBody>
      </p:sp>
      <p:sp>
        <p:nvSpPr>
          <p:cNvPr id="113666" name="Rectangle 3"/>
          <p:cNvSpPr>
            <a:spLocks noGrp="1" noChangeArrowheads="1"/>
          </p:cNvSpPr>
          <p:nvPr>
            <p:ph idx="1"/>
          </p:nvPr>
        </p:nvSpPr>
        <p:spPr>
          <a:xfrm>
            <a:off x="457200" y="1341438"/>
            <a:ext cx="8686800" cy="4525962"/>
          </a:xfrm>
        </p:spPr>
        <p:txBody>
          <a:bodyPr/>
          <a:lstStyle/>
          <a:p>
            <a:pPr eaLnBrk="1" hangingPunct="1">
              <a:lnSpc>
                <a:spcPct val="90000"/>
              </a:lnSpc>
            </a:pPr>
            <a:r>
              <a:rPr lang="en-US" altLang="en-US" sz="2800" dirty="0">
                <a:latin typeface="Times-Roman" charset="0"/>
                <a:ea typeface="ＭＳ Ｐゴシック" charset="-128"/>
              </a:rPr>
              <a:t>Calculate f(x) * g(x) </a:t>
            </a:r>
            <a:r>
              <a:rPr lang="en-US" altLang="en-US" sz="2800" dirty="0">
                <a:solidFill>
                  <a:srgbClr val="0432FF"/>
                </a:solidFill>
                <a:latin typeface="Times-Roman" charset="0"/>
                <a:ea typeface="ＭＳ Ｐゴシック" charset="-128"/>
              </a:rPr>
              <a:t>mod m(x)</a:t>
            </a:r>
          </a:p>
          <a:p>
            <a:pPr lvl="1" eaLnBrk="1" hangingPunct="1">
              <a:lnSpc>
                <a:spcPct val="90000"/>
              </a:lnSpc>
            </a:pPr>
            <a:r>
              <a:rPr lang="en-US" altLang="en-US" sz="2400" dirty="0">
                <a:ea typeface="ＭＳ Ｐゴシック" charset="-128"/>
              </a:rPr>
              <a:t>e.g., </a:t>
            </a:r>
            <a:r>
              <a:rPr lang="en-US" altLang="en-US" sz="2400" dirty="0">
                <a:solidFill>
                  <a:srgbClr val="0432FF"/>
                </a:solidFill>
                <a:ea typeface="ＭＳ Ｐゴシック" charset="-128"/>
              </a:rPr>
              <a:t>m(x) =  (x</a:t>
            </a:r>
            <a:r>
              <a:rPr lang="en-US" altLang="en-US" sz="2400" baseline="30000" dirty="0">
                <a:solidFill>
                  <a:srgbClr val="0432FF"/>
                </a:solidFill>
                <a:ea typeface="ＭＳ Ｐゴシック" charset="-128"/>
              </a:rPr>
              <a:t>8 </a:t>
            </a:r>
            <a:r>
              <a:rPr lang="en-US" altLang="en-US" sz="2400" dirty="0">
                <a:solidFill>
                  <a:srgbClr val="0432FF"/>
                </a:solidFill>
                <a:ea typeface="ＭＳ Ｐゴシック" charset="-128"/>
              </a:rPr>
              <a:t>+ x</a:t>
            </a:r>
            <a:r>
              <a:rPr lang="en-US" altLang="en-US" sz="2400" baseline="30000" dirty="0">
                <a:solidFill>
                  <a:srgbClr val="0432FF"/>
                </a:solidFill>
                <a:ea typeface="ＭＳ Ｐゴシック" charset="-128"/>
              </a:rPr>
              <a:t>4 </a:t>
            </a:r>
            <a:r>
              <a:rPr lang="en-US" altLang="en-US" sz="2400" dirty="0">
                <a:solidFill>
                  <a:srgbClr val="0432FF"/>
                </a:solidFill>
                <a:ea typeface="ＭＳ Ｐゴシック" charset="-128"/>
              </a:rPr>
              <a:t>+ x</a:t>
            </a:r>
            <a:r>
              <a:rPr lang="en-US" altLang="en-US" sz="2400" baseline="30000" dirty="0">
                <a:solidFill>
                  <a:srgbClr val="0432FF"/>
                </a:solidFill>
                <a:ea typeface="ＭＳ Ｐゴシック" charset="-128"/>
              </a:rPr>
              <a:t>3 </a:t>
            </a:r>
            <a:r>
              <a:rPr lang="en-US" altLang="en-US" sz="2400" dirty="0">
                <a:solidFill>
                  <a:srgbClr val="0432FF"/>
                </a:solidFill>
                <a:ea typeface="ＭＳ Ｐゴシック" charset="-128"/>
              </a:rPr>
              <a:t>+ x + 1)</a:t>
            </a:r>
            <a:r>
              <a:rPr lang="en-US" altLang="en-US" sz="2400" dirty="0">
                <a:ea typeface="ＭＳ Ｐゴシック" charset="-128"/>
              </a:rPr>
              <a:t>, used by AES in GF(2</a:t>
            </a:r>
            <a:r>
              <a:rPr lang="en-US" altLang="en-US" sz="2400" baseline="30000" dirty="0">
                <a:ea typeface="ＭＳ Ｐゴシック" charset="-128"/>
              </a:rPr>
              <a:t>8</a:t>
            </a:r>
            <a:r>
              <a:rPr lang="en-US" altLang="en-US" sz="2400" dirty="0">
                <a:ea typeface="ＭＳ Ｐゴシック" charset="-128"/>
              </a:rPr>
              <a:t>)</a:t>
            </a:r>
          </a:p>
          <a:p>
            <a:pPr eaLnBrk="1" hangingPunct="1">
              <a:lnSpc>
                <a:spcPct val="90000"/>
              </a:lnSpc>
            </a:pPr>
            <a:r>
              <a:rPr lang="en-US" altLang="en-US" sz="2800" dirty="0">
                <a:latin typeface="Times-Roman" charset="0"/>
                <a:ea typeface="ＭＳ Ｐゴシック" charset="-128"/>
              </a:rPr>
              <a:t>Observations:</a:t>
            </a:r>
          </a:p>
          <a:p>
            <a:pPr lvl="1" eaLnBrk="1" hangingPunct="1">
              <a:lnSpc>
                <a:spcPct val="90000"/>
              </a:lnSpc>
            </a:pPr>
            <a:r>
              <a:rPr lang="da-DK" altLang="en-US" sz="2400" dirty="0">
                <a:ea typeface="ＭＳ Ｐゴシック" charset="-128"/>
              </a:rPr>
              <a:t>x</a:t>
            </a:r>
            <a:r>
              <a:rPr lang="da-DK" altLang="en-US" sz="2400" baseline="30000" dirty="0">
                <a:ea typeface="ＭＳ Ｐゴシック" charset="-128"/>
              </a:rPr>
              <a:t>8</a:t>
            </a:r>
            <a:r>
              <a:rPr lang="da-DK" altLang="en-US" sz="2400" dirty="0">
                <a:ea typeface="ＭＳ Ｐゴシック" charset="-128"/>
              </a:rPr>
              <a:t> mod m(x) = m(x) - x</a:t>
            </a:r>
            <a:r>
              <a:rPr lang="da-DK" altLang="en-US" sz="2400" baseline="30000" dirty="0">
                <a:ea typeface="ＭＳ Ｐゴシック" charset="-128"/>
              </a:rPr>
              <a:t>8</a:t>
            </a:r>
            <a:r>
              <a:rPr lang="da-DK" altLang="en-US" sz="2400" dirty="0">
                <a:ea typeface="ＭＳ Ｐゴシック" charset="-128"/>
              </a:rPr>
              <a:t> = ( x</a:t>
            </a:r>
            <a:r>
              <a:rPr lang="da-DK" altLang="en-US" sz="2400" baseline="30000" dirty="0">
                <a:ea typeface="ＭＳ Ｐゴシック" charset="-128"/>
              </a:rPr>
              <a:t>4</a:t>
            </a:r>
            <a:r>
              <a:rPr lang="da-DK" altLang="en-US" sz="2400" dirty="0">
                <a:ea typeface="ＭＳ Ｐゴシック" charset="-128"/>
              </a:rPr>
              <a:t> + x</a:t>
            </a:r>
            <a:r>
              <a:rPr lang="da-DK" altLang="en-US" sz="2400" baseline="30000" dirty="0">
                <a:ea typeface="ＭＳ Ｐゴシック" charset="-128"/>
              </a:rPr>
              <a:t>3</a:t>
            </a:r>
            <a:r>
              <a:rPr lang="da-DK" altLang="en-US" sz="2400" dirty="0">
                <a:ea typeface="ＭＳ Ｐゴシック" charset="-128"/>
              </a:rPr>
              <a:t> + x + 1)</a:t>
            </a:r>
          </a:p>
          <a:p>
            <a:pPr lvl="1" eaLnBrk="1" hangingPunct="1">
              <a:lnSpc>
                <a:spcPct val="90000"/>
              </a:lnSpc>
            </a:pPr>
            <a:r>
              <a:rPr lang="da-DK" altLang="en-US" sz="2400" dirty="0">
                <a:ea typeface="ＭＳ Ｐゴシック" charset="-128"/>
              </a:rPr>
              <a:t>In general in </a:t>
            </a:r>
            <a:r>
              <a:rPr lang="en-US" altLang="en-US" sz="2400" dirty="0">
                <a:ea typeface="ＭＳ Ｐゴシック" charset="-128"/>
              </a:rPr>
              <a:t>GF(2</a:t>
            </a:r>
            <a:r>
              <a:rPr lang="en-US" altLang="en-US" sz="2400" baseline="30000" dirty="0">
                <a:ea typeface="ＭＳ Ｐゴシック" charset="-128"/>
              </a:rPr>
              <a:t>n</a:t>
            </a:r>
            <a:r>
              <a:rPr lang="en-US" altLang="en-US" sz="2400" dirty="0">
                <a:ea typeface="ＭＳ Ｐゴシック" charset="-128"/>
              </a:rPr>
              <a:t>)</a:t>
            </a:r>
            <a:r>
              <a:rPr lang="da-DK" altLang="en-US" sz="2400" dirty="0">
                <a:ea typeface="ＭＳ Ｐゴシック" charset="-128"/>
              </a:rPr>
              <a:t>, </a:t>
            </a:r>
            <a:r>
              <a:rPr lang="da-DK" altLang="en-US" sz="2400" dirty="0">
                <a:solidFill>
                  <a:srgbClr val="0432FF"/>
                </a:solidFill>
                <a:ea typeface="ＭＳ Ｐゴシック" charset="-128"/>
              </a:rPr>
              <a:t>n-</a:t>
            </a:r>
            <a:r>
              <a:rPr lang="da-DK" altLang="en-US" sz="2400" dirty="0" err="1">
                <a:solidFill>
                  <a:srgbClr val="0432FF"/>
                </a:solidFill>
                <a:ea typeface="ＭＳ Ｐゴシック" charset="-128"/>
              </a:rPr>
              <a:t>degree</a:t>
            </a:r>
            <a:r>
              <a:rPr lang="da-DK" altLang="en-US" sz="2400" dirty="0">
                <a:ea typeface="ＭＳ Ｐゴシック" charset="-128"/>
              </a:rPr>
              <a:t> p(x):  </a:t>
            </a:r>
            <a:r>
              <a:rPr lang="da-DK" altLang="en-US" sz="2400" dirty="0" err="1">
                <a:solidFill>
                  <a:srgbClr val="0432FF"/>
                </a:solidFill>
                <a:ea typeface="ＭＳ Ｐゴシック" charset="-128"/>
              </a:rPr>
              <a:t>x</a:t>
            </a:r>
            <a:r>
              <a:rPr lang="da-DK" altLang="en-US" sz="2400" baseline="30000" dirty="0" err="1">
                <a:solidFill>
                  <a:srgbClr val="0432FF"/>
                </a:solidFill>
                <a:ea typeface="ＭＳ Ｐゴシック" charset="-128"/>
              </a:rPr>
              <a:t>n</a:t>
            </a:r>
            <a:r>
              <a:rPr lang="da-DK" altLang="en-US" sz="2400" dirty="0">
                <a:solidFill>
                  <a:srgbClr val="0432FF"/>
                </a:solidFill>
                <a:ea typeface="ＭＳ Ｐゴシック" charset="-128"/>
              </a:rPr>
              <a:t> mod p(x) = p(x) – </a:t>
            </a:r>
            <a:r>
              <a:rPr lang="da-DK" altLang="en-US" sz="2400" dirty="0" err="1">
                <a:solidFill>
                  <a:srgbClr val="0432FF"/>
                </a:solidFill>
                <a:ea typeface="ＭＳ Ｐゴシック" charset="-128"/>
              </a:rPr>
              <a:t>x</a:t>
            </a:r>
            <a:r>
              <a:rPr lang="da-DK" altLang="en-US" sz="2400" baseline="30000" dirty="0" err="1">
                <a:solidFill>
                  <a:srgbClr val="0432FF"/>
                </a:solidFill>
                <a:ea typeface="ＭＳ Ｐゴシック" charset="-128"/>
              </a:rPr>
              <a:t>n</a:t>
            </a:r>
            <a:endParaRPr lang="en-US" altLang="en-US" sz="2400" dirty="0">
              <a:solidFill>
                <a:srgbClr val="0432FF"/>
              </a:solidFill>
              <a:ea typeface="ＭＳ Ｐゴシック" charset="-128"/>
            </a:endParaRPr>
          </a:p>
          <a:p>
            <a:pPr lvl="1" eaLnBrk="1" hangingPunct="1">
              <a:lnSpc>
                <a:spcPct val="90000"/>
              </a:lnSpc>
            </a:pPr>
            <a:r>
              <a:rPr lang="en-US" altLang="en-US" sz="2400" dirty="0">
                <a:solidFill>
                  <a:srgbClr val="0432FF"/>
                </a:solidFill>
                <a:ea typeface="ＭＳ Ｐゴシック" charset="-128"/>
              </a:rPr>
              <a:t>any f(x) </a:t>
            </a:r>
            <a:r>
              <a:rPr lang="en-US" altLang="en-US" sz="2400" dirty="0">
                <a:ea typeface="ＭＳ Ｐゴシック" charset="-128"/>
              </a:rPr>
              <a:t>= </a:t>
            </a:r>
            <a:r>
              <a:rPr lang="en-AU" altLang="en-US" sz="2400" dirty="0">
                <a:ea typeface="ＭＳ Ｐゴシック" charset="-128"/>
              </a:rPr>
              <a:t>b</a:t>
            </a:r>
            <a:r>
              <a:rPr lang="en-AU" altLang="en-US" sz="2400" baseline="-25000" dirty="0">
                <a:ea typeface="ＭＳ Ｐゴシック" charset="-128"/>
              </a:rPr>
              <a:t>7</a:t>
            </a:r>
            <a:r>
              <a:rPr lang="en-AU" altLang="en-US" sz="2400" i="1" dirty="0">
                <a:ea typeface="ＭＳ Ｐゴシック" charset="-128"/>
              </a:rPr>
              <a:t>x</a:t>
            </a:r>
            <a:r>
              <a:rPr lang="en-AU" altLang="en-US" sz="2400" baseline="30000" dirty="0">
                <a:ea typeface="ＭＳ Ｐゴシック" charset="-128"/>
              </a:rPr>
              <a:t>7</a:t>
            </a:r>
            <a:r>
              <a:rPr lang="en-AU" altLang="en-US" sz="2400" dirty="0">
                <a:ea typeface="ＭＳ Ｐゴシック" charset="-128"/>
              </a:rPr>
              <a:t> + b</a:t>
            </a:r>
            <a:r>
              <a:rPr lang="en-AU" altLang="en-US" sz="2400" baseline="-25000" dirty="0">
                <a:ea typeface="ＭＳ Ｐゴシック" charset="-128"/>
              </a:rPr>
              <a:t>6</a:t>
            </a:r>
            <a:r>
              <a:rPr lang="en-AU" altLang="en-US" sz="2400" i="1" dirty="0">
                <a:ea typeface="ＭＳ Ｐゴシック" charset="-128"/>
              </a:rPr>
              <a:t>x</a:t>
            </a:r>
            <a:r>
              <a:rPr lang="en-AU" altLang="en-US" sz="2400" baseline="30000" dirty="0">
                <a:ea typeface="ＭＳ Ｐゴシック" charset="-128"/>
              </a:rPr>
              <a:t>6</a:t>
            </a:r>
            <a:r>
              <a:rPr lang="en-AU" altLang="en-US" sz="2400" dirty="0">
                <a:ea typeface="ＭＳ Ｐゴシック" charset="-128"/>
              </a:rPr>
              <a:t> + b</a:t>
            </a:r>
            <a:r>
              <a:rPr lang="en-AU" altLang="en-US" sz="2400" baseline="-25000" dirty="0">
                <a:ea typeface="ＭＳ Ｐゴシック" charset="-128"/>
              </a:rPr>
              <a:t>5</a:t>
            </a:r>
            <a:r>
              <a:rPr lang="en-AU" altLang="en-US" sz="2400" i="1" dirty="0">
                <a:ea typeface="ＭＳ Ｐゴシック" charset="-128"/>
              </a:rPr>
              <a:t>x</a:t>
            </a:r>
            <a:r>
              <a:rPr lang="en-AU" altLang="en-US" sz="2400" baseline="30000" dirty="0">
                <a:ea typeface="ＭＳ Ｐゴシック" charset="-128"/>
              </a:rPr>
              <a:t>5</a:t>
            </a:r>
            <a:r>
              <a:rPr lang="en-AU" altLang="en-US" sz="2400" dirty="0">
                <a:ea typeface="ＭＳ Ｐゴシック" charset="-128"/>
              </a:rPr>
              <a:t> + b</a:t>
            </a:r>
            <a:r>
              <a:rPr lang="en-AU" altLang="en-US" sz="2400" baseline="-25000" dirty="0">
                <a:ea typeface="ＭＳ Ｐゴシック" charset="-128"/>
              </a:rPr>
              <a:t>4</a:t>
            </a:r>
            <a:r>
              <a:rPr lang="en-AU" altLang="en-US" sz="2400" i="1" dirty="0">
                <a:ea typeface="ＭＳ Ｐゴシック" charset="-128"/>
              </a:rPr>
              <a:t>x</a:t>
            </a:r>
            <a:r>
              <a:rPr lang="en-AU" altLang="en-US" sz="2400" baseline="30000" dirty="0">
                <a:ea typeface="ＭＳ Ｐゴシック" charset="-128"/>
              </a:rPr>
              <a:t>4 </a:t>
            </a:r>
            <a:r>
              <a:rPr lang="en-AU" altLang="en-US" sz="2400" i="1" dirty="0">
                <a:ea typeface="ＭＳ Ｐゴシック" charset="-128"/>
              </a:rPr>
              <a:t>+ </a:t>
            </a:r>
            <a:r>
              <a:rPr lang="en-AU" altLang="en-US" sz="2400" dirty="0">
                <a:ea typeface="ＭＳ Ｐゴシック" charset="-128"/>
              </a:rPr>
              <a:t>b</a:t>
            </a:r>
            <a:r>
              <a:rPr lang="en-AU" altLang="en-US" sz="2400" baseline="-25000" dirty="0">
                <a:ea typeface="ＭＳ Ｐゴシック" charset="-128"/>
              </a:rPr>
              <a:t>3</a:t>
            </a:r>
            <a:r>
              <a:rPr lang="en-AU" altLang="en-US" sz="2400" i="1" dirty="0">
                <a:ea typeface="ＭＳ Ｐゴシック" charset="-128"/>
              </a:rPr>
              <a:t>x</a:t>
            </a:r>
            <a:r>
              <a:rPr lang="en-AU" altLang="en-US" sz="2400" baseline="30000" dirty="0">
                <a:ea typeface="ＭＳ Ｐゴシック" charset="-128"/>
              </a:rPr>
              <a:t>3</a:t>
            </a:r>
            <a:r>
              <a:rPr lang="en-AU" altLang="en-US" sz="2400" dirty="0">
                <a:ea typeface="ＭＳ Ｐゴシック" charset="-128"/>
              </a:rPr>
              <a:t> + b</a:t>
            </a:r>
            <a:r>
              <a:rPr lang="en-AU" altLang="en-US" sz="2400" baseline="-25000" dirty="0">
                <a:ea typeface="ＭＳ Ｐゴシック" charset="-128"/>
              </a:rPr>
              <a:t>2</a:t>
            </a:r>
            <a:r>
              <a:rPr lang="en-AU" altLang="en-US" sz="2400" i="1" dirty="0">
                <a:ea typeface="ＭＳ Ｐゴシック" charset="-128"/>
              </a:rPr>
              <a:t>x</a:t>
            </a:r>
            <a:r>
              <a:rPr lang="en-AU" altLang="en-US" sz="2400" baseline="30000" dirty="0">
                <a:ea typeface="ＭＳ Ｐゴシック" charset="-128"/>
              </a:rPr>
              <a:t>2</a:t>
            </a:r>
            <a:r>
              <a:rPr lang="en-AU" altLang="en-US" sz="2400" dirty="0">
                <a:ea typeface="ＭＳ Ｐゴシック" charset="-128"/>
              </a:rPr>
              <a:t> + b</a:t>
            </a:r>
            <a:r>
              <a:rPr lang="en-AU" altLang="en-US" sz="2400" baseline="-25000" dirty="0">
                <a:ea typeface="ＭＳ Ｐゴシック" charset="-128"/>
              </a:rPr>
              <a:t>1</a:t>
            </a:r>
            <a:r>
              <a:rPr lang="en-AU" altLang="en-US" sz="2400" i="1" dirty="0">
                <a:ea typeface="ＭＳ Ｐゴシック" charset="-128"/>
              </a:rPr>
              <a:t>x</a:t>
            </a:r>
            <a:r>
              <a:rPr lang="en-AU" altLang="en-US" sz="2400" dirty="0">
                <a:ea typeface="ＭＳ Ｐゴシック" charset="-128"/>
              </a:rPr>
              <a:t> + b</a:t>
            </a:r>
            <a:r>
              <a:rPr lang="en-AU" altLang="en-US" sz="2400" baseline="-25000" dirty="0">
                <a:ea typeface="ＭＳ Ｐゴシック" charset="-128"/>
              </a:rPr>
              <a:t>0</a:t>
            </a:r>
          </a:p>
          <a:p>
            <a:pPr lvl="1" eaLnBrk="1" hangingPunct="1">
              <a:lnSpc>
                <a:spcPct val="90000"/>
              </a:lnSpc>
            </a:pPr>
            <a:r>
              <a:rPr lang="en-US" altLang="en-US" sz="2400" dirty="0">
                <a:solidFill>
                  <a:srgbClr val="0432FF"/>
                </a:solidFill>
                <a:ea typeface="ＭＳ Ｐゴシック" charset="-128"/>
              </a:rPr>
              <a:t>x * f(x) </a:t>
            </a:r>
            <a:r>
              <a:rPr lang="en-US" altLang="en-US" sz="2400" dirty="0">
                <a:ea typeface="ＭＳ Ｐゴシック" charset="-128"/>
              </a:rPr>
              <a:t>=</a:t>
            </a:r>
          </a:p>
          <a:p>
            <a:pPr lvl="1" eaLnBrk="1" hangingPunct="1">
              <a:lnSpc>
                <a:spcPct val="90000"/>
              </a:lnSpc>
              <a:buFont typeface="Arial" charset="0"/>
              <a:buNone/>
            </a:pPr>
            <a:r>
              <a:rPr lang="en-US" altLang="en-US" sz="2400" dirty="0">
                <a:ea typeface="ＭＳ Ｐゴシック" charset="-128"/>
              </a:rPr>
              <a:t>(</a:t>
            </a:r>
            <a:r>
              <a:rPr lang="en-AU" altLang="en-US" sz="2400" dirty="0">
                <a:ea typeface="ＭＳ Ｐゴシック" charset="-128"/>
              </a:rPr>
              <a:t>b</a:t>
            </a:r>
            <a:r>
              <a:rPr lang="en-AU" altLang="en-US" sz="2400" baseline="-25000" dirty="0">
                <a:ea typeface="ＭＳ Ｐゴシック" charset="-128"/>
              </a:rPr>
              <a:t>7</a:t>
            </a:r>
            <a:r>
              <a:rPr lang="en-AU" altLang="en-US" sz="2400" i="1" dirty="0">
                <a:ea typeface="ＭＳ Ｐゴシック" charset="-128"/>
              </a:rPr>
              <a:t>x</a:t>
            </a:r>
            <a:r>
              <a:rPr lang="en-AU" altLang="en-US" sz="2400" baseline="30000" dirty="0">
                <a:ea typeface="ＭＳ Ｐゴシック" charset="-128"/>
              </a:rPr>
              <a:t>8</a:t>
            </a:r>
            <a:r>
              <a:rPr lang="en-AU" altLang="en-US" sz="2400" dirty="0">
                <a:ea typeface="ＭＳ Ｐゴシック" charset="-128"/>
              </a:rPr>
              <a:t> + b</a:t>
            </a:r>
            <a:r>
              <a:rPr lang="en-AU" altLang="en-US" sz="2400" baseline="-25000" dirty="0">
                <a:ea typeface="ＭＳ Ｐゴシック" charset="-128"/>
              </a:rPr>
              <a:t>6</a:t>
            </a:r>
            <a:r>
              <a:rPr lang="en-AU" altLang="en-US" sz="2400" i="1" dirty="0">
                <a:ea typeface="ＭＳ Ｐゴシック" charset="-128"/>
              </a:rPr>
              <a:t>x</a:t>
            </a:r>
            <a:r>
              <a:rPr lang="en-AU" altLang="en-US" sz="2400" baseline="30000" dirty="0">
                <a:ea typeface="ＭＳ Ｐゴシック" charset="-128"/>
              </a:rPr>
              <a:t>7</a:t>
            </a:r>
            <a:r>
              <a:rPr lang="en-AU" altLang="en-US" sz="2400" dirty="0">
                <a:ea typeface="ＭＳ Ｐゴシック" charset="-128"/>
              </a:rPr>
              <a:t> + b</a:t>
            </a:r>
            <a:r>
              <a:rPr lang="en-AU" altLang="en-US" sz="2400" baseline="-25000" dirty="0">
                <a:ea typeface="ＭＳ Ｐゴシック" charset="-128"/>
              </a:rPr>
              <a:t>5</a:t>
            </a:r>
            <a:r>
              <a:rPr lang="en-AU" altLang="en-US" sz="2400" i="1" dirty="0">
                <a:ea typeface="ＭＳ Ｐゴシック" charset="-128"/>
              </a:rPr>
              <a:t>x</a:t>
            </a:r>
            <a:r>
              <a:rPr lang="en-AU" altLang="en-US" sz="2400" baseline="30000" dirty="0">
                <a:ea typeface="ＭＳ Ｐゴシック" charset="-128"/>
              </a:rPr>
              <a:t>6</a:t>
            </a:r>
            <a:r>
              <a:rPr lang="en-AU" altLang="en-US" sz="2400" dirty="0">
                <a:ea typeface="ＭＳ Ｐゴシック" charset="-128"/>
              </a:rPr>
              <a:t> + b</a:t>
            </a:r>
            <a:r>
              <a:rPr lang="en-AU" altLang="en-US" sz="2400" baseline="-25000" dirty="0">
                <a:ea typeface="ＭＳ Ｐゴシック" charset="-128"/>
              </a:rPr>
              <a:t>4</a:t>
            </a:r>
            <a:r>
              <a:rPr lang="en-AU" altLang="en-US" sz="2400" i="1" dirty="0">
                <a:ea typeface="ＭＳ Ｐゴシック" charset="-128"/>
              </a:rPr>
              <a:t>x</a:t>
            </a:r>
            <a:r>
              <a:rPr lang="en-AU" altLang="en-US" sz="2400" baseline="30000" dirty="0">
                <a:ea typeface="ＭＳ Ｐゴシック" charset="-128"/>
              </a:rPr>
              <a:t>5 </a:t>
            </a:r>
            <a:r>
              <a:rPr lang="en-AU" altLang="en-US" sz="2400" i="1" dirty="0">
                <a:ea typeface="ＭＳ Ｐゴシック" charset="-128"/>
              </a:rPr>
              <a:t>+ </a:t>
            </a:r>
            <a:r>
              <a:rPr lang="en-AU" altLang="en-US" sz="2400" dirty="0">
                <a:ea typeface="ＭＳ Ｐゴシック" charset="-128"/>
              </a:rPr>
              <a:t>b</a:t>
            </a:r>
            <a:r>
              <a:rPr lang="en-AU" altLang="en-US" sz="2400" baseline="-25000" dirty="0">
                <a:ea typeface="ＭＳ Ｐゴシック" charset="-128"/>
              </a:rPr>
              <a:t>3</a:t>
            </a:r>
            <a:r>
              <a:rPr lang="en-AU" altLang="en-US" sz="2400" i="1" dirty="0">
                <a:ea typeface="ＭＳ Ｐゴシック" charset="-128"/>
              </a:rPr>
              <a:t>x</a:t>
            </a:r>
            <a:r>
              <a:rPr lang="en-AU" altLang="en-US" sz="2400" baseline="30000" dirty="0">
                <a:ea typeface="ＭＳ Ｐゴシック" charset="-128"/>
              </a:rPr>
              <a:t>4</a:t>
            </a:r>
            <a:r>
              <a:rPr lang="en-AU" altLang="en-US" sz="2400" dirty="0">
                <a:ea typeface="ＭＳ Ｐゴシック" charset="-128"/>
              </a:rPr>
              <a:t> + b</a:t>
            </a:r>
            <a:r>
              <a:rPr lang="en-AU" altLang="en-US" sz="2400" baseline="-25000" dirty="0">
                <a:ea typeface="ＭＳ Ｐゴシック" charset="-128"/>
              </a:rPr>
              <a:t>2</a:t>
            </a:r>
            <a:r>
              <a:rPr lang="en-AU" altLang="en-US" sz="2400" i="1" dirty="0">
                <a:ea typeface="ＭＳ Ｐゴシック" charset="-128"/>
              </a:rPr>
              <a:t>x</a:t>
            </a:r>
            <a:r>
              <a:rPr lang="en-AU" altLang="en-US" sz="2400" baseline="30000" dirty="0">
                <a:ea typeface="ＭＳ Ｐゴシック" charset="-128"/>
              </a:rPr>
              <a:t>3</a:t>
            </a:r>
            <a:r>
              <a:rPr lang="en-AU" altLang="en-US" sz="2400" dirty="0">
                <a:ea typeface="ＭＳ Ｐゴシック" charset="-128"/>
              </a:rPr>
              <a:t> + b</a:t>
            </a:r>
            <a:r>
              <a:rPr lang="en-AU" altLang="en-US" sz="2400" baseline="-25000" dirty="0">
                <a:ea typeface="ＭＳ Ｐゴシック" charset="-128"/>
              </a:rPr>
              <a:t>1</a:t>
            </a:r>
            <a:r>
              <a:rPr lang="en-AU" altLang="en-US" sz="2400" i="1" dirty="0">
                <a:ea typeface="ＭＳ Ｐゴシック" charset="-128"/>
              </a:rPr>
              <a:t>x</a:t>
            </a:r>
            <a:r>
              <a:rPr lang="en-AU" altLang="en-US" sz="2400" baseline="30000" dirty="0">
                <a:ea typeface="ＭＳ Ｐゴシック" charset="-128"/>
              </a:rPr>
              <a:t>2</a:t>
            </a:r>
            <a:r>
              <a:rPr lang="en-AU" altLang="en-US" sz="2400" dirty="0">
                <a:ea typeface="ＭＳ Ｐゴシック" charset="-128"/>
              </a:rPr>
              <a:t> + b</a:t>
            </a:r>
            <a:r>
              <a:rPr lang="en-AU" altLang="en-US" sz="2400" baseline="-25000" dirty="0">
                <a:ea typeface="ＭＳ Ｐゴシック" charset="-128"/>
              </a:rPr>
              <a:t>0</a:t>
            </a:r>
            <a:r>
              <a:rPr lang="en-AU" altLang="en-US" sz="2400" i="1" dirty="0">
                <a:ea typeface="ＭＳ Ｐゴシック" charset="-128"/>
              </a:rPr>
              <a:t>x</a:t>
            </a:r>
            <a:r>
              <a:rPr lang="en-AU" altLang="en-US" sz="2400" dirty="0">
                <a:ea typeface="ＭＳ Ｐゴシック" charset="-128"/>
              </a:rPr>
              <a:t>) </a:t>
            </a:r>
            <a:r>
              <a:rPr lang="en-AU" altLang="en-US" sz="2400" dirty="0">
                <a:solidFill>
                  <a:srgbClr val="0432FF"/>
                </a:solidFill>
                <a:ea typeface="ＭＳ Ｐゴシック" charset="-128"/>
              </a:rPr>
              <a:t>mod m(x) </a:t>
            </a:r>
            <a:r>
              <a:rPr lang="en-AU" altLang="en-US" sz="2400" dirty="0">
                <a:ea typeface="ＭＳ Ｐゴシック" charset="-128"/>
              </a:rPr>
              <a:t>=</a:t>
            </a:r>
          </a:p>
          <a:p>
            <a:pPr lvl="1" eaLnBrk="1" hangingPunct="1">
              <a:lnSpc>
                <a:spcPct val="90000"/>
              </a:lnSpc>
              <a:buFont typeface="Arial" charset="0"/>
              <a:buNone/>
            </a:pPr>
            <a:r>
              <a:rPr lang="en-AU" altLang="en-US" sz="2400" dirty="0">
                <a:ea typeface="ＭＳ Ｐゴシック" charset="-128"/>
              </a:rPr>
              <a:t> b</a:t>
            </a:r>
            <a:r>
              <a:rPr lang="en-AU" altLang="en-US" sz="2400" baseline="-25000" dirty="0">
                <a:ea typeface="ＭＳ Ｐゴシック" charset="-128"/>
              </a:rPr>
              <a:t>6</a:t>
            </a:r>
            <a:r>
              <a:rPr lang="en-AU" altLang="en-US" sz="2400" i="1" dirty="0">
                <a:ea typeface="ＭＳ Ｐゴシック" charset="-128"/>
              </a:rPr>
              <a:t>x</a:t>
            </a:r>
            <a:r>
              <a:rPr lang="en-AU" altLang="en-US" sz="2400" baseline="30000" dirty="0">
                <a:ea typeface="ＭＳ Ｐゴシック" charset="-128"/>
              </a:rPr>
              <a:t>7</a:t>
            </a:r>
            <a:r>
              <a:rPr lang="en-AU" altLang="en-US" sz="2400" dirty="0">
                <a:ea typeface="ＭＳ Ｐゴシック" charset="-128"/>
              </a:rPr>
              <a:t> + b</a:t>
            </a:r>
            <a:r>
              <a:rPr lang="en-AU" altLang="en-US" sz="2400" baseline="-25000" dirty="0">
                <a:ea typeface="ＭＳ Ｐゴシック" charset="-128"/>
              </a:rPr>
              <a:t>5</a:t>
            </a:r>
            <a:r>
              <a:rPr lang="en-AU" altLang="en-US" sz="2400" i="1" dirty="0">
                <a:ea typeface="ＭＳ Ｐゴシック" charset="-128"/>
              </a:rPr>
              <a:t>x</a:t>
            </a:r>
            <a:r>
              <a:rPr lang="en-AU" altLang="en-US" sz="2400" baseline="30000" dirty="0">
                <a:ea typeface="ＭＳ Ｐゴシック" charset="-128"/>
              </a:rPr>
              <a:t>6</a:t>
            </a:r>
            <a:r>
              <a:rPr lang="en-AU" altLang="en-US" sz="2400" dirty="0">
                <a:ea typeface="ＭＳ Ｐゴシック" charset="-128"/>
              </a:rPr>
              <a:t> + b</a:t>
            </a:r>
            <a:r>
              <a:rPr lang="en-AU" altLang="en-US" sz="2400" baseline="-25000" dirty="0">
                <a:ea typeface="ＭＳ Ｐゴシック" charset="-128"/>
              </a:rPr>
              <a:t>4</a:t>
            </a:r>
            <a:r>
              <a:rPr lang="en-AU" altLang="en-US" sz="2400" i="1" dirty="0">
                <a:ea typeface="ＭＳ Ｐゴシック" charset="-128"/>
              </a:rPr>
              <a:t>x</a:t>
            </a:r>
            <a:r>
              <a:rPr lang="en-AU" altLang="en-US" sz="2400" baseline="30000" dirty="0">
                <a:ea typeface="ＭＳ Ｐゴシック" charset="-128"/>
              </a:rPr>
              <a:t>5 </a:t>
            </a:r>
            <a:r>
              <a:rPr lang="en-AU" altLang="en-US" sz="2400" i="1" dirty="0">
                <a:ea typeface="ＭＳ Ｐゴシック" charset="-128"/>
              </a:rPr>
              <a:t>+ </a:t>
            </a:r>
            <a:r>
              <a:rPr lang="en-AU" altLang="en-US" sz="2400" dirty="0">
                <a:ea typeface="ＭＳ Ｐゴシック" charset="-128"/>
              </a:rPr>
              <a:t>b</a:t>
            </a:r>
            <a:r>
              <a:rPr lang="en-AU" altLang="en-US" sz="2400" baseline="-25000" dirty="0">
                <a:ea typeface="ＭＳ Ｐゴシック" charset="-128"/>
              </a:rPr>
              <a:t>3</a:t>
            </a:r>
            <a:r>
              <a:rPr lang="en-AU" altLang="en-US" sz="2400" i="1" dirty="0">
                <a:ea typeface="ＭＳ Ｐゴシック" charset="-128"/>
              </a:rPr>
              <a:t>x</a:t>
            </a:r>
            <a:r>
              <a:rPr lang="en-AU" altLang="en-US" sz="2400" baseline="30000" dirty="0">
                <a:ea typeface="ＭＳ Ｐゴシック" charset="-128"/>
              </a:rPr>
              <a:t>4</a:t>
            </a:r>
            <a:r>
              <a:rPr lang="en-AU" altLang="en-US" sz="2400" dirty="0">
                <a:ea typeface="ＭＳ Ｐゴシック" charset="-128"/>
              </a:rPr>
              <a:t> + b</a:t>
            </a:r>
            <a:r>
              <a:rPr lang="en-AU" altLang="en-US" sz="2400" baseline="-25000" dirty="0">
                <a:ea typeface="ＭＳ Ｐゴシック" charset="-128"/>
              </a:rPr>
              <a:t>2</a:t>
            </a:r>
            <a:r>
              <a:rPr lang="en-AU" altLang="en-US" sz="2400" i="1" dirty="0">
                <a:ea typeface="ＭＳ Ｐゴシック" charset="-128"/>
              </a:rPr>
              <a:t>x</a:t>
            </a:r>
            <a:r>
              <a:rPr lang="en-AU" altLang="en-US" sz="2400" baseline="30000" dirty="0">
                <a:ea typeface="ＭＳ Ｐゴシック" charset="-128"/>
              </a:rPr>
              <a:t>3</a:t>
            </a:r>
            <a:r>
              <a:rPr lang="en-AU" altLang="en-US" sz="2400" dirty="0">
                <a:ea typeface="ＭＳ Ｐゴシック" charset="-128"/>
              </a:rPr>
              <a:t> + b</a:t>
            </a:r>
            <a:r>
              <a:rPr lang="en-AU" altLang="en-US" sz="2400" baseline="-25000" dirty="0">
                <a:ea typeface="ＭＳ Ｐゴシック" charset="-128"/>
              </a:rPr>
              <a:t>1</a:t>
            </a:r>
            <a:r>
              <a:rPr lang="en-AU" altLang="en-US" sz="2400" i="1" dirty="0">
                <a:ea typeface="ＭＳ Ｐゴシック" charset="-128"/>
              </a:rPr>
              <a:t>x</a:t>
            </a:r>
            <a:r>
              <a:rPr lang="en-AU" altLang="en-US" sz="2400" baseline="30000" dirty="0">
                <a:ea typeface="ＭＳ Ｐゴシック" charset="-128"/>
              </a:rPr>
              <a:t>2</a:t>
            </a:r>
            <a:r>
              <a:rPr lang="en-AU" altLang="en-US" sz="2400" dirty="0">
                <a:ea typeface="ＭＳ Ｐゴシック" charset="-128"/>
              </a:rPr>
              <a:t> + b</a:t>
            </a:r>
            <a:r>
              <a:rPr lang="en-AU" altLang="en-US" sz="2400" baseline="-25000" dirty="0">
                <a:ea typeface="ＭＳ Ｐゴシック" charset="-128"/>
              </a:rPr>
              <a:t>0</a:t>
            </a:r>
            <a:r>
              <a:rPr lang="en-AU" altLang="en-US" sz="2400" i="1" dirty="0">
                <a:ea typeface="ＭＳ Ｐゴシック" charset="-128"/>
              </a:rPr>
              <a:t>x  </a:t>
            </a:r>
            <a:r>
              <a:rPr lang="en-AU" altLang="en-US" sz="2400" i="1" dirty="0">
                <a:solidFill>
                  <a:srgbClr val="0432FF"/>
                </a:solidFill>
                <a:ea typeface="ＭＳ Ｐゴシック" charset="-128"/>
              </a:rPr>
              <a:t>(if </a:t>
            </a:r>
            <a:r>
              <a:rPr lang="en-AU" altLang="en-US" sz="2400" dirty="0">
                <a:solidFill>
                  <a:srgbClr val="0432FF"/>
                </a:solidFill>
                <a:ea typeface="ＭＳ Ｐゴシック" charset="-128"/>
              </a:rPr>
              <a:t>b</a:t>
            </a:r>
            <a:r>
              <a:rPr lang="en-AU" altLang="en-US" sz="2400" baseline="-25000" dirty="0">
                <a:solidFill>
                  <a:srgbClr val="0432FF"/>
                </a:solidFill>
                <a:ea typeface="ＭＳ Ｐゴシック" charset="-128"/>
              </a:rPr>
              <a:t>7</a:t>
            </a:r>
            <a:r>
              <a:rPr lang="en-AU" altLang="en-US" sz="2400" dirty="0">
                <a:solidFill>
                  <a:srgbClr val="0432FF"/>
                </a:solidFill>
                <a:ea typeface="ＭＳ Ｐゴシック" charset="-128"/>
              </a:rPr>
              <a:t> == 0), </a:t>
            </a:r>
            <a:r>
              <a:rPr lang="en-AU" altLang="en-US" sz="2400" dirty="0">
                <a:ea typeface="ＭＳ Ｐゴシック" charset="-128"/>
              </a:rPr>
              <a:t>or</a:t>
            </a:r>
          </a:p>
          <a:p>
            <a:pPr lvl="1" eaLnBrk="1" hangingPunct="1">
              <a:lnSpc>
                <a:spcPct val="90000"/>
              </a:lnSpc>
              <a:buFont typeface="Arial" charset="0"/>
              <a:buNone/>
            </a:pPr>
            <a:r>
              <a:rPr lang="en-AU" altLang="en-US" sz="2400" dirty="0">
                <a:latin typeface="Times-Roman" charset="0"/>
                <a:ea typeface="ＭＳ Ｐゴシック" charset="-128"/>
              </a:rPr>
              <a:t>(</a:t>
            </a:r>
            <a:r>
              <a:rPr lang="da-DK" altLang="en-US" sz="2400" dirty="0">
                <a:ea typeface="ＭＳ Ｐゴシック" charset="-128"/>
              </a:rPr>
              <a:t>m(x) - x</a:t>
            </a:r>
            <a:r>
              <a:rPr lang="da-DK" altLang="en-US" sz="2400" baseline="30000" dirty="0">
                <a:ea typeface="ＭＳ Ｐゴシック" charset="-128"/>
              </a:rPr>
              <a:t>8</a:t>
            </a:r>
            <a:r>
              <a:rPr lang="en-AU" altLang="en-US" sz="2400" dirty="0">
                <a:latin typeface="Times-Roman" charset="0"/>
                <a:ea typeface="ＭＳ Ｐゴシック" charset="-128"/>
              </a:rPr>
              <a:t>) + </a:t>
            </a:r>
            <a:r>
              <a:rPr lang="en-AU" altLang="en-US" sz="2400" dirty="0">
                <a:ea typeface="ＭＳ Ｐゴシック" charset="-128"/>
              </a:rPr>
              <a:t>b</a:t>
            </a:r>
            <a:r>
              <a:rPr lang="en-AU" altLang="en-US" sz="2400" baseline="-25000" dirty="0">
                <a:ea typeface="ＭＳ Ｐゴシック" charset="-128"/>
              </a:rPr>
              <a:t>6</a:t>
            </a:r>
            <a:r>
              <a:rPr lang="en-AU" altLang="en-US" sz="2400" i="1" dirty="0">
                <a:ea typeface="ＭＳ Ｐゴシック" charset="-128"/>
              </a:rPr>
              <a:t>x</a:t>
            </a:r>
            <a:r>
              <a:rPr lang="en-AU" altLang="en-US" sz="2400" baseline="30000" dirty="0">
                <a:ea typeface="ＭＳ Ｐゴシック" charset="-128"/>
              </a:rPr>
              <a:t>7</a:t>
            </a:r>
            <a:r>
              <a:rPr lang="en-AU" altLang="en-US" sz="2400" dirty="0">
                <a:ea typeface="ＭＳ Ｐゴシック" charset="-128"/>
              </a:rPr>
              <a:t> + b</a:t>
            </a:r>
            <a:r>
              <a:rPr lang="en-AU" altLang="en-US" sz="2400" baseline="-25000" dirty="0">
                <a:ea typeface="ＭＳ Ｐゴシック" charset="-128"/>
              </a:rPr>
              <a:t>5</a:t>
            </a:r>
            <a:r>
              <a:rPr lang="en-AU" altLang="en-US" sz="2400" i="1" dirty="0">
                <a:ea typeface="ＭＳ Ｐゴシック" charset="-128"/>
              </a:rPr>
              <a:t>x</a:t>
            </a:r>
            <a:r>
              <a:rPr lang="en-AU" altLang="en-US" sz="2400" baseline="30000" dirty="0">
                <a:ea typeface="ＭＳ Ｐゴシック" charset="-128"/>
              </a:rPr>
              <a:t>6</a:t>
            </a:r>
            <a:r>
              <a:rPr lang="en-AU" altLang="en-US" sz="2400" dirty="0">
                <a:ea typeface="ＭＳ Ｐゴシック" charset="-128"/>
              </a:rPr>
              <a:t> + b</a:t>
            </a:r>
            <a:r>
              <a:rPr lang="en-AU" altLang="en-US" sz="2400" baseline="-25000" dirty="0">
                <a:ea typeface="ＭＳ Ｐゴシック" charset="-128"/>
              </a:rPr>
              <a:t>4</a:t>
            </a:r>
            <a:r>
              <a:rPr lang="en-AU" altLang="en-US" sz="2400" i="1" dirty="0">
                <a:ea typeface="ＭＳ Ｐゴシック" charset="-128"/>
              </a:rPr>
              <a:t>x</a:t>
            </a:r>
            <a:r>
              <a:rPr lang="en-AU" altLang="en-US" sz="2400" baseline="30000" dirty="0">
                <a:ea typeface="ＭＳ Ｐゴシック" charset="-128"/>
              </a:rPr>
              <a:t>5 </a:t>
            </a:r>
            <a:r>
              <a:rPr lang="en-AU" altLang="en-US" sz="2400" i="1" dirty="0">
                <a:ea typeface="ＭＳ Ｐゴシック" charset="-128"/>
              </a:rPr>
              <a:t>+ </a:t>
            </a:r>
            <a:r>
              <a:rPr lang="en-AU" altLang="en-US" sz="2400" dirty="0">
                <a:ea typeface="ＭＳ Ｐゴシック" charset="-128"/>
              </a:rPr>
              <a:t>b</a:t>
            </a:r>
            <a:r>
              <a:rPr lang="en-AU" altLang="en-US" sz="2400" baseline="-25000" dirty="0">
                <a:ea typeface="ＭＳ Ｐゴシック" charset="-128"/>
              </a:rPr>
              <a:t>3</a:t>
            </a:r>
            <a:r>
              <a:rPr lang="en-AU" altLang="en-US" sz="2400" i="1" dirty="0">
                <a:ea typeface="ＭＳ Ｐゴシック" charset="-128"/>
              </a:rPr>
              <a:t>x</a:t>
            </a:r>
            <a:r>
              <a:rPr lang="en-AU" altLang="en-US" sz="2400" baseline="30000" dirty="0">
                <a:ea typeface="ＭＳ Ｐゴシック" charset="-128"/>
              </a:rPr>
              <a:t>4</a:t>
            </a:r>
            <a:r>
              <a:rPr lang="en-AU" altLang="en-US" sz="2400" dirty="0">
                <a:ea typeface="ＭＳ Ｐゴシック" charset="-128"/>
              </a:rPr>
              <a:t> + b</a:t>
            </a:r>
            <a:r>
              <a:rPr lang="en-AU" altLang="en-US" sz="2400" baseline="-25000" dirty="0">
                <a:ea typeface="ＭＳ Ｐゴシック" charset="-128"/>
              </a:rPr>
              <a:t>2</a:t>
            </a:r>
            <a:r>
              <a:rPr lang="en-AU" altLang="en-US" sz="2400" i="1" dirty="0">
                <a:ea typeface="ＭＳ Ｐゴシック" charset="-128"/>
              </a:rPr>
              <a:t>x</a:t>
            </a:r>
            <a:r>
              <a:rPr lang="en-AU" altLang="en-US" sz="2400" baseline="30000" dirty="0">
                <a:ea typeface="ＭＳ Ｐゴシック" charset="-128"/>
              </a:rPr>
              <a:t>3</a:t>
            </a:r>
            <a:r>
              <a:rPr lang="en-AU" altLang="en-US" sz="2400" dirty="0">
                <a:ea typeface="ＭＳ Ｐゴシック" charset="-128"/>
              </a:rPr>
              <a:t> + b</a:t>
            </a:r>
            <a:r>
              <a:rPr lang="en-AU" altLang="en-US" sz="2400" baseline="-25000" dirty="0">
                <a:ea typeface="ＭＳ Ｐゴシック" charset="-128"/>
              </a:rPr>
              <a:t>1</a:t>
            </a:r>
            <a:r>
              <a:rPr lang="en-AU" altLang="en-US" sz="2400" i="1" dirty="0">
                <a:ea typeface="ＭＳ Ｐゴシック" charset="-128"/>
              </a:rPr>
              <a:t>x</a:t>
            </a:r>
            <a:r>
              <a:rPr lang="en-AU" altLang="en-US" sz="2400" baseline="30000" dirty="0">
                <a:ea typeface="ＭＳ Ｐゴシック" charset="-128"/>
              </a:rPr>
              <a:t>2</a:t>
            </a:r>
            <a:r>
              <a:rPr lang="en-AU" altLang="en-US" sz="2400" dirty="0">
                <a:ea typeface="ＭＳ Ｐゴシック" charset="-128"/>
              </a:rPr>
              <a:t> + b</a:t>
            </a:r>
            <a:r>
              <a:rPr lang="en-AU" altLang="en-US" sz="2400" baseline="-25000" dirty="0">
                <a:ea typeface="ＭＳ Ｐゴシック" charset="-128"/>
              </a:rPr>
              <a:t>0</a:t>
            </a:r>
            <a:r>
              <a:rPr lang="en-AU" altLang="en-US" sz="2400" i="1" dirty="0">
                <a:ea typeface="ＭＳ Ｐゴシック" charset="-128"/>
              </a:rPr>
              <a:t>x </a:t>
            </a:r>
            <a:r>
              <a:rPr lang="en-AU" altLang="en-US" sz="2400" i="1" dirty="0">
                <a:solidFill>
                  <a:srgbClr val="0432FF"/>
                </a:solidFill>
                <a:ea typeface="ＭＳ Ｐゴシック" charset="-128"/>
              </a:rPr>
              <a:t>(if </a:t>
            </a:r>
            <a:r>
              <a:rPr lang="en-AU" altLang="en-US" sz="2400" dirty="0">
                <a:solidFill>
                  <a:srgbClr val="0432FF"/>
                </a:solidFill>
                <a:ea typeface="ＭＳ Ｐゴシック" charset="-128"/>
              </a:rPr>
              <a:t>b</a:t>
            </a:r>
            <a:r>
              <a:rPr lang="en-AU" altLang="en-US" sz="2400" baseline="-25000" dirty="0">
                <a:solidFill>
                  <a:srgbClr val="0432FF"/>
                </a:solidFill>
                <a:ea typeface="ＭＳ Ｐゴシック" charset="-128"/>
              </a:rPr>
              <a:t>7</a:t>
            </a:r>
            <a:r>
              <a:rPr lang="en-AU" altLang="en-US" sz="2400" dirty="0">
                <a:solidFill>
                  <a:srgbClr val="0432FF"/>
                </a:solidFill>
                <a:ea typeface="ＭＳ Ｐゴシック" charset="-128"/>
              </a:rPr>
              <a:t> == 1)</a:t>
            </a:r>
            <a:endParaRPr lang="en-US" altLang="en-US" sz="2400" dirty="0">
              <a:solidFill>
                <a:srgbClr val="0432FF"/>
              </a:solidFill>
              <a:latin typeface="Times-Roman" charset="0"/>
              <a:ea typeface="ＭＳ Ｐゴシック" charset="-128"/>
            </a:endParaRPr>
          </a:p>
        </p:txBody>
      </p:sp>
      <p:sp>
        <p:nvSpPr>
          <p:cNvPr id="11366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1236C8D-B998-3247-89BF-F6736207975E}" type="slidenum">
              <a:rPr lang="en-US" altLang="en-US" sz="1200">
                <a:solidFill>
                  <a:srgbClr val="898989"/>
                </a:solidFill>
                <a:latin typeface="Arial" charset="0"/>
              </a:rPr>
              <a:pPr>
                <a:spcBef>
                  <a:spcPct val="0"/>
                </a:spcBef>
                <a:buFontTx/>
                <a:buNone/>
              </a:pPr>
              <a:t>26</a:t>
            </a:fld>
            <a:endParaRPr lang="en-US" altLang="en-US" sz="1200">
              <a:solidFill>
                <a:srgbClr val="898989"/>
              </a:solidFill>
              <a:latin typeface="Arial" charset="0"/>
            </a:endParaRPr>
          </a:p>
        </p:txBody>
      </p:sp>
      <p:pic>
        <p:nvPicPr>
          <p:cNvPr id="11366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5445125"/>
            <a:ext cx="72009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pPr eaLnBrk="1" hangingPunct="1"/>
            <a:r>
              <a:rPr lang="en-US" altLang="en-US">
                <a:ea typeface="ＭＳ Ｐゴシック" charset="-128"/>
              </a:rPr>
              <a:t>Efficient Multiplication Example</a:t>
            </a:r>
            <a:endParaRPr lang="en-AU" altLang="en-US">
              <a:ea typeface="ＭＳ Ｐゴシック" charset="-128"/>
            </a:endParaRPr>
          </a:p>
        </p:txBody>
      </p:sp>
      <p:sp>
        <p:nvSpPr>
          <p:cNvPr id="115714" name="Rectangle 3"/>
          <p:cNvSpPr>
            <a:spLocks noGrp="1" noChangeArrowheads="1"/>
          </p:cNvSpPr>
          <p:nvPr>
            <p:ph idx="1"/>
          </p:nvPr>
        </p:nvSpPr>
        <p:spPr>
          <a:xfrm>
            <a:off x="457200" y="1412875"/>
            <a:ext cx="8507413" cy="4525963"/>
          </a:xfrm>
        </p:spPr>
        <p:txBody>
          <a:bodyPr/>
          <a:lstStyle/>
          <a:p>
            <a:pPr eaLnBrk="1" hangingPunct="1">
              <a:lnSpc>
                <a:spcPct val="90000"/>
              </a:lnSpc>
            </a:pPr>
            <a:r>
              <a:rPr lang="en-US" altLang="en-US" sz="2800" dirty="0">
                <a:latin typeface="Times-Roman" charset="0"/>
                <a:ea typeface="ＭＳ Ｐゴシック" charset="-128"/>
              </a:rPr>
              <a:t>Calculate f(x) * g(x) mod m(x)</a:t>
            </a:r>
          </a:p>
          <a:p>
            <a:pPr lvl="1" eaLnBrk="1" hangingPunct="1">
              <a:lnSpc>
                <a:spcPct val="90000"/>
              </a:lnSpc>
            </a:pPr>
            <a:r>
              <a:rPr lang="en-US" altLang="en-US" sz="2400" dirty="0">
                <a:latin typeface="Times-Roman" charset="0"/>
                <a:ea typeface="ＭＳ Ｐゴシック" charset="-128"/>
              </a:rPr>
              <a:t>E.g.,  </a:t>
            </a:r>
            <a:r>
              <a:rPr lang="en-US" altLang="en-US" sz="2400" dirty="0">
                <a:solidFill>
                  <a:srgbClr val="0432FF"/>
                </a:solidFill>
                <a:latin typeface="Times-Roman" charset="0"/>
                <a:ea typeface="ＭＳ Ｐゴシック" charset="-128"/>
              </a:rPr>
              <a:t>f(x) </a:t>
            </a:r>
            <a:r>
              <a:rPr lang="en-US" altLang="en-US" sz="2400" dirty="0">
                <a:latin typeface="Times-Roman" charset="0"/>
                <a:ea typeface="ＭＳ Ｐゴシック" charset="-128"/>
              </a:rPr>
              <a:t>= </a:t>
            </a:r>
            <a:r>
              <a:rPr lang="da-DK" altLang="en-US" sz="2400" dirty="0">
                <a:latin typeface="Times-Roman" charset="0"/>
                <a:ea typeface="ＭＳ Ｐゴシック" charset="-128"/>
              </a:rPr>
              <a:t>x</a:t>
            </a:r>
            <a:r>
              <a:rPr lang="da-DK" altLang="en-US" sz="2400" baseline="30000" dirty="0">
                <a:latin typeface="Times-Roman" charset="0"/>
                <a:ea typeface="ＭＳ Ｐゴシック" charset="-128"/>
              </a:rPr>
              <a:t>6</a:t>
            </a:r>
            <a:r>
              <a:rPr lang="da-DK" altLang="en-US" sz="2400" dirty="0">
                <a:latin typeface="Times-Roman" charset="0"/>
                <a:ea typeface="ＭＳ Ｐゴシック" charset="-128"/>
              </a:rPr>
              <a:t> + x</a:t>
            </a:r>
            <a:r>
              <a:rPr lang="da-DK" altLang="en-US" sz="2400" baseline="30000" dirty="0">
                <a:latin typeface="Times-Roman" charset="0"/>
                <a:ea typeface="ＭＳ Ｐゴシック" charset="-128"/>
              </a:rPr>
              <a:t>4</a:t>
            </a:r>
            <a:r>
              <a:rPr lang="da-DK" altLang="en-US" sz="2400" dirty="0">
                <a:latin typeface="Times-Roman" charset="0"/>
                <a:ea typeface="ＭＳ Ｐゴシック" charset="-128"/>
              </a:rPr>
              <a:t> + x</a:t>
            </a:r>
            <a:r>
              <a:rPr lang="da-DK" altLang="en-US" sz="2400" baseline="30000" dirty="0">
                <a:latin typeface="Times-Roman" charset="0"/>
                <a:ea typeface="ＭＳ Ｐゴシック" charset="-128"/>
              </a:rPr>
              <a:t>2</a:t>
            </a:r>
            <a:r>
              <a:rPr lang="da-DK" altLang="en-US" sz="2400" dirty="0">
                <a:latin typeface="Times-Roman" charset="0"/>
                <a:ea typeface="ＭＳ Ｐゴシック" charset="-128"/>
              </a:rPr>
              <a:t> + x + 1;  </a:t>
            </a:r>
            <a:r>
              <a:rPr lang="en-US" altLang="en-US" sz="2400" dirty="0">
                <a:latin typeface="Times-Roman" charset="0"/>
                <a:ea typeface="ＭＳ Ｐゴシック" charset="-128"/>
              </a:rPr>
              <a:t>  </a:t>
            </a:r>
            <a:r>
              <a:rPr lang="en-US" altLang="en-US" sz="2400" dirty="0">
                <a:solidFill>
                  <a:srgbClr val="0432FF"/>
                </a:solidFill>
                <a:latin typeface="Times-Roman" charset="0"/>
                <a:ea typeface="ＭＳ Ｐゴシック" charset="-128"/>
              </a:rPr>
              <a:t>g(x) </a:t>
            </a:r>
            <a:r>
              <a:rPr lang="en-US" altLang="en-US" sz="2400" dirty="0">
                <a:latin typeface="Times-Roman" charset="0"/>
                <a:ea typeface="ＭＳ Ｐゴシック" charset="-128"/>
              </a:rPr>
              <a:t>= </a:t>
            </a:r>
            <a:r>
              <a:rPr lang="da-DK" altLang="en-US" sz="2400" dirty="0">
                <a:latin typeface="Times-Roman" charset="0"/>
                <a:ea typeface="ＭＳ Ｐゴシック" charset="-128"/>
              </a:rPr>
              <a:t>x</a:t>
            </a:r>
            <a:r>
              <a:rPr lang="da-DK" altLang="en-US" sz="2400" baseline="30000" dirty="0">
                <a:latin typeface="Times-Roman" charset="0"/>
                <a:ea typeface="ＭＳ Ｐゴシック" charset="-128"/>
              </a:rPr>
              <a:t>7</a:t>
            </a:r>
            <a:r>
              <a:rPr lang="da-DK" altLang="en-US" sz="2400" dirty="0">
                <a:latin typeface="Times-Roman" charset="0"/>
                <a:ea typeface="ＭＳ Ｐゴシック" charset="-128"/>
              </a:rPr>
              <a:t> + </a:t>
            </a:r>
            <a:r>
              <a:rPr lang="en-US" altLang="en-US" sz="2400" dirty="0">
                <a:latin typeface="Times-Roman" charset="0"/>
                <a:ea typeface="ＭＳ Ｐゴシック" charset="-128"/>
              </a:rPr>
              <a:t>x+1;  </a:t>
            </a:r>
          </a:p>
          <a:p>
            <a:pPr lvl="1" eaLnBrk="1" hangingPunct="1">
              <a:lnSpc>
                <a:spcPct val="90000"/>
              </a:lnSpc>
            </a:pPr>
            <a:r>
              <a:rPr lang="en-US" altLang="en-US" sz="2400" dirty="0">
                <a:latin typeface="Times-Roman" charset="0"/>
                <a:ea typeface="ＭＳ Ｐゴシック" charset="-128"/>
              </a:rPr>
              <a:t>m(x) =  (x</a:t>
            </a:r>
            <a:r>
              <a:rPr lang="en-US" altLang="en-US" sz="2400" baseline="30000" dirty="0">
                <a:latin typeface="Times-Roman" charset="0"/>
                <a:ea typeface="ＭＳ Ｐゴシック" charset="-128"/>
              </a:rPr>
              <a:t>8 </a:t>
            </a:r>
            <a:r>
              <a:rPr lang="en-US" altLang="en-US" sz="2400" dirty="0">
                <a:latin typeface="Times-Roman" charset="0"/>
                <a:ea typeface="ＭＳ Ｐゴシック" charset="-128"/>
              </a:rPr>
              <a:t>+ x</a:t>
            </a:r>
            <a:r>
              <a:rPr lang="en-US" altLang="en-US" sz="2400" baseline="30000" dirty="0">
                <a:latin typeface="Times-Roman" charset="0"/>
                <a:ea typeface="ＭＳ Ｐゴシック" charset="-128"/>
              </a:rPr>
              <a:t>4 </a:t>
            </a:r>
            <a:r>
              <a:rPr lang="en-US" altLang="en-US" sz="2400" dirty="0">
                <a:latin typeface="Times-Roman" charset="0"/>
                <a:ea typeface="ＭＳ Ｐゴシック" charset="-128"/>
              </a:rPr>
              <a:t>+ x</a:t>
            </a:r>
            <a:r>
              <a:rPr lang="en-US" altLang="en-US" sz="2400" baseline="30000" dirty="0">
                <a:latin typeface="Times-Roman" charset="0"/>
                <a:ea typeface="ＭＳ Ｐゴシック" charset="-128"/>
              </a:rPr>
              <a:t>3 </a:t>
            </a:r>
            <a:r>
              <a:rPr lang="en-US" altLang="en-US" sz="2400" dirty="0">
                <a:latin typeface="Times-Roman" charset="0"/>
                <a:ea typeface="ＭＳ Ｐゴシック" charset="-128"/>
              </a:rPr>
              <a:t>+ x + 1), used by AES in GF(2</a:t>
            </a:r>
            <a:r>
              <a:rPr lang="en-US" altLang="en-US" sz="2400" baseline="30000" dirty="0">
                <a:latin typeface="Times-Roman" charset="0"/>
                <a:ea typeface="ＭＳ Ｐゴシック" charset="-128"/>
              </a:rPr>
              <a:t>8</a:t>
            </a:r>
            <a:r>
              <a:rPr lang="en-US" altLang="en-US" sz="2400" dirty="0">
                <a:latin typeface="Times-Roman" charset="0"/>
                <a:ea typeface="ＭＳ Ｐゴシック" charset="-128"/>
              </a:rPr>
              <a:t>)</a:t>
            </a:r>
          </a:p>
          <a:p>
            <a:pPr lvl="1" eaLnBrk="1" hangingPunct="1">
              <a:lnSpc>
                <a:spcPct val="90000"/>
              </a:lnSpc>
            </a:pPr>
            <a:endParaRPr lang="en-US" altLang="en-US" sz="1000" dirty="0">
              <a:latin typeface="Times-Roman" charset="0"/>
              <a:ea typeface="ＭＳ Ｐゴシック" charset="-128"/>
            </a:endParaRPr>
          </a:p>
          <a:p>
            <a:pPr eaLnBrk="1" hangingPunct="1">
              <a:lnSpc>
                <a:spcPct val="90000"/>
              </a:lnSpc>
            </a:pPr>
            <a:r>
              <a:rPr lang="en-US" altLang="en-US" dirty="0">
                <a:solidFill>
                  <a:srgbClr val="0432FF"/>
                </a:solidFill>
                <a:ea typeface="ＭＳ Ｐゴシック" charset="-128"/>
              </a:rPr>
              <a:t>f(x) * g(x) </a:t>
            </a:r>
            <a:r>
              <a:rPr lang="en-US" altLang="en-US" dirty="0">
                <a:ea typeface="ＭＳ Ｐゴシック" charset="-128"/>
              </a:rPr>
              <a:t>= </a:t>
            </a:r>
            <a:r>
              <a:rPr lang="en-US" altLang="en-US" sz="2800" dirty="0">
                <a:latin typeface="Times-Roman" charset="0"/>
                <a:ea typeface="ＭＳ Ｐゴシック" charset="-128"/>
              </a:rPr>
              <a:t>f(x) + x * f(x) + </a:t>
            </a:r>
            <a:r>
              <a:rPr lang="da-DK" altLang="en-US" sz="2800" dirty="0">
                <a:latin typeface="Times-Roman" charset="0"/>
                <a:ea typeface="ＭＳ Ｐゴシック" charset="-128"/>
              </a:rPr>
              <a:t>x</a:t>
            </a:r>
            <a:r>
              <a:rPr lang="da-DK" altLang="en-US" sz="2800" baseline="30000" dirty="0">
                <a:latin typeface="Times-Roman" charset="0"/>
                <a:ea typeface="ＭＳ Ｐゴシック" charset="-128"/>
              </a:rPr>
              <a:t>7</a:t>
            </a:r>
            <a:r>
              <a:rPr lang="da-DK" altLang="en-US" sz="2800" dirty="0">
                <a:latin typeface="Times-Roman" charset="0"/>
                <a:ea typeface="ＭＳ Ｐゴシック" charset="-128"/>
              </a:rPr>
              <a:t> </a:t>
            </a:r>
            <a:r>
              <a:rPr lang="en-US" altLang="en-US" sz="2800" dirty="0">
                <a:latin typeface="Times-Roman" charset="0"/>
                <a:ea typeface="ＭＳ Ｐゴシック" charset="-128"/>
              </a:rPr>
              <a:t>* f(x) </a:t>
            </a:r>
          </a:p>
          <a:p>
            <a:pPr lvl="1" eaLnBrk="1" hangingPunct="1">
              <a:lnSpc>
                <a:spcPct val="90000"/>
              </a:lnSpc>
            </a:pPr>
            <a:r>
              <a:rPr lang="en-US" altLang="en-US" sz="2400" dirty="0">
                <a:solidFill>
                  <a:srgbClr val="0432FF"/>
                </a:solidFill>
                <a:latin typeface="Times-Roman" charset="0"/>
                <a:ea typeface="ＭＳ Ｐゴシック" charset="-128"/>
              </a:rPr>
              <a:t>f(x) </a:t>
            </a:r>
            <a:r>
              <a:rPr lang="en-US" altLang="en-US" sz="2400" dirty="0">
                <a:latin typeface="Times-Roman" charset="0"/>
                <a:ea typeface="ＭＳ Ｐゴシック" charset="-128"/>
              </a:rPr>
              <a:t>is there</a:t>
            </a:r>
          </a:p>
          <a:p>
            <a:pPr lvl="1" eaLnBrk="1" hangingPunct="1">
              <a:lnSpc>
                <a:spcPct val="90000"/>
              </a:lnSpc>
            </a:pPr>
            <a:r>
              <a:rPr lang="en-US" altLang="en-US" sz="2400" dirty="0">
                <a:solidFill>
                  <a:srgbClr val="0432FF"/>
                </a:solidFill>
                <a:latin typeface="Times-Roman" charset="0"/>
                <a:ea typeface="ＭＳ Ｐゴシック" charset="-128"/>
              </a:rPr>
              <a:t>x * f(x) </a:t>
            </a:r>
            <a:r>
              <a:rPr lang="en-US" altLang="en-US" sz="2400" dirty="0">
                <a:latin typeface="Times-Roman" charset="0"/>
                <a:ea typeface="ＭＳ Ｐゴシック" charset="-128"/>
              </a:rPr>
              <a:t>is just a shift</a:t>
            </a:r>
          </a:p>
          <a:p>
            <a:pPr lvl="1" eaLnBrk="1" hangingPunct="1">
              <a:lnSpc>
                <a:spcPct val="90000"/>
              </a:lnSpc>
            </a:pPr>
            <a:r>
              <a:rPr lang="en-US" altLang="en-US" sz="2400" dirty="0">
                <a:solidFill>
                  <a:srgbClr val="0432FF"/>
                </a:solidFill>
                <a:latin typeface="Times-Roman" charset="0"/>
                <a:ea typeface="ＭＳ Ｐゴシック" charset="-128"/>
              </a:rPr>
              <a:t>x</a:t>
            </a:r>
            <a:r>
              <a:rPr lang="en-US" altLang="en-US" sz="2400" baseline="30000" dirty="0">
                <a:solidFill>
                  <a:srgbClr val="0432FF"/>
                </a:solidFill>
                <a:latin typeface="Times-Roman" charset="0"/>
                <a:ea typeface="ＭＳ Ｐゴシック" charset="-128"/>
              </a:rPr>
              <a:t>2 </a:t>
            </a:r>
            <a:r>
              <a:rPr lang="en-US" altLang="en-US" sz="2400" dirty="0">
                <a:solidFill>
                  <a:srgbClr val="0432FF"/>
                </a:solidFill>
                <a:latin typeface="Times-Roman" charset="0"/>
                <a:ea typeface="ＭＳ Ｐゴシック" charset="-128"/>
              </a:rPr>
              <a:t>* f(x)  </a:t>
            </a:r>
            <a:r>
              <a:rPr lang="en-US" altLang="en-US" sz="2400" dirty="0">
                <a:latin typeface="Times-Roman" charset="0"/>
                <a:ea typeface="ＭＳ Ｐゴシック" charset="-128"/>
              </a:rPr>
              <a:t>= x * (x * f(x)); </a:t>
            </a:r>
            <a:r>
              <a:rPr lang="en-US" altLang="en-US" sz="2000" dirty="0">
                <a:latin typeface="Times-Roman" charset="0"/>
                <a:ea typeface="ＭＳ Ｐゴシック" charset="-128"/>
              </a:rPr>
              <a:t>calculate with the method on last slide</a:t>
            </a:r>
            <a:endParaRPr lang="en-US" altLang="en-US" sz="2400" dirty="0">
              <a:latin typeface="Times-Roman" charset="0"/>
              <a:ea typeface="ＭＳ Ｐゴシック" charset="-128"/>
            </a:endParaRPr>
          </a:p>
          <a:p>
            <a:pPr lvl="1" eaLnBrk="1" hangingPunct="1">
              <a:lnSpc>
                <a:spcPct val="90000"/>
              </a:lnSpc>
            </a:pPr>
            <a:r>
              <a:rPr lang="en-US" altLang="en-US" sz="2400" dirty="0">
                <a:solidFill>
                  <a:srgbClr val="0432FF"/>
                </a:solidFill>
                <a:latin typeface="Times-Roman" charset="0"/>
                <a:ea typeface="ＭＳ Ｐゴシック" charset="-128"/>
              </a:rPr>
              <a:t>x</a:t>
            </a:r>
            <a:r>
              <a:rPr lang="en-US" altLang="en-US" sz="2400" baseline="30000" dirty="0">
                <a:solidFill>
                  <a:srgbClr val="0432FF"/>
                </a:solidFill>
                <a:latin typeface="Times-Roman" charset="0"/>
                <a:ea typeface="ＭＳ Ｐゴシック" charset="-128"/>
              </a:rPr>
              <a:t>3 </a:t>
            </a:r>
            <a:r>
              <a:rPr lang="en-US" altLang="en-US" sz="2400" dirty="0">
                <a:solidFill>
                  <a:srgbClr val="0432FF"/>
                </a:solidFill>
                <a:latin typeface="Times-Roman" charset="0"/>
                <a:ea typeface="ＭＳ Ｐゴシック" charset="-128"/>
              </a:rPr>
              <a:t>* f(x)  </a:t>
            </a:r>
            <a:r>
              <a:rPr lang="en-US" altLang="en-US" sz="2400" dirty="0">
                <a:latin typeface="Times-Roman" charset="0"/>
                <a:ea typeface="ＭＳ Ｐゴシック" charset="-128"/>
              </a:rPr>
              <a:t>= x * (x</a:t>
            </a:r>
            <a:r>
              <a:rPr lang="en-US" altLang="en-US" sz="2400" baseline="30000" dirty="0">
                <a:latin typeface="Times-Roman" charset="0"/>
                <a:ea typeface="ＭＳ Ｐゴシック" charset="-128"/>
              </a:rPr>
              <a:t>2</a:t>
            </a:r>
            <a:r>
              <a:rPr lang="en-US" altLang="en-US" sz="2400" dirty="0">
                <a:latin typeface="Times-Roman" charset="0"/>
                <a:ea typeface="ＭＳ Ｐゴシック" charset="-128"/>
              </a:rPr>
              <a:t> * f(x)); </a:t>
            </a:r>
            <a:r>
              <a:rPr lang="en-US" altLang="en-US" sz="2000" dirty="0">
                <a:latin typeface="Times-Roman" charset="0"/>
                <a:ea typeface="ＭＳ Ｐゴシック" charset="-128"/>
              </a:rPr>
              <a:t>calculate with the method on last slide</a:t>
            </a:r>
            <a:endParaRPr lang="en-US" altLang="en-US" sz="2400" dirty="0">
              <a:latin typeface="Times-Roman" charset="0"/>
              <a:ea typeface="ＭＳ Ｐゴシック" charset="-128"/>
            </a:endParaRPr>
          </a:p>
          <a:p>
            <a:pPr lvl="1" eaLnBrk="1" hangingPunct="1">
              <a:lnSpc>
                <a:spcPct val="90000"/>
              </a:lnSpc>
            </a:pPr>
            <a:r>
              <a:rPr lang="en-US" altLang="en-US" sz="2400" dirty="0">
                <a:latin typeface="Times-Roman" charset="0"/>
                <a:ea typeface="ＭＳ Ｐゴシック" charset="-128"/>
              </a:rPr>
              <a:t>……</a:t>
            </a:r>
          </a:p>
          <a:p>
            <a:pPr lvl="1" eaLnBrk="1" hangingPunct="1">
              <a:lnSpc>
                <a:spcPct val="90000"/>
              </a:lnSpc>
            </a:pPr>
            <a:r>
              <a:rPr lang="en-US" altLang="en-US" sz="2400" dirty="0">
                <a:solidFill>
                  <a:srgbClr val="0432FF"/>
                </a:solidFill>
                <a:latin typeface="Times-Roman" charset="0"/>
                <a:ea typeface="ＭＳ Ｐゴシック" charset="-128"/>
              </a:rPr>
              <a:t>x</a:t>
            </a:r>
            <a:r>
              <a:rPr lang="en-US" altLang="en-US" sz="2400" baseline="30000" dirty="0">
                <a:solidFill>
                  <a:srgbClr val="0432FF"/>
                </a:solidFill>
                <a:latin typeface="Times-Roman" charset="0"/>
                <a:ea typeface="ＭＳ Ｐゴシック" charset="-128"/>
              </a:rPr>
              <a:t>7 </a:t>
            </a:r>
            <a:r>
              <a:rPr lang="en-US" altLang="en-US" sz="2400" dirty="0">
                <a:solidFill>
                  <a:srgbClr val="0432FF"/>
                </a:solidFill>
                <a:latin typeface="Times-Roman" charset="0"/>
                <a:ea typeface="ＭＳ Ｐゴシック" charset="-128"/>
              </a:rPr>
              <a:t>* f(x)  </a:t>
            </a:r>
            <a:r>
              <a:rPr lang="en-US" altLang="en-US" sz="2400" dirty="0">
                <a:latin typeface="Times-Roman" charset="0"/>
                <a:ea typeface="ＭＳ Ｐゴシック" charset="-128"/>
              </a:rPr>
              <a:t>= x * (x</a:t>
            </a:r>
            <a:r>
              <a:rPr lang="en-US" altLang="en-US" sz="2400" baseline="30000" dirty="0">
                <a:latin typeface="Times-Roman" charset="0"/>
                <a:ea typeface="ＭＳ Ｐゴシック" charset="-128"/>
              </a:rPr>
              <a:t>6</a:t>
            </a:r>
            <a:r>
              <a:rPr lang="en-US" altLang="en-US" sz="2400" dirty="0">
                <a:latin typeface="Times-Roman" charset="0"/>
                <a:ea typeface="ＭＳ Ｐゴシック" charset="-128"/>
              </a:rPr>
              <a:t> * f(x)); </a:t>
            </a:r>
            <a:r>
              <a:rPr lang="en-US" altLang="en-US" sz="2000" dirty="0">
                <a:latin typeface="Times-Roman" charset="0"/>
                <a:ea typeface="ＭＳ Ｐゴシック" charset="-128"/>
              </a:rPr>
              <a:t>calculate with the method on last slide</a:t>
            </a:r>
          </a:p>
          <a:p>
            <a:pPr lvl="1" eaLnBrk="1" hangingPunct="1">
              <a:lnSpc>
                <a:spcPct val="90000"/>
              </a:lnSpc>
            </a:pPr>
            <a:endParaRPr lang="en-US" altLang="en-US" sz="1000" dirty="0">
              <a:latin typeface="Times-Roman" charset="0"/>
              <a:ea typeface="ＭＳ Ｐゴシック" charset="-128"/>
            </a:endParaRPr>
          </a:p>
          <a:p>
            <a:pPr eaLnBrk="1" hangingPunct="1">
              <a:lnSpc>
                <a:spcPct val="90000"/>
              </a:lnSpc>
            </a:pPr>
            <a:r>
              <a:rPr lang="en-US" altLang="en-US" sz="2800" dirty="0">
                <a:ea typeface="ＭＳ Ｐゴシック" charset="-128"/>
              </a:rPr>
              <a:t>Multiplication can be completely done by shift &amp; XOR!</a:t>
            </a:r>
          </a:p>
          <a:p>
            <a:pPr lvl="1" eaLnBrk="1" hangingPunct="1">
              <a:lnSpc>
                <a:spcPct val="90000"/>
              </a:lnSpc>
              <a:buFont typeface="Arial" charset="0"/>
              <a:buNone/>
            </a:pPr>
            <a:endParaRPr lang="en-US" altLang="en-US" sz="2400" dirty="0">
              <a:latin typeface="Times-Roman" charset="0"/>
              <a:ea typeface="ＭＳ Ｐゴシック" charset="-128"/>
            </a:endParaRPr>
          </a:p>
        </p:txBody>
      </p:sp>
      <p:sp>
        <p:nvSpPr>
          <p:cNvPr id="1157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A410B84-D123-2440-B998-8F1CFBFC50BF}" type="slidenum">
              <a:rPr lang="en-US" altLang="en-US" sz="1200">
                <a:solidFill>
                  <a:srgbClr val="898989"/>
                </a:solidFill>
                <a:latin typeface="Arial" charset="0"/>
              </a:rPr>
              <a:pPr>
                <a:spcBef>
                  <a:spcPct val="0"/>
                </a:spcBef>
                <a:buFontTx/>
                <a:buNone/>
              </a:pPr>
              <a:t>27</a:t>
            </a:fld>
            <a:endParaRPr lang="en-US" altLang="en-US" sz="1200">
              <a:solidFill>
                <a:srgbClr val="898989"/>
              </a:solidFill>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p:txBody>
          <a:bodyPr/>
          <a:lstStyle/>
          <a:p>
            <a:pPr eaLnBrk="1" hangingPunct="1"/>
            <a:r>
              <a:rPr lang="en-US" altLang="en-US">
                <a:ea typeface="ＭＳ Ｐゴシック" charset="-128"/>
              </a:rPr>
              <a:t>Finding the multiplicative Inverse</a:t>
            </a:r>
            <a:endParaRPr lang="en-AU" altLang="en-US">
              <a:ea typeface="ＭＳ Ｐゴシック" charset="-128"/>
            </a:endParaRPr>
          </a:p>
        </p:txBody>
      </p:sp>
      <p:sp>
        <p:nvSpPr>
          <p:cNvPr id="121858" name="Rectangle 3"/>
          <p:cNvSpPr>
            <a:spLocks noGrp="1" noChangeArrowheads="1"/>
          </p:cNvSpPr>
          <p:nvPr>
            <p:ph idx="1"/>
          </p:nvPr>
        </p:nvSpPr>
        <p:spPr>
          <a:xfrm>
            <a:off x="179388" y="1600200"/>
            <a:ext cx="8867775" cy="4637088"/>
          </a:xfrm>
        </p:spPr>
        <p:txBody>
          <a:bodyPr/>
          <a:lstStyle/>
          <a:p>
            <a:pPr eaLnBrk="1" hangingPunct="1"/>
            <a:r>
              <a:rPr lang="en-US" altLang="en-US" sz="2800" dirty="0">
                <a:ea typeface="ＭＳ Ｐゴシック" charset="-128"/>
              </a:rPr>
              <a:t>Adapt the </a:t>
            </a:r>
            <a:r>
              <a:rPr lang="en-US" altLang="en-US" sz="2800" dirty="0">
                <a:solidFill>
                  <a:srgbClr val="0432FF"/>
                </a:solidFill>
                <a:ea typeface="ＭＳ Ｐゴシック" charset="-128"/>
              </a:rPr>
              <a:t>extended Euclidean algorithm </a:t>
            </a:r>
            <a:r>
              <a:rPr lang="en-US" altLang="en-US" sz="2800" dirty="0">
                <a:ea typeface="ＭＳ Ｐゴシック" charset="-128"/>
              </a:rPr>
              <a:t>to find the multiplicative inverse of a </a:t>
            </a:r>
            <a:r>
              <a:rPr lang="en-US" altLang="en-US" sz="2800" dirty="0">
                <a:solidFill>
                  <a:srgbClr val="0432FF"/>
                </a:solidFill>
                <a:ea typeface="ＭＳ Ｐゴシック" charset="-128"/>
              </a:rPr>
              <a:t>polynomial</a:t>
            </a:r>
          </a:p>
          <a:p>
            <a:pPr eaLnBrk="1" hangingPunct="1"/>
            <a:r>
              <a:rPr lang="en-US" altLang="en-US" sz="2800" dirty="0">
                <a:ea typeface="ＭＳ Ｐゴシック" charset="-128"/>
              </a:rPr>
              <a:t>Find the multiplicative inverse of </a:t>
            </a:r>
            <a:r>
              <a:rPr lang="en-US" altLang="en-US" sz="2800" dirty="0">
                <a:solidFill>
                  <a:srgbClr val="0432FF"/>
                </a:solidFill>
                <a:ea typeface="ＭＳ Ｐゴシック" charset="-128"/>
              </a:rPr>
              <a:t>b(x) mod a(x)</a:t>
            </a:r>
          </a:p>
          <a:p>
            <a:pPr lvl="1" eaLnBrk="1" hangingPunct="1"/>
            <a:r>
              <a:rPr lang="en-US" altLang="en-US" sz="2400" dirty="0">
                <a:ea typeface="ＭＳ Ｐゴシック" charset="-128"/>
              </a:rPr>
              <a:t>The degree of b(x) is less than the degree of a(x)</a:t>
            </a:r>
          </a:p>
          <a:p>
            <a:pPr lvl="1" eaLnBrk="1" hangingPunct="1"/>
            <a:r>
              <a:rPr lang="en-US" altLang="en-US" sz="2400" dirty="0">
                <a:solidFill>
                  <a:srgbClr val="0432FF"/>
                </a:solidFill>
                <a:ea typeface="ＭＳ Ｐゴシック" charset="-128"/>
              </a:rPr>
              <a:t>If a(x) is irreducible, </a:t>
            </a:r>
          </a:p>
          <a:p>
            <a:pPr lvl="1" eaLnBrk="1" hangingPunct="1">
              <a:buFont typeface="Arial" charset="0"/>
              <a:buNone/>
            </a:pPr>
            <a:r>
              <a:rPr lang="en-US" altLang="en-US" sz="2400" dirty="0">
                <a:solidFill>
                  <a:srgbClr val="0432FF"/>
                </a:solidFill>
                <a:ea typeface="ＭＳ Ｐゴシック" charset="-128"/>
              </a:rPr>
              <a:t>          then </a:t>
            </a:r>
            <a:r>
              <a:rPr lang="en-US" altLang="en-US" sz="2400" dirty="0" err="1">
                <a:solidFill>
                  <a:srgbClr val="0432FF"/>
                </a:solidFill>
                <a:ea typeface="ＭＳ Ｐゴシック" charset="-128"/>
              </a:rPr>
              <a:t>gcd</a:t>
            </a:r>
            <a:r>
              <a:rPr lang="en-US" altLang="en-US" sz="2400" dirty="0">
                <a:solidFill>
                  <a:srgbClr val="0432FF"/>
                </a:solidFill>
                <a:ea typeface="ＭＳ Ｐゴシック" charset="-128"/>
              </a:rPr>
              <a:t> [a(x), b(x)] =1</a:t>
            </a:r>
          </a:p>
          <a:p>
            <a:pPr lvl="1" eaLnBrk="1" hangingPunct="1"/>
            <a:r>
              <a:rPr lang="en-US" altLang="en-US" sz="2400" dirty="0">
                <a:ea typeface="ＭＳ Ｐゴシック" charset="-128"/>
              </a:rPr>
              <a:t>If a(x)v(x) + b(x)</a:t>
            </a:r>
            <a:r>
              <a:rPr lang="en-US" altLang="en-US" sz="2400" dirty="0">
                <a:solidFill>
                  <a:srgbClr val="0432FF"/>
                </a:solidFill>
                <a:ea typeface="ＭＳ Ｐゴシック" charset="-128"/>
              </a:rPr>
              <a:t>w(x)</a:t>
            </a:r>
            <a:r>
              <a:rPr lang="en-US" altLang="en-US" sz="2400" dirty="0">
                <a:ea typeface="ＭＳ Ｐゴシック" charset="-128"/>
              </a:rPr>
              <a:t> = d(x) = 1</a:t>
            </a:r>
          </a:p>
          <a:p>
            <a:pPr lvl="1" eaLnBrk="1" hangingPunct="1">
              <a:buFont typeface="Arial" charset="0"/>
              <a:buNone/>
            </a:pPr>
            <a:r>
              <a:rPr lang="en-US" altLang="en-US" sz="2400" dirty="0">
                <a:ea typeface="ＭＳ Ｐゴシック" charset="-128"/>
              </a:rPr>
              <a:t>    then b(x)</a:t>
            </a:r>
            <a:r>
              <a:rPr lang="en-US" altLang="en-US" sz="2400" baseline="30000" dirty="0">
                <a:ea typeface="ＭＳ Ｐゴシック" charset="-128"/>
              </a:rPr>
              <a:t>-1</a:t>
            </a:r>
            <a:r>
              <a:rPr lang="en-US" altLang="en-US" sz="2400" dirty="0">
                <a:ea typeface="ＭＳ Ｐゴシック" charset="-128"/>
              </a:rPr>
              <a:t>= </a:t>
            </a:r>
            <a:r>
              <a:rPr lang="en-US" altLang="en-US" sz="2400" dirty="0">
                <a:solidFill>
                  <a:srgbClr val="0432FF"/>
                </a:solidFill>
                <a:ea typeface="ＭＳ Ｐゴシック" charset="-128"/>
              </a:rPr>
              <a:t>w(x)</a:t>
            </a:r>
            <a:r>
              <a:rPr lang="en-US" altLang="en-US" sz="2400" dirty="0">
                <a:ea typeface="ＭＳ Ｐゴシック" charset="-128"/>
              </a:rPr>
              <a:t>, similar to previous proof</a:t>
            </a:r>
          </a:p>
          <a:p>
            <a:pPr lvl="1" eaLnBrk="1" hangingPunct="1">
              <a:buFont typeface="Arial" charset="0"/>
              <a:buNone/>
            </a:pPr>
            <a:endParaRPr lang="en-US" altLang="en-US" sz="2400" baseline="30000" dirty="0">
              <a:ea typeface="ＭＳ Ｐゴシック" charset="-128"/>
            </a:endParaRPr>
          </a:p>
          <a:p>
            <a:pPr lvl="1" eaLnBrk="1" hangingPunct="1"/>
            <a:endParaRPr lang="en-US" altLang="en-US" sz="2400" dirty="0">
              <a:ea typeface="ＭＳ Ｐゴシック" charset="-128"/>
            </a:endParaRPr>
          </a:p>
          <a:p>
            <a:pPr lvl="1" eaLnBrk="1" hangingPunct="1"/>
            <a:endParaRPr lang="en-US" altLang="en-US" sz="2400" dirty="0">
              <a:ea typeface="ＭＳ Ｐゴシック" charset="-128"/>
            </a:endParaRPr>
          </a:p>
        </p:txBody>
      </p:sp>
      <p:sp>
        <p:nvSpPr>
          <p:cNvPr id="1218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848654F-EDD5-FF4E-9EB6-E425ABC17188}" type="slidenum">
              <a:rPr lang="en-US" altLang="en-US" sz="1200">
                <a:solidFill>
                  <a:srgbClr val="898989"/>
                </a:solidFill>
                <a:latin typeface="Arial" charset="0"/>
              </a:rPr>
              <a:pPr>
                <a:spcBef>
                  <a:spcPct val="0"/>
                </a:spcBef>
                <a:buFontTx/>
                <a:buNone/>
              </a:pPr>
              <a:t>28</a:t>
            </a:fld>
            <a:endParaRPr lang="en-US" altLang="en-US" sz="1200">
              <a:solidFill>
                <a:srgbClr val="898989"/>
              </a:solidFill>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pPr eaLnBrk="1" hangingPunct="1"/>
            <a:r>
              <a:rPr lang="en-US" altLang="en-US">
                <a:ea typeface="ＭＳ Ｐゴシック" charset="-128"/>
              </a:rPr>
              <a:t>Summary</a:t>
            </a:r>
            <a:endParaRPr lang="en-AU" altLang="en-US">
              <a:ea typeface="ＭＳ Ｐゴシック" charset="-128"/>
            </a:endParaRPr>
          </a:p>
        </p:txBody>
      </p:sp>
      <p:sp>
        <p:nvSpPr>
          <p:cNvPr id="123906" name="Rectangle 3"/>
          <p:cNvSpPr>
            <a:spLocks noGrp="1" noChangeArrowheads="1"/>
          </p:cNvSpPr>
          <p:nvPr>
            <p:ph idx="1"/>
          </p:nvPr>
        </p:nvSpPr>
        <p:spPr/>
        <p:txBody>
          <a:bodyPr/>
          <a:lstStyle/>
          <a:p>
            <a:pPr eaLnBrk="1" hangingPunct="1"/>
            <a:r>
              <a:rPr lang="en-US" altLang="en-US" dirty="0">
                <a:ea typeface="ＭＳ Ｐゴシック" charset="-128"/>
              </a:rPr>
              <a:t>concept of groups, rings, fields</a:t>
            </a:r>
          </a:p>
          <a:p>
            <a:pPr eaLnBrk="1" hangingPunct="1"/>
            <a:r>
              <a:rPr lang="en-US" altLang="en-US" dirty="0">
                <a:ea typeface="ＭＳ Ｐゴシック" charset="-128"/>
              </a:rPr>
              <a:t>Finite (Galois) Fields</a:t>
            </a:r>
          </a:p>
          <a:p>
            <a:pPr eaLnBrk="1" hangingPunct="1"/>
            <a:r>
              <a:rPr lang="en-US" altLang="en-US" dirty="0">
                <a:ea typeface="ＭＳ Ｐゴシック" charset="-128"/>
              </a:rPr>
              <a:t>Finite fields GF(p)</a:t>
            </a:r>
          </a:p>
          <a:p>
            <a:pPr eaLnBrk="1" hangingPunct="1"/>
            <a:r>
              <a:rPr lang="en-US" altLang="en-US" dirty="0">
                <a:ea typeface="ＭＳ Ｐゴシック" charset="-128"/>
              </a:rPr>
              <a:t>Polynomial arithmetic in general and in GF(2</a:t>
            </a:r>
            <a:r>
              <a:rPr lang="en-US" altLang="en-US" baseline="30000" dirty="0">
                <a:ea typeface="ＭＳ Ｐゴシック" charset="-128"/>
              </a:rPr>
              <a:t>n</a:t>
            </a:r>
            <a:r>
              <a:rPr lang="en-US" altLang="en-US" dirty="0">
                <a:ea typeface="ＭＳ Ｐゴシック" charset="-128"/>
              </a:rPr>
              <a:t>) </a:t>
            </a:r>
          </a:p>
          <a:p>
            <a:pPr lvl="1" eaLnBrk="1" hangingPunct="1"/>
            <a:endParaRPr lang="en-US" altLang="en-US" dirty="0">
              <a:ea typeface="ＭＳ Ｐゴシック" charset="-128"/>
            </a:endParaRPr>
          </a:p>
          <a:p>
            <a:pPr lvl="1" eaLnBrk="1" hangingPunct="1"/>
            <a:endParaRPr lang="en-AU" altLang="en-US" dirty="0">
              <a:ea typeface="ＭＳ Ｐゴシック" charset="-128"/>
            </a:endParaRPr>
          </a:p>
        </p:txBody>
      </p:sp>
      <p:sp>
        <p:nvSpPr>
          <p:cNvPr id="12390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40638F2-875E-7F47-8E31-25D3D83B3FC5}" type="slidenum">
              <a:rPr lang="en-US" altLang="en-US" sz="1200">
                <a:solidFill>
                  <a:srgbClr val="898989"/>
                </a:solidFill>
                <a:latin typeface="Arial" charset="0"/>
              </a:rPr>
              <a:pPr>
                <a:spcBef>
                  <a:spcPct val="0"/>
                </a:spcBef>
                <a:buFontTx/>
                <a:buNone/>
              </a:pPr>
              <a:t>29</a:t>
            </a:fld>
            <a:endParaRPr lang="en-US" altLang="en-US" sz="1200">
              <a:solidFill>
                <a:srgbClr val="898989"/>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altLang="en-US">
                <a:ea typeface="ＭＳ Ｐゴシック" charset="-128"/>
              </a:rPr>
              <a:t>Cyclic Group</a:t>
            </a:r>
            <a:endParaRPr lang="en-AU" altLang="en-US">
              <a:ea typeface="ＭＳ Ｐゴシック" charset="-128"/>
            </a:endParaRPr>
          </a:p>
        </p:txBody>
      </p:sp>
      <p:sp>
        <p:nvSpPr>
          <p:cNvPr id="66562" name="Rectangle 3"/>
          <p:cNvSpPr>
            <a:spLocks noGrp="1" noChangeArrowheads="1"/>
          </p:cNvSpPr>
          <p:nvPr>
            <p:ph idx="1"/>
          </p:nvPr>
        </p:nvSpPr>
        <p:spPr>
          <a:xfrm>
            <a:off x="457200" y="1484312"/>
            <a:ext cx="8578850" cy="4872037"/>
          </a:xfrm>
        </p:spPr>
        <p:txBody>
          <a:bodyPr>
            <a:normAutofit fontScale="85000" lnSpcReduction="10000"/>
          </a:bodyPr>
          <a:lstStyle/>
          <a:p>
            <a:pPr eaLnBrk="1" hangingPunct="1"/>
            <a:r>
              <a:rPr lang="en-US" altLang="en-US" dirty="0">
                <a:ea typeface="ＭＳ Ｐゴシック" charset="-128"/>
              </a:rPr>
              <a:t>define </a:t>
            </a:r>
            <a:r>
              <a:rPr lang="en-US" altLang="en-US" b="1" i="1" dirty="0">
                <a:ea typeface="ＭＳ Ｐゴシック" charset="-128"/>
              </a:rPr>
              <a:t>exponentiation</a:t>
            </a:r>
            <a:r>
              <a:rPr lang="en-US" altLang="en-US" dirty="0">
                <a:ea typeface="ＭＳ Ｐゴシック" charset="-128"/>
              </a:rPr>
              <a:t> within a group as a repeated application of the group operator</a:t>
            </a:r>
          </a:p>
          <a:p>
            <a:pPr lvl="1" eaLnBrk="1" hangingPunct="1"/>
            <a:r>
              <a:rPr lang="en-US" altLang="en-US" dirty="0">
                <a:ea typeface="ＭＳ Ｐゴシック" charset="-128"/>
              </a:rPr>
              <a:t>example:	 </a:t>
            </a:r>
            <a:r>
              <a:rPr lang="en-AU" altLang="en-US" b="1" dirty="0">
                <a:solidFill>
                  <a:srgbClr val="0432FF"/>
                </a:solidFill>
                <a:latin typeface="Courier New" charset="0"/>
                <a:ea typeface="ＭＳ Ｐゴシック" charset="-128"/>
              </a:rPr>
              <a:t>a</a:t>
            </a:r>
            <a:r>
              <a:rPr lang="en-AU" altLang="en-US" b="1" baseline="30000" dirty="0">
                <a:solidFill>
                  <a:srgbClr val="0432FF"/>
                </a:solidFill>
                <a:latin typeface="Courier New" charset="0"/>
                <a:ea typeface="ＭＳ Ｐゴシック" charset="-128"/>
              </a:rPr>
              <a:t>3</a:t>
            </a:r>
            <a:r>
              <a:rPr lang="en-AU" altLang="en-US" dirty="0">
                <a:latin typeface="Courier New" charset="0"/>
                <a:ea typeface="ＭＳ Ｐゴシック" charset="-128"/>
              </a:rPr>
              <a:t> = </a:t>
            </a:r>
            <a:r>
              <a:rPr lang="en-AU" altLang="en-US" dirty="0" err="1">
                <a:latin typeface="Courier New" charset="0"/>
                <a:ea typeface="ＭＳ Ｐゴシック" charset="-128"/>
              </a:rPr>
              <a:t>a.a.a</a:t>
            </a:r>
            <a:endParaRPr lang="en-AU" altLang="en-US" dirty="0">
              <a:latin typeface="Courier New" charset="0"/>
              <a:ea typeface="ＭＳ Ｐゴシック" charset="-128"/>
            </a:endParaRPr>
          </a:p>
          <a:p>
            <a:pPr eaLnBrk="1" hangingPunct="1"/>
            <a:r>
              <a:rPr lang="en-US" altLang="en-US" dirty="0">
                <a:ea typeface="ＭＳ Ｐゴシック" charset="-128"/>
              </a:rPr>
              <a:t>and let identity be:	 </a:t>
            </a:r>
            <a:r>
              <a:rPr lang="en-US" altLang="en-US" dirty="0">
                <a:latin typeface="Courier New" charset="0"/>
                <a:ea typeface="ＭＳ Ｐゴシック" charset="-128"/>
              </a:rPr>
              <a:t>e=</a:t>
            </a:r>
            <a:r>
              <a:rPr lang="en-AU" altLang="en-US" dirty="0">
                <a:latin typeface="Courier New" charset="0"/>
                <a:ea typeface="ＭＳ Ｐゴシック" charset="-128"/>
              </a:rPr>
              <a:t>a</a:t>
            </a:r>
            <a:r>
              <a:rPr lang="en-AU" altLang="en-US" baseline="30000" dirty="0">
                <a:latin typeface="Courier New" charset="0"/>
                <a:ea typeface="ＭＳ Ｐゴシック" charset="-128"/>
              </a:rPr>
              <a:t>0</a:t>
            </a:r>
          </a:p>
          <a:p>
            <a:pPr eaLnBrk="1" hangingPunct="1"/>
            <a:r>
              <a:rPr lang="en-US" altLang="en-US" dirty="0">
                <a:ea typeface="ＭＳ Ｐゴシック" charset="-128"/>
              </a:rPr>
              <a:t>let </a:t>
            </a:r>
            <a:r>
              <a:rPr lang="en-AU" altLang="en-US" dirty="0">
                <a:latin typeface="Courier New" charset="0"/>
                <a:ea typeface="ＭＳ Ｐゴシック" charset="-128"/>
              </a:rPr>
              <a:t>a</a:t>
            </a:r>
            <a:r>
              <a:rPr lang="en-AU" altLang="en-US" baseline="30000" dirty="0">
                <a:latin typeface="Courier New" charset="0"/>
                <a:ea typeface="ＭＳ Ｐゴシック" charset="-128"/>
              </a:rPr>
              <a:t>-n</a:t>
            </a:r>
            <a:r>
              <a:rPr lang="en-US" altLang="en-US" dirty="0">
                <a:latin typeface="Courier New" charset="0"/>
                <a:ea typeface="ＭＳ Ｐゴシック" charset="-128"/>
              </a:rPr>
              <a:t>=</a:t>
            </a:r>
            <a:r>
              <a:rPr lang="en-AU" altLang="en-US" dirty="0">
                <a:latin typeface="Courier New" charset="0"/>
                <a:ea typeface="ＭＳ Ｐゴシック" charset="-128"/>
              </a:rPr>
              <a:t>(a’)</a:t>
            </a:r>
            <a:r>
              <a:rPr lang="en-AU" altLang="en-US" baseline="30000" dirty="0">
                <a:latin typeface="Courier New" charset="0"/>
                <a:ea typeface="ＭＳ Ｐゴシック" charset="-128"/>
              </a:rPr>
              <a:t>n </a:t>
            </a:r>
            <a:r>
              <a:rPr lang="en-AU" altLang="en-US" dirty="0">
                <a:latin typeface="Courier New" charset="0"/>
                <a:ea typeface="ＭＳ Ｐゴシック" charset="-128"/>
              </a:rPr>
              <a:t>where</a:t>
            </a:r>
            <a:r>
              <a:rPr lang="en-US" altLang="en-US" baseline="30000" dirty="0">
                <a:latin typeface="Courier New" charset="0"/>
                <a:ea typeface="ＭＳ Ｐゴシック" charset="-128"/>
              </a:rPr>
              <a:t> </a:t>
            </a:r>
            <a:r>
              <a:rPr lang="en-AU" altLang="en-US" dirty="0">
                <a:latin typeface="Courier New" charset="0"/>
                <a:ea typeface="ＭＳ Ｐゴシック" charset="-128"/>
              </a:rPr>
              <a:t>a’ is the inverse of a</a:t>
            </a:r>
            <a:endParaRPr lang="en-US" altLang="en-US" dirty="0">
              <a:ea typeface="ＭＳ Ｐゴシック" charset="-128"/>
            </a:endParaRPr>
          </a:p>
          <a:p>
            <a:pPr eaLnBrk="1" hangingPunct="1"/>
            <a:r>
              <a:rPr lang="en-US" altLang="en-US" dirty="0">
                <a:ea typeface="ＭＳ Ｐゴシック" charset="-128"/>
              </a:rPr>
              <a:t>a group is cyclic if </a:t>
            </a:r>
            <a:r>
              <a:rPr lang="en-US" altLang="en-US" dirty="0">
                <a:solidFill>
                  <a:srgbClr val="0432FF"/>
                </a:solidFill>
                <a:ea typeface="ＭＳ Ｐゴシック" charset="-128"/>
              </a:rPr>
              <a:t>every element</a:t>
            </a:r>
            <a:r>
              <a:rPr lang="en-US" altLang="en-US" dirty="0">
                <a:solidFill>
                  <a:srgbClr val="003399"/>
                </a:solidFill>
                <a:ea typeface="ＭＳ Ｐゴシック" charset="-128"/>
              </a:rPr>
              <a:t> </a:t>
            </a:r>
            <a:r>
              <a:rPr lang="en-US" altLang="en-US" dirty="0">
                <a:ea typeface="ＭＳ Ｐゴシック" charset="-128"/>
              </a:rPr>
              <a:t>of G is a power of a fixed element</a:t>
            </a:r>
          </a:p>
          <a:p>
            <a:pPr lvl="1" eaLnBrk="1" hangingPunct="1"/>
            <a:r>
              <a:rPr lang="en-US" altLang="en-US" dirty="0">
                <a:ea typeface="ＭＳ Ｐゴシック" charset="-128"/>
              </a:rPr>
              <a:t>i.e., </a:t>
            </a:r>
            <a:r>
              <a:rPr lang="en-US" altLang="en-US" b="1" dirty="0">
                <a:solidFill>
                  <a:srgbClr val="0432FF"/>
                </a:solidFill>
                <a:latin typeface="Courier New" charset="0"/>
                <a:ea typeface="ＭＳ Ｐゴシック" charset="-128"/>
              </a:rPr>
              <a:t>b =</a:t>
            </a:r>
            <a:r>
              <a:rPr lang="en-US" altLang="en-US" b="1" dirty="0">
                <a:solidFill>
                  <a:srgbClr val="0432FF"/>
                </a:solidFill>
                <a:ea typeface="ＭＳ Ｐゴシック" charset="-128"/>
              </a:rPr>
              <a:t> </a:t>
            </a:r>
            <a:r>
              <a:rPr lang="en-AU" altLang="en-US" b="1" dirty="0" err="1">
                <a:solidFill>
                  <a:srgbClr val="0432FF"/>
                </a:solidFill>
                <a:latin typeface="Courier New" charset="0"/>
                <a:ea typeface="ＭＳ Ｐゴシック" charset="-128"/>
              </a:rPr>
              <a:t>a</a:t>
            </a:r>
            <a:r>
              <a:rPr lang="en-AU" altLang="en-US" b="1" baseline="30000" dirty="0" err="1">
                <a:solidFill>
                  <a:srgbClr val="0432FF"/>
                </a:solidFill>
                <a:latin typeface="Courier New" charset="0"/>
                <a:ea typeface="ＭＳ Ｐゴシック" charset="-128"/>
              </a:rPr>
              <a:t>k</a:t>
            </a:r>
            <a:r>
              <a:rPr lang="en-US" altLang="en-US" dirty="0">
                <a:ea typeface="ＭＳ Ｐゴシック" charset="-128"/>
              </a:rPr>
              <a:t>	for </a:t>
            </a:r>
            <a:r>
              <a:rPr lang="en-US" altLang="en-US" dirty="0">
                <a:solidFill>
                  <a:srgbClr val="0432FF"/>
                </a:solidFill>
                <a:ea typeface="ＭＳ Ｐゴシック" charset="-128"/>
              </a:rPr>
              <a:t>some </a:t>
            </a:r>
            <a:r>
              <a:rPr lang="en-US" altLang="en-US" dirty="0">
                <a:solidFill>
                  <a:srgbClr val="0432FF"/>
                </a:solidFill>
                <a:latin typeface="Courier New" charset="0"/>
                <a:ea typeface="ＭＳ Ｐゴシック" charset="-128"/>
              </a:rPr>
              <a:t>a</a:t>
            </a:r>
            <a:r>
              <a:rPr lang="en-US" altLang="en-US" dirty="0">
                <a:ea typeface="ＭＳ Ｐゴシック" charset="-128"/>
              </a:rPr>
              <a:t> and </a:t>
            </a:r>
            <a:r>
              <a:rPr lang="en-US" altLang="en-US" dirty="0">
                <a:solidFill>
                  <a:srgbClr val="0432FF"/>
                </a:solidFill>
                <a:ea typeface="ＭＳ Ｐゴシック" charset="-128"/>
              </a:rPr>
              <a:t>every </a:t>
            </a:r>
            <a:r>
              <a:rPr lang="en-US" altLang="en-US" dirty="0">
                <a:solidFill>
                  <a:srgbClr val="0432FF"/>
                </a:solidFill>
                <a:latin typeface="Courier New" charset="0"/>
                <a:ea typeface="ＭＳ Ｐゴシック" charset="-128"/>
              </a:rPr>
              <a:t>b</a:t>
            </a:r>
            <a:r>
              <a:rPr lang="en-US" altLang="en-US" dirty="0">
                <a:ea typeface="ＭＳ Ｐゴシック" charset="-128"/>
              </a:rPr>
              <a:t> in G</a:t>
            </a:r>
          </a:p>
          <a:p>
            <a:pPr lvl="1" eaLnBrk="1" hangingPunct="1"/>
            <a:r>
              <a:rPr lang="en-US" altLang="en-US" dirty="0">
                <a:ea typeface="ＭＳ Ｐゴシック" charset="-128"/>
              </a:rPr>
              <a:t>e.g., </a:t>
            </a:r>
            <a:r>
              <a:rPr lang="en-AU" altLang="en-US" dirty="0">
                <a:ea typeface="ＭＳ Ｐゴシック" charset="-128"/>
              </a:rPr>
              <a:t>integers under addition</a:t>
            </a:r>
            <a:endParaRPr lang="en-US" altLang="en-US" dirty="0">
              <a:ea typeface="ＭＳ Ｐゴシック" charset="-128"/>
            </a:endParaRPr>
          </a:p>
          <a:p>
            <a:pPr eaLnBrk="1" hangingPunct="1"/>
            <a:r>
              <a:rPr lang="en-US" altLang="en-US" dirty="0">
                <a:latin typeface="Courier New" charset="0"/>
                <a:ea typeface="ＭＳ Ｐゴシック" charset="-128"/>
              </a:rPr>
              <a:t>a</a:t>
            </a:r>
            <a:r>
              <a:rPr lang="en-US" altLang="en-US" dirty="0">
                <a:ea typeface="ＭＳ Ｐゴシック" charset="-128"/>
              </a:rPr>
              <a:t> is said to be a </a:t>
            </a:r>
            <a:r>
              <a:rPr lang="en-US" altLang="en-US" dirty="0">
                <a:solidFill>
                  <a:srgbClr val="0432FF"/>
                </a:solidFill>
                <a:ea typeface="ＭＳ Ｐゴシック" charset="-128"/>
              </a:rPr>
              <a:t>generator </a:t>
            </a:r>
            <a:r>
              <a:rPr lang="en-US" altLang="en-US" dirty="0">
                <a:ea typeface="ＭＳ Ｐゴシック" charset="-128"/>
              </a:rPr>
              <a:t>of the group</a:t>
            </a:r>
          </a:p>
          <a:p>
            <a:pPr eaLnBrk="1" hangingPunct="1"/>
            <a:r>
              <a:rPr lang="en-US" altLang="en-US" sz="2800" dirty="0">
                <a:ea typeface="ＭＳ Ｐゴシック" charset="-128"/>
              </a:rPr>
              <a:t>A cyclic group is always abelian, may be finite or infinite</a:t>
            </a:r>
            <a:endParaRPr lang="en-AU" altLang="en-US" sz="2800" dirty="0">
              <a:ea typeface="ＭＳ Ｐゴシック" charset="-128"/>
            </a:endParaRPr>
          </a:p>
        </p:txBody>
      </p:sp>
      <p:sp>
        <p:nvSpPr>
          <p:cNvPr id="6656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CEE2988-0910-4842-A868-20945CD07BBF}" type="slidenum">
              <a:rPr lang="en-US" altLang="en-US" sz="1200">
                <a:solidFill>
                  <a:srgbClr val="898989"/>
                </a:solidFill>
                <a:latin typeface="Arial" charset="0"/>
              </a:rPr>
              <a:pPr>
                <a:spcBef>
                  <a:spcPct val="0"/>
                </a:spcBef>
                <a:buFontTx/>
                <a:buNone/>
              </a:pPr>
              <a:t>3</a:t>
            </a:fld>
            <a:endParaRPr lang="en-US" altLang="en-US" sz="1200">
              <a:solidFill>
                <a:srgbClr val="898989"/>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altLang="en-US" dirty="0">
                <a:ea typeface="ＭＳ Ｐゴシック" charset="-128"/>
              </a:rPr>
              <a:t>Ring</a:t>
            </a:r>
            <a:endParaRPr lang="en-AU" altLang="en-US" dirty="0">
              <a:ea typeface="ＭＳ Ｐゴシック" charset="-128"/>
            </a:endParaRPr>
          </a:p>
        </p:txBody>
      </p:sp>
      <p:sp>
        <p:nvSpPr>
          <p:cNvPr id="68610" name="Rectangle 3"/>
          <p:cNvSpPr>
            <a:spLocks noGrp="1" noChangeArrowheads="1"/>
          </p:cNvSpPr>
          <p:nvPr>
            <p:ph idx="1"/>
          </p:nvPr>
        </p:nvSpPr>
        <p:spPr>
          <a:xfrm>
            <a:off x="179388" y="1447800"/>
            <a:ext cx="8785100" cy="5076825"/>
          </a:xfrm>
        </p:spPr>
        <p:txBody>
          <a:bodyPr/>
          <a:lstStyle/>
          <a:p>
            <a:pPr eaLnBrk="1" hangingPunct="1">
              <a:lnSpc>
                <a:spcPct val="80000"/>
              </a:lnSpc>
            </a:pPr>
            <a:r>
              <a:rPr lang="en-US" altLang="en-US" sz="2800" dirty="0">
                <a:ea typeface="ＭＳ Ｐゴシック" charset="-128"/>
              </a:rPr>
              <a:t>{R, +, x}: a set of elements with </a:t>
            </a:r>
            <a:r>
              <a:rPr lang="en-US" altLang="en-US" sz="2800" dirty="0">
                <a:solidFill>
                  <a:srgbClr val="0432FF"/>
                </a:solidFill>
                <a:ea typeface="ＭＳ Ｐゴシック" charset="-128"/>
              </a:rPr>
              <a:t>two operations </a:t>
            </a:r>
            <a:r>
              <a:rPr lang="en-US" altLang="en-US" sz="2800" dirty="0">
                <a:ea typeface="ＭＳ Ｐゴシック" charset="-128"/>
              </a:rPr>
              <a:t>(addition and multiplication) which satisfies:</a:t>
            </a:r>
            <a:endParaRPr lang="en-AU" altLang="en-US" sz="2800" dirty="0">
              <a:ea typeface="ＭＳ Ｐゴシック" charset="-128"/>
            </a:endParaRPr>
          </a:p>
          <a:p>
            <a:pPr lvl="1" eaLnBrk="1" hangingPunct="1">
              <a:lnSpc>
                <a:spcPct val="80000"/>
              </a:lnSpc>
            </a:pPr>
            <a:r>
              <a:rPr lang="en-AU" altLang="en-US" sz="2400" dirty="0">
                <a:ea typeface="ＭＳ Ｐゴシック" charset="-128"/>
              </a:rPr>
              <a:t>an abelian group with respect to addition (A1 ~ A5)</a:t>
            </a:r>
          </a:p>
          <a:p>
            <a:pPr lvl="1" eaLnBrk="1" hangingPunct="1">
              <a:lnSpc>
                <a:spcPct val="80000"/>
              </a:lnSpc>
            </a:pPr>
            <a:r>
              <a:rPr lang="en-AU" altLang="en-US" sz="2400" dirty="0">
                <a:ea typeface="ＭＳ Ｐゴシック" charset="-128"/>
              </a:rPr>
              <a:t>(M1) </a:t>
            </a:r>
            <a:r>
              <a:rPr lang="en-AU" altLang="en-US" sz="2400" dirty="0">
                <a:solidFill>
                  <a:srgbClr val="0432FF"/>
                </a:solidFill>
                <a:ea typeface="ＭＳ Ｐゴシック" charset="-128"/>
              </a:rPr>
              <a:t>closure under multiplication</a:t>
            </a:r>
          </a:p>
          <a:p>
            <a:pPr lvl="1" eaLnBrk="1" hangingPunct="1">
              <a:lnSpc>
                <a:spcPct val="80000"/>
              </a:lnSpc>
            </a:pPr>
            <a:r>
              <a:rPr lang="en-AU" altLang="en-US" sz="2400" dirty="0">
                <a:ea typeface="ＭＳ Ｐゴシック" charset="-128"/>
              </a:rPr>
              <a:t>(M2) </a:t>
            </a:r>
            <a:r>
              <a:rPr lang="en-AU" altLang="en-US" sz="2400" dirty="0">
                <a:solidFill>
                  <a:srgbClr val="0432FF"/>
                </a:solidFill>
                <a:ea typeface="ＭＳ Ｐゴシック" charset="-128"/>
              </a:rPr>
              <a:t>associative of multiplication</a:t>
            </a:r>
          </a:p>
          <a:p>
            <a:pPr lvl="1" eaLnBrk="1" hangingPunct="1">
              <a:lnSpc>
                <a:spcPct val="80000"/>
              </a:lnSpc>
            </a:pPr>
            <a:r>
              <a:rPr lang="en-AU" altLang="en-US" sz="2400" dirty="0">
                <a:ea typeface="ＭＳ Ｐゴシック" charset="-128"/>
              </a:rPr>
              <a:t>(M3) </a:t>
            </a:r>
            <a:r>
              <a:rPr lang="en-AU" altLang="en-US" sz="2400" dirty="0">
                <a:solidFill>
                  <a:srgbClr val="0432FF"/>
                </a:solidFill>
                <a:ea typeface="ＭＳ Ｐゴシック" charset="-128"/>
              </a:rPr>
              <a:t>distributive laws</a:t>
            </a:r>
            <a:r>
              <a:rPr lang="en-AU" altLang="en-US" sz="2400" dirty="0">
                <a:ea typeface="ＭＳ Ｐゴシック" charset="-128"/>
              </a:rPr>
              <a:t>: </a:t>
            </a:r>
            <a:r>
              <a:rPr lang="en-AU" altLang="en-US" sz="2000" dirty="0">
                <a:latin typeface="Courier New" charset="0"/>
                <a:ea typeface="ＭＳ Ｐゴシック" charset="-128"/>
              </a:rPr>
              <a:t>a(</a:t>
            </a:r>
            <a:r>
              <a:rPr lang="en-AU" altLang="en-US" sz="2000" dirty="0" err="1">
                <a:latin typeface="Courier New" charset="0"/>
                <a:ea typeface="ＭＳ Ｐゴシック" charset="-128"/>
              </a:rPr>
              <a:t>b+c</a:t>
            </a:r>
            <a:r>
              <a:rPr lang="en-AU" altLang="en-US" sz="2000" dirty="0">
                <a:latin typeface="Courier New" charset="0"/>
                <a:ea typeface="ＭＳ Ｐゴシック" charset="-128"/>
              </a:rPr>
              <a:t>)=</a:t>
            </a:r>
            <a:r>
              <a:rPr lang="en-AU" altLang="en-US" sz="2000" dirty="0" err="1">
                <a:latin typeface="Courier New" charset="0"/>
                <a:ea typeface="ＭＳ Ｐゴシック" charset="-128"/>
              </a:rPr>
              <a:t>ab+ac</a:t>
            </a:r>
            <a:r>
              <a:rPr lang="en-AU" altLang="en-US" sz="2000" dirty="0">
                <a:latin typeface="Courier New" charset="0"/>
                <a:ea typeface="ＭＳ Ｐゴシック" charset="-128"/>
              </a:rPr>
              <a:t>; (</a:t>
            </a:r>
            <a:r>
              <a:rPr lang="en-AU" altLang="en-US" sz="2000" dirty="0" err="1">
                <a:latin typeface="Courier New" charset="0"/>
                <a:ea typeface="ＭＳ Ｐゴシック" charset="-128"/>
              </a:rPr>
              <a:t>a+b</a:t>
            </a:r>
            <a:r>
              <a:rPr lang="en-AU" altLang="en-US" sz="2000" dirty="0">
                <a:latin typeface="Courier New" charset="0"/>
                <a:ea typeface="ＭＳ Ｐゴシック" charset="-128"/>
              </a:rPr>
              <a:t>)c =</a:t>
            </a:r>
            <a:r>
              <a:rPr lang="en-AU" altLang="en-US" sz="2000" dirty="0" err="1">
                <a:latin typeface="Courier New" charset="0"/>
                <a:ea typeface="ＭＳ Ｐゴシック" charset="-128"/>
              </a:rPr>
              <a:t>ac+bc</a:t>
            </a:r>
            <a:endParaRPr lang="en-AU" altLang="en-US" sz="2000" dirty="0">
              <a:latin typeface="Courier New" charset="0"/>
              <a:ea typeface="ＭＳ Ｐゴシック" charset="-128"/>
            </a:endParaRPr>
          </a:p>
          <a:p>
            <a:pPr eaLnBrk="1" hangingPunct="1">
              <a:lnSpc>
                <a:spcPct val="80000"/>
              </a:lnSpc>
            </a:pPr>
            <a:r>
              <a:rPr lang="en-AU" altLang="en-US" sz="2800" dirty="0">
                <a:ea typeface="ＭＳ Ｐゴシック" charset="-128"/>
              </a:rPr>
              <a:t>A </a:t>
            </a:r>
            <a:r>
              <a:rPr lang="en-AU" altLang="en-US" sz="2800" b="1" dirty="0">
                <a:ea typeface="ＭＳ Ｐゴシック" charset="-128"/>
              </a:rPr>
              <a:t>commutative ring </a:t>
            </a:r>
            <a:r>
              <a:rPr lang="en-AU" altLang="en-US" sz="2800" dirty="0">
                <a:ea typeface="ＭＳ Ｐゴシック" charset="-128"/>
              </a:rPr>
              <a:t>is a ring satisfies:</a:t>
            </a:r>
          </a:p>
          <a:p>
            <a:pPr lvl="1" eaLnBrk="1" hangingPunct="1">
              <a:lnSpc>
                <a:spcPct val="80000"/>
              </a:lnSpc>
            </a:pPr>
            <a:r>
              <a:rPr lang="en-AU" altLang="en-US" sz="2400" dirty="0">
                <a:ea typeface="ＭＳ Ｐゴシック" charset="-128"/>
              </a:rPr>
              <a:t>(M4) </a:t>
            </a:r>
            <a:r>
              <a:rPr lang="en-AU" altLang="en-US" sz="2400" dirty="0">
                <a:solidFill>
                  <a:srgbClr val="0432FF"/>
                </a:solidFill>
                <a:ea typeface="ＭＳ Ｐゴシック" charset="-128"/>
              </a:rPr>
              <a:t>Commutativity</a:t>
            </a:r>
            <a:r>
              <a:rPr lang="en-AU" altLang="en-US" sz="2400" dirty="0">
                <a:ea typeface="ＭＳ Ｐゴシック" charset="-128"/>
              </a:rPr>
              <a:t> of multiplication: ab=</a:t>
            </a:r>
            <a:r>
              <a:rPr lang="en-AU" altLang="en-US" sz="2400" dirty="0" err="1">
                <a:ea typeface="ＭＳ Ｐゴシック" charset="-128"/>
              </a:rPr>
              <a:t>ba</a:t>
            </a:r>
            <a:endParaRPr lang="en-AU" altLang="en-US" sz="2400" dirty="0">
              <a:ea typeface="ＭＳ Ｐゴシック" charset="-128"/>
            </a:endParaRPr>
          </a:p>
          <a:p>
            <a:pPr lvl="1" eaLnBrk="1" hangingPunct="1">
              <a:lnSpc>
                <a:spcPct val="80000"/>
              </a:lnSpc>
            </a:pPr>
            <a:r>
              <a:rPr lang="en-AU" altLang="en-US" sz="2400" dirty="0" err="1">
                <a:ea typeface="ＭＳ Ｐゴシック" charset="-128"/>
              </a:rPr>
              <a:t>e.g</a:t>
            </a:r>
            <a:r>
              <a:rPr lang="en-AU" altLang="en-US" sz="2400" dirty="0">
                <a:ea typeface="ＭＳ Ｐゴシック" charset="-128"/>
              </a:rPr>
              <a:t>, Z</a:t>
            </a:r>
            <a:r>
              <a:rPr lang="en-AU" altLang="en-US" sz="2400" baseline="-25000" dirty="0">
                <a:ea typeface="ＭＳ Ｐゴシック" charset="-128"/>
              </a:rPr>
              <a:t>n </a:t>
            </a:r>
            <a:r>
              <a:rPr lang="en-AU" altLang="en-US" sz="2400" dirty="0">
                <a:ea typeface="ＭＳ Ｐゴシック" charset="-128"/>
              </a:rPr>
              <a:t>together with arithmetic operation modulo n</a:t>
            </a:r>
            <a:endParaRPr lang="en-AU" altLang="en-US" sz="2400" baseline="-25000" dirty="0">
              <a:ea typeface="ＭＳ Ｐゴシック" charset="-128"/>
            </a:endParaRPr>
          </a:p>
          <a:p>
            <a:pPr eaLnBrk="1" hangingPunct="1">
              <a:lnSpc>
                <a:spcPct val="80000"/>
              </a:lnSpc>
            </a:pPr>
            <a:r>
              <a:rPr lang="en-US" altLang="en-US" sz="2800" dirty="0">
                <a:ea typeface="ＭＳ Ｐゴシック" charset="-128"/>
              </a:rPr>
              <a:t>An </a:t>
            </a:r>
            <a:r>
              <a:rPr lang="en-AU" altLang="en-US" sz="2800" b="1" dirty="0">
                <a:ea typeface="ＭＳ Ｐゴシック" charset="-128"/>
              </a:rPr>
              <a:t>integral domain</a:t>
            </a:r>
            <a:r>
              <a:rPr lang="en-AU" altLang="en-US" sz="2800" dirty="0">
                <a:ea typeface="ＭＳ Ｐゴシック" charset="-128"/>
              </a:rPr>
              <a:t> is a commutative ring satisfies:</a:t>
            </a:r>
          </a:p>
          <a:p>
            <a:pPr lvl="1" eaLnBrk="1" hangingPunct="1">
              <a:lnSpc>
                <a:spcPct val="80000"/>
              </a:lnSpc>
              <a:buFont typeface="Arial" charset="0"/>
              <a:buNone/>
            </a:pPr>
            <a:r>
              <a:rPr lang="en-AU" altLang="en-US" sz="2400" dirty="0">
                <a:ea typeface="ＭＳ Ｐゴシック" charset="-128"/>
              </a:rPr>
              <a:t>    (M5) </a:t>
            </a:r>
            <a:r>
              <a:rPr lang="en-AU" altLang="en-US" sz="2400" dirty="0">
                <a:solidFill>
                  <a:srgbClr val="0432FF"/>
                </a:solidFill>
                <a:ea typeface="ＭＳ Ｐゴシック" charset="-128"/>
              </a:rPr>
              <a:t>Multiplicative identity “1” exists</a:t>
            </a:r>
            <a:r>
              <a:rPr lang="en-AU" altLang="en-US" sz="2400" dirty="0">
                <a:ea typeface="ＭＳ Ｐゴシック" charset="-128"/>
              </a:rPr>
              <a:t>, such that 1a=a1=a  (Z</a:t>
            </a:r>
            <a:r>
              <a:rPr lang="en-AU" altLang="en-US" sz="2400" baseline="-25000" dirty="0">
                <a:ea typeface="ＭＳ Ｐゴシック" charset="-128"/>
              </a:rPr>
              <a:t>n</a:t>
            </a:r>
            <a:r>
              <a:rPr lang="en-AU" altLang="en-US" sz="2400" dirty="0">
                <a:ea typeface="ＭＳ Ｐゴシック" charset="-128"/>
              </a:rPr>
              <a:t> …)</a:t>
            </a:r>
          </a:p>
          <a:p>
            <a:pPr lvl="1" eaLnBrk="1" hangingPunct="1">
              <a:lnSpc>
                <a:spcPct val="80000"/>
              </a:lnSpc>
              <a:buFont typeface="Arial" charset="0"/>
              <a:buNone/>
            </a:pPr>
            <a:r>
              <a:rPr lang="en-AU" altLang="en-US" sz="2400" dirty="0">
                <a:ea typeface="ＭＳ Ｐゴシック" charset="-128"/>
              </a:rPr>
              <a:t>    (M6) </a:t>
            </a:r>
            <a:r>
              <a:rPr lang="en-AU" altLang="en-US" sz="2400" dirty="0">
                <a:solidFill>
                  <a:srgbClr val="0432FF"/>
                </a:solidFill>
                <a:ea typeface="ＭＳ Ｐゴシック" charset="-128"/>
              </a:rPr>
              <a:t>No zero divisors</a:t>
            </a:r>
            <a:r>
              <a:rPr lang="en-AU" altLang="en-US" sz="2400" dirty="0">
                <a:ea typeface="ＭＳ Ｐゴシック" charset="-128"/>
              </a:rPr>
              <a:t>: ab=0 </a:t>
            </a:r>
            <a:r>
              <a:rPr lang="en-AU" altLang="en-US" sz="2400" dirty="0">
                <a:ea typeface="ＭＳ Ｐゴシック" charset="-128"/>
                <a:sym typeface="Wingdings" charset="2"/>
              </a:rPr>
              <a:t> either a is 0 or b is zero</a:t>
            </a:r>
          </a:p>
          <a:p>
            <a:pPr lvl="1" eaLnBrk="1" hangingPunct="1">
              <a:lnSpc>
                <a:spcPct val="80000"/>
              </a:lnSpc>
              <a:buFont typeface="Arial" charset="0"/>
              <a:buNone/>
            </a:pPr>
            <a:r>
              <a:rPr lang="en-AU" altLang="en-US" sz="2400" dirty="0">
                <a:ea typeface="ＭＳ Ｐゴシック" charset="-128"/>
                <a:sym typeface="Wingdings" charset="2"/>
              </a:rPr>
              <a:t>	       (check, </a:t>
            </a:r>
            <a:r>
              <a:rPr lang="en-US" altLang="en-US" sz="2400" dirty="0">
                <a:ea typeface="ＭＳ Ｐゴシック" charset="-128"/>
              </a:rPr>
              <a:t>Modulo 8 Multiplication in Z</a:t>
            </a:r>
            <a:r>
              <a:rPr lang="en-US" altLang="en-US" sz="2400" baseline="-25000" dirty="0">
                <a:ea typeface="ＭＳ Ｐゴシック" charset="-128"/>
              </a:rPr>
              <a:t>8</a:t>
            </a:r>
            <a:r>
              <a:rPr lang="en-AU" altLang="en-US" sz="2400" dirty="0">
                <a:ea typeface="ＭＳ Ｐゴシック" charset="-128"/>
                <a:sym typeface="Wingdings" charset="2"/>
              </a:rPr>
              <a:t>)</a:t>
            </a:r>
            <a:endParaRPr lang="en-AU" altLang="en-US" sz="2400" dirty="0">
              <a:ea typeface="ＭＳ Ｐゴシック" charset="-128"/>
            </a:endParaRPr>
          </a:p>
          <a:p>
            <a:pPr eaLnBrk="1" hangingPunct="1">
              <a:lnSpc>
                <a:spcPct val="80000"/>
              </a:lnSpc>
              <a:buFont typeface="Wingdings" charset="2"/>
              <a:buNone/>
            </a:pPr>
            <a:endParaRPr lang="en-AU" altLang="en-US" sz="2800" dirty="0">
              <a:ea typeface="ＭＳ Ｐゴシック" charset="-128"/>
            </a:endParaRPr>
          </a:p>
          <a:p>
            <a:pPr eaLnBrk="1" hangingPunct="1">
              <a:lnSpc>
                <a:spcPct val="80000"/>
              </a:lnSpc>
            </a:pPr>
            <a:endParaRPr lang="en-AU" altLang="en-US" sz="2800" baseline="30000" dirty="0">
              <a:latin typeface="Courier New" charset="0"/>
              <a:ea typeface="ＭＳ Ｐゴシック" charset="-128"/>
            </a:endParaRPr>
          </a:p>
        </p:txBody>
      </p:sp>
      <p:sp>
        <p:nvSpPr>
          <p:cNvPr id="6861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1F9F7C3-7027-D74C-BDD5-2E245F8AE512}" type="slidenum">
              <a:rPr lang="en-US" altLang="en-US" sz="1200">
                <a:solidFill>
                  <a:srgbClr val="898989"/>
                </a:solidFill>
                <a:latin typeface="Arial" charset="0"/>
              </a:rPr>
              <a:pPr>
                <a:spcBef>
                  <a:spcPct val="0"/>
                </a:spcBef>
                <a:buFontTx/>
                <a:buNone/>
              </a:pPr>
              <a:t>4</a:t>
            </a:fld>
            <a:endParaRPr lang="en-US" altLang="en-US" sz="1200">
              <a:solidFill>
                <a:srgbClr val="898989"/>
              </a:solid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r>
              <a:rPr lang="en-US" altLang="en-US" dirty="0">
                <a:ea typeface="ＭＳ Ｐゴシック" charset="-128"/>
              </a:rPr>
              <a:t>Field</a:t>
            </a:r>
            <a:endParaRPr lang="en-AU" altLang="en-US" dirty="0">
              <a:ea typeface="ＭＳ Ｐゴシック" charset="-128"/>
            </a:endParaRPr>
          </a:p>
        </p:txBody>
      </p:sp>
      <p:sp>
        <p:nvSpPr>
          <p:cNvPr id="70658" name="Rectangle 3"/>
          <p:cNvSpPr>
            <a:spLocks noGrp="1" noChangeArrowheads="1"/>
          </p:cNvSpPr>
          <p:nvPr>
            <p:ph idx="1"/>
          </p:nvPr>
        </p:nvSpPr>
        <p:spPr>
          <a:xfrm>
            <a:off x="457200" y="1412875"/>
            <a:ext cx="8229600" cy="4525963"/>
          </a:xfrm>
        </p:spPr>
        <p:txBody>
          <a:bodyPr/>
          <a:lstStyle/>
          <a:p>
            <a:pPr eaLnBrk="1" hangingPunct="1">
              <a:lnSpc>
                <a:spcPct val="80000"/>
              </a:lnSpc>
            </a:pPr>
            <a:r>
              <a:rPr lang="en-AU" altLang="en-US" dirty="0">
                <a:solidFill>
                  <a:srgbClr val="0432FF"/>
                </a:solidFill>
              </a:rPr>
              <a:t>{F, +, x}: </a:t>
            </a:r>
            <a:r>
              <a:rPr lang="en-AU" altLang="en-US" dirty="0"/>
              <a:t>a set of elements with two operations </a:t>
            </a:r>
            <a:r>
              <a:rPr lang="en-US" altLang="en-US" dirty="0">
                <a:ea typeface="ＭＳ Ｐゴシック" charset="-128"/>
              </a:rPr>
              <a:t>(addition and multiplication) which satisfies:</a:t>
            </a:r>
            <a:endParaRPr lang="en-AU" altLang="en-US" dirty="0">
              <a:ea typeface="ＭＳ Ｐゴシック" charset="-128"/>
            </a:endParaRPr>
          </a:p>
          <a:p>
            <a:pPr lvl="1" eaLnBrk="1" hangingPunct="1"/>
            <a:r>
              <a:rPr lang="en-AU" altLang="en-US" dirty="0">
                <a:ea typeface="ＭＳ Ｐゴシック" charset="-128"/>
              </a:rPr>
              <a:t>axioms A1 ~ A5 and M1 ~ M6</a:t>
            </a:r>
          </a:p>
          <a:p>
            <a:pPr lvl="1" eaLnBrk="1" hangingPunct="1"/>
            <a:r>
              <a:rPr lang="en-AU" altLang="en-US" dirty="0">
                <a:ea typeface="ＭＳ Ｐゴシック" charset="-128"/>
              </a:rPr>
              <a:t>M7: </a:t>
            </a:r>
            <a:r>
              <a:rPr lang="en-AU" altLang="en-US" dirty="0">
                <a:solidFill>
                  <a:srgbClr val="0432FF"/>
                </a:solidFill>
                <a:ea typeface="ＭＳ Ｐゴシック" charset="-128"/>
              </a:rPr>
              <a:t>multiplicative inverse exists </a:t>
            </a:r>
            <a:r>
              <a:rPr lang="en-AU" altLang="en-US" dirty="0">
                <a:ea typeface="ＭＳ Ｐゴシック" charset="-128"/>
              </a:rPr>
              <a:t>for each a (except 0), i.e., there is a</a:t>
            </a:r>
            <a:r>
              <a:rPr lang="en-AU" altLang="en-US" baseline="30000" dirty="0">
                <a:ea typeface="ＭＳ Ｐゴシック" charset="-128"/>
              </a:rPr>
              <a:t>-1</a:t>
            </a:r>
            <a:r>
              <a:rPr lang="en-AU" altLang="en-US" dirty="0">
                <a:ea typeface="ＭＳ Ｐゴシック" charset="-128"/>
              </a:rPr>
              <a:t> such that aa</a:t>
            </a:r>
            <a:r>
              <a:rPr lang="en-AU" altLang="en-US" baseline="30000" dirty="0">
                <a:ea typeface="ＭＳ Ｐゴシック" charset="-128"/>
              </a:rPr>
              <a:t>-1</a:t>
            </a:r>
            <a:r>
              <a:rPr lang="en-AU" altLang="en-US" dirty="0">
                <a:ea typeface="ＭＳ Ｐゴシック" charset="-128"/>
              </a:rPr>
              <a:t> = a</a:t>
            </a:r>
            <a:r>
              <a:rPr lang="en-AU" altLang="en-US" baseline="30000" dirty="0">
                <a:ea typeface="ＭＳ Ｐゴシック" charset="-128"/>
              </a:rPr>
              <a:t>-1</a:t>
            </a:r>
            <a:r>
              <a:rPr lang="en-AU" altLang="en-US" dirty="0">
                <a:ea typeface="ＭＳ Ｐゴシック" charset="-128"/>
              </a:rPr>
              <a:t>a = 1</a:t>
            </a:r>
          </a:p>
          <a:p>
            <a:pPr eaLnBrk="1" hangingPunct="1"/>
            <a:r>
              <a:rPr lang="en-US" altLang="en-US" dirty="0"/>
              <a:t>In essence, a field is a set in which we can </a:t>
            </a:r>
            <a:r>
              <a:rPr lang="en-US" altLang="en-US" dirty="0">
                <a:solidFill>
                  <a:srgbClr val="0432FF"/>
                </a:solidFill>
              </a:rPr>
              <a:t>do addition, subtraction, multiplication, and division without leaving the set</a:t>
            </a:r>
            <a:r>
              <a:rPr lang="en-US" altLang="en-US" dirty="0"/>
              <a:t>. </a:t>
            </a:r>
          </a:p>
          <a:p>
            <a:pPr lvl="1" eaLnBrk="1" hangingPunct="1"/>
            <a:r>
              <a:rPr lang="en-US" altLang="en-US" dirty="0"/>
              <a:t>subtraction: a-b=a+(-b); division a/ b = a( b</a:t>
            </a:r>
            <a:r>
              <a:rPr lang="en-US" altLang="en-US" baseline="30000" dirty="0"/>
              <a:t>-1</a:t>
            </a:r>
            <a:r>
              <a:rPr lang="en-US" altLang="en-US" dirty="0"/>
              <a:t>)</a:t>
            </a:r>
          </a:p>
          <a:p>
            <a:pPr lvl="1" eaLnBrk="1" hangingPunct="1"/>
            <a:r>
              <a:rPr lang="en-US" altLang="en-US" dirty="0" err="1"/>
              <a:t>e.g</a:t>
            </a:r>
            <a:r>
              <a:rPr lang="en-US" altLang="en-US" dirty="0"/>
              <a:t>, rational numbers, real numbers</a:t>
            </a:r>
            <a:r>
              <a:rPr lang="en-AU" altLang="en-US" dirty="0"/>
              <a:t>, integers (not)</a:t>
            </a:r>
            <a:endParaRPr lang="en-US" altLang="en-US" dirty="0"/>
          </a:p>
        </p:txBody>
      </p:sp>
      <p:sp>
        <p:nvSpPr>
          <p:cNvPr id="706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17232F0-9F37-6A4B-83F0-417FEE651509}" type="slidenum">
              <a:rPr lang="en-US" altLang="en-US" sz="1200">
                <a:solidFill>
                  <a:srgbClr val="898989"/>
                </a:solidFill>
                <a:latin typeface="Arial" charset="0"/>
              </a:rPr>
              <a:pPr>
                <a:spcBef>
                  <a:spcPct val="0"/>
                </a:spcBef>
                <a:buFontTx/>
                <a:buNone/>
              </a:pPr>
              <a:t>5</a:t>
            </a:fld>
            <a:endParaRPr lang="en-US" altLang="en-US" sz="1200">
              <a:solidFill>
                <a:srgbClr val="898989"/>
              </a:solid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altLang="en-US"/>
              <a:t>Group, Ring, Field</a:t>
            </a:r>
          </a:p>
        </p:txBody>
      </p:sp>
      <p:pic>
        <p:nvPicPr>
          <p:cNvPr id="72706" name="Picture 3"/>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457200" y="1447800"/>
            <a:ext cx="8242300" cy="51847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15F1D09-0B7C-EB49-BDF4-162A814C6BDC}" type="slidenum">
              <a:rPr lang="en-US" altLang="en-US" sz="1200">
                <a:solidFill>
                  <a:srgbClr val="898989"/>
                </a:solidFill>
                <a:latin typeface="Arial" charset="0"/>
              </a:rPr>
              <a:pPr>
                <a:spcBef>
                  <a:spcPct val="0"/>
                </a:spcBef>
                <a:buFontTx/>
                <a:buNone/>
              </a:pPr>
              <a:t>6</a:t>
            </a:fld>
            <a:endParaRPr lang="en-US" altLang="en-US" sz="1200">
              <a:solidFill>
                <a:srgbClr val="898989"/>
              </a:solid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altLang="en-US" dirty="0">
                <a:ea typeface="ＭＳ Ｐゴシック" charset="-128"/>
              </a:rPr>
              <a:t>Finite (Galois) Fields</a:t>
            </a:r>
            <a:endParaRPr lang="en-AU" altLang="en-US" dirty="0">
              <a:ea typeface="ＭＳ Ｐゴシック" charset="-128"/>
            </a:endParaRPr>
          </a:p>
        </p:txBody>
      </p:sp>
      <p:sp>
        <p:nvSpPr>
          <p:cNvPr id="74754" name="Rectangle 3"/>
          <p:cNvSpPr>
            <a:spLocks noGrp="1" noChangeArrowheads="1"/>
          </p:cNvSpPr>
          <p:nvPr>
            <p:ph idx="1"/>
          </p:nvPr>
        </p:nvSpPr>
        <p:spPr/>
        <p:txBody>
          <a:bodyPr/>
          <a:lstStyle/>
          <a:p>
            <a:pPr eaLnBrk="1" hangingPunct="1"/>
            <a:r>
              <a:rPr lang="en-US" altLang="en-US" dirty="0">
                <a:ea typeface="ＭＳ Ｐゴシック" charset="-128"/>
              </a:rPr>
              <a:t>finite fields play a key role in cryptography</a:t>
            </a:r>
          </a:p>
          <a:p>
            <a:pPr eaLnBrk="1" hangingPunct="1"/>
            <a:r>
              <a:rPr lang="en-US" altLang="en-US" dirty="0">
                <a:ea typeface="ＭＳ Ｐゴシック" charset="-128"/>
              </a:rPr>
              <a:t>can be shown the </a:t>
            </a:r>
            <a:r>
              <a:rPr lang="en-US" altLang="en-US" dirty="0">
                <a:solidFill>
                  <a:srgbClr val="0432FF"/>
                </a:solidFill>
                <a:ea typeface="ＭＳ Ｐゴシック" charset="-128"/>
              </a:rPr>
              <a:t>order </a:t>
            </a:r>
            <a:r>
              <a:rPr lang="en-US" altLang="en-US" dirty="0">
                <a:ea typeface="ＭＳ Ｐゴシック" charset="-128"/>
              </a:rPr>
              <a:t>(</a:t>
            </a:r>
            <a:r>
              <a:rPr lang="en-US" altLang="en-US" dirty="0">
                <a:solidFill>
                  <a:srgbClr val="0432FF"/>
                </a:solidFill>
                <a:ea typeface="ＭＳ Ｐゴシック" charset="-128"/>
              </a:rPr>
              <a:t>number of elements</a:t>
            </a:r>
            <a:r>
              <a:rPr lang="en-US" altLang="en-US" dirty="0">
                <a:ea typeface="ＭＳ Ｐゴシック" charset="-128"/>
              </a:rPr>
              <a:t>) in a finite field </a:t>
            </a:r>
            <a:r>
              <a:rPr lang="en-US" altLang="en-US" b="1" dirty="0">
                <a:ea typeface="ＭＳ Ｐゴシック" charset="-128"/>
              </a:rPr>
              <a:t>must</a:t>
            </a:r>
            <a:r>
              <a:rPr lang="en-US" altLang="en-US" dirty="0">
                <a:ea typeface="ＭＳ Ｐゴシック" charset="-128"/>
              </a:rPr>
              <a:t> be a power of a prime: </a:t>
            </a:r>
            <a:r>
              <a:rPr lang="en-US" altLang="en-US" dirty="0" err="1">
                <a:solidFill>
                  <a:srgbClr val="0432FF"/>
                </a:solidFill>
                <a:ea typeface="ＭＳ Ｐゴシック" charset="-128"/>
              </a:rPr>
              <a:t>p</a:t>
            </a:r>
            <a:r>
              <a:rPr lang="en-US" altLang="en-US" baseline="30000" dirty="0" err="1">
                <a:solidFill>
                  <a:srgbClr val="0432FF"/>
                </a:solidFill>
                <a:ea typeface="ＭＳ Ｐゴシック" charset="-128"/>
              </a:rPr>
              <a:t>n</a:t>
            </a:r>
            <a:endParaRPr lang="en-US" altLang="en-US" baseline="30000" dirty="0">
              <a:solidFill>
                <a:srgbClr val="0432FF"/>
              </a:solidFill>
              <a:ea typeface="ＭＳ Ｐゴシック" charset="-128"/>
            </a:endParaRPr>
          </a:p>
          <a:p>
            <a:pPr eaLnBrk="1" hangingPunct="1"/>
            <a:r>
              <a:rPr lang="en-US" altLang="en-US" dirty="0">
                <a:ea typeface="ＭＳ Ｐゴシック" charset="-128"/>
              </a:rPr>
              <a:t>The finite field of order </a:t>
            </a:r>
            <a:r>
              <a:rPr lang="en-US" altLang="en-US" dirty="0" err="1">
                <a:ea typeface="ＭＳ Ｐゴシック" charset="-128"/>
              </a:rPr>
              <a:t>p</a:t>
            </a:r>
            <a:r>
              <a:rPr lang="en-US" altLang="en-US" baseline="30000" dirty="0" err="1">
                <a:ea typeface="ＭＳ Ｐゴシック" charset="-128"/>
              </a:rPr>
              <a:t>n</a:t>
            </a:r>
            <a:r>
              <a:rPr lang="en-US" altLang="en-US" baseline="30000" dirty="0">
                <a:ea typeface="ＭＳ Ｐゴシック" charset="-128"/>
              </a:rPr>
              <a:t>,</a:t>
            </a:r>
            <a:r>
              <a:rPr lang="en-US" altLang="en-US" dirty="0">
                <a:ea typeface="ＭＳ Ｐゴシック" charset="-128"/>
              </a:rPr>
              <a:t> denoted </a:t>
            </a:r>
            <a:r>
              <a:rPr lang="en-US" altLang="en-US" dirty="0">
                <a:solidFill>
                  <a:srgbClr val="0432FF"/>
                </a:solidFill>
                <a:ea typeface="ＭＳ Ｐゴシック" charset="-128"/>
              </a:rPr>
              <a:t>GF(</a:t>
            </a:r>
            <a:r>
              <a:rPr lang="en-US" altLang="en-US" dirty="0" err="1">
                <a:solidFill>
                  <a:srgbClr val="0432FF"/>
                </a:solidFill>
                <a:ea typeface="ＭＳ Ｐゴシック" charset="-128"/>
              </a:rPr>
              <a:t>p</a:t>
            </a:r>
            <a:r>
              <a:rPr lang="en-US" altLang="en-US" baseline="30000" dirty="0" err="1">
                <a:solidFill>
                  <a:srgbClr val="0432FF"/>
                </a:solidFill>
                <a:ea typeface="ＭＳ Ｐゴシック" charset="-128"/>
              </a:rPr>
              <a:t>n</a:t>
            </a:r>
            <a:r>
              <a:rPr lang="en-US" altLang="en-US" dirty="0">
                <a:solidFill>
                  <a:srgbClr val="0432FF"/>
                </a:solidFill>
                <a:ea typeface="ＭＳ Ｐゴシック" charset="-128"/>
              </a:rPr>
              <a:t>)</a:t>
            </a:r>
          </a:p>
          <a:p>
            <a:pPr eaLnBrk="1" hangingPunct="1"/>
            <a:r>
              <a:rPr lang="en-US" altLang="en-US" dirty="0">
                <a:ea typeface="ＭＳ Ｐゴシック" charset="-128"/>
              </a:rPr>
              <a:t>GF stands for Galois Fields</a:t>
            </a:r>
          </a:p>
          <a:p>
            <a:pPr eaLnBrk="1" hangingPunct="1"/>
            <a:r>
              <a:rPr lang="en-US" altLang="en-US" dirty="0">
                <a:ea typeface="ＭＳ Ｐゴシック" charset="-128"/>
              </a:rPr>
              <a:t>in particular often use the fields:</a:t>
            </a:r>
          </a:p>
          <a:p>
            <a:pPr lvl="1" eaLnBrk="1" hangingPunct="1"/>
            <a:r>
              <a:rPr lang="en-US" altLang="en-US" dirty="0">
                <a:solidFill>
                  <a:srgbClr val="0432FF"/>
                </a:solidFill>
                <a:ea typeface="ＭＳ Ｐゴシック" charset="-128"/>
              </a:rPr>
              <a:t>GF(p)</a:t>
            </a:r>
          </a:p>
          <a:p>
            <a:pPr lvl="1" eaLnBrk="1" hangingPunct="1"/>
            <a:r>
              <a:rPr lang="en-US" altLang="en-US" dirty="0">
                <a:solidFill>
                  <a:srgbClr val="0432FF"/>
                </a:solidFill>
                <a:ea typeface="ＭＳ Ｐゴシック" charset="-128"/>
              </a:rPr>
              <a:t>GF(2</a:t>
            </a:r>
            <a:r>
              <a:rPr lang="en-US" altLang="en-US" baseline="30000" dirty="0">
                <a:solidFill>
                  <a:srgbClr val="0432FF"/>
                </a:solidFill>
                <a:ea typeface="ＭＳ Ｐゴシック" charset="-128"/>
              </a:rPr>
              <a:t>n</a:t>
            </a:r>
            <a:r>
              <a:rPr lang="en-US" altLang="en-US" dirty="0">
                <a:solidFill>
                  <a:srgbClr val="0432FF"/>
                </a:solidFill>
                <a:ea typeface="ＭＳ Ｐゴシック" charset="-128"/>
              </a:rPr>
              <a:t>)</a:t>
            </a:r>
            <a:endParaRPr lang="en-AU" altLang="en-US" dirty="0">
              <a:solidFill>
                <a:srgbClr val="0432FF"/>
              </a:solidFill>
              <a:ea typeface="ＭＳ Ｐゴシック" charset="-128"/>
            </a:endParaRPr>
          </a:p>
        </p:txBody>
      </p:sp>
      <p:sp>
        <p:nvSpPr>
          <p:cNvPr id="7475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A4206DB-AC3B-904A-AF7A-88A65549C6A0}" type="slidenum">
              <a:rPr lang="en-US" altLang="en-US" sz="1200">
                <a:solidFill>
                  <a:srgbClr val="898989"/>
                </a:solidFill>
                <a:latin typeface="Arial" charset="0"/>
              </a:rPr>
              <a:pPr>
                <a:spcBef>
                  <a:spcPct val="0"/>
                </a:spcBef>
                <a:buFontTx/>
                <a:buNone/>
              </a:pPr>
              <a:t>7</a:t>
            </a:fld>
            <a:endParaRPr lang="en-US" altLang="en-US" sz="1200">
              <a:solidFill>
                <a:srgbClr val="898989"/>
              </a:solid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p:txBody>
          <a:bodyPr/>
          <a:lstStyle/>
          <a:p>
            <a:pPr eaLnBrk="1" hangingPunct="1"/>
            <a:r>
              <a:rPr lang="en-US" altLang="en-US" dirty="0">
                <a:ea typeface="ＭＳ Ｐゴシック" charset="-128"/>
              </a:rPr>
              <a:t>Galois Fields GF(p)</a:t>
            </a:r>
            <a:endParaRPr lang="en-AU" altLang="en-US" dirty="0">
              <a:ea typeface="ＭＳ Ｐゴシック" charset="-128"/>
            </a:endParaRPr>
          </a:p>
        </p:txBody>
      </p:sp>
      <p:sp>
        <p:nvSpPr>
          <p:cNvPr id="76802" name="Rectangle 3"/>
          <p:cNvSpPr>
            <a:spLocks noGrp="1" noChangeArrowheads="1"/>
          </p:cNvSpPr>
          <p:nvPr>
            <p:ph idx="1"/>
          </p:nvPr>
        </p:nvSpPr>
        <p:spPr>
          <a:xfrm>
            <a:off x="304800" y="1484313"/>
            <a:ext cx="8731250" cy="4454525"/>
          </a:xfrm>
        </p:spPr>
        <p:txBody>
          <a:bodyPr/>
          <a:lstStyle/>
          <a:p>
            <a:pPr eaLnBrk="1" hangingPunct="1"/>
            <a:r>
              <a:rPr lang="en-US" altLang="en-US" dirty="0">
                <a:solidFill>
                  <a:srgbClr val="0432FF"/>
                </a:solidFill>
                <a:ea typeface="ＭＳ Ｐゴシック" charset="-128"/>
              </a:rPr>
              <a:t>GF(p) </a:t>
            </a:r>
            <a:r>
              <a:rPr lang="en-US" altLang="en-US" dirty="0">
                <a:ea typeface="ＭＳ Ｐゴシック" charset="-128"/>
              </a:rPr>
              <a:t>is the set of integers {0,1, … , p-1} with the arithmetic operations modulo </a:t>
            </a:r>
            <a:r>
              <a:rPr lang="en-US" altLang="en-US" dirty="0">
                <a:solidFill>
                  <a:srgbClr val="0432FF"/>
                </a:solidFill>
                <a:ea typeface="ＭＳ Ｐゴシック" charset="-128"/>
              </a:rPr>
              <a:t>prime p</a:t>
            </a:r>
          </a:p>
          <a:p>
            <a:pPr lvl="1" eaLnBrk="1" hangingPunct="1"/>
            <a:r>
              <a:rPr lang="en-US" altLang="en-US" dirty="0">
                <a:ea typeface="ＭＳ Ｐゴシック" charset="-128"/>
              </a:rPr>
              <a:t>i.e., </a:t>
            </a:r>
            <a:r>
              <a:rPr lang="en-US" altLang="en-US" dirty="0" err="1">
                <a:ea typeface="ＭＳ Ｐゴシック" charset="-128"/>
              </a:rPr>
              <a:t>Z</a:t>
            </a:r>
            <a:r>
              <a:rPr lang="en-US" altLang="en-US" baseline="-25000" dirty="0" err="1">
                <a:ea typeface="ＭＳ Ｐゴシック" charset="-128"/>
              </a:rPr>
              <a:t>p</a:t>
            </a:r>
            <a:r>
              <a:rPr lang="en-US" altLang="en-US" dirty="0">
                <a:ea typeface="ＭＳ Ｐゴシック" charset="-128"/>
              </a:rPr>
              <a:t> together with modulo p </a:t>
            </a:r>
            <a:r>
              <a:rPr lang="en-US" altLang="en-US" dirty="0">
                <a:ea typeface="ＭＳ Ｐゴシック" charset="-128"/>
                <a:sym typeface="Wingdings" charset="2"/>
              </a:rPr>
              <a:t> commutative ring</a:t>
            </a:r>
          </a:p>
          <a:p>
            <a:pPr lvl="1" eaLnBrk="1" hangingPunct="1"/>
            <a:r>
              <a:rPr lang="en-US" altLang="en-US" dirty="0">
                <a:ea typeface="ＭＳ Ｐゴシック" charset="-128"/>
                <a:sym typeface="Wingdings" charset="2"/>
              </a:rPr>
              <a:t>multiplicative identity 1 exists (</a:t>
            </a:r>
            <a:r>
              <a:rPr lang="en-US" altLang="en-US" dirty="0">
                <a:solidFill>
                  <a:srgbClr val="0432FF"/>
                </a:solidFill>
                <a:ea typeface="ＭＳ Ｐゴシック" charset="-128"/>
                <a:sym typeface="Wingdings" charset="2"/>
              </a:rPr>
              <a:t>M5</a:t>
            </a:r>
            <a:r>
              <a:rPr lang="en-US" altLang="en-US" dirty="0">
                <a:ea typeface="ＭＳ Ｐゴシック" charset="-128"/>
                <a:sym typeface="Wingdings" charset="2"/>
              </a:rPr>
              <a:t>)</a:t>
            </a:r>
          </a:p>
          <a:p>
            <a:pPr lvl="1" eaLnBrk="1" hangingPunct="1"/>
            <a:r>
              <a:rPr lang="en-US" altLang="en-US" dirty="0">
                <a:ea typeface="ＭＳ Ｐゴシック" charset="-128"/>
                <a:sym typeface="Wingdings" charset="2"/>
              </a:rPr>
              <a:t>p is prime, no zero divisors (</a:t>
            </a:r>
            <a:r>
              <a:rPr lang="en-US" altLang="en-US" dirty="0">
                <a:solidFill>
                  <a:srgbClr val="0432FF"/>
                </a:solidFill>
                <a:ea typeface="ＭＳ Ｐゴシック" charset="-128"/>
                <a:sym typeface="Wingdings" charset="2"/>
              </a:rPr>
              <a:t>M6</a:t>
            </a:r>
            <a:r>
              <a:rPr lang="en-US" altLang="en-US" dirty="0">
                <a:ea typeface="ＭＳ Ｐゴシック" charset="-128"/>
                <a:sym typeface="Wingdings" charset="2"/>
              </a:rPr>
              <a:t>)</a:t>
            </a:r>
            <a:endParaRPr lang="en-US" altLang="en-US" dirty="0">
              <a:ea typeface="ＭＳ Ｐゴシック" charset="-128"/>
            </a:endParaRPr>
          </a:p>
          <a:p>
            <a:pPr lvl="1" eaLnBrk="1" hangingPunct="1"/>
            <a:r>
              <a:rPr lang="en-US" altLang="en-US" dirty="0">
                <a:ea typeface="ＭＳ Ｐゴシック" charset="-128"/>
              </a:rPr>
              <a:t>p is prime, multiplicative inverse exists for each w != 0</a:t>
            </a:r>
          </a:p>
          <a:p>
            <a:pPr lvl="2" eaLnBrk="1" hangingPunct="1"/>
            <a:r>
              <a:rPr lang="en-US" altLang="en-US" dirty="0">
                <a:ea typeface="ＭＳ Ｐゴシック" charset="-128"/>
              </a:rPr>
              <a:t>i.e., exists w</a:t>
            </a:r>
            <a:r>
              <a:rPr lang="en-US" altLang="en-US" baseline="30000" dirty="0">
                <a:ea typeface="ＭＳ Ｐゴシック" charset="-128"/>
              </a:rPr>
              <a:t>-1</a:t>
            </a:r>
            <a:r>
              <a:rPr lang="en-US" altLang="en-US" dirty="0">
                <a:ea typeface="ＭＳ Ｐゴシック" charset="-128"/>
              </a:rPr>
              <a:t> such that w</a:t>
            </a:r>
            <a:r>
              <a:rPr lang="en-US" altLang="en-US" baseline="30000" dirty="0">
                <a:ea typeface="ＭＳ Ｐゴシック" charset="-128"/>
              </a:rPr>
              <a:t>-1</a:t>
            </a:r>
            <a:r>
              <a:rPr lang="en-US" altLang="en-US" dirty="0">
                <a:ea typeface="ＭＳ Ｐゴシック" charset="-128"/>
              </a:rPr>
              <a:t> w </a:t>
            </a:r>
            <a:r>
              <a:rPr lang="el-GR" altLang="en-US" dirty="0">
                <a:ea typeface="ＭＳ Ｐゴシック" charset="-128"/>
              </a:rPr>
              <a:t>≡ </a:t>
            </a:r>
            <a:r>
              <a:rPr lang="en-US" altLang="en-US" dirty="0">
                <a:ea typeface="ＭＳ Ｐゴシック" charset="-128"/>
              </a:rPr>
              <a:t>w w</a:t>
            </a:r>
            <a:r>
              <a:rPr lang="en-US" altLang="en-US" baseline="30000" dirty="0">
                <a:ea typeface="ＭＳ Ｐゴシック" charset="-128"/>
              </a:rPr>
              <a:t>-1 </a:t>
            </a:r>
            <a:r>
              <a:rPr lang="el-GR" altLang="en-US" dirty="0">
                <a:ea typeface="ＭＳ Ｐゴシック" charset="-128"/>
              </a:rPr>
              <a:t>≡</a:t>
            </a:r>
            <a:r>
              <a:rPr lang="en-US" altLang="en-US" dirty="0">
                <a:ea typeface="ＭＳ Ｐゴシック" charset="-128"/>
              </a:rPr>
              <a:t> 1 (mod p)  (</a:t>
            </a:r>
            <a:r>
              <a:rPr lang="en-US" altLang="en-US" dirty="0">
                <a:solidFill>
                  <a:srgbClr val="0432FF"/>
                </a:solidFill>
                <a:ea typeface="ＭＳ Ｐゴシック" charset="-128"/>
              </a:rPr>
              <a:t>M7</a:t>
            </a:r>
            <a:r>
              <a:rPr lang="en-US" altLang="en-US" dirty="0">
                <a:ea typeface="ＭＳ Ｐゴシック" charset="-128"/>
              </a:rPr>
              <a:t>)</a:t>
            </a:r>
          </a:p>
          <a:p>
            <a:pPr eaLnBrk="1" hangingPunct="1"/>
            <a:r>
              <a:rPr lang="en-US" altLang="en-US" sz="2800" dirty="0">
                <a:solidFill>
                  <a:srgbClr val="0432FF"/>
                </a:solidFill>
                <a:ea typeface="ＭＳ Ｐゴシック" charset="-128"/>
              </a:rPr>
              <a:t>Thus, GF(p) a finite field</a:t>
            </a:r>
            <a:r>
              <a:rPr lang="en-US" altLang="en-US" sz="2800" dirty="0">
                <a:ea typeface="ＭＳ Ｐゴシック" charset="-128"/>
              </a:rPr>
              <a:t>; arithmetic is “well-behaved” and can do addition, subtraction, multiplication, and division without leaving the field GF(p)</a:t>
            </a:r>
          </a:p>
          <a:p>
            <a:pPr eaLnBrk="1" hangingPunct="1"/>
            <a:endParaRPr lang="en-US" altLang="en-US" dirty="0">
              <a:ea typeface="ＭＳ Ｐゴシック" charset="-128"/>
            </a:endParaRPr>
          </a:p>
        </p:txBody>
      </p:sp>
      <p:sp>
        <p:nvSpPr>
          <p:cNvPr id="7680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5BFCF257-F75D-F549-9829-8415B0055BCF}" type="slidenum">
              <a:rPr lang="en-US" altLang="en-US" sz="1200">
                <a:solidFill>
                  <a:srgbClr val="898989"/>
                </a:solidFill>
                <a:latin typeface="Arial" charset="0"/>
              </a:rPr>
              <a:pPr>
                <a:spcBef>
                  <a:spcPct val="0"/>
                </a:spcBef>
                <a:buFontTx/>
                <a:buNone/>
              </a:pPr>
              <a:t>8</a:t>
            </a:fld>
            <a:endParaRPr lang="en-US" altLang="en-US" sz="1200">
              <a:solidFill>
                <a:srgbClr val="898989"/>
              </a:solid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altLang="en-US" dirty="0">
                <a:ea typeface="ＭＳ Ｐゴシック" charset="-128"/>
              </a:rPr>
              <a:t>GF(2)</a:t>
            </a:r>
            <a:endParaRPr lang="en-AU" altLang="en-US" dirty="0">
              <a:ea typeface="ＭＳ Ｐゴシック" charset="-128"/>
            </a:endParaRPr>
          </a:p>
        </p:txBody>
      </p:sp>
      <p:sp>
        <p:nvSpPr>
          <p:cNvPr id="7885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9659B67-C757-2641-BB76-F78DBC612EAA}" type="slidenum">
              <a:rPr lang="en-US" altLang="en-US" sz="1200">
                <a:solidFill>
                  <a:srgbClr val="898989"/>
                </a:solidFill>
                <a:latin typeface="Arial" charset="0"/>
              </a:rPr>
              <a:pPr>
                <a:spcBef>
                  <a:spcPct val="0"/>
                </a:spcBef>
                <a:buFontTx/>
                <a:buNone/>
              </a:pPr>
              <a:t>9</a:t>
            </a:fld>
            <a:endParaRPr lang="en-US" altLang="en-US" sz="1200">
              <a:solidFill>
                <a:srgbClr val="898989"/>
              </a:solidFill>
              <a:latin typeface="Arial" charset="0"/>
            </a:endParaRPr>
          </a:p>
        </p:txBody>
      </p:sp>
      <p:pic>
        <p:nvPicPr>
          <p:cNvPr id="7885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205038"/>
            <a:ext cx="88138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4697</TotalTime>
  <Words>5141</Words>
  <Application>Microsoft Macintosh PowerPoint</Application>
  <PresentationFormat>On-screen Show (4:3)</PresentationFormat>
  <Paragraphs>427</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Times</vt:lpstr>
      <vt:lpstr>Times-Roman</vt:lpstr>
      <vt:lpstr>Wingdings</vt:lpstr>
      <vt:lpstr>Office Theme</vt:lpstr>
      <vt:lpstr>CSCI 474/574 Introduction to Cryptography/Theory of Cryptography  Chapter 4 Basic Concepts in Number Theory and Finite Fields</vt:lpstr>
      <vt:lpstr>Group</vt:lpstr>
      <vt:lpstr>Cyclic Group</vt:lpstr>
      <vt:lpstr>Ring</vt:lpstr>
      <vt:lpstr>Field</vt:lpstr>
      <vt:lpstr>Group, Ring, Field</vt:lpstr>
      <vt:lpstr>Finite (Galois) Fields</vt:lpstr>
      <vt:lpstr>Galois Fields GF(p)</vt:lpstr>
      <vt:lpstr>GF(2)</vt:lpstr>
      <vt:lpstr>GF(7)</vt:lpstr>
      <vt:lpstr>Calculate Multiplicative Inverse of an Element in GF(p)</vt:lpstr>
      <vt:lpstr>Polynomial Arithmetic</vt:lpstr>
      <vt:lpstr>Ordinary Polynomial Arithmetic</vt:lpstr>
      <vt:lpstr>Polynomial Arithmetic with Coefficients in a Finite Field</vt:lpstr>
      <vt:lpstr>Polynomial Arithmetic with Coefficients in GF(2)</vt:lpstr>
      <vt:lpstr>An irreducible or prime f(x) over GF(2)</vt:lpstr>
      <vt:lpstr>Polynomial GCD</vt:lpstr>
      <vt:lpstr>Finite Fields of the Form GF(2n)</vt:lpstr>
      <vt:lpstr>Modulo 8 Multiplication in Z8</vt:lpstr>
      <vt:lpstr>GF(23)</vt:lpstr>
      <vt:lpstr>Modular Polynomial Arithmetic</vt:lpstr>
      <vt:lpstr>Definition of Arithmetic Operations for S</vt:lpstr>
      <vt:lpstr>Example GF(23)</vt:lpstr>
      <vt:lpstr>Computational Example</vt:lpstr>
      <vt:lpstr>Computational Considerations</vt:lpstr>
      <vt:lpstr>Efficient Multiplication</vt:lpstr>
      <vt:lpstr>Efficient Multiplication Example</vt:lpstr>
      <vt:lpstr>Finding the multiplicative Inverse</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4</dc:subject>
  <dc:creator>Dr Lawrie Brown</dc:creator>
  <cp:keywords/>
  <dc:description/>
  <cp:lastModifiedBy>Chuan Yue</cp:lastModifiedBy>
  <cp:revision>422</cp:revision>
  <cp:lastPrinted>2009-08-06T03:57:36Z</cp:lastPrinted>
  <dcterms:created xsi:type="dcterms:W3CDTF">2009-08-06T01:02:04Z</dcterms:created>
  <dcterms:modified xsi:type="dcterms:W3CDTF">2023-02-09T21:32:31Z</dcterms:modified>
  <cp:category/>
</cp:coreProperties>
</file>