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20000"/>
      </a:spcBef>
      <a:spcAft>
        <a:spcPct val="0"/>
      </a:spcAft>
      <a:defRPr kern="1200">
        <a:solidFill>
          <a:srgbClr val="000066"/>
        </a:solidFill>
        <a:latin typeface="Georgia" pitchFamily="-65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ern="1200">
        <a:solidFill>
          <a:srgbClr val="000066"/>
        </a:solidFill>
        <a:latin typeface="Georgia" pitchFamily="-65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ern="1200">
        <a:solidFill>
          <a:srgbClr val="000066"/>
        </a:solidFill>
        <a:latin typeface="Georgia" pitchFamily="-65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ern="1200">
        <a:solidFill>
          <a:srgbClr val="000066"/>
        </a:solidFill>
        <a:latin typeface="Georgia" pitchFamily="-65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ern="1200">
        <a:solidFill>
          <a:srgbClr val="000066"/>
        </a:solidFill>
        <a:latin typeface="Georgia" pitchFamily="-65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rgbClr val="000066"/>
        </a:solidFill>
        <a:latin typeface="Georgia" pitchFamily="-65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rgbClr val="000066"/>
        </a:solidFill>
        <a:latin typeface="Georgia" pitchFamily="-65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rgbClr val="000066"/>
        </a:solidFill>
        <a:latin typeface="Georgia" pitchFamily="-65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rgbClr val="000066"/>
        </a:solidFill>
        <a:latin typeface="Georgia" pitchFamily="-6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CCCCC"/>
    <a:srgbClr val="C8C8C8"/>
    <a:srgbClr val="BCBCBC"/>
    <a:srgbClr val="DDDDDD"/>
    <a:srgbClr val="C0C0C0"/>
    <a:srgbClr val="FF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5"/>
    <p:restoredTop sz="92197"/>
  </p:normalViewPr>
  <p:slideViewPr>
    <p:cSldViewPr>
      <p:cViewPr varScale="1">
        <p:scale>
          <a:sx n="99" d="100"/>
          <a:sy n="99" d="100"/>
        </p:scale>
        <p:origin x="1480" y="1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0" d="100"/>
          <a:sy n="90" d="100"/>
        </p:scale>
        <p:origin x="-1230" y="576"/>
      </p:cViewPr>
      <p:guideLst>
        <p:guide orient="horz" pos="3224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7" rIns="91557" bIns="45777" numCol="1" anchor="t" anchorCtr="0" compatLnSpc="1">
            <a:prstTxWarp prst="textNoShape">
              <a:avLst/>
            </a:prstTxWarp>
          </a:bodyPr>
          <a:lstStyle>
            <a:lvl1pPr algn="l" defTabSz="912813">
              <a:spcBef>
                <a:spcPct val="0"/>
              </a:spcBef>
              <a:defRPr sz="1200">
                <a:solidFill>
                  <a:schemeClr val="tx1"/>
                </a:solidFill>
                <a:latin typeface="Georgi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7" rIns="91557" bIns="45777" numCol="1" anchor="t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defRPr sz="1200">
                <a:solidFill>
                  <a:schemeClr val="tx1"/>
                </a:solidFill>
                <a:latin typeface="Georgi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7" rIns="91557" bIns="45777" numCol="1" anchor="b" anchorCtr="0" compatLnSpc="1">
            <a:prstTxWarp prst="textNoShape">
              <a:avLst/>
            </a:prstTxWarp>
          </a:bodyPr>
          <a:lstStyle>
            <a:lvl1pPr algn="l" defTabSz="912813">
              <a:spcBef>
                <a:spcPct val="0"/>
              </a:spcBef>
              <a:defRPr sz="1200">
                <a:solidFill>
                  <a:schemeClr val="tx1"/>
                </a:solidFill>
                <a:latin typeface="Georgi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7" rIns="91557" bIns="45777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defRPr sz="1200">
                <a:solidFill>
                  <a:schemeClr val="tx1"/>
                </a:solidFill>
                <a:latin typeface="Georgia" charset="0"/>
              </a:defRPr>
            </a:lvl1pPr>
          </a:lstStyle>
          <a:p>
            <a:pPr>
              <a:defRPr/>
            </a:pPr>
            <a:fld id="{C07890DC-163D-454D-8857-785F8D2E5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7" rIns="91557" bIns="45777" numCol="1" anchor="t" anchorCtr="0" compatLnSpc="1">
            <a:prstTxWarp prst="textNoShape">
              <a:avLst/>
            </a:prstTxWarp>
          </a:bodyPr>
          <a:lstStyle>
            <a:lvl1pPr algn="l" defTabSz="912813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7" rIns="91557" bIns="45777" numCol="1" anchor="t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4225" y="768350"/>
            <a:ext cx="554513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7" rIns="91557" bIns="45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7" rIns="91557" bIns="45777" numCol="1" anchor="b" anchorCtr="0" compatLnSpc="1">
            <a:prstTxWarp prst="textNoShape">
              <a:avLst/>
            </a:prstTxWarp>
          </a:bodyPr>
          <a:lstStyle>
            <a:lvl1pPr algn="l" defTabSz="912813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7" rIns="91557" bIns="45777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1BB59D3-62A6-0D43-BBDE-6E558EEA1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Georgia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Georgi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Georgi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Georgi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Georgia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Who</a:t>
            </a:r>
            <a:r>
              <a:rPr lang="da-DK" dirty="0"/>
              <a:t> is </a:t>
            </a:r>
            <a:r>
              <a:rPr lang="da-DK" dirty="0" err="1"/>
              <a:t>this</a:t>
            </a:r>
            <a:r>
              <a:rPr lang="da-DK" dirty="0"/>
              <a:t> Kasper Guy?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B59D3-62A6-0D43-BBDE-6E558EEA1D4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3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```pascal</a:t>
            </a:r>
          </a:p>
          <a:p>
            <a:r>
              <a:rPr lang="en-US" dirty="0"/>
              <a:t>Demos begin</a:t>
            </a:r>
          </a:p>
          <a:p>
            <a:r>
              <a:rPr lang="en-US" dirty="0"/>
              <a:t>	ref(resource) tugs, jetties;</a:t>
            </a:r>
          </a:p>
          <a:p>
            <a:endParaRPr lang="en-US" dirty="0"/>
          </a:p>
          <a:p>
            <a:r>
              <a:rPr lang="en-US" dirty="0"/>
              <a:t>	entity class boat;</a:t>
            </a:r>
          </a:p>
          <a:p>
            <a:r>
              <a:rPr lang="en-US" dirty="0"/>
              <a:t>		begin</a:t>
            </a:r>
          </a:p>
          <a:p>
            <a:r>
              <a:rPr lang="en-US" dirty="0"/>
              <a:t>			</a:t>
            </a:r>
            <a:r>
              <a:rPr lang="en-US" dirty="0" err="1"/>
              <a:t>jetties.acquire</a:t>
            </a:r>
            <a:r>
              <a:rPr lang="en-US" dirty="0"/>
              <a:t>(1);</a:t>
            </a:r>
          </a:p>
          <a:p>
            <a:r>
              <a:rPr lang="en-US" dirty="0"/>
              <a:t>				</a:t>
            </a:r>
            <a:r>
              <a:rPr lang="en-US" dirty="0" err="1"/>
              <a:t>tugs.acquire</a:t>
            </a:r>
            <a:r>
              <a:rPr lang="en-US" dirty="0"/>
              <a:t>(2);</a:t>
            </a:r>
          </a:p>
          <a:p>
            <a:r>
              <a:rPr lang="en-US" dirty="0"/>
              <a:t>					hold(2.0);</a:t>
            </a:r>
          </a:p>
          <a:p>
            <a:r>
              <a:rPr lang="en-US" dirty="0"/>
              <a:t>				</a:t>
            </a:r>
            <a:r>
              <a:rPr lang="en-US" dirty="0" err="1"/>
              <a:t>tugs.release</a:t>
            </a:r>
            <a:r>
              <a:rPr lang="en-US" dirty="0"/>
              <a:t>(2);</a:t>
            </a:r>
          </a:p>
          <a:p>
            <a:r>
              <a:rPr lang="en-US" dirty="0"/>
              <a:t>				hold(14.0);</a:t>
            </a:r>
          </a:p>
          <a:p>
            <a:r>
              <a:rPr lang="en-US" dirty="0"/>
              <a:t>				</a:t>
            </a:r>
            <a:r>
              <a:rPr lang="en-US" dirty="0" err="1"/>
              <a:t>tugs.acquire</a:t>
            </a:r>
            <a:r>
              <a:rPr lang="en-US" dirty="0"/>
              <a:t>(1);</a:t>
            </a:r>
          </a:p>
          <a:p>
            <a:r>
              <a:rPr lang="en-US" dirty="0"/>
              <a:t>					hold(2.0);</a:t>
            </a:r>
          </a:p>
          <a:p>
            <a:r>
              <a:rPr lang="en-US" dirty="0"/>
              <a:t>				</a:t>
            </a:r>
            <a:r>
              <a:rPr lang="en-US" dirty="0" err="1"/>
              <a:t>tugs.release</a:t>
            </a:r>
            <a:r>
              <a:rPr lang="en-US" dirty="0"/>
              <a:t>(1);</a:t>
            </a:r>
          </a:p>
          <a:p>
            <a:r>
              <a:rPr lang="en-US" dirty="0"/>
              <a:t>			</a:t>
            </a:r>
            <a:r>
              <a:rPr lang="en-US" dirty="0" err="1"/>
              <a:t>jetties.release</a:t>
            </a:r>
            <a:r>
              <a:rPr lang="en-US" dirty="0"/>
              <a:t>(1);</a:t>
            </a:r>
          </a:p>
          <a:p>
            <a:r>
              <a:rPr lang="en-US" dirty="0"/>
              <a:t>		end***boat***;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jetties :- new resource("jetties", 2);</a:t>
            </a:r>
          </a:p>
          <a:p>
            <a:r>
              <a:rPr lang="en-US" dirty="0"/>
              <a:t>	tugs    :- new resource("tugs"   , 3);</a:t>
            </a:r>
          </a:p>
          <a:p>
            <a:r>
              <a:rPr lang="en-US" dirty="0"/>
              <a:t>	new boat("boat").schedule(0.0);</a:t>
            </a:r>
          </a:p>
          <a:p>
            <a:r>
              <a:rPr lang="en-US" dirty="0"/>
              <a:t>	new boat("boat").schedule(1.0);</a:t>
            </a:r>
          </a:p>
          <a:p>
            <a:r>
              <a:rPr lang="en-US" dirty="0"/>
              <a:t>	new boat("boat").schedule(15.0);</a:t>
            </a:r>
          </a:p>
          <a:p>
            <a:r>
              <a:rPr lang="en-US" dirty="0"/>
              <a:t>	hold(36.0);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```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B59D3-62A6-0D43-BBDE-6E558EEA1D4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D4C63-A902-4F41-8A72-E6959949D20C}" type="datetime1">
              <a:rPr lang="en-US"/>
              <a:pPr>
                <a:defRPr/>
              </a:pPr>
              <a:t>4/18/18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A518E-BA82-2B46-AB87-6E60CDEAD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D579E-EA54-394E-B173-EF778A961B08}" type="datetime1">
              <a:rPr lang="en-US"/>
              <a:pPr>
                <a:defRPr/>
              </a:pPr>
              <a:t>4/18/18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AB164-BBF7-AD42-A570-80DECC65CE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4875" y="47625"/>
            <a:ext cx="2306638" cy="6537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47625"/>
            <a:ext cx="6772275" cy="65373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CB15C-012D-5940-9F4C-0A246B910F1A}" type="datetime1">
              <a:rPr lang="en-US"/>
              <a:pPr>
                <a:defRPr/>
              </a:pPr>
              <a:t>4/18/18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9992C-A906-7547-A208-E51D5BCD5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75735-DC60-984C-B4BF-22ADF0D1CD4B}" type="datetime1">
              <a:rPr lang="en-US"/>
              <a:pPr>
                <a:defRPr/>
              </a:pPr>
              <a:t>4/18/18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C423-1772-8541-9566-26C2F3B87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F7C89-DD8A-AD41-B0C1-D49E8F0E6EF6}" type="datetime1">
              <a:rPr lang="en-US"/>
              <a:pPr>
                <a:defRPr/>
              </a:pPr>
              <a:t>4/18/18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01E42-D7FB-6B4D-B84D-33DA32F87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25" y="914400"/>
            <a:ext cx="4476750" cy="5670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3175" y="914400"/>
            <a:ext cx="4478338" cy="5670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BAAAD-C2E0-4945-8A86-34FA9F096EE3}" type="datetime1">
              <a:rPr lang="en-US"/>
              <a:pPr>
                <a:defRPr/>
              </a:pPr>
              <a:t>4/18/18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1DA8D-CEA8-3B4C-9302-B196EB81B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39E82-14D8-8C48-9F4F-F546AA2B5405}" type="datetime1">
              <a:rPr lang="en-US"/>
              <a:pPr>
                <a:defRPr/>
              </a:pPr>
              <a:t>4/18/18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A3E34-69DE-2A4D-AFB5-FD72F93B7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89244-3832-4B47-B72C-17934D3B2511}" type="datetime1">
              <a:rPr lang="en-US"/>
              <a:pPr>
                <a:defRPr/>
              </a:pPr>
              <a:t>4/18/18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1ED9C-B37E-C84B-9933-574BC73FE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D2647-2E2A-B54D-97FF-7764F5CB5B48}" type="datetime1">
              <a:rPr lang="en-US"/>
              <a:pPr>
                <a:defRPr/>
              </a:pPr>
              <a:t>4/18/18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A5A63-895E-FB43-B0BE-C8C44B33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1643B-1BDD-4A41-955A-3292F1EE0E09}" type="datetime1">
              <a:rPr lang="en-US"/>
              <a:pPr>
                <a:defRPr/>
              </a:pPr>
              <a:t>4/18/18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32E48-431B-E146-8C56-B6CFE33E0B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F1FD1-76BF-5047-9B50-0918FABE157C}" type="datetime1">
              <a:rPr lang="en-US"/>
              <a:pPr>
                <a:defRPr/>
              </a:pPr>
              <a:t>4/18/18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ADB26-B185-C244-B475-C03E94595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47625"/>
            <a:ext cx="923131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4025" y="914400"/>
            <a:ext cx="9107488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8288" y="6553200"/>
            <a:ext cx="27860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tx1"/>
                </a:solidFill>
                <a:latin typeface="Georgia" charset="0"/>
              </a:defRPr>
            </a:lvl1pPr>
          </a:lstStyle>
          <a:p>
            <a:pPr>
              <a:defRPr/>
            </a:pPr>
            <a:fld id="{F30CDA27-88DB-EB4C-AE20-5560A0DCEC58}" type="datetime1">
              <a:rPr lang="en-US"/>
              <a:pPr>
                <a:defRPr/>
              </a:pPr>
              <a:t>4/18/18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3325" y="6553200"/>
            <a:ext cx="2352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Georgia" charset="0"/>
              </a:defRPr>
            </a:lvl1pPr>
          </a:lstStyle>
          <a:p>
            <a:pPr>
              <a:defRPr/>
            </a:pPr>
            <a:fld id="{991DA7A7-2B33-0B48-9CBD-30FFFAD5A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23825" y="0"/>
            <a:ext cx="9653588" cy="6858000"/>
            <a:chOff x="72" y="0"/>
            <a:chExt cx="5613" cy="4320"/>
          </a:xfrm>
        </p:grpSpPr>
        <p:grpSp>
          <p:nvGrpSpPr>
            <p:cNvPr id="1031" name="Group 32"/>
            <p:cNvGrpSpPr>
              <a:grpSpLocks/>
            </p:cNvGrpSpPr>
            <p:nvPr userDrawn="1"/>
          </p:nvGrpSpPr>
          <p:grpSpPr bwMode="auto">
            <a:xfrm>
              <a:off x="96" y="0"/>
              <a:ext cx="5568" cy="4320"/>
              <a:chOff x="96" y="0"/>
              <a:chExt cx="5568" cy="4320"/>
            </a:xfrm>
          </p:grpSpPr>
          <p:sp>
            <p:nvSpPr>
              <p:cNvPr id="1057" name="Line 33"/>
              <p:cNvSpPr>
                <a:spLocks noChangeShapeType="1"/>
              </p:cNvSpPr>
              <p:nvPr userDrawn="1"/>
            </p:nvSpPr>
            <p:spPr bwMode="auto">
              <a:xfrm>
                <a:off x="5664" y="0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Georgia" charset="0"/>
                </a:endParaRPr>
              </a:p>
            </p:txBody>
          </p:sp>
          <p:sp>
            <p:nvSpPr>
              <p:cNvPr id="1058" name="Line 34"/>
              <p:cNvSpPr>
                <a:spLocks noChangeShapeType="1"/>
              </p:cNvSpPr>
              <p:nvPr userDrawn="1"/>
            </p:nvSpPr>
            <p:spPr bwMode="auto">
              <a:xfrm flipH="1">
                <a:off x="96" y="480"/>
                <a:ext cx="5568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Georgia" charset="0"/>
                </a:endParaRPr>
              </a:p>
            </p:txBody>
          </p:sp>
          <p:sp>
            <p:nvSpPr>
              <p:cNvPr id="1059" name="Line 35"/>
              <p:cNvSpPr>
                <a:spLocks noChangeShapeType="1"/>
              </p:cNvSpPr>
              <p:nvPr userDrawn="1"/>
            </p:nvSpPr>
            <p:spPr bwMode="auto">
              <a:xfrm>
                <a:off x="96" y="480"/>
                <a:ext cx="0" cy="384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Georgia" charset="0"/>
                </a:endParaRPr>
              </a:p>
            </p:txBody>
          </p:sp>
        </p:grpSp>
        <p:sp>
          <p:nvSpPr>
            <p:cNvPr id="1060" name="Oval 36"/>
            <p:cNvSpPr>
              <a:spLocks noChangeArrowheads="1"/>
            </p:cNvSpPr>
            <p:nvPr userDrawn="1"/>
          </p:nvSpPr>
          <p:spPr bwMode="auto">
            <a:xfrm>
              <a:off x="72" y="45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Georgia" charset="0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 userDrawn="1"/>
          </p:nvSpPr>
          <p:spPr bwMode="auto">
            <a:xfrm>
              <a:off x="5637" y="452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Georgia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292929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292929"/>
          </a:solidFill>
          <a:latin typeface="Tempus Sans ITC" pitchFamily="82" charset="0"/>
          <a:ea typeface="ＭＳ Ｐゴシック" pitchFamily="-65" charset="-128"/>
          <a:cs typeface="ＭＳ Ｐゴシック" pitchFamily="-6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292929"/>
          </a:solidFill>
          <a:latin typeface="Tempus Sans ITC" pitchFamily="82" charset="0"/>
          <a:ea typeface="ＭＳ Ｐゴシック" pitchFamily="-65" charset="-128"/>
          <a:cs typeface="ＭＳ Ｐゴシック" pitchFamily="-6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292929"/>
          </a:solidFill>
          <a:latin typeface="Tempus Sans ITC" pitchFamily="82" charset="0"/>
          <a:ea typeface="ＭＳ Ｐゴシック" pitchFamily="-65" charset="-128"/>
          <a:cs typeface="ＭＳ Ｐゴシック" pitchFamily="-6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292929"/>
          </a:solidFill>
          <a:latin typeface="Tempus Sans ITC" pitchFamily="82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292929"/>
          </a:solidFill>
          <a:latin typeface="Tempus Sans ITC" pitchFamily="8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292929"/>
          </a:solidFill>
          <a:latin typeface="Tempus Sans ITC" pitchFamily="8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292929"/>
          </a:solidFill>
          <a:latin typeface="Tempus Sans ITC" pitchFamily="8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292929"/>
          </a:solidFill>
          <a:latin typeface="Tempus Sans ITC" pitchFamily="82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66"/>
          </a:solidFill>
          <a:latin typeface="+mn-lt"/>
          <a:ea typeface="ＭＳ Ｐゴシック" charset="-128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333500" indent="-1905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00066"/>
          </a:solidFill>
          <a:latin typeface="+mn-lt"/>
          <a:ea typeface="ＭＳ Ｐゴシック" charset="-128"/>
        </a:defRPr>
      </a:lvl4pPr>
      <a:lvl5pPr marL="1714500" indent="-1905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  <a:ea typeface="ＭＳ Ｐゴシック" charset="-128"/>
        </a:defRPr>
      </a:lvl5pPr>
      <a:lvl6pPr marL="2171700" indent="-1905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  <a:ea typeface="ＭＳ Ｐゴシック" charset="-128"/>
        </a:defRPr>
      </a:lvl6pPr>
      <a:lvl7pPr marL="2628900" indent="-1905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  <a:ea typeface="ＭＳ Ｐゴシック" charset="-128"/>
        </a:defRPr>
      </a:lvl7pPr>
      <a:lvl8pPr marL="3086100" indent="-1905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  <a:ea typeface="ＭＳ Ｐゴシック" charset="-128"/>
        </a:defRPr>
      </a:lvl8pPr>
      <a:lvl9pPr marL="3543300" indent="-1905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ry.kotlinlang.org/#/UserProjects/uomjlipmn8u6v0odjt6pdplj62/e2mos3kjf5jojl4rkjmhshb11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-coroutin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-formal.stanford.edu/jmc/recursive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y.kotlinlang.org/#/UserProjects/ue1bhr9vk3mc2q8rfnmojo5qtu/v88qbu3eg7dc3ubhrdijac279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s-club.com/posts/16857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658615"/>
          </a:xfrm>
        </p:spPr>
        <p:txBody>
          <a:bodyPr/>
          <a:lstStyle/>
          <a:p>
            <a:r>
              <a:rPr lang="en-US" dirty="0"/>
              <a:t>Kotlin coroutines</a:t>
            </a:r>
            <a:br>
              <a:rPr lang="en-US" dirty="0"/>
            </a:br>
            <a:r>
              <a:rPr lang="en-US" dirty="0"/>
              <a:t>Applications, implementation,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910952"/>
          </a:xfrm>
        </p:spPr>
        <p:txBody>
          <a:bodyPr/>
          <a:lstStyle/>
          <a:p>
            <a:r>
              <a:rPr lang="en-US" dirty="0"/>
              <a:t>Kasper Østerbye</a:t>
            </a:r>
          </a:p>
          <a:p>
            <a:r>
              <a:rPr lang="en-US" i="1" dirty="0"/>
              <a:t>Wednesday April 18</a:t>
            </a:r>
            <a:r>
              <a:rPr lang="en-US" i="1" baseline="30000" dirty="0"/>
              <a:t>th</a:t>
            </a:r>
            <a:r>
              <a:rPr lang="en-US" i="1" dirty="0"/>
              <a:t>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AA518E-BA82-2B46-AB87-6E60CDEAD6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F91A5-847D-6042-829B-6BE526261CBD}"/>
              </a:ext>
            </a:extLst>
          </p:cNvPr>
          <p:cNvSpPr txBox="1"/>
          <p:nvPr/>
        </p:nvSpPr>
        <p:spPr>
          <a:xfrm>
            <a:off x="814513" y="5563673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Slides and more at: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kaspercphbusiness</a:t>
            </a:r>
            <a:r>
              <a:rPr lang="en-US" dirty="0"/>
              <a:t>/</a:t>
            </a:r>
            <a:r>
              <a:rPr lang="en-US" dirty="0" err="1"/>
              <a:t>ITUKotlin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E05B-EE28-954E-B5CC-2D8CFB0B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task and </a:t>
            </a:r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en-US" dirty="0" err="1"/>
              <a:t>async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E11D25-24BD-2046-9738-37F51B8BF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00" y="896779"/>
            <a:ext cx="5892238" cy="5670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FF9A1-C874-7D45-B5E0-F5669738C3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A888A-E1E6-AC49-BC1E-C0837CA71C6B}"/>
              </a:ext>
            </a:extLst>
          </p:cNvPr>
          <p:cNvSpPr/>
          <p:nvPr/>
        </p:nvSpPr>
        <p:spPr>
          <a:xfrm>
            <a:off x="330200" y="6567329"/>
            <a:ext cx="77768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000" dirty="0">
                <a:latin typeface="Comic Sans MS" panose="030F0902030302020204" pitchFamily="66" charset="0"/>
              </a:rPr>
              <a:t>Shamelessly stolen and adapted from: https://</a:t>
            </a:r>
            <a:r>
              <a:rPr lang="en-US" sz="1000" dirty="0" err="1">
                <a:latin typeface="Comic Sans MS" panose="030F0902030302020204" pitchFamily="66" charset="0"/>
              </a:rPr>
              <a:t>medium.com</a:t>
            </a:r>
            <a:r>
              <a:rPr lang="en-US" sz="1000" dirty="0">
                <a:latin typeface="Comic Sans MS" panose="030F0902030302020204" pitchFamily="66" charset="0"/>
              </a:rPr>
              <a:t>/@</a:t>
            </a:r>
            <a:r>
              <a:rPr lang="en-US" sz="1000" dirty="0" err="1">
                <a:latin typeface="Comic Sans MS" panose="030F0902030302020204" pitchFamily="66" charset="0"/>
              </a:rPr>
              <a:t>haarman.niek</a:t>
            </a:r>
            <a:r>
              <a:rPr lang="en-US" sz="1000" dirty="0">
                <a:latin typeface="Comic Sans MS" panose="030F0902030302020204" pitchFamily="66" charset="0"/>
              </a:rPr>
              <a:t>/async-await-in-android-f0202cf31088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DD1BF-6849-CF45-9B38-74B7578D1012}"/>
              </a:ext>
            </a:extLst>
          </p:cNvPr>
          <p:cNvSpPr txBox="1"/>
          <p:nvPr/>
        </p:nvSpPr>
        <p:spPr>
          <a:xfrm>
            <a:off x="6522888" y="908115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function “</a:t>
            </a:r>
            <a:r>
              <a:rPr lang="en-US" dirty="0" err="1"/>
              <a:t>asyncTask</a:t>
            </a:r>
            <a:r>
              <a:rPr lang="en-US" dirty="0"/>
              <a:t>” is called as response to some user 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F5B72-EEDD-E743-9E58-B75CF97D6E3D}"/>
              </a:ext>
            </a:extLst>
          </p:cNvPr>
          <p:cNvSpPr txBox="1"/>
          <p:nvPr/>
        </p:nvSpPr>
        <p:spPr>
          <a:xfrm>
            <a:off x="6393161" y="4524085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asyncTaskTV</a:t>
            </a:r>
            <a:r>
              <a:rPr lang="en-US" dirty="0"/>
              <a:t> is just a way to say it should be shown on the </a:t>
            </a:r>
            <a:r>
              <a:rPr lang="en-US" dirty="0" err="1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9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0247-40D3-1048-9BF8-71A87413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tread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E0916-54AF-674E-A938-0D5751F6F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96" y="908720"/>
            <a:ext cx="5651500" cy="4140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E4786-FACD-BC42-9051-4E13772E31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5C08A-F046-5A45-89C5-D3055AB5D4B2}"/>
              </a:ext>
            </a:extLst>
          </p:cNvPr>
          <p:cNvSpPr txBox="1"/>
          <p:nvPr/>
        </p:nvSpPr>
        <p:spPr>
          <a:xfrm>
            <a:off x="6522888" y="908115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function “threads()” is called as response to some user action</a:t>
            </a:r>
          </a:p>
        </p:txBody>
      </p:sp>
    </p:spTree>
    <p:extLst>
      <p:ext uri="{BB962C8B-B14F-4D97-AF65-F5344CB8AC3E}">
        <p14:creationId xmlns:p14="http://schemas.microsoft.com/office/powerpoint/2010/main" val="231793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D773-3F6C-4442-931C-1B948811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coroutine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E88ED-B87F-9348-B208-C6AECD8EB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FE432-72B5-8D45-BF04-4DEE86D1C8BA}"/>
              </a:ext>
            </a:extLst>
          </p:cNvPr>
          <p:cNvSpPr txBox="1"/>
          <p:nvPr/>
        </p:nvSpPr>
        <p:spPr>
          <a:xfrm>
            <a:off x="6522888" y="908115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function “</a:t>
            </a:r>
            <a:r>
              <a:rPr lang="en-US" dirty="0" err="1"/>
              <a:t>asyncAwait</a:t>
            </a:r>
            <a:r>
              <a:rPr lang="en-US" dirty="0"/>
              <a:t>()” is called as response to some user 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448C2-3F98-004A-8D03-8782E8A4FACC}"/>
              </a:ext>
            </a:extLst>
          </p:cNvPr>
          <p:cNvSpPr txBox="1"/>
          <p:nvPr/>
        </p:nvSpPr>
        <p:spPr>
          <a:xfrm>
            <a:off x="330199" y="3366840"/>
            <a:ext cx="9231313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Done using libraries, </a:t>
            </a:r>
          </a:p>
          <a:p>
            <a:pPr algn="l"/>
            <a:r>
              <a:rPr lang="en-US" dirty="0"/>
              <a:t>The function </a:t>
            </a:r>
            <a:r>
              <a:rPr lang="en-US" dirty="0" err="1"/>
              <a:t>asyncAwait</a:t>
            </a:r>
            <a:r>
              <a:rPr lang="en-US" dirty="0"/>
              <a:t> runs in the GUI thread</a:t>
            </a:r>
          </a:p>
          <a:p>
            <a:pPr algn="l"/>
            <a:r>
              <a:rPr lang="en-US" b="1" dirty="0"/>
              <a:t>await</a:t>
            </a:r>
            <a:r>
              <a:rPr lang="en-US" dirty="0"/>
              <a:t> will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release the GUI thread while the body executes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resume execution on the GUI thread after await.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There are many experiments happening on how to make the best abstraction.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B92D1-CADF-7E40-BAF9-572794D19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908115"/>
            <a:ext cx="5816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4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9EAE-B11B-E149-BA27-AB100EE4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Lightweight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5931-0BB3-E948-A11B-C3545F27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hlinkClick r:id="rId2"/>
              </a:rPr>
              <a:t>https://try.kotlinlang.org/#/UserProjects/uomjlipmn8u6v0odjt6pdplj62/e2mos3kjf5jojl4rkjmhshb11t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‘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one coroutine is running at anyone time here.</a:t>
            </a:r>
          </a:p>
          <a:p>
            <a:pPr marL="0" indent="0">
              <a:buNone/>
            </a:pPr>
            <a:r>
              <a:rPr lang="en-US" dirty="0"/>
              <a:t>The “</a:t>
            </a:r>
            <a:r>
              <a:rPr lang="en-US" dirty="0" err="1"/>
              <a:t>runBlocking</a:t>
            </a:r>
            <a:r>
              <a:rPr lang="en-US" dirty="0"/>
              <a:t>” function:</a:t>
            </a:r>
          </a:p>
          <a:p>
            <a:r>
              <a:rPr lang="en-US" dirty="0"/>
              <a:t>Makes the body into a coroutine by itself</a:t>
            </a:r>
          </a:p>
          <a:p>
            <a:r>
              <a:rPr lang="en-US" dirty="0"/>
              <a:t>Blocks until all internal co-routines are finished (which is when they have all joined)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to refactor stuff out of the launch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21B77-07D0-024A-8913-B2CE335A6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68F4E-2666-F541-9ABC-AB269A652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" y="1358900"/>
            <a:ext cx="74041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4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D5B4-C30B-5344-98DB-17340DB8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over channels (CSP)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F417EF-1FD6-9F43-A7AC-31EE15D9A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025" y="1010934"/>
            <a:ext cx="9107488" cy="54774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2B781-9C94-694B-80E2-8B5520F1EB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0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7B54-9B3B-8344-85C8-AF75B69E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(co-routine with inbox)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3DFD6-B115-0443-BC82-9D0F457CD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7C3F0-762F-204F-9CCE-B998F352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980728"/>
            <a:ext cx="8790995" cy="478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FF4D-0B80-E245-B3BB-AFD1E912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of history - </a:t>
            </a:r>
            <a:r>
              <a:rPr lang="en-US" dirty="0" err="1"/>
              <a:t>Simula</a:t>
            </a:r>
            <a:r>
              <a:rPr lang="en-US" dirty="0"/>
              <a:t> (1968)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739A9-43BA-3249-B3B5-BBA8FE0FA3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F689A-49F3-0943-9772-5DC13C5D4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884312"/>
            <a:ext cx="36449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B105-53E1-A34B-90B8-AAD1ED53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</a:t>
            </a:r>
            <a:r>
              <a:rPr lang="en-US" dirty="0"/>
              <a:t> – simulation using coroutines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24FEC-1D83-B849-9DA6-C0312B0179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CAEF5B-C395-DB4E-80AC-585B08979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4" y="908720"/>
            <a:ext cx="41529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5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81E6-B5ED-B84E-A169-4A41407A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1184-D8A9-9647-A110-05BE77C7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applications</a:t>
            </a:r>
          </a:p>
          <a:p>
            <a:r>
              <a:rPr lang="en-US" dirty="0"/>
              <a:t>Sequences/Streams </a:t>
            </a:r>
          </a:p>
          <a:p>
            <a:r>
              <a:rPr lang="en-US" dirty="0"/>
              <a:t>Asynchronous calls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Implementation</a:t>
            </a:r>
          </a:p>
          <a:p>
            <a:r>
              <a:rPr lang="en-US" dirty="0"/>
              <a:t>Transformation into state-machines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Watch the two </a:t>
            </a:r>
            <a:r>
              <a:rPr lang="en-US"/>
              <a:t>video’s (not now!):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/Kotlin/</a:t>
            </a:r>
            <a:r>
              <a:rPr lang="en-US" dirty="0" err="1">
                <a:hlinkClick r:id="rId2"/>
              </a:rPr>
              <a:t>kotlin</a:t>
            </a:r>
            <a:r>
              <a:rPr lang="en-US" dirty="0">
                <a:hlinkClick r:id="rId2"/>
              </a:rPr>
              <a:t>-coroutines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History</a:t>
            </a:r>
          </a:p>
          <a:p>
            <a:r>
              <a:rPr lang="en-US" dirty="0" err="1"/>
              <a:t>Simula</a:t>
            </a:r>
            <a:r>
              <a:rPr lang="en-US" dirty="0"/>
              <a:t> 1968 had coroutines</a:t>
            </a:r>
          </a:p>
          <a:p>
            <a:r>
              <a:rPr lang="en-US" dirty="0"/>
              <a:t>Streams was best in Icon 1977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D9969-996E-DA45-A67F-3B0F96499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6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64B0-F9B0-6C43-B232-24696E15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(Java Streams)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9BA05-29D5-2C4F-8618-4BA50D8E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 potentially infinite sequence which can only be read one element at a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 been in programming for a LONG time</a:t>
            </a:r>
          </a:p>
          <a:p>
            <a:pPr lvl="1"/>
            <a:r>
              <a:rPr lang="en-US" dirty="0">
                <a:hlinkClick r:id="rId2"/>
              </a:rPr>
              <a:t>http://www-formal.stanford.edu/jmc/recursive.pdf</a:t>
            </a:r>
            <a:r>
              <a:rPr lang="en-US" dirty="0"/>
              <a:t> (page 21, 1960)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Today they are used – a lot – to handle data that comes from files, over the net, from sensors, from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Kotlin libraries for this improve on java libraries in many (small practical ways) using convenient extension methods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761D5-0580-8248-90DF-3E00C2B058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1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D10D-8A83-9044-9AC8-F5BC7666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4A36-6236-6347-9CF1-8EC9ADDB6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newestSeason</a:t>
            </a:r>
            <a:r>
              <a:rPr lang="en-US" dirty="0"/>
              <a:t> = </a:t>
            </a:r>
            <a:r>
              <a:rPr lang="en-US" dirty="0" err="1"/>
              <a:t>ewe.getOffSpring</a:t>
            </a:r>
            <a:r>
              <a:rPr lang="en-US" dirty="0"/>
              <a:t>() // Sequence of lambs</a:t>
            </a:r>
          </a:p>
          <a:p>
            <a:pPr marL="0" indent="0">
              <a:buNone/>
            </a:pPr>
            <a:r>
              <a:rPr lang="en-US" dirty="0"/>
              <a:t>                .filter{ </a:t>
            </a:r>
            <a:r>
              <a:rPr lang="en-US" dirty="0" err="1"/>
              <a:t>it.gramPerDay</a:t>
            </a:r>
            <a:r>
              <a:rPr lang="en-US" dirty="0"/>
              <a:t>() &gt; 0} // </a:t>
            </a:r>
            <a:r>
              <a:rPr lang="en-US" dirty="0" err="1"/>
              <a:t>medtag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før</a:t>
            </a:r>
            <a:r>
              <a:rPr lang="en-US" dirty="0"/>
              <a:t> </a:t>
            </a: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vejning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.map { </a:t>
            </a:r>
            <a:r>
              <a:rPr lang="en-US" dirty="0" err="1"/>
              <a:t>it.yearBorn</a:t>
            </a:r>
            <a:r>
              <a:rPr lang="en-US" dirty="0"/>
              <a:t>() }</a:t>
            </a:r>
          </a:p>
          <a:p>
            <a:pPr marL="0" indent="0">
              <a:buNone/>
            </a:pPr>
            <a:r>
              <a:rPr lang="en-US" dirty="0"/>
              <a:t>                .max()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sum = </a:t>
            </a:r>
            <a:r>
              <a:rPr lang="en-US" dirty="0" err="1"/>
              <a:t>ewe.getOffSpring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 .filter{ </a:t>
            </a:r>
            <a:r>
              <a:rPr lang="en-US" dirty="0" err="1"/>
              <a:t>it.yearBorn</a:t>
            </a:r>
            <a:r>
              <a:rPr lang="en-US" dirty="0"/>
              <a:t>() &gt;= </a:t>
            </a:r>
            <a:r>
              <a:rPr lang="en-US" dirty="0" err="1"/>
              <a:t>newestSeason</a:t>
            </a:r>
            <a:r>
              <a:rPr lang="en-US" dirty="0"/>
              <a:t> - 2 }</a:t>
            </a:r>
          </a:p>
          <a:p>
            <a:pPr marL="0" indent="0">
              <a:buNone/>
            </a:pPr>
            <a:r>
              <a:rPr lang="en-US" dirty="0"/>
              <a:t>                .filter{ </a:t>
            </a:r>
            <a:r>
              <a:rPr lang="en-US" dirty="0" err="1"/>
              <a:t>it.gramPerDay</a:t>
            </a:r>
            <a:r>
              <a:rPr lang="en-US" dirty="0"/>
              <a:t>() &gt; 0 }</a:t>
            </a:r>
          </a:p>
          <a:p>
            <a:pPr marL="0" indent="0">
              <a:buNone/>
            </a:pPr>
            <a:r>
              <a:rPr lang="en-US" dirty="0"/>
              <a:t>                .map{ </a:t>
            </a:r>
            <a:r>
              <a:rPr lang="en-US" dirty="0" err="1"/>
              <a:t>it.gramPerDay</a:t>
            </a:r>
            <a:r>
              <a:rPr lang="en-US" dirty="0"/>
              <a:t>() }</a:t>
            </a:r>
          </a:p>
          <a:p>
            <a:pPr marL="0" indent="0">
              <a:buNone/>
            </a:pPr>
            <a:r>
              <a:rPr lang="en-US" dirty="0"/>
              <a:t>                .sum();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1FE74-B3D2-BE43-AE45-0683FB98F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2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7332-294F-3B4E-9137-5C20480F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use of yield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D6FEC-891A-2741-BB45-60E01B726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00" y="836712"/>
            <a:ext cx="10750806" cy="37444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64AD6-AF4B-4C47-A46A-4D5AE3C66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5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5925-6B40-9747-A403-196B3BDA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 Fibonacci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5D782C-3954-8047-B0BA-654429BA2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96" y="908720"/>
            <a:ext cx="8102208" cy="25439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FCA9F-3C81-3A44-928A-C0C6ECEA6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2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75A6-37D9-D542-895E-2C19E3CF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extended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49D4-AE03-C948-A91A-409BB6EC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https://try.kotlinlang.org/#/UserProjects/ue1bhr9vk3mc2q8rfnmojo5qtu/v88qbu3eg7dc3ubhrdijac279v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yieldall</a:t>
            </a:r>
            <a:r>
              <a:rPr lang="en-US" dirty="0"/>
              <a:t> and yield in the binary tree</a:t>
            </a:r>
          </a:p>
          <a:p>
            <a:r>
              <a:rPr lang="en-US" dirty="0"/>
              <a:t>The yield in the person generator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806C1-A648-0F4F-8D85-722BED5B5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0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FCEE-7825-6E45-903D-6A5FA8E5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difference between C# yield and Kotlin yield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E5C7-21A8-DF4C-80FC-E19B4A07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kotlin</a:t>
            </a:r>
            <a:r>
              <a:rPr lang="en-US" dirty="0"/>
              <a:t> it is a library call!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http://developers-club.com/posts/168571/</a:t>
            </a:r>
            <a:r>
              <a:rPr lang="en-US" dirty="0"/>
              <a:t> for the amazing details…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85317-8470-9A46-A507-09030898BD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0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5F0A-11A5-7F42-B9C6-6D3B1120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yield (conceptually)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AE9E-6357-C24E-9550-1654A5E68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</a:t>
            </a:r>
            <a:r>
              <a:rPr lang="en-US" dirty="0" err="1"/>
              <a:t>ipad</a:t>
            </a:r>
            <a:r>
              <a:rPr lang="en-US" dirty="0"/>
              <a:t> notes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03FA5-756C-634E-9F8C-085AAAA8E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98894"/>
      </p:ext>
    </p:extLst>
  </p:cSld>
  <p:clrMapOvr>
    <a:masterClrMapping/>
  </p:clrMapOvr>
</p:sld>
</file>

<file path=ppt/theme/theme1.xml><?xml version="1.0" encoding="utf-8"?>
<a:theme xmlns:a="http://schemas.openxmlformats.org/drawingml/2006/main" name="ITU-Slideset">
  <a:themeElements>
    <a:clrScheme name="SimpleOrangeLin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SimpleOrangeLine">
      <a:majorFont>
        <a:latin typeface="Tempus Sans IT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66"/>
            </a:solidFill>
            <a:effectLst/>
            <a:latin typeface="Georgi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66"/>
            </a:solidFill>
            <a:effectLst/>
            <a:latin typeface="Georgia" charset="0"/>
          </a:defRPr>
        </a:defPPr>
      </a:lstStyle>
    </a:lnDef>
  </a:objectDefaults>
  <a:extraClrSchemeLst>
    <a:extraClrScheme>
      <a:clrScheme name="SimpleOrangeLin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pleOrangeLin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OrangeLin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OrangeLin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OrangeLin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OrangeLin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OrangeLin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OrangeLin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ITU-Slideset</Template>
  <TotalTime>891</TotalTime>
  <Words>529</Words>
  <Application>Microsoft Macintosh PowerPoint</Application>
  <PresentationFormat>A4 Paper (210x297 mm)</PresentationFormat>
  <Paragraphs>129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Comic Sans MS</vt:lpstr>
      <vt:lpstr>Georgia</vt:lpstr>
      <vt:lpstr>Tempus Sans ITC</vt:lpstr>
      <vt:lpstr>Times New Roman</vt:lpstr>
      <vt:lpstr>ITU-Slideset</vt:lpstr>
      <vt:lpstr>Kotlin coroutines Applications, implementation, history</vt:lpstr>
      <vt:lpstr>Overview</vt:lpstr>
      <vt:lpstr>Sequence (Java Streams)</vt:lpstr>
      <vt:lpstr>Sequence example</vt:lpstr>
      <vt:lpstr>Sample use of yield</vt:lpstr>
      <vt:lpstr>The classic Fibonacci example</vt:lpstr>
      <vt:lpstr>An extended example</vt:lpstr>
      <vt:lpstr>The key difference between C# yield and Kotlin yield</vt:lpstr>
      <vt:lpstr>Implementation of yield (conceptually)</vt:lpstr>
      <vt:lpstr>Async task and kotlin async</vt:lpstr>
      <vt:lpstr>A tread solution</vt:lpstr>
      <vt:lpstr>Kotlin coroutine solution</vt:lpstr>
      <vt:lpstr>  Lightweight</vt:lpstr>
      <vt:lpstr>Communication over channels (CSP)</vt:lpstr>
      <vt:lpstr>Actor (co-routine with inbox)</vt:lpstr>
      <vt:lpstr>Pieces of history - Simula (1968)</vt:lpstr>
      <vt:lpstr>Simula – simulation using coroutines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(on Android)</dc:title>
  <dc:creator>Kasper Oesterbye</dc:creator>
  <cp:lastModifiedBy>Kasper Oesterbye</cp:lastModifiedBy>
  <cp:revision>75</cp:revision>
  <cp:lastPrinted>2007-11-29T10:56:22Z</cp:lastPrinted>
  <dcterms:created xsi:type="dcterms:W3CDTF">2018-02-13T11:33:29Z</dcterms:created>
  <dcterms:modified xsi:type="dcterms:W3CDTF">2018-04-18T14:48:22Z</dcterms:modified>
</cp:coreProperties>
</file>