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906000" cy="6858000" type="A4"/>
  <p:notesSz cx="7099300" cy="10234613"/>
  <p:defaultTextStyle>
    <a:defPPr>
      <a:defRPr lang="en-US"/>
    </a:defPPr>
    <a:lvl1pPr algn="ctr" rtl="0" fontAlgn="base">
      <a:spcBef>
        <a:spcPct val="20000"/>
      </a:spcBef>
      <a:spcAft>
        <a:spcPct val="0"/>
      </a:spcAft>
      <a:defRPr kern="1200">
        <a:solidFill>
          <a:srgbClr val="000066"/>
        </a:solidFill>
        <a:latin typeface="Georgia" pitchFamily="-65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ern="1200">
        <a:solidFill>
          <a:srgbClr val="000066"/>
        </a:solidFill>
        <a:latin typeface="Georgia" pitchFamily="-65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ern="1200">
        <a:solidFill>
          <a:srgbClr val="000066"/>
        </a:solidFill>
        <a:latin typeface="Georgia" pitchFamily="-65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ern="1200">
        <a:solidFill>
          <a:srgbClr val="000066"/>
        </a:solidFill>
        <a:latin typeface="Georgia" pitchFamily="-65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ern="1200">
        <a:solidFill>
          <a:srgbClr val="000066"/>
        </a:solidFill>
        <a:latin typeface="Georgia" pitchFamily="-65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rgbClr val="000066"/>
        </a:solidFill>
        <a:latin typeface="Georgia" pitchFamily="-65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rgbClr val="000066"/>
        </a:solidFill>
        <a:latin typeface="Georgia" pitchFamily="-65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rgbClr val="000066"/>
        </a:solidFill>
        <a:latin typeface="Georgia" pitchFamily="-65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rgbClr val="000066"/>
        </a:solidFill>
        <a:latin typeface="Georgia" pitchFamily="-6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CCCCCC"/>
    <a:srgbClr val="C8C8C8"/>
    <a:srgbClr val="BCBCBC"/>
    <a:srgbClr val="DDDDDD"/>
    <a:srgbClr val="C0C0C0"/>
    <a:srgbClr val="FF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2"/>
    <p:restoredTop sz="94243"/>
  </p:normalViewPr>
  <p:slideViewPr>
    <p:cSldViewPr>
      <p:cViewPr varScale="1">
        <p:scale>
          <a:sx n="122" d="100"/>
          <a:sy n="122" d="100"/>
        </p:scale>
        <p:origin x="200" y="40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90" d="100"/>
          <a:sy n="90" d="100"/>
        </p:scale>
        <p:origin x="-1230" y="576"/>
      </p:cViewPr>
      <p:guideLst>
        <p:guide orient="horz" pos="3224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7" rIns="91557" bIns="45777" numCol="1" anchor="t" anchorCtr="0" compatLnSpc="1">
            <a:prstTxWarp prst="textNoShape">
              <a:avLst/>
            </a:prstTxWarp>
          </a:bodyPr>
          <a:lstStyle>
            <a:lvl1pPr algn="l" defTabSz="912813">
              <a:spcBef>
                <a:spcPct val="0"/>
              </a:spcBef>
              <a:defRPr sz="1200">
                <a:solidFill>
                  <a:schemeClr val="tx1"/>
                </a:solidFill>
                <a:latin typeface="Georgi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7" rIns="91557" bIns="45777" numCol="1" anchor="t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defRPr sz="1200">
                <a:solidFill>
                  <a:schemeClr val="tx1"/>
                </a:solidFill>
                <a:latin typeface="Georgi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7" rIns="91557" bIns="45777" numCol="1" anchor="b" anchorCtr="0" compatLnSpc="1">
            <a:prstTxWarp prst="textNoShape">
              <a:avLst/>
            </a:prstTxWarp>
          </a:bodyPr>
          <a:lstStyle>
            <a:lvl1pPr algn="l" defTabSz="912813">
              <a:spcBef>
                <a:spcPct val="0"/>
              </a:spcBef>
              <a:defRPr sz="1200">
                <a:solidFill>
                  <a:schemeClr val="tx1"/>
                </a:solidFill>
                <a:latin typeface="Georgi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7" rIns="91557" bIns="45777" numCol="1" anchor="b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defRPr sz="1200">
                <a:solidFill>
                  <a:schemeClr val="tx1"/>
                </a:solidFill>
                <a:latin typeface="Georgia" charset="0"/>
              </a:defRPr>
            </a:lvl1pPr>
          </a:lstStyle>
          <a:p>
            <a:pPr>
              <a:defRPr/>
            </a:pPr>
            <a:fld id="{C07890DC-163D-454D-8857-785F8D2E5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7" rIns="91557" bIns="45777" numCol="1" anchor="t" anchorCtr="0" compatLnSpc="1">
            <a:prstTxWarp prst="textNoShape">
              <a:avLst/>
            </a:prstTxWarp>
          </a:bodyPr>
          <a:lstStyle>
            <a:lvl1pPr algn="l" defTabSz="912813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7" rIns="91557" bIns="45777" numCol="1" anchor="t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4225" y="768350"/>
            <a:ext cx="5545138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7" rIns="91557" bIns="45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7" rIns="91557" bIns="45777" numCol="1" anchor="b" anchorCtr="0" compatLnSpc="1">
            <a:prstTxWarp prst="textNoShape">
              <a:avLst/>
            </a:prstTxWarp>
          </a:bodyPr>
          <a:lstStyle>
            <a:lvl1pPr algn="l" defTabSz="912813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7" rIns="91557" bIns="45777" numCol="1" anchor="b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1BB59D3-62A6-0D43-BBDE-6E558EEA1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Georgia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Georgia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Georgia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Georgia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Georgia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Who</a:t>
            </a:r>
            <a:r>
              <a:rPr lang="da-DK" dirty="0"/>
              <a:t> is </a:t>
            </a:r>
            <a:r>
              <a:rPr lang="da-DK" dirty="0" err="1"/>
              <a:t>this</a:t>
            </a:r>
            <a:r>
              <a:rPr lang="da-DK" dirty="0"/>
              <a:t> Kasper Guy?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B59D3-62A6-0D43-BBDE-6E558EEA1D4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3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Not </a:t>
            </a:r>
            <a:r>
              <a:rPr lang="da-DK" dirty="0" err="1"/>
              <a:t>quite</a:t>
            </a:r>
            <a:r>
              <a:rPr lang="da-DK" dirty="0"/>
              <a:t> as </a:t>
            </a:r>
            <a:r>
              <a:rPr lang="da-DK" dirty="0" err="1"/>
              <a:t>sharp</a:t>
            </a:r>
            <a:r>
              <a:rPr lang="da-DK" dirty="0"/>
              <a:t> in real – but to </a:t>
            </a:r>
            <a:r>
              <a:rPr lang="da-DK" dirty="0" err="1"/>
              <a:t>publish</a:t>
            </a:r>
            <a:r>
              <a:rPr lang="da-DK" dirty="0"/>
              <a:t> a </a:t>
            </a:r>
            <a:r>
              <a:rPr lang="da-DK" dirty="0" err="1"/>
              <a:t>paper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have to </a:t>
            </a:r>
            <a:r>
              <a:rPr lang="da-DK" dirty="0" err="1"/>
              <a:t>follow</a:t>
            </a:r>
            <a:r>
              <a:rPr lang="da-DK" dirty="0"/>
              <a:t> the </a:t>
            </a:r>
            <a:r>
              <a:rPr lang="da-DK" dirty="0" err="1"/>
              <a:t>left</a:t>
            </a:r>
            <a:r>
              <a:rPr lang="da-DK" dirty="0"/>
              <a:t>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B59D3-62A6-0D43-BBDE-6E558EEA1D4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0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Forth, Smalltalk, Pascal, Modula, </a:t>
            </a:r>
            <a:r>
              <a:rPr lang="en-US" dirty="0" err="1"/>
              <a:t>Simula</a:t>
            </a:r>
            <a:r>
              <a:rPr lang="en-US" dirty="0"/>
              <a:t>, Beta, C++, C, Processing, Arduino, Lisp, Scheme, Visual Basic, Icon, Prolog, Machine code, binary, pocket calculators,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B59D3-62A6-0D43-BBDE-6E558EEA1D4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7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Basically because I do not want you to pollute your Android studio, and because the true IDE just distracts from the learning at this stage.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B59D3-62A6-0D43-BBDE-6E558EEA1D4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05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BB59D3-62A6-0D43-BBDE-6E558EEA1D4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0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D4C63-A902-4F41-8A72-E6959949D20C}" type="datetime1">
              <a:rPr lang="en-US"/>
              <a:pPr>
                <a:defRPr/>
              </a:pPr>
              <a:t>2/14/18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A518E-BA82-2B46-AB87-6E60CDEAD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D579E-EA54-394E-B173-EF778A961B08}" type="datetime1">
              <a:rPr lang="en-US"/>
              <a:pPr>
                <a:defRPr/>
              </a:pPr>
              <a:t>2/14/18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AB164-BBF7-AD42-A570-80DECC65CE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54875" y="47625"/>
            <a:ext cx="2306638" cy="6537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47625"/>
            <a:ext cx="6772275" cy="65373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CB15C-012D-5940-9F4C-0A246B910F1A}" type="datetime1">
              <a:rPr lang="en-US"/>
              <a:pPr>
                <a:defRPr/>
              </a:pPr>
              <a:t>2/14/18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9992C-A906-7547-A208-E51D5BCD5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75735-DC60-984C-B4BF-22ADF0D1CD4B}" type="datetime1">
              <a:rPr lang="en-US"/>
              <a:pPr>
                <a:defRPr/>
              </a:pPr>
              <a:t>2/14/18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FC423-1772-8541-9566-26C2F3B87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F7C89-DD8A-AD41-B0C1-D49E8F0E6EF6}" type="datetime1">
              <a:rPr lang="en-US"/>
              <a:pPr>
                <a:defRPr/>
              </a:pPr>
              <a:t>2/14/18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01E42-D7FB-6B4D-B84D-33DA32F87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025" y="914400"/>
            <a:ext cx="4476750" cy="5670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3175" y="914400"/>
            <a:ext cx="4478338" cy="5670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BAAAD-C2E0-4945-8A86-34FA9F096EE3}" type="datetime1">
              <a:rPr lang="en-US"/>
              <a:pPr>
                <a:defRPr/>
              </a:pPr>
              <a:t>2/14/18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1DA8D-CEA8-3B4C-9302-B196EB81B8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39E82-14D8-8C48-9F4F-F546AA2B5405}" type="datetime1">
              <a:rPr lang="en-US"/>
              <a:pPr>
                <a:defRPr/>
              </a:pPr>
              <a:t>2/14/18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A3E34-69DE-2A4D-AFB5-FD72F93B7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89244-3832-4B47-B72C-17934D3B2511}" type="datetime1">
              <a:rPr lang="en-US"/>
              <a:pPr>
                <a:defRPr/>
              </a:pPr>
              <a:t>2/14/18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1ED9C-B37E-C84B-9933-574BC73FE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D2647-2E2A-B54D-97FF-7764F5CB5B48}" type="datetime1">
              <a:rPr lang="en-US"/>
              <a:pPr>
                <a:defRPr/>
              </a:pPr>
              <a:t>2/14/18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A5A63-895E-FB43-B0BE-C8C44B33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1643B-1BDD-4A41-955A-3292F1EE0E09}" type="datetime1">
              <a:rPr lang="en-US"/>
              <a:pPr>
                <a:defRPr/>
              </a:pPr>
              <a:t>2/14/18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32E48-431B-E146-8C56-B6CFE33E0B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F1FD1-76BF-5047-9B50-0918FABE157C}" type="datetime1">
              <a:rPr lang="en-US"/>
              <a:pPr>
                <a:defRPr/>
              </a:pPr>
              <a:t>2/14/18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ADB26-B185-C244-B475-C03E94595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47625"/>
            <a:ext cx="9231313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4025" y="914400"/>
            <a:ext cx="9107488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8288" y="6553200"/>
            <a:ext cx="278606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solidFill>
                  <a:schemeClr val="tx1"/>
                </a:solidFill>
                <a:latin typeface="Georgia" charset="0"/>
              </a:defRPr>
            </a:lvl1pPr>
          </a:lstStyle>
          <a:p>
            <a:pPr>
              <a:defRPr/>
            </a:pPr>
            <a:fld id="{F30CDA27-88DB-EB4C-AE20-5560A0DCEC58}" type="datetime1">
              <a:rPr lang="en-US"/>
              <a:pPr>
                <a:defRPr/>
              </a:pPr>
              <a:t>2/14/18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3325" y="6553200"/>
            <a:ext cx="23526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Georgia" charset="0"/>
              </a:defRPr>
            </a:lvl1pPr>
          </a:lstStyle>
          <a:p>
            <a:pPr>
              <a:defRPr/>
            </a:pPr>
            <a:fld id="{991DA7A7-2B33-0B48-9CBD-30FFFAD5A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23825" y="0"/>
            <a:ext cx="9653588" cy="6858000"/>
            <a:chOff x="72" y="0"/>
            <a:chExt cx="5613" cy="4320"/>
          </a:xfrm>
        </p:grpSpPr>
        <p:grpSp>
          <p:nvGrpSpPr>
            <p:cNvPr id="1031" name="Group 32"/>
            <p:cNvGrpSpPr>
              <a:grpSpLocks/>
            </p:cNvGrpSpPr>
            <p:nvPr userDrawn="1"/>
          </p:nvGrpSpPr>
          <p:grpSpPr bwMode="auto">
            <a:xfrm>
              <a:off x="96" y="0"/>
              <a:ext cx="5568" cy="4320"/>
              <a:chOff x="96" y="0"/>
              <a:chExt cx="5568" cy="4320"/>
            </a:xfrm>
          </p:grpSpPr>
          <p:sp>
            <p:nvSpPr>
              <p:cNvPr id="1057" name="Line 33"/>
              <p:cNvSpPr>
                <a:spLocks noChangeShapeType="1"/>
              </p:cNvSpPr>
              <p:nvPr userDrawn="1"/>
            </p:nvSpPr>
            <p:spPr bwMode="auto">
              <a:xfrm>
                <a:off x="5664" y="0"/>
                <a:ext cx="0" cy="48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Georgia" charset="0"/>
                </a:endParaRPr>
              </a:p>
            </p:txBody>
          </p:sp>
          <p:sp>
            <p:nvSpPr>
              <p:cNvPr id="1058" name="Line 34"/>
              <p:cNvSpPr>
                <a:spLocks noChangeShapeType="1"/>
              </p:cNvSpPr>
              <p:nvPr userDrawn="1"/>
            </p:nvSpPr>
            <p:spPr bwMode="auto">
              <a:xfrm flipH="1">
                <a:off x="96" y="480"/>
                <a:ext cx="5568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Georgia" charset="0"/>
                </a:endParaRPr>
              </a:p>
            </p:txBody>
          </p:sp>
          <p:sp>
            <p:nvSpPr>
              <p:cNvPr id="1059" name="Line 35"/>
              <p:cNvSpPr>
                <a:spLocks noChangeShapeType="1"/>
              </p:cNvSpPr>
              <p:nvPr userDrawn="1"/>
            </p:nvSpPr>
            <p:spPr bwMode="auto">
              <a:xfrm>
                <a:off x="96" y="480"/>
                <a:ext cx="0" cy="384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Georgia" charset="0"/>
                </a:endParaRPr>
              </a:p>
            </p:txBody>
          </p:sp>
        </p:grpSp>
        <p:sp>
          <p:nvSpPr>
            <p:cNvPr id="1060" name="Oval 36"/>
            <p:cNvSpPr>
              <a:spLocks noChangeArrowheads="1"/>
            </p:cNvSpPr>
            <p:nvPr userDrawn="1"/>
          </p:nvSpPr>
          <p:spPr bwMode="auto">
            <a:xfrm>
              <a:off x="72" y="45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Georgia" charset="0"/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 userDrawn="1"/>
          </p:nvSpPr>
          <p:spPr bwMode="auto">
            <a:xfrm>
              <a:off x="5637" y="452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Georgia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292929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292929"/>
          </a:solidFill>
          <a:latin typeface="Tempus Sans ITC" pitchFamily="82" charset="0"/>
          <a:ea typeface="ＭＳ Ｐゴシック" pitchFamily="-65" charset="-128"/>
          <a:cs typeface="ＭＳ Ｐゴシック" pitchFamily="-6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292929"/>
          </a:solidFill>
          <a:latin typeface="Tempus Sans ITC" pitchFamily="82" charset="0"/>
          <a:ea typeface="ＭＳ Ｐゴシック" pitchFamily="-65" charset="-128"/>
          <a:cs typeface="ＭＳ Ｐゴシック" pitchFamily="-6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292929"/>
          </a:solidFill>
          <a:latin typeface="Tempus Sans ITC" pitchFamily="82" charset="0"/>
          <a:ea typeface="ＭＳ Ｐゴシック" pitchFamily="-65" charset="-128"/>
          <a:cs typeface="ＭＳ Ｐゴシック" pitchFamily="-6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292929"/>
          </a:solidFill>
          <a:latin typeface="Tempus Sans ITC" pitchFamily="82" charset="0"/>
          <a:ea typeface="ＭＳ Ｐゴシック" pitchFamily="-65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292929"/>
          </a:solidFill>
          <a:latin typeface="Tempus Sans ITC" pitchFamily="8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292929"/>
          </a:solidFill>
          <a:latin typeface="Tempus Sans ITC" pitchFamily="8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292929"/>
          </a:solidFill>
          <a:latin typeface="Tempus Sans ITC" pitchFamily="8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292929"/>
          </a:solidFill>
          <a:latin typeface="Tempus Sans ITC" pitchFamily="82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571500" indent="-1905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0066"/>
          </a:solidFill>
          <a:latin typeface="+mn-lt"/>
          <a:ea typeface="ＭＳ Ｐゴシック" charset="-128"/>
        </a:defRPr>
      </a:lvl2pPr>
      <a:lvl3pPr marL="952500" indent="-1905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ＭＳ Ｐゴシック" charset="-128"/>
        </a:defRPr>
      </a:lvl3pPr>
      <a:lvl4pPr marL="1333500" indent="-1905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000066"/>
          </a:solidFill>
          <a:latin typeface="+mn-lt"/>
          <a:ea typeface="ＭＳ Ｐゴシック" charset="-128"/>
        </a:defRPr>
      </a:lvl4pPr>
      <a:lvl5pPr marL="1714500" indent="-1905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  <a:ea typeface="ＭＳ Ｐゴシック" charset="-128"/>
        </a:defRPr>
      </a:lvl5pPr>
      <a:lvl6pPr marL="2171700" indent="-1905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  <a:ea typeface="ＭＳ Ｐゴシック" charset="-128"/>
        </a:defRPr>
      </a:lvl6pPr>
      <a:lvl7pPr marL="2628900" indent="-1905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  <a:ea typeface="ＭＳ Ｐゴシック" charset="-128"/>
        </a:defRPr>
      </a:lvl7pPr>
      <a:lvl8pPr marL="3086100" indent="-1905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  <a:ea typeface="ＭＳ Ｐゴシック" charset="-128"/>
        </a:defRPr>
      </a:lvl8pPr>
      <a:lvl9pPr marL="3543300" indent="-1905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ry.kotlinlang.org/#/UserProjects/asukak9rq5e19jb3790telhemi/s72v8ltcu17mdcvme6n0blmk8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kotlinlang.org/#/UserProjects/85qat5ihk5rbsqrqhc4irt42e8/6h5mjqc9in8js06gorsb0mkv8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ry.kotlinlang.org/#/UserProjects/n1sgstmo1ci1uk4eevrqd41d9c/5s730h9li6i3snafr48v7ln1r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658615"/>
          </a:xfrm>
        </p:spPr>
        <p:txBody>
          <a:bodyPr/>
          <a:lstStyle/>
          <a:p>
            <a:r>
              <a:rPr lang="en-US" dirty="0" err="1"/>
              <a:t>Kotlin</a:t>
            </a:r>
            <a:r>
              <a:rPr lang="en-US" dirty="0"/>
              <a:t> (on Android)</a:t>
            </a:r>
            <a:br>
              <a:rPr lang="en-US" dirty="0"/>
            </a:br>
            <a:r>
              <a:rPr lang="en-US" dirty="0"/>
              <a:t>No News is good News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910952"/>
          </a:xfrm>
        </p:spPr>
        <p:txBody>
          <a:bodyPr/>
          <a:lstStyle/>
          <a:p>
            <a:r>
              <a:rPr lang="en-US" dirty="0"/>
              <a:t>Kasper Østerbye</a:t>
            </a:r>
          </a:p>
          <a:p>
            <a:r>
              <a:rPr lang="en-US" i="1" dirty="0"/>
              <a:t>Wednesday February 14th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AA518E-BA82-2B46-AB87-6E60CDEAD64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571C-2E17-6046-BD10-9B807DD6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getter and setter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F4AC5-E5E2-3A43-ABFB-E16B55032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Now </a:t>
            </a:r>
            <a:r>
              <a:rPr lang="da-DK" dirty="0" err="1"/>
              <a:t>this</a:t>
            </a:r>
            <a:r>
              <a:rPr lang="da-DK" dirty="0"/>
              <a:t> is </a:t>
            </a:r>
            <a:r>
              <a:rPr lang="da-DK" dirty="0" err="1"/>
              <a:t>possible</a:t>
            </a:r>
            <a:r>
              <a:rPr lang="da-DK" dirty="0"/>
              <a:t>: </a:t>
            </a:r>
            <a:r>
              <a:rPr lang="da-DK" dirty="0" err="1"/>
              <a:t>kurt.LastName</a:t>
            </a:r>
            <a:r>
              <a:rPr lang="da-DK" dirty="0"/>
              <a:t> = </a:t>
            </a:r>
            <a:r>
              <a:rPr lang="da-DK" dirty="0" err="1"/>
              <a:t>sonja.LastName</a:t>
            </a:r>
            <a:r>
              <a:rPr lang="da-DK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E583B-604E-6945-97D2-B941FBEA12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3FC423-1772-8541-9566-26C2F3B8703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93FF3-F1BE-2444-AB6F-BCB525E32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27" y="1700808"/>
            <a:ext cx="87376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16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29C4-CFE4-C740-AE75-2FCFFD2C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Kotlin</a:t>
            </a:r>
            <a:r>
              <a:rPr lang="en-US" dirty="0"/>
              <a:t>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18CC7-9AC9-8E47-84F8-86689365B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Comes in two usage scenarios: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General classes where you would have getter setter pairs, and some setters which perhaps does something interesting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only “data classes”. These typically hold info from a database or from other external sources.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Link to code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9D85D-5381-EC4E-BFD3-001765A23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3FC423-1772-8541-9566-26C2F3B8703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2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F8CC-1A64-0848-BE81-42EE1293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Kotlin</a:t>
            </a:r>
            <a:r>
              <a:rPr lang="en-US" dirty="0"/>
              <a:t> extension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22F28-CF91-1342-B75A-95BC4546A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Very similar to those in C#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essence it allow you to add methods to existing classes.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usage scenario is to allow third party developers to add methods to existing classes in a manner which seems ”natural”.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 age(p : Person) { … }</a:t>
            </a:r>
          </a:p>
          <a:p>
            <a:pPr marL="0" indent="0">
              <a:buNone/>
            </a:pPr>
            <a:r>
              <a:rPr lang="en-US" dirty="0"/>
              <a:t>Gives the call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age(p)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with an extension you can write (extension property…)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</a:t>
            </a:r>
            <a:r>
              <a:rPr lang="en-US" dirty="0" err="1"/>
              <a:t>p.age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Demo: Extend Array&lt;String&gt; with a method </a:t>
            </a:r>
            <a:r>
              <a:rPr lang="en-US" dirty="0" err="1"/>
              <a:t>oddLength</a:t>
            </a:r>
            <a:r>
              <a:rPr lang="en-US" dirty="0"/>
              <a:t> : Boolean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E6A5A-3854-4A44-BBCA-7FECD43736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3FC423-1772-8541-9566-26C2F3B8703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3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43D7-A580-274A-A9F3-74F5481D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to </a:t>
            </a:r>
            <a:r>
              <a:rPr lang="en-US" dirty="0" err="1"/>
              <a:t>AndroidStudio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1126-6C74-EE4E-87C6-E8E57EB4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Kotlin</a:t>
            </a:r>
            <a:r>
              <a:rPr lang="en-US" dirty="0"/>
              <a:t> has gotten some attention because it allow you to access </a:t>
            </a:r>
            <a:r>
              <a:rPr lang="en-US" dirty="0" err="1"/>
              <a:t>textView</a:t>
            </a:r>
            <a:r>
              <a:rPr lang="en-US" dirty="0"/>
              <a:t> (and similar things) in a more convenient manner than in Java: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a-DK" dirty="0"/>
              <a:t>// Java</a:t>
            </a:r>
          </a:p>
          <a:p>
            <a:pPr marL="0" indent="0">
              <a:buNone/>
            </a:pPr>
            <a:r>
              <a:rPr lang="da-DK" dirty="0" err="1"/>
              <a:t>findViewById</a:t>
            </a:r>
            <a:r>
              <a:rPr lang="da-DK" dirty="0"/>
              <a:t>&lt;</a:t>
            </a:r>
            <a:r>
              <a:rPr lang="da-DK" dirty="0" err="1"/>
              <a:t>TextView</a:t>
            </a:r>
            <a:r>
              <a:rPr lang="da-DK" dirty="0"/>
              <a:t>&gt;(</a:t>
            </a:r>
            <a:r>
              <a:rPr lang="da-DK" dirty="0" err="1"/>
              <a:t>R.id.textView</a:t>
            </a:r>
            <a:r>
              <a:rPr lang="da-DK" dirty="0"/>
              <a:t>).</a:t>
            </a:r>
            <a:r>
              <a:rPr lang="da-DK" dirty="0" err="1"/>
              <a:t>setText</a:t>
            </a:r>
            <a:r>
              <a:rPr lang="da-DK" dirty="0"/>
              <a:t> ("</a:t>
            </a:r>
            <a:r>
              <a:rPr lang="da-DK" dirty="0" err="1"/>
              <a:t>Hello</a:t>
            </a:r>
            <a:r>
              <a:rPr lang="da-DK" dirty="0"/>
              <a:t>, </a:t>
            </a:r>
            <a:r>
              <a:rPr lang="da-DK" dirty="0" err="1"/>
              <a:t>world</a:t>
            </a:r>
            <a:r>
              <a:rPr lang="da-DK" dirty="0"/>
              <a:t>!")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//</a:t>
            </a:r>
            <a:r>
              <a:rPr lang="da-DK" dirty="0" err="1"/>
              <a:t>Kotlin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textView.setText</a:t>
            </a:r>
            <a:r>
              <a:rPr lang="da-DK" dirty="0"/>
              <a:t>("</a:t>
            </a:r>
            <a:r>
              <a:rPr lang="da-DK" dirty="0" err="1"/>
              <a:t>Hello</a:t>
            </a:r>
            <a:r>
              <a:rPr lang="da-DK" dirty="0"/>
              <a:t>, </a:t>
            </a:r>
            <a:r>
              <a:rPr lang="da-DK" dirty="0" err="1"/>
              <a:t>world</a:t>
            </a:r>
            <a:r>
              <a:rPr lang="da-DK" dirty="0"/>
              <a:t>!")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This is </a:t>
            </a:r>
            <a:r>
              <a:rPr lang="da-DK" dirty="0" err="1"/>
              <a:t>actually</a:t>
            </a:r>
            <a:r>
              <a:rPr lang="da-DK" dirty="0"/>
              <a:t> not done with ”</a:t>
            </a:r>
            <a:r>
              <a:rPr lang="da-DK" dirty="0" err="1"/>
              <a:t>kotlin</a:t>
            </a:r>
            <a:r>
              <a:rPr lang="da-DK" dirty="0"/>
              <a:t> </a:t>
            </a:r>
            <a:r>
              <a:rPr lang="da-DK" dirty="0" err="1"/>
              <a:t>extension</a:t>
            </a:r>
            <a:r>
              <a:rPr lang="da-DK" dirty="0"/>
              <a:t>”, but as a compiler plug-in for android </a:t>
            </a:r>
            <a:r>
              <a:rPr lang="da-DK" dirty="0" err="1"/>
              <a:t>studio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cannot</a:t>
            </a:r>
            <a:r>
              <a:rPr lang="da-DK" dirty="0"/>
              <a:t> it not </a:t>
            </a:r>
            <a:r>
              <a:rPr lang="da-DK" dirty="0" err="1"/>
              <a:t>be</a:t>
            </a:r>
            <a:r>
              <a:rPr lang="da-DK" dirty="0"/>
              <a:t> done 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changing</a:t>
            </a:r>
            <a:r>
              <a:rPr lang="da-DK" dirty="0"/>
              <a:t> the compiler?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6CAE0-1DA8-6B49-A45A-F1A2EC554D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3FC423-1772-8541-9566-26C2F3B8703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5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2945-D603-954D-AA5A-88B63DB2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goodies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D8EBB-B938-CA4E-9747-500FF59C9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class 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language a function is called first class if it can be:</a:t>
            </a:r>
          </a:p>
          <a:p>
            <a:r>
              <a:rPr lang="en-US" dirty="0"/>
              <a:t>Be stored in a variable</a:t>
            </a:r>
          </a:p>
          <a:p>
            <a:r>
              <a:rPr lang="en-US" dirty="0"/>
              <a:t>Can be passed as parameter</a:t>
            </a:r>
          </a:p>
          <a:p>
            <a:r>
              <a:rPr lang="en-US" dirty="0"/>
              <a:t>Can be the return value of an other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 is getting good at this on its own.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typical usage scenario is in “call backs” and stream processing.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6E4F5-7DB2-2745-B268-40A36A4F86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3FC423-1772-8541-9566-26C2F3B8703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3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B781-D4A8-7546-BB60-BECAF958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820CD-185A-5149-8795-1741E10C3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5" y="2990020"/>
            <a:ext cx="9107488" cy="35949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Actually, the above is really a lot of stuff to say “when user clicks the </a:t>
            </a:r>
            <a:r>
              <a:rPr lang="en-US" dirty="0" err="1"/>
              <a:t>btn</a:t>
            </a:r>
            <a:r>
              <a:rPr lang="en-US" dirty="0"/>
              <a:t>, a toast should be shown (toast are a bit more advanced to start actually).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Kotlin</a:t>
            </a:r>
            <a:r>
              <a:rPr lang="en-US" dirty="0"/>
              <a:t> you can reduce this to:</a:t>
            </a:r>
          </a:p>
          <a:p>
            <a:pPr marL="381000" lvl="1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firstButton.setOnClickListener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({ v -&gt; toast("Hello") } )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can be even further reduced:</a:t>
            </a: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lvl="1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firstButton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a-DK" dirty="0" err="1">
                <a:latin typeface="Arial" panose="020B0604020202020204" pitchFamily="34" charset="0"/>
                <a:cs typeface="Arial" panose="020B0604020202020204" pitchFamily="34" charset="0"/>
              </a:rPr>
              <a:t>setOnClickListener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{ toast("</a:t>
            </a:r>
            <a:r>
              <a:rPr lang="da-DK" dirty="0" err="1"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") }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0109F-07B8-8340-8E30-7AEBDFDAB9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3FC423-1772-8541-9566-26C2F3B8703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6A078-4066-AA44-95EC-A726F8EE1322}"/>
              </a:ext>
            </a:extLst>
          </p:cNvPr>
          <p:cNvSpPr/>
          <p:nvPr/>
        </p:nvSpPr>
        <p:spPr>
          <a:xfrm>
            <a:off x="632519" y="958696"/>
            <a:ext cx="89289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(Button)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findViewById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R.id.firstButton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btn.setOnClickListener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(new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View.OnClickListener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(){    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@Override    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public void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(View v)    {        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toast("Hello folks")    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}});</a:t>
            </a:r>
          </a:p>
        </p:txBody>
      </p:sp>
    </p:spTree>
    <p:extLst>
      <p:ext uri="{BB962C8B-B14F-4D97-AF65-F5344CB8AC3E}">
        <p14:creationId xmlns:p14="http://schemas.microsoft.com/office/powerpoint/2010/main" val="1971646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35FE-4505-A942-9081-DFCAF1AC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silly </a:t>
            </a:r>
            <a:r>
              <a:rPr lang="en-US" dirty="0" err="1"/>
              <a:t>axample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0F74F-888A-2642-B06E-DD0E1102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5" y="914400"/>
            <a:ext cx="9107488" cy="1578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extension methods and 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Assume we are making a game, where something has to happen with a certain probability.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20C86-8A1C-AF40-9599-6789B70527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3FC423-1772-8541-9566-26C2F3B8703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9887F-68BC-CA48-91B1-5B7BF59CABEC}"/>
              </a:ext>
            </a:extLst>
          </p:cNvPr>
          <p:cNvSpPr txBox="1"/>
          <p:nvPr/>
        </p:nvSpPr>
        <p:spPr>
          <a:xfrm>
            <a:off x="472334" y="2497679"/>
            <a:ext cx="3118161" cy="169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In Java:</a:t>
            </a:r>
          </a:p>
          <a:p>
            <a:pPr algn="l"/>
            <a:r>
              <a:rPr lang="en-US" dirty="0"/>
              <a:t>if ( </a:t>
            </a:r>
            <a:r>
              <a:rPr lang="en-US" dirty="0" err="1"/>
              <a:t>Math.random</a:t>
            </a:r>
            <a:r>
              <a:rPr lang="en-US" dirty="0"/>
              <a:t>() &lt; 0.75 ) {</a:t>
            </a:r>
          </a:p>
          <a:p>
            <a:pPr algn="l"/>
            <a:r>
              <a:rPr lang="en-US" dirty="0"/>
              <a:t>	toast(“Bingo”);</a:t>
            </a:r>
          </a:p>
          <a:p>
            <a:pPr algn="l"/>
            <a:r>
              <a:rPr lang="en-US" dirty="0"/>
              <a:t>}</a:t>
            </a:r>
          </a:p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DFD55-7BD5-7045-8BBD-E928AFBCE809}"/>
              </a:ext>
            </a:extLst>
          </p:cNvPr>
          <p:cNvSpPr txBox="1"/>
          <p:nvPr/>
        </p:nvSpPr>
        <p:spPr>
          <a:xfrm>
            <a:off x="4664968" y="2492896"/>
            <a:ext cx="2640466" cy="169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In </a:t>
            </a:r>
            <a:r>
              <a:rPr lang="en-US" dirty="0" err="1"/>
              <a:t>Kotlin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0.75 .perhaps {</a:t>
            </a:r>
          </a:p>
          <a:p>
            <a:pPr algn="l"/>
            <a:r>
              <a:rPr lang="en-US" dirty="0"/>
              <a:t>	toast(“Bingo”);</a:t>
            </a:r>
          </a:p>
          <a:p>
            <a:pPr algn="l"/>
            <a:r>
              <a:rPr lang="en-US" dirty="0"/>
              <a:t>}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EA71-FFF5-4647-BB70-22430584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makes</a:t>
            </a:r>
            <a:r>
              <a:rPr lang="da-DK" dirty="0"/>
              <a:t> a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language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597AB-7DAF-6C40-91C1-472CDF321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5" y="1215009"/>
            <a:ext cx="4426967" cy="4884142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Researchers: </a:t>
            </a:r>
          </a:p>
          <a:p>
            <a:r>
              <a:rPr lang="da-DK" dirty="0"/>
              <a:t>The </a:t>
            </a:r>
            <a:r>
              <a:rPr lang="da-DK" dirty="0" err="1"/>
              <a:t>language</a:t>
            </a:r>
            <a:r>
              <a:rPr lang="da-DK" dirty="0"/>
              <a:t> support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hard</a:t>
            </a:r>
            <a:r>
              <a:rPr lang="da-DK" dirty="0"/>
              <a:t> in a </a:t>
            </a:r>
            <a:r>
              <a:rPr lang="da-DK" dirty="0" err="1"/>
              <a:t>convenient</a:t>
            </a:r>
            <a:r>
              <a:rPr lang="da-DK" dirty="0"/>
              <a:t> </a:t>
            </a:r>
            <a:r>
              <a:rPr lang="da-DK" dirty="0" err="1"/>
              <a:t>syntax</a:t>
            </a:r>
            <a:endParaRPr lang="da-DK" dirty="0"/>
          </a:p>
          <a:p>
            <a:r>
              <a:rPr lang="da-DK" dirty="0"/>
              <a:t>The support is </a:t>
            </a:r>
            <a:r>
              <a:rPr lang="da-DK" dirty="0" err="1"/>
              <a:t>proven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correct</a:t>
            </a:r>
            <a:endParaRPr lang="da-DK" dirty="0"/>
          </a:p>
          <a:p>
            <a:r>
              <a:rPr lang="da-DK" dirty="0"/>
              <a:t>The support is </a:t>
            </a:r>
            <a:r>
              <a:rPr lang="da-DK" dirty="0" err="1"/>
              <a:t>efficient</a:t>
            </a:r>
            <a:endParaRPr lang="da-DK" dirty="0"/>
          </a:p>
          <a:p>
            <a:r>
              <a:rPr lang="da-DK" dirty="0"/>
              <a:t>The compiler </a:t>
            </a:r>
            <a:r>
              <a:rPr lang="da-DK" dirty="0" err="1"/>
              <a:t>finds</a:t>
            </a:r>
            <a:r>
              <a:rPr lang="da-DK" dirty="0"/>
              <a:t> and </a:t>
            </a:r>
            <a:r>
              <a:rPr lang="da-DK" dirty="0" err="1"/>
              <a:t>reports</a:t>
            </a:r>
            <a:r>
              <a:rPr lang="da-DK" dirty="0"/>
              <a:t> if the features </a:t>
            </a:r>
            <a:r>
              <a:rPr lang="da-DK" dirty="0" err="1"/>
              <a:t>are</a:t>
            </a:r>
            <a:r>
              <a:rPr lang="da-DK" dirty="0"/>
              <a:t> not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correcty</a:t>
            </a:r>
            <a:endParaRPr lang="da-DK" dirty="0"/>
          </a:p>
          <a:p>
            <a:r>
              <a:rPr lang="da-DK" dirty="0" err="1"/>
              <a:t>Nearly</a:t>
            </a:r>
            <a:r>
              <a:rPr lang="da-DK" dirty="0"/>
              <a:t> </a:t>
            </a:r>
            <a:r>
              <a:rPr lang="da-DK" dirty="0" err="1"/>
              <a:t>uninteresting</a:t>
            </a:r>
            <a:r>
              <a:rPr lang="da-DK" dirty="0"/>
              <a:t> if </a:t>
            </a:r>
            <a:r>
              <a:rPr lang="da-DK" dirty="0" err="1"/>
              <a:t>errors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not </a:t>
            </a:r>
            <a:r>
              <a:rPr lang="da-DK" dirty="0" err="1"/>
              <a:t>found</a:t>
            </a:r>
            <a:r>
              <a:rPr lang="da-DK" dirty="0"/>
              <a:t> </a:t>
            </a:r>
            <a:r>
              <a:rPr lang="da-DK" dirty="0" err="1"/>
              <a:t>until</a:t>
            </a:r>
            <a:r>
              <a:rPr lang="da-DK" dirty="0"/>
              <a:t> </a:t>
            </a:r>
            <a:r>
              <a:rPr lang="da-DK" dirty="0" err="1"/>
              <a:t>runtime</a:t>
            </a:r>
            <a:r>
              <a:rPr lang="da-DK" dirty="0"/>
              <a:t>.</a:t>
            </a:r>
          </a:p>
          <a:p>
            <a:r>
              <a:rPr lang="da-DK" dirty="0"/>
              <a:t>At </a:t>
            </a:r>
            <a:r>
              <a:rPr lang="da-DK" dirty="0" err="1"/>
              <a:t>least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of the </a:t>
            </a:r>
            <a:r>
              <a:rPr lang="da-DK" dirty="0" err="1"/>
              <a:t>above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novel</a:t>
            </a:r>
            <a:r>
              <a:rPr lang="da-DK" dirty="0"/>
              <a:t> (not done </a:t>
            </a:r>
            <a:r>
              <a:rPr lang="da-DK" dirty="0" err="1"/>
              <a:t>before</a:t>
            </a:r>
            <a:r>
              <a:rPr lang="da-DK" dirty="0"/>
              <a:t> in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)</a:t>
            </a:r>
          </a:p>
          <a:p>
            <a:r>
              <a:rPr lang="da-DK" dirty="0"/>
              <a:t>It is cool if it is </a:t>
            </a:r>
            <a:r>
              <a:rPr lang="da-DK" dirty="0" err="1"/>
              <a:t>useful</a:t>
            </a:r>
            <a:r>
              <a:rPr lang="da-DK" dirty="0"/>
              <a:t> </a:t>
            </a:r>
            <a:r>
              <a:rPr lang="da-DK" dirty="0" err="1"/>
              <a:t>too</a:t>
            </a:r>
            <a:r>
              <a:rPr lang="da-DK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1C17D-561D-B443-ABC3-274728917B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3FC423-1772-8541-9566-26C2F3B8703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BE45C4-A49E-B14C-AE75-04CB7E931808}"/>
              </a:ext>
            </a:extLst>
          </p:cNvPr>
          <p:cNvSpPr txBox="1">
            <a:spLocks/>
          </p:cNvSpPr>
          <p:nvPr/>
        </p:nvSpPr>
        <p:spPr bwMode="auto">
          <a:xfrm>
            <a:off x="4965304" y="1215009"/>
            <a:ext cx="4426967" cy="491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571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52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333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66"/>
                </a:solidFill>
                <a:latin typeface="+mn-lt"/>
                <a:ea typeface="ＭＳ Ｐゴシック" charset="-128"/>
              </a:defRPr>
            </a:lvl4pPr>
            <a:lvl5pPr marL="1714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0066"/>
                </a:solidFill>
                <a:latin typeface="+mn-lt"/>
                <a:ea typeface="ＭＳ Ｐゴシック" charset="-128"/>
              </a:defRPr>
            </a:lvl5pPr>
            <a:lvl6pPr marL="21717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0066"/>
                </a:solidFill>
                <a:latin typeface="+mn-lt"/>
                <a:ea typeface="ＭＳ Ｐゴシック" charset="-128"/>
              </a:defRPr>
            </a:lvl6pPr>
            <a:lvl7pPr marL="26289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0066"/>
                </a:solidFill>
                <a:latin typeface="+mn-lt"/>
                <a:ea typeface="ＭＳ Ｐゴシック" charset="-128"/>
              </a:defRPr>
            </a:lvl7pPr>
            <a:lvl8pPr marL="30861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0066"/>
                </a:solidFill>
                <a:latin typeface="+mn-lt"/>
                <a:ea typeface="ＭＳ Ｐゴシック" charset="-128"/>
              </a:defRPr>
            </a:lvl8pPr>
            <a:lvl9pPr marL="35433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0066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da-DK" kern="0" dirty="0"/>
              <a:t>Developers: </a:t>
            </a:r>
          </a:p>
          <a:p>
            <a:r>
              <a:rPr lang="da-DK" kern="0" dirty="0"/>
              <a:t>The </a:t>
            </a:r>
            <a:r>
              <a:rPr lang="da-DK" kern="0" dirty="0" err="1"/>
              <a:t>language</a:t>
            </a:r>
            <a:r>
              <a:rPr lang="da-DK" kern="0" dirty="0"/>
              <a:t> support </a:t>
            </a:r>
            <a:r>
              <a:rPr lang="da-DK" kern="0" dirty="0" err="1"/>
              <a:t>something</a:t>
            </a:r>
            <a:r>
              <a:rPr lang="da-DK" kern="0" dirty="0"/>
              <a:t> </a:t>
            </a:r>
            <a:r>
              <a:rPr lang="da-DK" i="1" kern="0" dirty="0" err="1"/>
              <a:t>useful</a:t>
            </a:r>
            <a:r>
              <a:rPr lang="da-DK" kern="0" dirty="0"/>
              <a:t>  in a </a:t>
            </a:r>
            <a:r>
              <a:rPr lang="da-DK" kern="0" dirty="0" err="1"/>
              <a:t>convenient</a:t>
            </a:r>
            <a:r>
              <a:rPr lang="da-DK" kern="0" dirty="0"/>
              <a:t> </a:t>
            </a:r>
            <a:r>
              <a:rPr lang="da-DK" kern="0" dirty="0" err="1"/>
              <a:t>syntax</a:t>
            </a:r>
            <a:endParaRPr lang="da-DK" kern="0" dirty="0"/>
          </a:p>
          <a:p>
            <a:r>
              <a:rPr lang="da-DK" kern="0" dirty="0"/>
              <a:t>The </a:t>
            </a:r>
            <a:r>
              <a:rPr lang="da-DK" kern="0" dirty="0" err="1"/>
              <a:t>language</a:t>
            </a:r>
            <a:r>
              <a:rPr lang="da-DK" kern="0" dirty="0"/>
              <a:t> </a:t>
            </a:r>
            <a:r>
              <a:rPr lang="da-DK" kern="0" dirty="0" err="1"/>
              <a:t>allows</a:t>
            </a:r>
            <a:r>
              <a:rPr lang="da-DK" kern="0" dirty="0"/>
              <a:t> for </a:t>
            </a:r>
            <a:r>
              <a:rPr lang="da-DK" kern="0" dirty="0" err="1"/>
              <a:t>third</a:t>
            </a:r>
            <a:r>
              <a:rPr lang="da-DK" kern="0" dirty="0"/>
              <a:t> parties to </a:t>
            </a:r>
            <a:r>
              <a:rPr lang="da-DK" kern="0" dirty="0" err="1"/>
              <a:t>write</a:t>
            </a:r>
            <a:r>
              <a:rPr lang="da-DK" kern="0" dirty="0"/>
              <a:t> </a:t>
            </a:r>
            <a:r>
              <a:rPr lang="da-DK" kern="0" dirty="0" err="1"/>
              <a:t>awesome</a:t>
            </a:r>
            <a:r>
              <a:rPr lang="da-DK" kern="0" dirty="0"/>
              <a:t> </a:t>
            </a:r>
            <a:r>
              <a:rPr lang="da-DK" kern="0" dirty="0" err="1"/>
              <a:t>libraries</a:t>
            </a:r>
            <a:r>
              <a:rPr lang="da-DK" kern="0" dirty="0"/>
              <a:t>.</a:t>
            </a:r>
          </a:p>
          <a:p>
            <a:r>
              <a:rPr lang="da-DK" kern="0" dirty="0"/>
              <a:t>The support is </a:t>
            </a:r>
            <a:r>
              <a:rPr lang="da-DK" kern="0" dirty="0" err="1"/>
              <a:t>proven</a:t>
            </a:r>
            <a:r>
              <a:rPr lang="da-DK" kern="0" dirty="0"/>
              <a:t> to </a:t>
            </a:r>
            <a:r>
              <a:rPr lang="da-DK" kern="0" dirty="0" err="1"/>
              <a:t>be</a:t>
            </a:r>
            <a:r>
              <a:rPr lang="da-DK" kern="0" dirty="0"/>
              <a:t> </a:t>
            </a:r>
            <a:r>
              <a:rPr lang="da-DK" kern="0" dirty="0" err="1"/>
              <a:t>correct</a:t>
            </a:r>
            <a:endParaRPr lang="da-DK" kern="0" dirty="0"/>
          </a:p>
          <a:p>
            <a:r>
              <a:rPr lang="da-DK" kern="0" dirty="0"/>
              <a:t>The support is </a:t>
            </a:r>
            <a:r>
              <a:rPr lang="da-DK" kern="0" dirty="0" err="1"/>
              <a:t>efficient</a:t>
            </a:r>
            <a:endParaRPr lang="da-DK" kern="0" dirty="0"/>
          </a:p>
          <a:p>
            <a:r>
              <a:rPr lang="da-DK" kern="0" dirty="0"/>
              <a:t>The compiler </a:t>
            </a:r>
            <a:r>
              <a:rPr lang="da-DK" kern="0" dirty="0" err="1"/>
              <a:t>finds</a:t>
            </a:r>
            <a:r>
              <a:rPr lang="da-DK" kern="0" dirty="0"/>
              <a:t> and </a:t>
            </a:r>
            <a:r>
              <a:rPr lang="da-DK" kern="0" dirty="0" err="1"/>
              <a:t>reports</a:t>
            </a:r>
            <a:r>
              <a:rPr lang="da-DK" kern="0" dirty="0"/>
              <a:t> if the features </a:t>
            </a:r>
            <a:r>
              <a:rPr lang="da-DK" kern="0" dirty="0" err="1"/>
              <a:t>are</a:t>
            </a:r>
            <a:r>
              <a:rPr lang="da-DK" kern="0" dirty="0"/>
              <a:t> not </a:t>
            </a:r>
            <a:r>
              <a:rPr lang="da-DK" kern="0" dirty="0" err="1"/>
              <a:t>used</a:t>
            </a:r>
            <a:r>
              <a:rPr lang="da-DK" kern="0" dirty="0"/>
              <a:t> </a:t>
            </a:r>
            <a:r>
              <a:rPr lang="da-DK" kern="0" dirty="0" err="1"/>
              <a:t>correcty</a:t>
            </a:r>
            <a:endParaRPr lang="da-DK" kern="0" dirty="0"/>
          </a:p>
          <a:p>
            <a:r>
              <a:rPr lang="da-DK" kern="0" dirty="0" err="1"/>
              <a:t>Errors</a:t>
            </a:r>
            <a:r>
              <a:rPr lang="da-DK" kern="0" dirty="0"/>
              <a:t> </a:t>
            </a:r>
            <a:r>
              <a:rPr lang="da-DK" kern="0" dirty="0" err="1"/>
              <a:t>found</a:t>
            </a:r>
            <a:r>
              <a:rPr lang="da-DK" kern="0" dirty="0"/>
              <a:t> at </a:t>
            </a:r>
            <a:r>
              <a:rPr lang="da-DK" kern="0" dirty="0" err="1"/>
              <a:t>runtime</a:t>
            </a:r>
            <a:r>
              <a:rPr lang="da-DK" kern="0" dirty="0"/>
              <a:t> is so </a:t>
            </a:r>
            <a:r>
              <a:rPr lang="da-DK" kern="0" dirty="0" err="1"/>
              <a:t>much</a:t>
            </a:r>
            <a:r>
              <a:rPr lang="da-DK" kern="0" dirty="0"/>
              <a:t> </a:t>
            </a:r>
            <a:r>
              <a:rPr lang="da-DK" kern="0" dirty="0" err="1"/>
              <a:t>better</a:t>
            </a:r>
            <a:r>
              <a:rPr lang="da-DK" kern="0" dirty="0"/>
              <a:t> </a:t>
            </a:r>
            <a:r>
              <a:rPr lang="da-DK" kern="0" dirty="0" err="1"/>
              <a:t>than</a:t>
            </a:r>
            <a:r>
              <a:rPr lang="da-DK" kern="0" dirty="0"/>
              <a:t> not </a:t>
            </a:r>
            <a:r>
              <a:rPr lang="da-DK" kern="0" dirty="0" err="1"/>
              <a:t>being</a:t>
            </a:r>
            <a:r>
              <a:rPr lang="da-DK" kern="0" dirty="0"/>
              <a:t> </a:t>
            </a:r>
            <a:r>
              <a:rPr lang="da-DK" kern="0" dirty="0" err="1"/>
              <a:t>able</a:t>
            </a:r>
            <a:r>
              <a:rPr lang="da-DK" kern="0" dirty="0"/>
              <a:t> to </a:t>
            </a:r>
            <a:r>
              <a:rPr lang="da-DK" kern="0" dirty="0" err="1"/>
              <a:t>write</a:t>
            </a:r>
            <a:r>
              <a:rPr lang="da-DK" kern="0" dirty="0"/>
              <a:t> </a:t>
            </a:r>
            <a:r>
              <a:rPr lang="da-DK" kern="0" dirty="0" err="1"/>
              <a:t>your</a:t>
            </a:r>
            <a:r>
              <a:rPr lang="da-DK" kern="0" dirty="0"/>
              <a:t> </a:t>
            </a:r>
            <a:r>
              <a:rPr lang="da-DK" kern="0" dirty="0" err="1"/>
              <a:t>code</a:t>
            </a:r>
            <a:r>
              <a:rPr lang="da-DK" kern="0" dirty="0"/>
              <a:t> </a:t>
            </a:r>
            <a:r>
              <a:rPr lang="da-DK" kern="0" dirty="0" err="1"/>
              <a:t>nicely</a:t>
            </a:r>
            <a:r>
              <a:rPr lang="da-DK" kern="0" dirty="0"/>
              <a:t>.</a:t>
            </a:r>
          </a:p>
          <a:p>
            <a:r>
              <a:rPr lang="da-DK" kern="0" dirty="0"/>
              <a:t>It has to </a:t>
            </a:r>
            <a:r>
              <a:rPr lang="da-DK" kern="0" dirty="0" err="1"/>
              <a:t>be</a:t>
            </a:r>
            <a:r>
              <a:rPr lang="da-DK" kern="0" dirty="0"/>
              <a:t> </a:t>
            </a:r>
            <a:r>
              <a:rPr lang="da-DK" kern="0" dirty="0" err="1"/>
              <a:t>useful</a:t>
            </a:r>
            <a:r>
              <a:rPr lang="da-DK" kern="0" dirty="0"/>
              <a:t> – cool is </a:t>
            </a:r>
            <a:r>
              <a:rPr lang="da-DK" kern="0" dirty="0" err="1"/>
              <a:t>good</a:t>
            </a:r>
            <a:r>
              <a:rPr lang="da-DK" kern="0" dirty="0"/>
              <a:t> </a:t>
            </a:r>
            <a:r>
              <a:rPr lang="da-DK" kern="0" dirty="0" err="1"/>
              <a:t>too</a:t>
            </a:r>
            <a:r>
              <a:rPr lang="da-DK" kern="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2E008-1455-4240-9315-456FB8DFE914}"/>
              </a:ext>
            </a:extLst>
          </p:cNvPr>
          <p:cNvSpPr txBox="1"/>
          <p:nvPr/>
        </p:nvSpPr>
        <p:spPr>
          <a:xfrm>
            <a:off x="3872880" y="764704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For </a:t>
            </a:r>
            <a:r>
              <a:rPr lang="da-DK" sz="2400" dirty="0" err="1"/>
              <a:t>whom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406433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CCD0-2068-1F49-9C73-E1E45CB4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Kotlin</a:t>
            </a:r>
            <a:r>
              <a:rPr lang="da-DK" dirty="0"/>
              <a:t> at a </a:t>
            </a:r>
            <a:r>
              <a:rPr lang="da-DK" dirty="0" err="1"/>
              <a:t>glance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647AB-9F8C-AD45-A7D6-D9BA22288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It is </a:t>
            </a:r>
            <a:r>
              <a:rPr lang="da-DK" dirty="0" err="1"/>
              <a:t>meant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on the </a:t>
            </a:r>
            <a:r>
              <a:rPr lang="da-DK" dirty="0" err="1"/>
              <a:t>java</a:t>
            </a:r>
            <a:r>
              <a:rPr lang="da-DK" dirty="0"/>
              <a:t> (and java-script) platforms. </a:t>
            </a:r>
          </a:p>
          <a:p>
            <a:r>
              <a:rPr lang="da-DK" dirty="0"/>
              <a:t>It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all the </a:t>
            </a:r>
            <a:r>
              <a:rPr lang="da-DK" dirty="0" err="1"/>
              <a:t>existing</a:t>
            </a:r>
            <a:r>
              <a:rPr lang="da-DK" dirty="0"/>
              <a:t> Java </a:t>
            </a:r>
            <a:r>
              <a:rPr lang="da-DK" dirty="0" err="1"/>
              <a:t>libraries</a:t>
            </a:r>
            <a:r>
              <a:rPr lang="da-DK" dirty="0"/>
              <a:t> out of the </a:t>
            </a:r>
            <a:r>
              <a:rPr lang="da-DK" dirty="0" err="1"/>
              <a:t>box</a:t>
            </a:r>
            <a:endParaRPr lang="da-DK" dirty="0"/>
          </a:p>
          <a:p>
            <a:r>
              <a:rPr lang="da-DK" dirty="0" err="1"/>
              <a:t>Kotlin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called</a:t>
            </a:r>
            <a:r>
              <a:rPr lang="da-DK" dirty="0"/>
              <a:t> from Java (</a:t>
            </a:r>
            <a:r>
              <a:rPr lang="da-DK" dirty="0" err="1"/>
              <a:t>directly</a:t>
            </a:r>
            <a:r>
              <a:rPr lang="da-DK" dirty="0"/>
              <a:t>)</a:t>
            </a:r>
          </a:p>
          <a:p>
            <a:endParaRPr lang="da-DK" dirty="0"/>
          </a:p>
          <a:p>
            <a:r>
              <a:rPr lang="da-DK" dirty="0"/>
              <a:t>It looks </a:t>
            </a:r>
            <a:r>
              <a:rPr lang="da-DK" dirty="0" err="1"/>
              <a:t>somewhat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Swift in </a:t>
            </a:r>
            <a:r>
              <a:rPr lang="da-DK" dirty="0" err="1"/>
              <a:t>its</a:t>
            </a:r>
            <a:r>
              <a:rPr lang="da-DK" dirty="0"/>
              <a:t> </a:t>
            </a:r>
            <a:r>
              <a:rPr lang="da-DK" dirty="0" err="1"/>
              <a:t>syntax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experience</a:t>
            </a:r>
            <a:r>
              <a:rPr lang="da-DK" dirty="0"/>
              <a:t>?:</a:t>
            </a:r>
          </a:p>
          <a:p>
            <a:pPr marL="0" indent="0">
              <a:buNone/>
            </a:pPr>
            <a:r>
              <a:rPr lang="da-DK" dirty="0"/>
              <a:t>Java:</a:t>
            </a:r>
          </a:p>
          <a:p>
            <a:pPr marL="0" indent="0">
              <a:buNone/>
            </a:pPr>
            <a:r>
              <a:rPr lang="da-DK" dirty="0"/>
              <a:t>C#:</a:t>
            </a:r>
          </a:p>
          <a:p>
            <a:pPr marL="0" indent="0">
              <a:buNone/>
            </a:pPr>
            <a:r>
              <a:rPr lang="da-DK" dirty="0"/>
              <a:t>F#:</a:t>
            </a:r>
          </a:p>
          <a:p>
            <a:pPr marL="0" indent="0">
              <a:buNone/>
            </a:pPr>
            <a:r>
              <a:rPr lang="da-DK" dirty="0" err="1"/>
              <a:t>Javascript</a:t>
            </a:r>
            <a:r>
              <a:rPr lang="da-DK" dirty="0"/>
              <a:t>:</a:t>
            </a:r>
          </a:p>
          <a:p>
            <a:pPr marL="0" indent="0">
              <a:buNone/>
            </a:pPr>
            <a:r>
              <a:rPr lang="da-DK" dirty="0"/>
              <a:t>Scala:</a:t>
            </a:r>
          </a:p>
          <a:p>
            <a:pPr marL="0" indent="0">
              <a:buNone/>
            </a:pPr>
            <a:r>
              <a:rPr lang="da-DK" dirty="0"/>
              <a:t>C/C++: </a:t>
            </a:r>
          </a:p>
          <a:p>
            <a:pPr marL="0" indent="0">
              <a:buNone/>
            </a:pPr>
            <a:r>
              <a:rPr lang="da-DK" dirty="0"/>
              <a:t>…: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4A07D-8537-8C4A-9D12-1FBFF2CB14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3FC423-1772-8541-9566-26C2F3B8703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0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CF0B-CA63-5447-9437-04E6AAE8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EE12F-2E6E-854F-8891-12D46EE46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All the exercises and my demo will be on the online 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err="1"/>
              <a:t>try.kotlinlang.org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E8B7E-94B1-DB40-BB66-AEE15495EE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3FC423-1772-8541-9566-26C2F3B8703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EC3EB-D0F1-2D46-B8C6-8564778F34C8}"/>
              </a:ext>
            </a:extLst>
          </p:cNvPr>
          <p:cNvSpPr txBox="1"/>
          <p:nvPr/>
        </p:nvSpPr>
        <p:spPr>
          <a:xfrm>
            <a:off x="454025" y="2060848"/>
            <a:ext cx="516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Google doc used in class: </a:t>
            </a:r>
            <a:r>
              <a:rPr lang="da-DK" dirty="0" err="1"/>
              <a:t>https</a:t>
            </a:r>
            <a:r>
              <a:rPr lang="da-DK" dirty="0"/>
              <a:t>://</a:t>
            </a:r>
            <a:r>
              <a:rPr lang="da-DK" dirty="0" err="1"/>
              <a:t>goo.gl</a:t>
            </a:r>
            <a:r>
              <a:rPr lang="da-DK" dirty="0"/>
              <a:t>/Kc28Hb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7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8596-BA6B-1643-A55E-9BCB35E5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only classes can be top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45773-DAB3-FE46-9B8B-0D3C988EA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Link to try.kotlinlang.org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Java you have classes as top level.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Kotlin</a:t>
            </a:r>
            <a:r>
              <a:rPr lang="en-US" dirty="0"/>
              <a:t> all declarations can be </a:t>
            </a:r>
            <a:r>
              <a:rPr lang="en-US" dirty="0" err="1"/>
              <a:t>toplevel</a:t>
            </a:r>
            <a:r>
              <a:rPr lang="en-US" dirty="0"/>
              <a:t>, in particular: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Classes</a:t>
            </a:r>
          </a:p>
          <a:p>
            <a:r>
              <a:rPr lang="en-US" dirty="0"/>
              <a:t>Variables (</a:t>
            </a:r>
            <a:r>
              <a:rPr lang="en-US" dirty="0" err="1"/>
              <a:t>var</a:t>
            </a:r>
            <a:r>
              <a:rPr lang="en-US" dirty="0"/>
              <a:t>)</a:t>
            </a:r>
          </a:p>
          <a:p>
            <a:r>
              <a:rPr lang="en-US" dirty="0"/>
              <a:t>Constants/Values (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Objects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E5A16-8FCA-114F-82C0-00D326EAD7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3FC423-1772-8541-9566-26C2F3B8703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7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D28E-C939-FD47-9CDE-0CCE6E6B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small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EFBB-F485-6F48-991A-FED7723F1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err="1"/>
              <a:t>var</a:t>
            </a:r>
            <a:r>
              <a:rPr lang="en-US" sz="3200" dirty="0"/>
              <a:t> and </a:t>
            </a:r>
            <a:r>
              <a:rPr lang="en-US" sz="3200" dirty="0" err="1"/>
              <a:t>val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This is a return to old style. May have been annoyed in Java of the complicated way to declare constants: </a:t>
            </a:r>
          </a:p>
          <a:p>
            <a:pPr lvl="1"/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 MEANING = 42;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MEANING = 24;</a:t>
            </a:r>
          </a:p>
          <a:p>
            <a:pPr marL="3810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2D19D-2C70-834C-BB5A-694DDFBA68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3FC423-1772-8541-9566-26C2F3B8703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4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3A33-2F70-2F49-A6EC-89BC2168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774F-7A1A-7946-8650-52DAC4178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Kotlin</a:t>
            </a:r>
            <a:r>
              <a:rPr lang="en-US" dirty="0"/>
              <a:t> has support for </a:t>
            </a:r>
            <a:r>
              <a:rPr lang="en-US" dirty="0" err="1"/>
              <a:t>nullable</a:t>
            </a:r>
            <a:r>
              <a:rPr lang="en-US" dirty="0"/>
              <a:t> types (and in particular non-</a:t>
            </a:r>
            <a:r>
              <a:rPr lang="en-US" dirty="0" err="1"/>
              <a:t>nullable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practical usage is that you can write a function will never be called with a null reference!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 : Person // not legal!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pp : Person?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Look at examples, and the </a:t>
            </a:r>
            <a:r>
              <a:rPr lang="en-US" dirty="0">
                <a:hlinkClick r:id="rId2"/>
              </a:rPr>
              <a:t>code demo’ed in class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points:</a:t>
            </a:r>
          </a:p>
          <a:p>
            <a:r>
              <a:rPr lang="en-US" dirty="0"/>
              <a:t>Compile time check</a:t>
            </a:r>
          </a:p>
          <a:p>
            <a:r>
              <a:rPr lang="en-US" dirty="0"/>
              <a:t>Focus on the call spot (which is where the problem is!)</a:t>
            </a:r>
          </a:p>
          <a:p>
            <a:r>
              <a:rPr lang="en-US" dirty="0"/>
              <a:t>Smart checks (if and when statements)</a:t>
            </a:r>
          </a:p>
          <a:p>
            <a:r>
              <a:rPr lang="en-US" dirty="0"/>
              <a:t>Possible to override a </a:t>
            </a:r>
            <a:r>
              <a:rPr lang="en-US" dirty="0" err="1"/>
              <a:t>nullable</a:t>
            </a:r>
            <a:r>
              <a:rPr lang="en-US" dirty="0"/>
              <a:t> (using !!)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E7967-9C2A-4C4A-BAB0-5D54945051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3FC423-1772-8541-9566-26C2F3B8703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0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A6D9-8E29-FE4A-B9B5-D4F86F6E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A04B2-54E5-9749-8326-DD3742733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close to religion for some (either way!)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java terms a Property is a getter/setter pair.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a-DK" dirty="0" err="1"/>
              <a:t>kurt.setLastName</a:t>
            </a:r>
            <a:r>
              <a:rPr lang="da-DK" dirty="0"/>
              <a:t>(</a:t>
            </a:r>
            <a:r>
              <a:rPr lang="da-DK" dirty="0" err="1"/>
              <a:t>sonja.getLastName</a:t>
            </a:r>
            <a:r>
              <a:rPr lang="da-DK" dirty="0"/>
              <a:t>());</a:t>
            </a:r>
          </a:p>
          <a:p>
            <a:pPr marL="0" indent="0">
              <a:buNone/>
            </a:pPr>
            <a:r>
              <a:rPr lang="da-DK" dirty="0"/>
              <a:t>// </a:t>
            </a:r>
            <a:r>
              <a:rPr lang="da-DK" dirty="0" err="1"/>
              <a:t>kurt.lastName</a:t>
            </a:r>
            <a:r>
              <a:rPr lang="da-DK" dirty="0"/>
              <a:t> = </a:t>
            </a:r>
            <a:r>
              <a:rPr lang="da-DK" dirty="0" err="1"/>
              <a:t>sonja.lastName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somePerson.setName</a:t>
            </a:r>
            <a:r>
              <a:rPr lang="da-DK" dirty="0"/>
              <a:t>(</a:t>
            </a:r>
            <a:r>
              <a:rPr lang="da-DK" dirty="0" err="1"/>
              <a:t>null</a:t>
            </a:r>
            <a:r>
              <a:rPr lang="da-DK" dirty="0"/>
              <a:t>); // </a:t>
            </a:r>
            <a:r>
              <a:rPr lang="da-DK" dirty="0" err="1"/>
              <a:t>uups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en-US" dirty="0"/>
              <a:t>Why do we make the fields private in the first place?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A2CF0-EB87-0449-8623-562EAD1298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3FC423-1772-8541-9566-26C2F3B8703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E6DC-70CA-0146-8EE3-CDAF077A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from C# - 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C92DD7-5B86-D14B-AA23-C622D6A64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889" y="914400"/>
            <a:ext cx="7499759" cy="56705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8D463-5406-EE4C-87E8-58445DB93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3FC423-1772-8541-9566-26C2F3B8703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56303"/>
      </p:ext>
    </p:extLst>
  </p:cSld>
  <p:clrMapOvr>
    <a:masterClrMapping/>
  </p:clrMapOvr>
</p:sld>
</file>

<file path=ppt/theme/theme1.xml><?xml version="1.0" encoding="utf-8"?>
<a:theme xmlns:a="http://schemas.openxmlformats.org/drawingml/2006/main" name="ITU-Slideset">
  <a:themeElements>
    <a:clrScheme name="SimpleOrangeLin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00"/>
      </a:folHlink>
    </a:clrScheme>
    <a:fontScheme name="SimpleOrangeLine">
      <a:majorFont>
        <a:latin typeface="Tempus Sans ITC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66"/>
            </a:solidFill>
            <a:effectLst/>
            <a:latin typeface="Georgi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66"/>
            </a:solidFill>
            <a:effectLst/>
            <a:latin typeface="Georgia" charset="0"/>
          </a:defRPr>
        </a:defPPr>
      </a:lstStyle>
    </a:lnDef>
  </a:objectDefaults>
  <a:extraClrSchemeLst>
    <a:extraClrScheme>
      <a:clrScheme name="SimpleOrangeLin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mpleOrangeLin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leOrangeLin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leOrangeLin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leOrangeLin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leOrangeLin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leOrangeLin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leOrangeLin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ITU-Slideset</Template>
  <TotalTime>434</TotalTime>
  <Words>1027</Words>
  <Application>Microsoft Macintosh PowerPoint</Application>
  <PresentationFormat>A4 Paper (210x297 mm)</PresentationFormat>
  <Paragraphs>186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Georgia</vt:lpstr>
      <vt:lpstr>Tempus Sans ITC</vt:lpstr>
      <vt:lpstr>Times New Roman</vt:lpstr>
      <vt:lpstr>ITU-Slideset</vt:lpstr>
      <vt:lpstr>Kotlin (on Android) No News is good News</vt:lpstr>
      <vt:lpstr>What makes a good programming language</vt:lpstr>
      <vt:lpstr>Kotlin at a glance</vt:lpstr>
      <vt:lpstr>Practical</vt:lpstr>
      <vt:lpstr>Not only classes can be top level</vt:lpstr>
      <vt:lpstr>The small things</vt:lpstr>
      <vt:lpstr>Null pointers</vt:lpstr>
      <vt:lpstr>Properties</vt:lpstr>
      <vt:lpstr>Properties from C# - I</vt:lpstr>
      <vt:lpstr>C# getter and setter</vt:lpstr>
      <vt:lpstr>Kotlin properties</vt:lpstr>
      <vt:lpstr>Kotlin extension methods</vt:lpstr>
      <vt:lpstr>Extensions to AndroidStudio</vt:lpstr>
      <vt:lpstr>The last goodies</vt:lpstr>
      <vt:lpstr>Call backs</vt:lpstr>
      <vt:lpstr>A silly axample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(on Android)</dc:title>
  <dc:creator>Kasper Oesterbye</dc:creator>
  <cp:lastModifiedBy>Kasper Oesterbye</cp:lastModifiedBy>
  <cp:revision>40</cp:revision>
  <cp:lastPrinted>2007-11-29T10:56:22Z</cp:lastPrinted>
  <dcterms:created xsi:type="dcterms:W3CDTF">2018-02-13T11:33:29Z</dcterms:created>
  <dcterms:modified xsi:type="dcterms:W3CDTF">2018-02-14T19:52:54Z</dcterms:modified>
</cp:coreProperties>
</file>