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1FF"/>
    <a:srgbClr val="1CD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080D5-FDBB-4D79-BDF4-3B30BC5234DF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2A118-049A-4E1F-BBE4-A5E1C85A7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968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2A118-049A-4E1F-BBE4-A5E1C85A753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995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заголовок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2"/>
            <a:ext cx="9144002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800"/>
            <a:ext cx="9143999" cy="3215641"/>
          </a:xfrm>
        </p:spPr>
        <p:txBody>
          <a:bodyPr lIns="0" rIns="0" bIns="0" rtlCol="0" anchor="b" anchorCtr="0">
            <a:noAutofit/>
          </a:bodyPr>
          <a:lstStyle>
            <a:lvl1pPr algn="ctr">
              <a:defRPr lang="ru-RU" sz="4500" kern="1200" cap="all" spc="225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9143998" cy="2577772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2400" b="0" i="0" cap="all" spc="45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342900" indent="0" algn="ctr">
              <a:buNone/>
              <a:defRPr lang="ru-RU" sz="1500"/>
            </a:lvl2pPr>
            <a:lvl3pPr marL="685800" indent="0" algn="ctr">
              <a:buNone/>
              <a:defRPr lang="ru-RU" sz="1350"/>
            </a:lvl3pPr>
            <a:lvl4pPr marL="1028700" indent="0" algn="ctr">
              <a:buNone/>
              <a:defRPr lang="ru-RU" sz="1200"/>
            </a:lvl4pPr>
            <a:lvl5pPr marL="1371600" indent="0" algn="ctr">
              <a:buNone/>
              <a:defRPr lang="ru-RU" sz="1200"/>
            </a:lvl5pPr>
            <a:lvl6pPr marL="1714500" indent="0" algn="ctr">
              <a:buNone/>
              <a:defRPr lang="ru-RU" sz="1200"/>
            </a:lvl6pPr>
            <a:lvl7pPr marL="2057400" indent="0" algn="ctr">
              <a:buNone/>
              <a:defRPr lang="ru-RU" sz="1200"/>
            </a:lvl7pPr>
            <a:lvl8pPr marL="2400300" indent="0" algn="ctr">
              <a:buNone/>
              <a:defRPr lang="ru-RU" sz="1200"/>
            </a:lvl8pPr>
            <a:lvl9pPr marL="2743200" indent="0" algn="ctr">
              <a:buNone/>
              <a:defRPr lang="ru-RU" sz="12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36655015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529797" y="-6350"/>
            <a:ext cx="461596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67220" y="173736"/>
            <a:ext cx="3264497" cy="2203704"/>
          </a:xfrm>
        </p:spPr>
        <p:txBody>
          <a:bodyPr rtlCol="0" anchor="b">
            <a:noAutofit/>
          </a:bodyPr>
          <a:lstStyle>
            <a:lvl1pPr algn="l">
              <a:defRPr lang="ru-RU" sz="24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252413" y="336550"/>
            <a:ext cx="3977730" cy="6184900"/>
          </a:xfrm>
        </p:spPr>
        <p:txBody>
          <a:bodyPr rtlCol="0"/>
          <a:lstStyle>
            <a:lvl1pPr algn="ctr">
              <a:defRPr lang="ru-RU" sz="1500"/>
            </a:lvl1pPr>
          </a:lstStyle>
          <a:p>
            <a:pPr rtl="0"/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5167220" y="3104278"/>
            <a:ext cx="3278670" cy="3022201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750"/>
              </a:spcBef>
              <a:spcAft>
                <a:spcPts val="45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ru-RU" sz="1350" spc="0" baseline="0">
                <a:solidFill>
                  <a:schemeClr val="bg1"/>
                </a:solidFill>
                <a:latin typeface="+mn-lt"/>
              </a:defRPr>
            </a:lvl1pPr>
            <a:lvl2pPr marL="426911" indent="-214313">
              <a:lnSpc>
                <a:spcPct val="120000"/>
              </a:lnSpc>
              <a:spcBef>
                <a:spcPts val="750"/>
              </a:spcBef>
              <a:spcAft>
                <a:spcPts val="45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350" spc="0"/>
            </a:lvl2pPr>
            <a:lvl3pPr marL="646367" indent="-214313">
              <a:lnSpc>
                <a:spcPct val="120000"/>
              </a:lnSpc>
              <a:spcBef>
                <a:spcPts val="750"/>
              </a:spcBef>
              <a:spcAft>
                <a:spcPts val="45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350" spc="0"/>
            </a:lvl3pPr>
            <a:lvl4pPr marL="864108" indent="-214313">
              <a:lnSpc>
                <a:spcPct val="120000"/>
              </a:lnSpc>
              <a:spcBef>
                <a:spcPts val="750"/>
              </a:spcBef>
              <a:spcAft>
                <a:spcPts val="45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35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5728" y="6226199"/>
            <a:ext cx="2057400" cy="365125"/>
          </a:xfrm>
        </p:spPr>
        <p:txBody>
          <a:bodyPr rtlCol="0">
            <a:noAutofit/>
          </a:bodyPr>
          <a:lstStyle>
            <a:lvl1pPr>
              <a:defRPr lang="ru-RU" sz="9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5167220" y="2679480"/>
            <a:ext cx="3264497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4407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" y="-6350"/>
            <a:ext cx="3485213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26873" y="2680134"/>
            <a:ext cx="233555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527" y="171396"/>
            <a:ext cx="2802473" cy="2202350"/>
          </a:xfrm>
        </p:spPr>
        <p:txBody>
          <a:bodyPr rtlCol="0" anchor="b">
            <a:noAutofit/>
          </a:bodyPr>
          <a:lstStyle>
            <a:lvl1pPr algn="l">
              <a:defRPr lang="ru-RU" sz="24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31287" y="3078481"/>
            <a:ext cx="2331145" cy="30479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750"/>
              </a:spcBef>
              <a:spcAft>
                <a:spcPts val="45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ru-RU" sz="1350" spc="0" baseline="0">
                <a:solidFill>
                  <a:schemeClr val="bg1"/>
                </a:solidFill>
                <a:latin typeface="+mn-lt"/>
              </a:defRPr>
            </a:lvl1pPr>
            <a:lvl2pPr marL="426911" indent="-214313">
              <a:lnSpc>
                <a:spcPct val="120000"/>
              </a:lnSpc>
              <a:spcBef>
                <a:spcPts val="750"/>
              </a:spcBef>
              <a:spcAft>
                <a:spcPts val="45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350" spc="0"/>
            </a:lvl2pPr>
            <a:lvl3pPr marL="646367" indent="-214313">
              <a:lnSpc>
                <a:spcPct val="120000"/>
              </a:lnSpc>
              <a:spcBef>
                <a:spcPts val="750"/>
              </a:spcBef>
              <a:spcAft>
                <a:spcPts val="45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350" spc="0"/>
            </a:lvl3pPr>
            <a:lvl4pPr marL="864108" indent="-214313">
              <a:lnSpc>
                <a:spcPct val="120000"/>
              </a:lnSpc>
              <a:spcBef>
                <a:spcPts val="750"/>
              </a:spcBef>
              <a:spcAft>
                <a:spcPts val="45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35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2" name="Заполнитель таблицы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3800475" y="404814"/>
            <a:ext cx="5029200" cy="6048375"/>
          </a:xfrm>
        </p:spPr>
        <p:txBody>
          <a:bodyPr rtlCol="0"/>
          <a:lstStyle>
            <a:lvl1pPr>
              <a:defRPr lang="ru-RU" sz="1800">
                <a:latin typeface="+mn-lt"/>
              </a:defRPr>
            </a:lvl1pPr>
          </a:lstStyle>
          <a:p>
            <a:pPr rtl="0"/>
            <a:r>
              <a:rPr lang="ru-RU" smtClean="0"/>
              <a:t>Вставка таблицы</a:t>
            </a:r>
            <a:endParaRPr lang="ru-RU"/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304" y="6237288"/>
            <a:ext cx="3086100" cy="365125"/>
          </a:xfrm>
        </p:spPr>
        <p:txBody>
          <a:bodyPr rtlCol="0">
            <a:noAutofit/>
          </a:bodyPr>
          <a:lstStyle>
            <a:lvl1pPr algn="l">
              <a:defRPr lang="ru-RU" sz="900" spc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17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" y="0"/>
            <a:ext cx="9143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1350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05279" y="1983416"/>
            <a:ext cx="782672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172" y="433906"/>
            <a:ext cx="7886701" cy="1327464"/>
          </a:xfrm>
        </p:spPr>
        <p:txBody>
          <a:bodyPr rtlCol="0" anchor="b">
            <a:noAutofit/>
          </a:bodyPr>
          <a:lstStyle>
            <a:lvl1pPr algn="l">
              <a:defRPr lang="ru-RU" sz="24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10726" y="2465536"/>
            <a:ext cx="5477654" cy="3427265"/>
          </a:xfrm>
        </p:spPr>
        <p:txBody>
          <a:bodyPr rtlCol="0"/>
          <a:lstStyle>
            <a:lvl1pPr marL="212598" indent="-212598">
              <a:lnSpc>
                <a:spcPct val="120000"/>
              </a:lnSpc>
              <a:spcBef>
                <a:spcPts val="75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ru-RU" sz="1350" spc="0" baseline="0">
                <a:solidFill>
                  <a:schemeClr val="bg1"/>
                </a:solidFill>
                <a:latin typeface="+mn-lt"/>
              </a:defRPr>
            </a:lvl1pPr>
            <a:lvl2pPr marL="425196" indent="-212598">
              <a:lnSpc>
                <a:spcPct val="120000"/>
              </a:lnSpc>
              <a:spcBef>
                <a:spcPts val="375"/>
              </a:spcBef>
              <a:buClr>
                <a:schemeClr val="accent3"/>
              </a:buClr>
              <a:defRPr lang="ru-RU" sz="1350" spc="0"/>
            </a:lvl2pPr>
            <a:lvl3pPr marL="644652" indent="-212598">
              <a:lnSpc>
                <a:spcPct val="120000"/>
              </a:lnSpc>
              <a:spcBef>
                <a:spcPts val="375"/>
              </a:spcBef>
              <a:buClr>
                <a:schemeClr val="accent3"/>
              </a:buClr>
              <a:defRPr lang="ru-RU" sz="1350" spc="0"/>
            </a:lvl3pPr>
            <a:lvl4pPr marL="864108">
              <a:lnSpc>
                <a:spcPct val="120000"/>
              </a:lnSpc>
              <a:spcBef>
                <a:spcPts val="375"/>
              </a:spcBef>
              <a:buClr>
                <a:schemeClr val="accent3"/>
              </a:buClr>
              <a:defRPr lang="ru-RU" sz="135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6294120" y="2465388"/>
            <a:ext cx="2142649" cy="3427412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ru-RU" sz="1350">
                <a:solidFill>
                  <a:schemeClr val="bg1"/>
                </a:solidFill>
                <a:latin typeface="+mn-lt"/>
              </a:defRPr>
            </a:lvl1pPr>
            <a:lvl2pPr marL="342900" indent="0">
              <a:lnSpc>
                <a:spcPct val="120000"/>
              </a:lnSpc>
              <a:spcBef>
                <a:spcPts val="750"/>
              </a:spcBef>
              <a:buNone/>
              <a:defRPr lang="ru-RU" sz="1200">
                <a:solidFill>
                  <a:schemeClr val="bg1"/>
                </a:solidFill>
                <a:latin typeface="+mn-lt"/>
              </a:defRPr>
            </a:lvl2pPr>
            <a:lvl3pPr marL="685800" indent="0">
              <a:lnSpc>
                <a:spcPct val="120000"/>
              </a:lnSpc>
              <a:spcBef>
                <a:spcPts val="750"/>
              </a:spcBef>
              <a:buNone/>
              <a:defRPr lang="ru-RU" sz="1050">
                <a:solidFill>
                  <a:schemeClr val="bg1"/>
                </a:solidFill>
                <a:latin typeface="+mn-lt"/>
              </a:defRPr>
            </a:lvl3pPr>
            <a:lvl4pPr marL="1028700" indent="0">
              <a:lnSpc>
                <a:spcPct val="120000"/>
              </a:lnSpc>
              <a:spcBef>
                <a:spcPts val="750"/>
              </a:spcBef>
              <a:buNone/>
              <a:defRPr lang="ru-RU" sz="900">
                <a:solidFill>
                  <a:schemeClr val="bg1"/>
                </a:solidFill>
                <a:latin typeface="+mn-lt"/>
              </a:defRPr>
            </a:lvl4pPr>
            <a:lvl5pPr marL="1371600" indent="0">
              <a:lnSpc>
                <a:spcPct val="120000"/>
              </a:lnSpc>
              <a:spcBef>
                <a:spcPts val="750"/>
              </a:spcBef>
              <a:buNone/>
              <a:defRPr lang="ru-RU" sz="9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304" y="6237288"/>
            <a:ext cx="3086100" cy="365125"/>
          </a:xfrm>
        </p:spPr>
        <p:txBody>
          <a:bodyPr rtlCol="0">
            <a:noAutofit/>
          </a:bodyPr>
          <a:lstStyle>
            <a:lvl1pPr algn="l">
              <a:defRPr lang="ru-RU" sz="900" spc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5728" y="6226199"/>
            <a:ext cx="2057400" cy="365125"/>
          </a:xfrm>
        </p:spPr>
        <p:txBody>
          <a:bodyPr rtlCol="0">
            <a:noAutofit/>
          </a:bodyPr>
          <a:lstStyle>
            <a:lvl1pPr>
              <a:defRPr lang="ru-RU" sz="9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967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41402" y="343815"/>
            <a:ext cx="8663026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1350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05280" y="1991547"/>
            <a:ext cx="791007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528" y="643843"/>
            <a:ext cx="7886701" cy="1140849"/>
          </a:xfrm>
        </p:spPr>
        <p:txBody>
          <a:bodyPr lIns="0" rtlCol="0" anchor="b">
            <a:noAutofit/>
          </a:bodyPr>
          <a:lstStyle>
            <a:lvl1pPr algn="l">
              <a:defRPr lang="ru-RU" sz="24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Заполнитель таблицы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26269" y="2560638"/>
            <a:ext cx="7886700" cy="3478212"/>
          </a:xfrm>
        </p:spPr>
        <p:txBody>
          <a:bodyPr rtlCol="0"/>
          <a:lstStyle>
            <a:lvl1pPr>
              <a:defRPr lang="ru-RU" sz="1800">
                <a:latin typeface="+mn-lt"/>
              </a:defRPr>
            </a:lvl1pPr>
          </a:lstStyle>
          <a:p>
            <a:pPr rtl="0"/>
            <a:r>
              <a:rPr lang="ru-RU" smtClean="0"/>
              <a:t>Вставка таблицы</a:t>
            </a:r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05279" y="1983705"/>
            <a:ext cx="782672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304" y="6237288"/>
            <a:ext cx="3086100" cy="365125"/>
          </a:xfrm>
        </p:spPr>
        <p:txBody>
          <a:bodyPr rtlCol="0">
            <a:noAutofit/>
          </a:bodyPr>
          <a:lstStyle>
            <a:lvl1pPr algn="l">
              <a:defRPr lang="ru-RU" sz="900" spc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5728" y="6226199"/>
            <a:ext cx="2057400" cy="365125"/>
          </a:xfrm>
        </p:spPr>
        <p:txBody>
          <a:bodyPr rtlCol="0">
            <a:noAutofit/>
          </a:bodyPr>
          <a:lstStyle>
            <a:lvl1pPr>
              <a:defRPr lang="ru-RU" sz="9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132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ключение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3431597" y="4138"/>
            <a:ext cx="5712403" cy="6853863"/>
            <a:chOff x="4575462" y="4137"/>
            <a:chExt cx="7616537" cy="6853863"/>
          </a:xfrm>
        </p:grpSpPr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Овал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sz="1350" dirty="0"/>
              </a:p>
            </p:txBody>
          </p:sp>
          <p:sp>
            <p:nvSpPr>
              <p:cNvPr id="18" name="Графический объект 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sz="1350" dirty="0"/>
              </a:p>
            </p:txBody>
          </p:sp>
        </p:grpSp>
        <p:pic>
          <p:nvPicPr>
            <p:cNvPr id="4" name="Объект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873" y="173735"/>
            <a:ext cx="3307136" cy="2203704"/>
          </a:xfrm>
        </p:spPr>
        <p:txBody>
          <a:bodyPr rtlCol="0" anchor="b">
            <a:noAutofit/>
          </a:bodyPr>
          <a:lstStyle>
            <a:lvl1pPr>
              <a:defRPr lang="ru-RU" sz="2400" cap="all" baseline="0">
                <a:solidFill>
                  <a:schemeClr val="accent3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3887" y="3079120"/>
            <a:ext cx="3309938" cy="2752725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750"/>
              </a:spcBef>
              <a:defRPr lang="ru-RU" sz="135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750"/>
              </a:spcBef>
              <a:buClr>
                <a:schemeClr val="accent3"/>
              </a:buClr>
              <a:defRPr lang="ru-RU" sz="12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750"/>
              </a:spcBef>
              <a:buClr>
                <a:schemeClr val="accent3"/>
              </a:buClr>
              <a:defRPr lang="ru-RU" sz="105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750"/>
              </a:spcBef>
              <a:buClr>
                <a:schemeClr val="accent3"/>
              </a:buClr>
              <a:defRPr lang="ru-RU" sz="9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750"/>
              </a:spcBef>
              <a:buClr>
                <a:schemeClr val="accent3"/>
              </a:buClr>
              <a:defRPr lang="ru-RU" sz="9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26874" y="2679192"/>
            <a:ext cx="3076447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5852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65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2"/>
            <a:ext cx="9144002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" y="1821181"/>
            <a:ext cx="9143996" cy="3215641"/>
          </a:xfrm>
        </p:spPr>
        <p:txBody>
          <a:bodyPr lIns="0" rIns="0" bIns="0" rtlCol="0" anchor="ctr" anchorCtr="0">
            <a:noAutofit/>
          </a:bodyPr>
          <a:lstStyle>
            <a:lvl1pPr algn="ctr">
              <a:defRPr lang="ru-RU" sz="4500" kern="1200" cap="all" spc="225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33432622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содержимое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0" y="-6350"/>
            <a:ext cx="9139327" cy="6864350"/>
            <a:chOff x="0" y="-6350"/>
            <a:chExt cx="12185769" cy="68643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sz="1350" dirty="0"/>
            </a:p>
          </p:txBody>
        </p:sp>
        <p:pic>
          <p:nvPicPr>
            <p:cNvPr id="6" name="Объект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Овал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sz="1350" dirty="0"/>
              </a:p>
            </p:txBody>
          </p:sp>
          <p:sp>
            <p:nvSpPr>
              <p:cNvPr id="9" name="Графический объект 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sz="1350" dirty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65125"/>
            <a:ext cx="3349877" cy="1936866"/>
          </a:xfrm>
        </p:spPr>
        <p:txBody>
          <a:bodyPr rtlCol="0" anchor="b"/>
          <a:lstStyle>
            <a:lvl1pPr>
              <a:defRPr lang="ru-RU" sz="24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26874" y="2620500"/>
            <a:ext cx="335374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51" y="3097849"/>
            <a:ext cx="3349878" cy="3405187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750"/>
              </a:spcBef>
              <a:spcAft>
                <a:spcPts val="450"/>
              </a:spcAft>
              <a:defRPr lang="ru-RU" sz="135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750"/>
              </a:spcBef>
              <a:spcAft>
                <a:spcPts val="450"/>
              </a:spcAft>
              <a:defRPr lang="ru-RU" sz="12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750"/>
              </a:spcBef>
              <a:spcAft>
                <a:spcPts val="450"/>
              </a:spcAft>
              <a:defRPr lang="ru-RU" sz="105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750"/>
              </a:spcBef>
              <a:spcAft>
                <a:spcPts val="450"/>
              </a:spcAft>
              <a:defRPr lang="ru-RU" sz="9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750"/>
              </a:spcBef>
              <a:spcAft>
                <a:spcPts val="450"/>
              </a:spcAft>
              <a:defRPr lang="ru-RU" sz="9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549147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41402" y="343815"/>
            <a:ext cx="8663026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135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1402" y="579120"/>
            <a:ext cx="8661196" cy="2733306"/>
          </a:xfrm>
        </p:spPr>
        <p:txBody>
          <a:bodyPr rtlCol="0" anchor="b">
            <a:noAutofit/>
          </a:bodyPr>
          <a:lstStyle>
            <a:lvl1pPr algn="ctr">
              <a:defRPr lang="ru-RU" sz="2400" cap="all" spc="225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1402" y="3484616"/>
            <a:ext cx="8671727" cy="2387865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4500" b="0" i="0" cap="all" spc="45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342900" indent="0" algn="ctr">
              <a:buNone/>
              <a:defRPr lang="ru-RU" sz="1500"/>
            </a:lvl2pPr>
            <a:lvl3pPr marL="685800" indent="0" algn="ctr">
              <a:buNone/>
              <a:defRPr lang="ru-RU" sz="1350"/>
            </a:lvl3pPr>
            <a:lvl4pPr marL="1028700" indent="0" algn="ctr">
              <a:buNone/>
              <a:defRPr lang="ru-RU" sz="1200"/>
            </a:lvl4pPr>
            <a:lvl5pPr marL="1371600" indent="0" algn="ctr">
              <a:buNone/>
              <a:defRPr lang="ru-RU" sz="1200"/>
            </a:lvl5pPr>
            <a:lvl6pPr marL="1714500" indent="0" algn="ctr">
              <a:buNone/>
              <a:defRPr lang="ru-RU" sz="1200"/>
            </a:lvl6pPr>
            <a:lvl7pPr marL="2057400" indent="0" algn="ctr">
              <a:buNone/>
              <a:defRPr lang="ru-RU" sz="1200"/>
            </a:lvl7pPr>
            <a:lvl8pPr marL="2400300" indent="0" algn="ctr">
              <a:buNone/>
              <a:defRPr lang="ru-RU" sz="1200"/>
            </a:lvl8pPr>
            <a:lvl9pPr marL="2743200" indent="0" algn="ctr">
              <a:buNone/>
              <a:defRPr lang="ru-RU" sz="12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304" y="6237288"/>
            <a:ext cx="3086100" cy="365125"/>
          </a:xfrm>
        </p:spPr>
        <p:txBody>
          <a:bodyPr rtlCol="0">
            <a:noAutofit/>
          </a:bodyPr>
          <a:lstStyle>
            <a:lvl1pPr algn="l">
              <a:defRPr lang="ru-RU" sz="900" spc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5728" y="6226199"/>
            <a:ext cx="2057400" cy="365125"/>
          </a:xfrm>
        </p:spPr>
        <p:txBody>
          <a:bodyPr rtlCol="0">
            <a:noAutofit/>
          </a:bodyPr>
          <a:lstStyle>
            <a:lvl1pPr>
              <a:defRPr lang="ru-RU" sz="9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312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" y="1"/>
            <a:ext cx="9143998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35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" y="-6350"/>
            <a:ext cx="4572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135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918" y="511762"/>
            <a:ext cx="3720623" cy="2785158"/>
          </a:xfrm>
        </p:spPr>
        <p:txBody>
          <a:bodyPr rtlCol="0" anchor="b">
            <a:noAutofit/>
          </a:bodyPr>
          <a:lstStyle>
            <a:lvl1pPr algn="l">
              <a:defRPr lang="ru-RU" sz="1800" cap="all" spc="225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1980" y="3484616"/>
            <a:ext cx="3718561" cy="2387865"/>
          </a:xfrm>
        </p:spPr>
        <p:txBody>
          <a:bodyPr rtlCol="0">
            <a:noAutofit/>
          </a:bodyPr>
          <a:lstStyle>
            <a:lvl1pPr marL="0" indent="0" algn="l">
              <a:buNone/>
              <a:defRPr lang="ru-RU" sz="2400" b="0" i="0" cap="all" spc="45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342900" indent="0" algn="ctr">
              <a:buNone/>
              <a:defRPr lang="ru-RU" sz="1500"/>
            </a:lvl2pPr>
            <a:lvl3pPr marL="685800" indent="0" algn="ctr">
              <a:buNone/>
              <a:defRPr lang="ru-RU" sz="1350"/>
            </a:lvl3pPr>
            <a:lvl4pPr marL="1028700" indent="0" algn="ctr">
              <a:buNone/>
              <a:defRPr lang="ru-RU" sz="1200"/>
            </a:lvl4pPr>
            <a:lvl5pPr marL="1371600" indent="0" algn="ctr">
              <a:buNone/>
              <a:defRPr lang="ru-RU" sz="1200"/>
            </a:lvl5pPr>
            <a:lvl6pPr marL="1714500" indent="0" algn="ctr">
              <a:buNone/>
              <a:defRPr lang="ru-RU" sz="1200"/>
            </a:lvl6pPr>
            <a:lvl7pPr marL="2057400" indent="0" algn="ctr">
              <a:buNone/>
              <a:defRPr lang="ru-RU" sz="1200"/>
            </a:lvl7pPr>
            <a:lvl8pPr marL="2400300" indent="0" algn="ctr">
              <a:buNone/>
              <a:defRPr lang="ru-RU" sz="1200"/>
            </a:lvl8pPr>
            <a:lvl9pPr marL="2743200" indent="0" algn="ctr">
              <a:buNone/>
              <a:defRPr lang="ru-RU" sz="12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3229" y="336550"/>
            <a:ext cx="3992165" cy="6184900"/>
          </a:xfrm>
        </p:spPr>
        <p:txBody>
          <a:bodyPr rtlCol="0"/>
          <a:lstStyle>
            <a:lvl1pPr algn="ctr">
              <a:defRPr lang="ru-RU" sz="1500"/>
            </a:lvl1pPr>
          </a:lstStyle>
          <a:p>
            <a:pPr rtl="0"/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304" y="6237288"/>
            <a:ext cx="3086100" cy="365125"/>
          </a:xfrm>
        </p:spPr>
        <p:txBody>
          <a:bodyPr rtlCol="0">
            <a:noAutofit/>
          </a:bodyPr>
          <a:lstStyle>
            <a:lvl1pPr algn="l">
              <a:defRPr lang="ru-RU" sz="900" spc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5728" y="6226199"/>
            <a:ext cx="2057400" cy="365125"/>
          </a:xfrm>
        </p:spPr>
        <p:txBody>
          <a:bodyPr rtlCol="0">
            <a:noAutofit/>
          </a:bodyPr>
          <a:lstStyle>
            <a:lvl1pPr>
              <a:defRPr lang="ru-RU" sz="9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669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Заголовок и 2 столбца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6350"/>
            <a:ext cx="1767254" cy="685386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767255" y="-6350"/>
            <a:ext cx="73738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1350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2479252" y="2002443"/>
            <a:ext cx="5941587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9252" y="113097"/>
            <a:ext cx="5565614" cy="1656304"/>
          </a:xfrm>
        </p:spPr>
        <p:txBody>
          <a:bodyPr lIns="0" rtlCol="0" anchor="b">
            <a:noAutofit/>
          </a:bodyPr>
          <a:lstStyle>
            <a:lvl1pPr algn="l">
              <a:defRPr lang="ru-RU" sz="24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2479252" y="2470151"/>
            <a:ext cx="5565614" cy="3676649"/>
          </a:xfrm>
        </p:spPr>
        <p:txBody>
          <a:bodyPr rtlCol="0"/>
          <a:lstStyle>
            <a:lvl1pPr marL="214313" indent="-214313">
              <a:lnSpc>
                <a:spcPct val="120000"/>
              </a:lnSpc>
              <a:spcBef>
                <a:spcPts val="750"/>
              </a:spcBef>
              <a:spcAft>
                <a:spcPts val="45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350">
                <a:solidFill>
                  <a:schemeClr val="bg1"/>
                </a:solidFill>
                <a:latin typeface="+mn-lt"/>
              </a:defRPr>
            </a:lvl1pPr>
            <a:lvl2pPr marL="600075" indent="-257175">
              <a:lnSpc>
                <a:spcPct val="120000"/>
              </a:lnSpc>
              <a:spcBef>
                <a:spcPts val="750"/>
              </a:spcBef>
              <a:spcAft>
                <a:spcPts val="45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200">
                <a:solidFill>
                  <a:schemeClr val="bg1"/>
                </a:solidFill>
                <a:latin typeface="+mn-lt"/>
              </a:defRPr>
            </a:lvl2pPr>
            <a:lvl3pPr marL="942975" indent="-257175">
              <a:lnSpc>
                <a:spcPct val="120000"/>
              </a:lnSpc>
              <a:spcBef>
                <a:spcPts val="750"/>
              </a:spcBef>
              <a:spcAft>
                <a:spcPts val="45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050">
                <a:solidFill>
                  <a:schemeClr val="bg1"/>
                </a:solidFill>
                <a:latin typeface="+mn-lt"/>
              </a:defRPr>
            </a:lvl3pPr>
            <a:lvl4pPr marL="1243013" indent="-214313">
              <a:lnSpc>
                <a:spcPct val="120000"/>
              </a:lnSpc>
              <a:spcBef>
                <a:spcPts val="750"/>
              </a:spcBef>
              <a:spcAft>
                <a:spcPts val="45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900">
                <a:solidFill>
                  <a:schemeClr val="bg1"/>
                </a:solidFill>
                <a:latin typeface="+mn-lt"/>
              </a:defRPr>
            </a:lvl4pPr>
            <a:lvl5pPr marL="1585913" indent="-214313">
              <a:lnSpc>
                <a:spcPct val="120000"/>
              </a:lnSpc>
              <a:spcBef>
                <a:spcPts val="750"/>
              </a:spcBef>
              <a:spcAft>
                <a:spcPts val="45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9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304" y="6237288"/>
            <a:ext cx="3086100" cy="365125"/>
          </a:xfrm>
        </p:spPr>
        <p:txBody>
          <a:bodyPr rtlCol="0">
            <a:noAutofit/>
          </a:bodyPr>
          <a:lstStyle>
            <a:lvl1pPr algn="l">
              <a:defRPr lang="ru-RU" sz="900" spc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5728" y="6226199"/>
            <a:ext cx="2057400" cy="365125"/>
          </a:xfrm>
        </p:spPr>
        <p:txBody>
          <a:bodyPr rtlCol="0">
            <a:noAutofit/>
          </a:bodyPr>
          <a:lstStyle>
            <a:lvl1pPr>
              <a:defRPr lang="ru-RU" sz="9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720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3" y="2"/>
            <a:ext cx="9143998" cy="6857998"/>
            <a:chOff x="3" y="2"/>
            <a:chExt cx="12191997" cy="6857998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sz="1350" dirty="0"/>
            </a:p>
          </p:txBody>
        </p:sp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Графический объект 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sz="1350" dirty="0"/>
              </a:p>
            </p:txBody>
          </p:sp>
          <p:sp>
            <p:nvSpPr>
              <p:cNvPr id="13" name="Графический объект 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sz="1350" dirty="0"/>
              </a:p>
            </p:txBody>
          </p:sp>
        </p:grpSp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Графический объект 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sz="1350" dirty="0"/>
              </a:p>
            </p:txBody>
          </p:sp>
          <p:sp>
            <p:nvSpPr>
              <p:cNvPr id="7" name="Графический объект 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sz="1350" dirty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336" y="264161"/>
            <a:ext cx="4745329" cy="3373973"/>
          </a:xfrm>
        </p:spPr>
        <p:txBody>
          <a:bodyPr rtlCol="0" anchor="b"/>
          <a:lstStyle>
            <a:lvl1pPr algn="ctr">
              <a:defRPr lang="ru-RU" sz="2400" cap="all" spc="45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199336" y="3962136"/>
            <a:ext cx="4745329" cy="2653771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350" b="0" i="0" cap="all" spc="225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342900" indent="0" algn="ctr">
              <a:buNone/>
              <a:defRPr lang="ru-RU" sz="1500"/>
            </a:lvl2pPr>
            <a:lvl3pPr marL="685800" indent="0" algn="ctr">
              <a:buNone/>
              <a:defRPr lang="ru-RU" sz="1350"/>
            </a:lvl3pPr>
            <a:lvl4pPr marL="1028700" indent="0" algn="ctr">
              <a:buNone/>
              <a:defRPr lang="ru-RU" sz="1200"/>
            </a:lvl4pPr>
            <a:lvl5pPr marL="1371600" indent="0" algn="ctr">
              <a:buNone/>
              <a:defRPr lang="ru-RU" sz="1200"/>
            </a:lvl5pPr>
            <a:lvl6pPr marL="1714500" indent="0" algn="ctr">
              <a:buNone/>
              <a:defRPr lang="ru-RU" sz="1200"/>
            </a:lvl6pPr>
            <a:lvl7pPr marL="2057400" indent="0" algn="ctr">
              <a:buNone/>
              <a:defRPr lang="ru-RU" sz="1200"/>
            </a:lvl7pPr>
            <a:lvl8pPr marL="2400300" indent="0" algn="ctr">
              <a:buNone/>
              <a:defRPr lang="ru-RU" sz="1200"/>
            </a:lvl8pPr>
            <a:lvl9pPr marL="2743200" indent="0" algn="ctr">
              <a:buNone/>
              <a:defRPr lang="ru-RU" sz="12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33775989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-1" y="-6350"/>
            <a:ext cx="9144000" cy="6864350"/>
            <a:chOff x="-1" y="-6350"/>
            <a:chExt cx="12192000" cy="68643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sz="1350" dirty="0"/>
            </a:p>
          </p:txBody>
        </p:sp>
        <p:pic>
          <p:nvPicPr>
            <p:cNvPr id="6" name="Рисунок 5" descr="Сине-лиловая спираль&#10;&#10;Автоматически созданное описание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Графический объект 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sz="1350" dirty="0"/>
              </a:p>
            </p:txBody>
          </p:sp>
          <p:sp>
            <p:nvSpPr>
              <p:cNvPr id="12" name="Графический объект 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sz="1350" dirty="0"/>
              </a:p>
            </p:txBody>
          </p:sp>
          <p:sp>
            <p:nvSpPr>
              <p:cNvPr id="13" name="Графический объект 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sz="1350" dirty="0"/>
              </a:p>
            </p:txBody>
          </p:sp>
        </p:grp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Графический объект 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sz="1350" dirty="0"/>
              </a:p>
            </p:txBody>
          </p:sp>
          <p:sp>
            <p:nvSpPr>
              <p:cNvPr id="10" name="Графический объект 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sz="1350" dirty="0"/>
              </a:p>
            </p:txBody>
          </p:sp>
        </p:grpSp>
      </p:grp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1776854" y="2002443"/>
            <a:ext cx="665514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9715" y="162560"/>
            <a:ext cx="6632288" cy="1616904"/>
          </a:xfrm>
        </p:spPr>
        <p:txBody>
          <a:bodyPr lIns="0" rtlCol="0" anchor="b">
            <a:noAutofit/>
          </a:bodyPr>
          <a:lstStyle>
            <a:lvl1pPr algn="l">
              <a:defRPr lang="ru-RU" sz="24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1779751" y="2474812"/>
            <a:ext cx="3011324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75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350" spc="0" baseline="0">
                <a:solidFill>
                  <a:schemeClr val="bg1"/>
                </a:solidFill>
                <a:latin typeface="+mn-lt"/>
              </a:defRPr>
            </a:lvl1pPr>
            <a:lvl2pPr marL="212598" indent="-214313">
              <a:lnSpc>
                <a:spcPct val="120000"/>
              </a:lnSpc>
              <a:spcBef>
                <a:spcPts val="75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350" spc="0">
                <a:solidFill>
                  <a:schemeClr val="bg1"/>
                </a:solidFill>
              </a:defRPr>
            </a:lvl2pPr>
            <a:lvl3pPr marL="425196" indent="-214313">
              <a:lnSpc>
                <a:spcPct val="120000"/>
              </a:lnSpc>
              <a:spcBef>
                <a:spcPts val="75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350" spc="0">
                <a:solidFill>
                  <a:schemeClr val="bg1"/>
                </a:solidFill>
              </a:defRPr>
            </a:lvl3pPr>
            <a:lvl4pPr marL="644652" indent="-214313">
              <a:lnSpc>
                <a:spcPct val="120000"/>
              </a:lnSpc>
              <a:spcBef>
                <a:spcPts val="75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35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21" name="Объект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5246369" y="2474812"/>
            <a:ext cx="3170499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75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350" spc="0" baseline="0">
                <a:solidFill>
                  <a:schemeClr val="bg1"/>
                </a:solidFill>
                <a:latin typeface="+mn-lt"/>
              </a:defRPr>
            </a:lvl1pPr>
            <a:lvl2pPr marL="212598" indent="-214313">
              <a:lnSpc>
                <a:spcPct val="120000"/>
              </a:lnSpc>
              <a:spcBef>
                <a:spcPts val="75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350" spc="0">
                <a:solidFill>
                  <a:schemeClr val="bg1"/>
                </a:solidFill>
              </a:defRPr>
            </a:lvl2pPr>
            <a:lvl3pPr marL="425196" indent="-214313">
              <a:lnSpc>
                <a:spcPct val="120000"/>
              </a:lnSpc>
              <a:spcBef>
                <a:spcPts val="75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350" spc="0">
                <a:solidFill>
                  <a:schemeClr val="bg1"/>
                </a:solidFill>
              </a:defRPr>
            </a:lvl3pPr>
            <a:lvl4pPr marL="644652" indent="-214313">
              <a:lnSpc>
                <a:spcPct val="120000"/>
              </a:lnSpc>
              <a:spcBef>
                <a:spcPts val="75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35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304" y="6237288"/>
            <a:ext cx="3086100" cy="365125"/>
          </a:xfrm>
        </p:spPr>
        <p:txBody>
          <a:bodyPr rtlCol="0">
            <a:noAutofit/>
          </a:bodyPr>
          <a:lstStyle>
            <a:lvl1pPr algn="l">
              <a:defRPr lang="ru-RU" sz="900" spc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5728" y="6226199"/>
            <a:ext cx="2057400" cy="365125"/>
          </a:xfrm>
        </p:spPr>
        <p:txBody>
          <a:bodyPr rtlCol="0">
            <a:noAutofit/>
          </a:bodyPr>
          <a:lstStyle>
            <a:lvl1pPr>
              <a:defRPr lang="ru-RU" sz="9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595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41402" y="343815"/>
            <a:ext cx="8663026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1350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05279" y="1983705"/>
            <a:ext cx="782672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 rot="10800000" flipH="1">
            <a:off x="7866398" y="4210020"/>
            <a:ext cx="565604" cy="1865729"/>
            <a:chOff x="653351" y="2693558"/>
            <a:chExt cx="754139" cy="1865729"/>
          </a:xfrm>
        </p:grpSpPr>
        <p:sp>
          <p:nvSpPr>
            <p:cNvPr id="10" name="Графический объект 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sz="1350" dirty="0"/>
            </a:p>
          </p:txBody>
        </p:sp>
        <p:sp>
          <p:nvSpPr>
            <p:cNvPr id="11" name="Графический объект 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sz="1350" dirty="0"/>
            </a:p>
          </p:txBody>
        </p:sp>
        <p:sp>
          <p:nvSpPr>
            <p:cNvPr id="12" name="Графический объект 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sz="1350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6260" y="430482"/>
            <a:ext cx="7875742" cy="1327464"/>
          </a:xfrm>
        </p:spPr>
        <p:txBody>
          <a:bodyPr rtlCol="0" anchor="b">
            <a:noAutofit/>
          </a:bodyPr>
          <a:lstStyle>
            <a:lvl1pPr algn="l">
              <a:defRPr lang="ru-RU" sz="24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605279" y="2465540"/>
            <a:ext cx="2830940" cy="3723753"/>
          </a:xfrm>
        </p:spPr>
        <p:txBody>
          <a:bodyPr rtlCol="0"/>
          <a:lstStyle>
            <a:lvl1pPr marL="257175" indent="-257175">
              <a:lnSpc>
                <a:spcPct val="120000"/>
              </a:lnSpc>
              <a:spcBef>
                <a:spcPts val="75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lang="ru-RU" sz="1350" spc="0" baseline="0">
                <a:solidFill>
                  <a:schemeClr val="bg1"/>
                </a:solidFill>
                <a:latin typeface="+mn-lt"/>
              </a:defRPr>
            </a:lvl1pPr>
            <a:lvl2pPr marL="469773" indent="-257175">
              <a:lnSpc>
                <a:spcPct val="120000"/>
              </a:lnSpc>
              <a:spcBef>
                <a:spcPts val="75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lang="ru-RU" sz="1350" spc="0">
                <a:solidFill>
                  <a:schemeClr val="bg1"/>
                </a:solidFill>
                <a:latin typeface="+mn-lt"/>
              </a:defRPr>
            </a:lvl2pPr>
            <a:lvl3pPr marL="689229" indent="-257175">
              <a:lnSpc>
                <a:spcPct val="120000"/>
              </a:lnSpc>
              <a:spcBef>
                <a:spcPts val="75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lang="ru-RU" sz="1350" spc="0">
                <a:solidFill>
                  <a:schemeClr val="bg1"/>
                </a:solidFill>
                <a:latin typeface="+mn-lt"/>
              </a:defRPr>
            </a:lvl3pPr>
            <a:lvl4pPr marL="906971" indent="-257175">
              <a:lnSpc>
                <a:spcPct val="120000"/>
              </a:lnSpc>
              <a:spcBef>
                <a:spcPts val="75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lang="ru-RU" sz="135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3695700" y="2465540"/>
            <a:ext cx="4736302" cy="3723753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75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350" spc="0" baseline="0">
                <a:solidFill>
                  <a:schemeClr val="bg1"/>
                </a:solidFill>
                <a:latin typeface="+mn-lt"/>
              </a:defRPr>
            </a:lvl1pPr>
            <a:lvl2pPr marL="212598" indent="-214313">
              <a:lnSpc>
                <a:spcPct val="120000"/>
              </a:lnSpc>
              <a:spcBef>
                <a:spcPts val="75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350" spc="0">
                <a:solidFill>
                  <a:schemeClr val="bg1"/>
                </a:solidFill>
                <a:latin typeface="+mn-lt"/>
              </a:defRPr>
            </a:lvl2pPr>
            <a:lvl3pPr marL="425196" indent="-214313">
              <a:lnSpc>
                <a:spcPct val="120000"/>
              </a:lnSpc>
              <a:spcBef>
                <a:spcPts val="75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350" spc="0">
                <a:solidFill>
                  <a:schemeClr val="bg1"/>
                </a:solidFill>
                <a:latin typeface="+mn-lt"/>
              </a:defRPr>
            </a:lvl3pPr>
            <a:lvl4pPr marL="644652" indent="-214313">
              <a:lnSpc>
                <a:spcPct val="120000"/>
              </a:lnSpc>
              <a:spcBef>
                <a:spcPts val="75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35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304" y="6237288"/>
            <a:ext cx="3086100" cy="365125"/>
          </a:xfrm>
        </p:spPr>
        <p:txBody>
          <a:bodyPr rtlCol="0">
            <a:noAutofit/>
          </a:bodyPr>
          <a:lstStyle>
            <a:lvl1pPr algn="l">
              <a:defRPr lang="ru-RU" sz="900" spc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5728" y="6226199"/>
            <a:ext cx="2057400" cy="365125"/>
          </a:xfrm>
        </p:spPr>
        <p:txBody>
          <a:bodyPr rtlCol="0">
            <a:noAutofit/>
          </a:bodyPr>
          <a:lstStyle>
            <a:lvl1pPr>
              <a:defRPr lang="ru-RU" sz="9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704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9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ru-RU" sz="9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ru-RU" sz="9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9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ru-RU" sz="3300" kern="1200" spc="225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lang="ru-RU" sz="21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600075" indent="-257175" algn="l" defTabSz="685800" rtl="0" eaLnBrk="1" latinLnBrk="0" hangingPunct="1">
        <a:lnSpc>
          <a:spcPct val="90000"/>
        </a:lnSpc>
        <a:spcBef>
          <a:spcPts val="375"/>
        </a:spcBef>
        <a:buClr>
          <a:schemeClr val="accent6"/>
        </a:buClr>
        <a:buFont typeface="Arial" panose="020B0604020202020204" pitchFamily="34" charset="0"/>
        <a:buChar char="•"/>
        <a:defRPr lang="ru-RU"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942975" indent="-257175" algn="l" defTabSz="685800" rtl="0" eaLnBrk="1" latinLnBrk="0" hangingPunct="1">
        <a:lnSpc>
          <a:spcPct val="90000"/>
        </a:lnSpc>
        <a:spcBef>
          <a:spcPts val="375"/>
        </a:spcBef>
        <a:buClr>
          <a:schemeClr val="accent6"/>
        </a:buClr>
        <a:buFont typeface="Arial" panose="020B0604020202020204" pitchFamily="34" charset="0"/>
        <a:buChar char="•"/>
        <a:defRPr lang="ru-RU" sz="1500" kern="1200">
          <a:solidFill>
            <a:schemeClr val="bg1"/>
          </a:solidFill>
          <a:latin typeface="+mn-lt"/>
          <a:ea typeface="+mn-ea"/>
          <a:cs typeface="+mn-cs"/>
        </a:defRPr>
      </a:lvl3pPr>
      <a:lvl4pPr marL="1243013" indent="-214313" algn="l" defTabSz="685800" rtl="0" eaLnBrk="1" latinLnBrk="0" hangingPunct="1">
        <a:lnSpc>
          <a:spcPct val="90000"/>
        </a:lnSpc>
        <a:spcBef>
          <a:spcPts val="375"/>
        </a:spcBef>
        <a:buClr>
          <a:schemeClr val="accent6"/>
        </a:buClr>
        <a:buFont typeface="Arial" panose="020B0604020202020204" pitchFamily="34" charset="0"/>
        <a:buChar char="•"/>
        <a:defRPr lang="ru-RU" sz="1350" kern="1200">
          <a:solidFill>
            <a:schemeClr val="bg1"/>
          </a:solidFill>
          <a:latin typeface="+mn-lt"/>
          <a:ea typeface="+mn-ea"/>
          <a:cs typeface="+mn-cs"/>
        </a:defRPr>
      </a:lvl4pPr>
      <a:lvl5pPr marL="1585913" indent="-214313" algn="l" defTabSz="685800" rtl="0" eaLnBrk="1" latinLnBrk="0" hangingPunct="1">
        <a:lnSpc>
          <a:spcPct val="90000"/>
        </a:lnSpc>
        <a:spcBef>
          <a:spcPts val="375"/>
        </a:spcBef>
        <a:buClr>
          <a:schemeClr val="accent6"/>
        </a:buClr>
        <a:buFont typeface="Arial" panose="020B0604020202020204" pitchFamily="34" charset="0"/>
        <a:buChar char="•"/>
        <a:defRPr lang="ru-RU" sz="135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ru-RU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ru-RU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ru-RU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ru-RU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lang="ru-RU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ru-RU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ru-RU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ru-RU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ru-RU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ru-RU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ru-RU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ru-RU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ru-RU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fif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dirty="0" err="1" smtClean="0">
                <a:solidFill>
                  <a:schemeClr val="bg1"/>
                </a:solidFill>
              </a:rPr>
              <a:t>Прогнозирование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оттока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клиентов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телеком-оператора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055091" y="68470"/>
            <a:ext cx="5530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1CDFF5"/>
                </a:solidFill>
              </a:rPr>
              <a:t>Системы искусственного интеллекта (ПОМС)</a:t>
            </a:r>
            <a:endParaRPr lang="ru-RU" b="0" i="0" dirty="0">
              <a:solidFill>
                <a:srgbClr val="1CDFF5"/>
              </a:solidFill>
              <a:effectLst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999" y="3520441"/>
            <a:ext cx="2032000" cy="2032000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1713345" y="6463145"/>
            <a:ext cx="5361709" cy="1139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000" dirty="0">
                <a:solidFill>
                  <a:schemeClr val="tx1">
                    <a:tint val="75000"/>
                  </a:schemeClr>
                </a:solidFill>
              </a:rPr>
              <a:t>Команда 7• </a:t>
            </a:r>
            <a:r>
              <a:rPr lang="ru-RU" sz="2000" dirty="0" smtClean="0">
                <a:solidFill>
                  <a:schemeClr val="tx1">
                    <a:tint val="75000"/>
                  </a:schemeClr>
                </a:solidFill>
              </a:rPr>
              <a:t>Курсовой проект</a:t>
            </a:r>
            <a:endParaRPr lang="ru-RU" sz="20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474" y="1146043"/>
            <a:ext cx="5153889" cy="763843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Выводы и направления для развития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655" y="1987845"/>
            <a:ext cx="48732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solidFill>
                  <a:schemeClr val="bg1"/>
                </a:solidFill>
              </a:rPr>
              <a:t>Выводы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1600" b="1" dirty="0" err="1" smtClean="0">
                <a:solidFill>
                  <a:schemeClr val="bg1"/>
                </a:solidFill>
              </a:rPr>
              <a:t>XGBoost</a:t>
            </a:r>
            <a:r>
              <a:rPr lang="ru-RU" sz="1600" b="1" dirty="0" smtClean="0">
                <a:solidFill>
                  <a:schemeClr val="bg1"/>
                </a:solidFill>
              </a:rPr>
              <a:t> </a:t>
            </a:r>
            <a:r>
              <a:rPr lang="ru-RU" sz="1600" b="1" dirty="0">
                <a:solidFill>
                  <a:schemeClr val="bg1"/>
                </a:solidFill>
              </a:rPr>
              <a:t>продемонстрировал наилучшие результаты</a:t>
            </a:r>
            <a:r>
              <a:rPr lang="ru-RU" sz="1600" dirty="0">
                <a:solidFill>
                  <a:srgbClr val="1CDFF5"/>
                </a:solidFill>
              </a:rPr>
              <a:t> по F1-score (</a:t>
            </a:r>
            <a:r>
              <a:rPr lang="ru-RU" sz="1600" dirty="0" smtClean="0">
                <a:solidFill>
                  <a:srgbClr val="1CDFF5"/>
                </a:solidFill>
              </a:rPr>
              <a:t>0.84%) </a:t>
            </a:r>
            <a:r>
              <a:rPr lang="ru-RU" sz="1600" dirty="0">
                <a:solidFill>
                  <a:srgbClr val="1CDFF5"/>
                </a:solidFill>
              </a:rPr>
              <a:t>и </a:t>
            </a:r>
            <a:r>
              <a:rPr lang="ru-RU" sz="1600" dirty="0" err="1">
                <a:solidFill>
                  <a:srgbClr val="1CDFF5"/>
                </a:solidFill>
              </a:rPr>
              <a:t>Recall</a:t>
            </a:r>
            <a:r>
              <a:rPr lang="ru-RU" sz="1600" dirty="0">
                <a:solidFill>
                  <a:srgbClr val="1CDFF5"/>
                </a:solidFill>
              </a:rPr>
              <a:t> (</a:t>
            </a:r>
            <a:r>
              <a:rPr lang="ru-RU" sz="1600" dirty="0" smtClean="0">
                <a:solidFill>
                  <a:srgbClr val="1CDFF5"/>
                </a:solidFill>
              </a:rPr>
              <a:t>0.86%) </a:t>
            </a:r>
            <a:r>
              <a:rPr lang="ru-RU" sz="1600" dirty="0">
                <a:solidFill>
                  <a:srgbClr val="1CDFF5"/>
                </a:solidFill>
              </a:rPr>
              <a:t>для прогнозирования оттока, эффективно используя улучшения в предобработке и оптимизацию </a:t>
            </a:r>
            <a:r>
              <a:rPr lang="ru-RU" sz="1600" dirty="0" err="1">
                <a:solidFill>
                  <a:srgbClr val="1CDFF5"/>
                </a:solidFill>
              </a:rPr>
              <a:t>гиперпараметров</a:t>
            </a:r>
            <a:r>
              <a:rPr lang="ru-RU" sz="1600" dirty="0" smtClean="0">
                <a:solidFill>
                  <a:srgbClr val="1CDFF5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1600" b="1" dirty="0" err="1" smtClean="0">
                <a:solidFill>
                  <a:schemeClr val="bg1"/>
                </a:solidFill>
              </a:rPr>
              <a:t>Random</a:t>
            </a:r>
            <a:r>
              <a:rPr lang="ru-RU" sz="1600" b="1" dirty="0" smtClean="0">
                <a:solidFill>
                  <a:schemeClr val="bg1"/>
                </a:solidFill>
              </a:rPr>
              <a:t> </a:t>
            </a:r>
            <a:r>
              <a:rPr lang="ru-RU" sz="1600" b="1" dirty="0" err="1">
                <a:solidFill>
                  <a:schemeClr val="bg1"/>
                </a:solidFill>
              </a:rPr>
              <a:t>Forest</a:t>
            </a:r>
            <a:r>
              <a:rPr lang="ru-RU" sz="1600" dirty="0">
                <a:solidFill>
                  <a:srgbClr val="1CDFF5"/>
                </a:solidFill>
              </a:rPr>
              <a:t> после всех улучшений также достиг </a:t>
            </a:r>
            <a:r>
              <a:rPr lang="ru-RU" sz="1600" b="1" dirty="0">
                <a:solidFill>
                  <a:schemeClr val="bg1"/>
                </a:solidFill>
              </a:rPr>
              <a:t>хорошей стабильности и сравнимых метрик</a:t>
            </a:r>
            <a:r>
              <a:rPr lang="ru-RU" sz="1600" dirty="0">
                <a:solidFill>
                  <a:srgbClr val="1CDFF5"/>
                </a:solidFill>
              </a:rPr>
              <a:t> (F1-score </a:t>
            </a:r>
            <a:r>
              <a:rPr lang="ru-RU" sz="1600" dirty="0" smtClean="0">
                <a:solidFill>
                  <a:srgbClr val="1CDFF5"/>
                </a:solidFill>
              </a:rPr>
              <a:t>0.73%).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1600" dirty="0" smtClean="0">
                <a:solidFill>
                  <a:srgbClr val="1CDFF5"/>
                </a:solidFill>
              </a:rPr>
              <a:t>Методы </a:t>
            </a:r>
            <a:r>
              <a:rPr lang="ru-RU" sz="1600" dirty="0">
                <a:solidFill>
                  <a:srgbClr val="1CDFF5"/>
                </a:solidFill>
              </a:rPr>
              <a:t>устранения дисбаланса (SMOTE), корректное кодирование категорий (</a:t>
            </a:r>
            <a:r>
              <a:rPr lang="ru-RU" sz="1600" dirty="0" err="1">
                <a:solidFill>
                  <a:srgbClr val="1CDFF5"/>
                </a:solidFill>
              </a:rPr>
              <a:t>One-Hot</a:t>
            </a:r>
            <a:r>
              <a:rPr lang="ru-RU" sz="1600" dirty="0">
                <a:solidFill>
                  <a:srgbClr val="1CDFF5"/>
                </a:solidFill>
              </a:rPr>
              <a:t>) и создание новых признаков </a:t>
            </a:r>
            <a:r>
              <a:rPr lang="ru-RU" sz="1600" b="1" dirty="0">
                <a:solidFill>
                  <a:schemeClr val="bg1"/>
                </a:solidFill>
              </a:rPr>
              <a:t>существенно повысили качество прогнозирования</a:t>
            </a:r>
            <a:r>
              <a:rPr lang="ru-RU" sz="16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1600" dirty="0" smtClean="0">
                <a:solidFill>
                  <a:srgbClr val="1CDFF5"/>
                </a:solidFill>
              </a:rPr>
              <a:t>Оценка </a:t>
            </a:r>
            <a:r>
              <a:rPr lang="ru-RU" sz="1600" dirty="0">
                <a:solidFill>
                  <a:srgbClr val="1CDFF5"/>
                </a:solidFill>
              </a:rPr>
              <a:t>переобучения показала, что </a:t>
            </a:r>
            <a:r>
              <a:rPr lang="ru-RU" sz="1600" b="1" dirty="0">
                <a:solidFill>
                  <a:schemeClr val="bg1"/>
                </a:solidFill>
              </a:rPr>
              <a:t>модели демонстрируют приемлемую обобщающую способность</a:t>
            </a:r>
            <a:r>
              <a:rPr lang="ru-RU" sz="1600" dirty="0">
                <a:solidFill>
                  <a:srgbClr val="1CDFF5"/>
                </a:solidFill>
              </a:rPr>
              <a:t> на тестовых данных</a:t>
            </a:r>
            <a:r>
              <a:rPr lang="ru-RU" sz="1600" dirty="0" smtClean="0">
                <a:solidFill>
                  <a:srgbClr val="1CDFF5"/>
                </a:solidFill>
              </a:rPr>
              <a:t>.</a:t>
            </a:r>
            <a:endParaRPr lang="ru-RU" sz="1600" dirty="0">
              <a:solidFill>
                <a:srgbClr val="1CDFF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47491" y="2001608"/>
            <a:ext cx="430414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chemeClr val="bg1"/>
                </a:solidFill>
              </a:rPr>
              <a:t>Направления для </a:t>
            </a:r>
            <a:r>
              <a:rPr lang="ru-RU" sz="1600" b="1" dirty="0" smtClean="0">
                <a:solidFill>
                  <a:schemeClr val="bg1"/>
                </a:solidFill>
              </a:rPr>
              <a:t>развития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600" b="1" dirty="0" smtClean="0">
                <a:solidFill>
                  <a:schemeClr val="bg1"/>
                </a:solidFill>
              </a:rPr>
              <a:t>Дальнейший </a:t>
            </a:r>
            <a:r>
              <a:rPr lang="ru-RU" sz="1600" b="1" dirty="0">
                <a:solidFill>
                  <a:schemeClr val="bg1"/>
                </a:solidFill>
              </a:rPr>
              <a:t>инжиниринг признаков</a:t>
            </a:r>
            <a:r>
              <a:rPr lang="ru-RU" sz="1600" dirty="0">
                <a:solidFill>
                  <a:schemeClr val="bg1"/>
                </a:solidFill>
              </a:rPr>
              <a:t>: </a:t>
            </a:r>
            <a:r>
              <a:rPr lang="ru-RU" sz="1600" dirty="0">
                <a:solidFill>
                  <a:srgbClr val="1CDFF5"/>
                </a:solidFill>
              </a:rPr>
              <a:t>исследование и создание более сложных признаков</a:t>
            </a:r>
            <a:r>
              <a:rPr lang="ru-RU" sz="1600" dirty="0" smtClean="0">
                <a:solidFill>
                  <a:srgbClr val="1CDFF5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600" b="1" dirty="0" smtClean="0">
                <a:solidFill>
                  <a:schemeClr val="bg1"/>
                </a:solidFill>
              </a:rPr>
              <a:t>Тестирование </a:t>
            </a:r>
            <a:r>
              <a:rPr lang="ru-RU" sz="1600" b="1" dirty="0">
                <a:solidFill>
                  <a:schemeClr val="bg1"/>
                </a:solidFill>
              </a:rPr>
              <a:t>других моделей</a:t>
            </a:r>
            <a:r>
              <a:rPr lang="ru-RU" sz="1600" dirty="0">
                <a:solidFill>
                  <a:schemeClr val="bg1"/>
                </a:solidFill>
              </a:rPr>
              <a:t>: </a:t>
            </a:r>
            <a:r>
              <a:rPr lang="ru-RU" sz="1600" dirty="0">
                <a:solidFill>
                  <a:srgbClr val="1CDFF5"/>
                </a:solidFill>
              </a:rPr>
              <a:t>попробовать другие алгоритмы (например, </a:t>
            </a:r>
            <a:r>
              <a:rPr lang="ru-RU" sz="1600" dirty="0" err="1">
                <a:solidFill>
                  <a:srgbClr val="1CDFF5"/>
                </a:solidFill>
              </a:rPr>
              <a:t>LightGBM</a:t>
            </a:r>
            <a:r>
              <a:rPr lang="ru-RU" sz="1600" dirty="0">
                <a:solidFill>
                  <a:srgbClr val="1CDFF5"/>
                </a:solidFill>
              </a:rPr>
              <a:t>, </a:t>
            </a:r>
            <a:r>
              <a:rPr lang="ru-RU" sz="1600" dirty="0" err="1">
                <a:solidFill>
                  <a:srgbClr val="1CDFF5"/>
                </a:solidFill>
              </a:rPr>
              <a:t>CatBoost</a:t>
            </a:r>
            <a:r>
              <a:rPr lang="ru-RU" sz="1600" dirty="0">
                <a:solidFill>
                  <a:srgbClr val="1CDFF5"/>
                </a:solidFill>
              </a:rPr>
              <a:t>, нейронные сети</a:t>
            </a:r>
            <a:r>
              <a:rPr lang="ru-RU" sz="1600" dirty="0" smtClean="0">
                <a:solidFill>
                  <a:srgbClr val="1CDFF5"/>
                </a:solidFill>
              </a:rPr>
              <a:t>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600" b="1" dirty="0" smtClean="0">
                <a:solidFill>
                  <a:schemeClr val="bg1"/>
                </a:solidFill>
              </a:rPr>
              <a:t>Более </a:t>
            </a:r>
            <a:r>
              <a:rPr lang="ru-RU" sz="1600" b="1" dirty="0">
                <a:solidFill>
                  <a:schemeClr val="bg1"/>
                </a:solidFill>
              </a:rPr>
              <a:t>глубокая оптимизация </a:t>
            </a:r>
            <a:r>
              <a:rPr lang="ru-RU" sz="1600" b="1" dirty="0" err="1">
                <a:solidFill>
                  <a:schemeClr val="bg1"/>
                </a:solidFill>
              </a:rPr>
              <a:t>гиперпараметров</a:t>
            </a:r>
            <a:r>
              <a:rPr lang="ru-RU" sz="1600" dirty="0">
                <a:solidFill>
                  <a:schemeClr val="bg1"/>
                </a:solidFill>
              </a:rPr>
              <a:t>: </a:t>
            </a:r>
            <a:r>
              <a:rPr lang="ru-RU" sz="1600" dirty="0">
                <a:solidFill>
                  <a:srgbClr val="1CDFF5"/>
                </a:solidFill>
              </a:rPr>
              <a:t>использование более продвинутых техник (например, </a:t>
            </a:r>
            <a:r>
              <a:rPr lang="ru-RU" sz="1600" dirty="0" err="1">
                <a:solidFill>
                  <a:srgbClr val="1CDFF5"/>
                </a:solidFill>
              </a:rPr>
              <a:t>Bayesian</a:t>
            </a:r>
            <a:r>
              <a:rPr lang="ru-RU" sz="1600" dirty="0">
                <a:solidFill>
                  <a:srgbClr val="1CDFF5"/>
                </a:solidFill>
              </a:rPr>
              <a:t> </a:t>
            </a:r>
            <a:r>
              <a:rPr lang="ru-RU" sz="1600" dirty="0" err="1">
                <a:solidFill>
                  <a:srgbClr val="1CDFF5"/>
                </a:solidFill>
              </a:rPr>
              <a:t>Optimization</a:t>
            </a:r>
            <a:r>
              <a:rPr lang="ru-RU" sz="1600" dirty="0" smtClean="0">
                <a:solidFill>
                  <a:srgbClr val="1CDFF5"/>
                </a:solidFill>
              </a:rPr>
              <a:t>).</a:t>
            </a:r>
            <a:endParaRPr lang="ru-RU" sz="1600" dirty="0">
              <a:solidFill>
                <a:srgbClr val="1CDFF5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600" b="1" dirty="0" smtClean="0">
                <a:solidFill>
                  <a:schemeClr val="bg1"/>
                </a:solidFill>
              </a:rPr>
              <a:t>Разработка </a:t>
            </a:r>
            <a:r>
              <a:rPr lang="ru-RU" sz="1600" b="1" dirty="0">
                <a:solidFill>
                  <a:schemeClr val="bg1"/>
                </a:solidFill>
              </a:rPr>
              <a:t>системы мониторинга модели</a:t>
            </a:r>
            <a:r>
              <a:rPr lang="ru-RU" sz="1600" dirty="0">
                <a:solidFill>
                  <a:srgbClr val="1CDFF5"/>
                </a:solidFill>
              </a:rPr>
              <a:t>: отслеживание качества модели во времени при ее реальном использовании</a:t>
            </a:r>
            <a:r>
              <a:rPr lang="ru-RU" sz="1600" dirty="0" smtClean="0">
                <a:solidFill>
                  <a:srgbClr val="1CDFF5"/>
                </a:solidFill>
              </a:rPr>
              <a:t>.</a:t>
            </a:r>
          </a:p>
          <a:p>
            <a:endParaRPr lang="ru-RU" sz="1600" dirty="0">
              <a:solidFill>
                <a:srgbClr val="1CDFF5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713345" y="6463145"/>
            <a:ext cx="5361709" cy="1139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000" dirty="0">
                <a:solidFill>
                  <a:schemeClr val="tx1">
                    <a:tint val="75000"/>
                  </a:schemeClr>
                </a:solidFill>
              </a:rPr>
              <a:t>Команда 7• </a:t>
            </a:r>
            <a:r>
              <a:rPr lang="ru-RU" sz="2000" dirty="0" smtClean="0">
                <a:solidFill>
                  <a:schemeClr val="tx1">
                    <a:tint val="75000"/>
                  </a:schemeClr>
                </a:solidFill>
              </a:rPr>
              <a:t>Курсовой проект</a:t>
            </a:r>
            <a:endParaRPr lang="ru-RU" sz="2000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052" y="266162"/>
            <a:ext cx="1552003" cy="15520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599" y="1390149"/>
            <a:ext cx="4249927" cy="1314338"/>
          </a:xfrm>
        </p:spPr>
        <p:txBody>
          <a:bodyPr>
            <a:normAutofit/>
          </a:bodyPr>
          <a:lstStyle/>
          <a:p>
            <a:r>
              <a:rPr sz="4000" dirty="0" err="1">
                <a:solidFill>
                  <a:schemeClr val="bg1"/>
                </a:solidFill>
              </a:rPr>
              <a:t>Спасибо</a:t>
            </a:r>
            <a:r>
              <a:rPr sz="4000" dirty="0">
                <a:solidFill>
                  <a:schemeClr val="bg1"/>
                </a:solidFill>
              </a:rPr>
              <a:t> </a:t>
            </a:r>
            <a:r>
              <a:rPr sz="4000" dirty="0" err="1">
                <a:solidFill>
                  <a:schemeClr val="bg1"/>
                </a:solidFill>
              </a:rPr>
              <a:t>за</a:t>
            </a:r>
            <a:r>
              <a:rPr sz="4000" dirty="0">
                <a:solidFill>
                  <a:schemeClr val="bg1"/>
                </a:solidFill>
              </a:rPr>
              <a:t> </a:t>
            </a:r>
            <a:r>
              <a:rPr sz="4000" dirty="0" err="1">
                <a:solidFill>
                  <a:schemeClr val="bg1"/>
                </a:solidFill>
              </a:rPr>
              <a:t>внимание</a:t>
            </a:r>
            <a:r>
              <a:rPr sz="40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3599" y="2832389"/>
            <a:ext cx="3856183" cy="750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400" dirty="0" smtClean="0">
                <a:solidFill>
                  <a:srgbClr val="0091FF"/>
                </a:solidFill>
                <a:latin typeface="+mn-lt"/>
              </a:rPr>
              <a:t>•</a:t>
            </a:r>
            <a:r>
              <a:rPr lang="en-US" sz="2400" dirty="0" smtClean="0">
                <a:solidFill>
                  <a:srgbClr val="0091FF"/>
                </a:solidFill>
                <a:latin typeface="+mn-lt"/>
              </a:rPr>
              <a:t> </a:t>
            </a:r>
            <a:r>
              <a:rPr lang="en-US" sz="2400" dirty="0" err="1" smtClean="0">
                <a:solidFill>
                  <a:srgbClr val="0091FF"/>
                </a:solidFill>
                <a:latin typeface="+mn-lt"/>
              </a:rPr>
              <a:t>Qr</a:t>
            </a:r>
            <a:r>
              <a:rPr lang="en-US" sz="2400" dirty="0" smtClean="0">
                <a:solidFill>
                  <a:srgbClr val="0091FF"/>
                </a:solidFill>
                <a:latin typeface="+mn-lt"/>
              </a:rPr>
              <a:t> </a:t>
            </a:r>
            <a:r>
              <a:rPr lang="ru-RU" sz="2400" dirty="0" smtClean="0">
                <a:solidFill>
                  <a:srgbClr val="0091FF"/>
                </a:solidFill>
                <a:latin typeface="+mn-lt"/>
              </a:rPr>
              <a:t>на </a:t>
            </a:r>
            <a:r>
              <a:rPr lang="en-US" sz="2400" dirty="0" err="1" smtClean="0">
                <a:solidFill>
                  <a:srgbClr val="0091FF"/>
                </a:solidFill>
                <a:latin typeface="+mn-lt"/>
              </a:rPr>
              <a:t>Git</a:t>
            </a:r>
            <a:r>
              <a:rPr lang="en-US" sz="2400" dirty="0" smtClean="0">
                <a:solidFill>
                  <a:srgbClr val="0091FF"/>
                </a:solidFill>
                <a:latin typeface="+mn-lt"/>
              </a:rPr>
              <a:t> </a:t>
            </a:r>
            <a:r>
              <a:rPr lang="ru-RU" sz="2400" dirty="0" err="1" smtClean="0">
                <a:solidFill>
                  <a:srgbClr val="0091FF"/>
                </a:solidFill>
                <a:latin typeface="+mn-lt"/>
              </a:rPr>
              <a:t>репозиторий</a:t>
            </a:r>
            <a:endParaRPr lang="ru-RU" sz="2400" dirty="0" smtClean="0">
              <a:solidFill>
                <a:srgbClr val="0091FF"/>
              </a:solidFill>
              <a:latin typeface="+mn-lt"/>
            </a:endParaRPr>
          </a:p>
          <a:p>
            <a:pPr marL="0" indent="0">
              <a:buNone/>
            </a:pPr>
            <a:endParaRPr sz="2400" dirty="0">
              <a:latin typeface="+mn-lt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1" y="3207869"/>
            <a:ext cx="2439508" cy="2439508"/>
          </a:xfrm>
          <a:prstGeom prst="rect">
            <a:avLst/>
          </a:prstGeom>
        </p:spPr>
      </p:pic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Команда 7</a:t>
            </a: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4294967295"/>
          </p:nvPr>
        </p:nvSpPr>
        <p:spPr>
          <a:xfrm>
            <a:off x="277334" y="2884199"/>
            <a:ext cx="4052509" cy="23876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+mn-lt"/>
              </a:rPr>
              <a:t> </a:t>
            </a:r>
            <a:r>
              <a:rPr lang="ru-RU" sz="2400" dirty="0" err="1" smtClean="0">
                <a:latin typeface="+mn-lt"/>
              </a:rPr>
              <a:t>Ошлаков</a:t>
            </a:r>
            <a:r>
              <a:rPr lang="ru-RU" sz="2400" dirty="0" smtClean="0">
                <a:latin typeface="+mn-lt"/>
              </a:rPr>
              <a:t> </a:t>
            </a:r>
            <a:r>
              <a:rPr lang="ru-RU" sz="2400" dirty="0" smtClean="0">
                <a:latin typeface="+mn-lt"/>
              </a:rPr>
              <a:t>Константин</a:t>
            </a:r>
            <a:r>
              <a:rPr lang="en-US" sz="2400" dirty="0" smtClean="0">
                <a:latin typeface="+mn-lt"/>
              </a:rPr>
              <a:t> (</a:t>
            </a:r>
            <a:r>
              <a:rPr lang="ru-RU" sz="2400" dirty="0" smtClean="0">
                <a:latin typeface="+mn-lt"/>
              </a:rPr>
              <a:t>Работы над кодом, создание отчета)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+mn-lt"/>
              </a:rPr>
              <a:t> Зырянов Иван (Работы над кодом, создание презентации)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ru-RU" sz="2400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713345" y="6463145"/>
            <a:ext cx="5361709" cy="1139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000" dirty="0" smtClean="0">
                <a:solidFill>
                  <a:schemeClr val="tx1">
                    <a:tint val="75000"/>
                  </a:schemeClr>
                </a:solidFill>
              </a:rPr>
              <a:t>Команда 7• Курсовой проект</a:t>
            </a:r>
            <a:endParaRPr lang="ru-RU" sz="20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73" y="27037"/>
            <a:ext cx="4655573" cy="1319482"/>
          </a:xfrm>
        </p:spPr>
        <p:txBody>
          <a:bodyPr>
            <a:noAutofit/>
          </a:bodyPr>
          <a:lstStyle/>
          <a:p>
            <a:r>
              <a:rPr lang="ru-RU" sz="2800" dirty="0"/>
              <a:t>Актуальность проблемы и исходные вызовы</a:t>
            </a:r>
            <a:endParaRPr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33473" y="1459537"/>
            <a:ext cx="33943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1CDFF5"/>
                </a:solidFill>
              </a:rPr>
              <a:t>Высокий отток клиентов </a:t>
            </a:r>
            <a:r>
              <a:rPr lang="ru-RU" sz="2000" dirty="0" smtClean="0">
                <a:solidFill>
                  <a:srgbClr val="1CDFF5"/>
                </a:solidFill>
              </a:rPr>
              <a:t>–</a:t>
            </a:r>
            <a:r>
              <a:rPr lang="ru-RU" sz="2000" b="1" dirty="0" smtClean="0">
                <a:solidFill>
                  <a:schemeClr val="bg1"/>
                </a:solidFill>
              </a:rPr>
              <a:t>значительные </a:t>
            </a:r>
            <a:r>
              <a:rPr lang="ru-RU" sz="2000" b="1" dirty="0">
                <a:solidFill>
                  <a:schemeClr val="bg1"/>
                </a:solidFill>
              </a:rPr>
              <a:t>финансовые потери для телеком-оператора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713345" y="6463145"/>
            <a:ext cx="5361709" cy="1139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000" dirty="0">
                <a:solidFill>
                  <a:schemeClr val="tx1">
                    <a:tint val="75000"/>
                  </a:schemeClr>
                </a:solidFill>
              </a:rPr>
              <a:t>Команда 7• </a:t>
            </a:r>
            <a:r>
              <a:rPr lang="ru-RU" sz="2000" dirty="0" smtClean="0">
                <a:solidFill>
                  <a:schemeClr val="tx1">
                    <a:tint val="75000"/>
                  </a:schemeClr>
                </a:solidFill>
              </a:rPr>
              <a:t>Курсовой проект</a:t>
            </a:r>
            <a:endParaRPr lang="ru-RU" sz="20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AutoShape 2" descr="data:image/png;base64,iVBORw0KGgoAAAANSUhEUgAAA1IAAAGQCAYAAACkmVGRAAAAAXNSR0IArs4c6QAAIABJREFUeF7t3Xe8XFW5//HvnnpmzplTckICCSEQQhohEIggRdSLIlxULFhQ4YcFRVFAQRERBARBEUWwcEW9CnaxoffqRbFC6AQCJIQWkpBeTm9T9v699oSTRkJOmT2z91qf+QcIM2s9z/vZ+Lrfu2fWdjzP88QLAQQQQAABBBBAAAEEEEBgyAIOQWrIVrwRAQQQQAABBBBAAAEEECgLEKS4EBBAAAEEEEAAAQQQQACBYQoQpIYJxtsRQAABBBBAAAEEEEAAAYIU1wACCBgl0FvwdP+qQqR7OnxCUtmkE+keKB4BBBBAAAHTBQhSpk+Y/hCwTIAgZdnAaRcBBBBAAIEaCRCkagTPtgggEIwAQSoYV1ZFAAEEEEAAge0FCFJcEQggYJQAQcqocdIMAggggAACoRUgSIV2NBSGAAIjESBIjUSNzyCAAAIIIIDAcAUIUsMV4/0IIBBqAYJUqMdDcQgggAACCBgjQJAyZpQ0ggACvgBBiusAAQQQQAABBKohQJCqhjJ7IIBA1QQGg9RTjz2sc955XHnfG355px6662/60Q1X6UMXXK5vffHTSmeymnfMcbr7L3/QuAmTtNek/fToff/SwUccq6t/8Ftdf+m5uuPXP97yzyuee6q83kBf75ZeTvvERbr1xqt3udZB846WHOmxB+7W8W9/n/adOlPf/fLFu9wjU99QXpvjz6t2ubARAggggAACIxYgSI2Yjg8igEAYBba9I+WHqVtu+JIuvv6HWvLYw8rWN2jaQYfqZ9/5arn0Uz96ga4+/4N69Ylv09wjX10OTx++8CotWfiQlj29eMu/9wOQ/947f/9zHXLka8oBa/Dzu1vLf98XP3GaLrnx1vLnfnfrTfr27+7a5R4EqTBeVdSEAAIIIIDASwUIUlwVCCBglMCOX+0bDEp+k0e97qRyr7sLP37g8e8cDb78u0kXXff9UQWpKTMOLC/33JNPbAlVO9uDIGXU5UgzCCCAAAIGCxCkDB4urSFgo8COQWrwK36X3vjjYQUp386/CzX42rhujR655x867uR3bxfEdhfK/M9/7C3H6C2nnVX+et+2d6d23GNwL77aZ+OVS88IIIAAAlETIEhFbWLUiwACLyuws8MmfnDdZTr5tLPUOm5Pzf/r/+jiD71tl2v4v5G69Js/1hUff1/5N1P+631nf1Z3/PYnWrdqxXafG/yN1K4W2/E3Uv77Bn93teMe/lcKB4MbQYqLHAEEEEAAgfALEKTCPyMqRACBYQjsGKS2vZM0jGW2e6u/xu9vvUkfOP+yLX/uBzL/Nfh1wZGuvbPPEaQqqclaCCCAAAIIBCNAkArGlVURQKBGAoNBqq+nWxd94K1avWJp+XAH/25UVF4EqahMijoRQAABBGwWIEjZPH16R8BAAZ4jZeBQaQkBBBBAAIEQChCkQjgUSkIAgZELEKRGbscnEUAAAQQQQGDoAgSpoVvxTgQQiIAAQSoCQ6JEBBBAAAEEDBAgSBkwRFpAAIGtAgQprgYEEEAAAQQQqIYAQaoayuyBAAJVEyBIVY2ajRBAAAEEELBagCBl9fhpHgHzBAhS5s2UjhBAAAEEEAijAEEqjFOhJgQQGLHAaILU4JHpTy58UDf88k5NO+jQLXVcff4Hyw/THTdhUvk49Y1rV+mcdx6nppbW7Y5Xr8TzpTj+fMTj54MIIIAAAghUTYAgVTVqNkIAgWoIjCZI+fX5Yeqq887Q6ed8bkuQ2tlDfX/2na9q8gEztezpxeW2Tv3oBdrZg3tH0jNBaiRqfAYBBBBAAIHqChCkquvNbgggELBAEEHKD03f/fLFOv7t79NF132/3MHOgtQPrrtMJ5921qgf/kuQCvgiYXkEEEAAAQQqIECQqgAiSyCAQHgEgghSg935X+/zX36Yeuqxh8tf7fNf/tcAN6xdXf77o1530qgxCFKjJmQBBBBAAAEEAhcgSAVOzAYIIFBNgSCDlP+1v+svPVcfvvCq7e46DX6l79SzLtBFH3irHr3vX7rqe78ZcagiSFXzimEvBBBAAAEERiZAkBqZG59CAIGQCgQZpPyWd/b1vcE/W7LwIf3zT7/R2884W7fc8CVdfP0PlalvGLYUQWrYZHwAAQQQQACBqgsQpKpOzoYIIBCkQJBBameHSWx7Sp//9wSpIKfL2ggggAACCIRHgCAVnllQCQIIVEBgtEFq8JjzdCZb/u3TpCnTtnxdb/Do89Zxe5Yr9X8n9efbbtE5l19f/ufB49P5al8FBskSCCCAAAIIhFyAIBXyAVEeAggMT2C0QWp4uwXzbr7aF4wrqyKAAAIIIFBJAYJUJTVZCwEEai5AkKr5CCgAAQQQQAABKwQIUlaMmSYRsEeAIGXPrOkUAQQQQACBWgoQpGqpz94IIFBxAYJUxUlZEAEEEEAAAQR2IkCQ4rJAAAGjBAhSRo2TZhBAAAEEEAitAEEqtKOhMAQQGIkAQWokanwGAQQQQAABBIYrQJAarhjvRwCBUAsQpEI9HopDAAEEEEDAGAGClDGjpBEEEPAFCFJcBwgggAACCCBQDQGCVDWU2QMBBBBAAAEEEEAAAQSMEiBIGTVOmkEAAQQQQAABBBBAAIFqCBCkqqHMHggggAACCCCAAAIIIGCUAEHKqHHSDAIIIIAAAggggAACCFRDgCBVDWX2QAABBBBAAAEEEEAAAaMECFJGjZNmEEAAAQQQQAABBBBAoBoCBKlqKLMHAggggAACCCCAAAIIGCVAkDJqnDSDAAIIIIAAAggggAAC1RAgSFVDmT0QQAABBBBAAAEEEEDAKAGClFHjpBkEEEAAAQQQQAABBBCohgBBqhrK7IEAAghYKuB6kudJcqSYJP9vS55Ucj2VXKnoeir6/+xJhdLgn23+54m5mOrctcqv+7sUS8tJZOTEs+W/jyXqpVidnLj/Zxk5/r+P10lOXJ6bl7ySHCdefi8vBBBAAAEEghAgSAWhypoIIICAJQJ+UHI9T3HHkStpoOipp+CpJ++pK7/57/uLngaK0kDJk//+ob6OmZRUc2GhOhd+cqgfkZyEYqkWxZJjFEu3Kla3p+LZKYpn91EsPV6xZLMUS764njP0dXknAggggAACOwgQpLgkEEAAAQR2K1Bw/btIUjLuqVCSuvJSe7+rzgG3HJi6856KfpKq4GtEQWoI+/t3teKZSYo3zlIyN0vx+inlkOXf2fL8O1lbgtYQFuMtCCCAAALWChCkrB09jSOAAAK7FvC/Wuffr8mXPG3q97Sx11V7v6eOAbfigWlXVQQVpHa1XzlgNUxVovEgpVoOV7x+Pznxesnxv5TICwEEEEAAge0FCFJcEQgggAAC5a/cOY7UV5DW95S0usdVW59X/jperV7VDlI769NJNivZfJhSY1+tRONMxVJjN//oy8fihQACCCBgtQBByurx0zwCCNgq4H9Nz88C/m+aNvS6eqHLLf+1hrnpJaMIQ5DasSj/UIvEmFeqbtzrFM/NkpNolOPfseKula3/KdE3AghYLECQsnj4tI4AAnYJDN518r+mt7zT1boet3wQRFhfYQxSO1r5d6hSY49Rao//ULxhhuQVy7+14oUAAgggYL4AQcr8GdMhAghYLDB4/PiGPldL20ta013hEyECtD1mn5Sa8/6pfecFuEtll062HKH0Xm9WquVQSf7x64MnBFZ2H1ZDAAEEEKi9AEGq9jOgAgQQQKCiAuXwJGlDT0nPtm++8xTFVxTuSL2ca7JlnuomnKJE8yHl51s5TiKKY6BmBBBAAIFdCBCkuDQQQAABAwT88BRzpI19rp5tK2lVVzTD07ajiOIdqV1dSv5X/+omvl2J3MwX38JhFQb8Z0cLCCBguQBByvILgPYRQCDaAv6zm/zfOS1tL2pZR/WOJq+GWtTvSO3MyD9ivW7iKUqPP0FOaoz8wyt4IYAAAghEU4AgFc25UTUCCFgsUD40QtLqbldPbSqWn+9k4sukO1I7m0+iYbrq9n6Xkq2vkqOSRKgy8TKmJwQQMFiAIGXwcGkNAQTMEvCPJvfvQPmHRjy9sRiqo8qDkDbxjtRO71LF0kpPeFv5q3+xRAOBKoiLiTURQACBAAQIUgGgsiQCCCBQSQE/QPXkPT25oahVETp1b7QGpt+R2plPauyxyuzzfsUyE+Vw4t9oLyE+jwACCAQqQJAKlJfFEUAAgZEL+F/h29Tn6on1JbX1R//wiOFK2HJHamcuidwsZad8TPHcdE77G+6Fw/sRQACBKgkQpKoEzTYIIIDAUAQGH5q7uqukxRtK6sqb+funoVjYeEdqR5d4drKyUz6uZPm5VLGhsPEeBBBAAIEqCRCkqgTNNggggMDLCXjlZz95Wtnl6cmNxfJX+Wx/2XxH6iWBKrO3slPOVqJ5npwYz6Oy/b8N+kcAgXAIEKTCMQeqQAABiwVKrqf1vZ6eWF+0+g7UjpcAQeql/1HEs/sou99HlWiey9HpFv9vBq0jgEA4BAhS4ZgDVSCAgIUC/iESnQOuHl1r7hHmoxkrQWrXev7R6dn9P654/VQ58brRMPNZBBBAAIERChCkRgjHxxBAAIGRCriep/6iygFqbY99h0gM1Y0gtXupZMsRqp96rpxUq5xYavcf4B0IIIAAAhUTIEhVjJKFEEAAgd0LlFxpyaaintpY2v2bLX8Hh00M/QKo2/tUZfY5nbtTQyfjnQgggMCoBQhSoyZkAQQQQGD3Av7REau6XD28umD8g3R3rzG0d3BHamhOg+9yYmnVT79IqdZjJCc+vA/zbgQQQACBYQsQpIZNxgcQQACBoQsMPkz34TUFtfdzEt/Q5STuSA1Ha+t7/d9P1U//nOKZvSQnObJF+BQCCCCAwG4FCFK7JeINCCCAwMgE/NP4Fm0o6dk2vsY3EkHuSI1Ebetn6ia9V9nJZ0gOx6WPTpJPI4AAAjsXIEhxZSCAAAIVFvB/B7Wp39VDq4vqL3IXaqS83JEaqdzWz8VSreW7U4ncDDnx7OgXZAUEEEAAgS0CBCkuBgQQQKCCAv5X+RauLWpZB3ehRsvKHanRCm79fGrccaqf+ik5sTrJiVVuYVZCAAEELBYgSFk8fFpHAIHKCfhf42sf8HTfyqLyfpriNWoB7kiNmnC7BZxkoxqmX6Jk02zJD1S8EEAAAQRGJUCQGhUfH0YAAQQkz5Oe2FDUM5u4C1XJ64E7UpXU3LpW3YS3KjvlbE72C4aXVRFAwCIBgpRFw6ZVBBCorIB/F6q3IN27qqCePHehKqvLqX2V9tx2vXhmbzXMulLxzEQOowgSmrURQMBoAYKU0eOlOQQQCErAD1HLO109urYY1BbWr8sdqeAvgfoDzld63BukGMekB6/NDgggYJoAQcq0idIPAggELlBwvfKJfGu63cD3snkDfiNVneknxxyphhmXyIlnqrMhuyCAAAKGCBCkDBkkbSCAQPAC/iESPQXpvpUFjjUPnlvckaoC8otb+Mek5w68WvHsJA6iqB47OyGAQMQFCFIRHyDlI4BAdQSKrrS8o6SF6/gqX3XERZCqFvQ2+/hf9UuNfa2cRH0NdmdLBBBAIFoCBKlozYtqEUCgRgIPrymWgxSv6gnw1b7qWW+7U3r8iaqf9mlJTm0KYFcEEEAgIgIEqYgMijIRQKA2AgNFT/evKmpjH7+HqvYE+GpftcW37pdonK3crCvkJHKc6le7MbAzAgiEXIAgFfIBUR4CCNROoL3f1b0ri/weqkYj4I5UjeBf3DaWGqOGA69WIjtZiqVrWwy7I4AAAiEUIEiFcCiUhAACtRUoedLa7lL5ThSv2glwR6p29tvunDvwKiWbDyNMhWMcVIEAAiESIEiFaBiUggACtRcolDwtbXe1aAMhqtbTIEjVegJb96+fep5S40+Qw52p8AyFShBAoOYCBKmaj4ACEEAgLAJF19PiDSU928ahEmGYCV/tC8MUttaQmfQeZSa/n99MhWssVIMAAjUUIEjVEJ+tEUAgPAKuJy1YU9SKTkJUWKbCHamwTGJrHelxx6t+2oWSEwtfcVSEAAIIVFmAIFVlcLZDAIFwCty7sqA13ZzMF6bpEKTCNI2ttaRaj1LDrCs5Hj2c46EqBBCoogBBqorYbIUAAuETKLme7llZ1IZeQlTYpsNX+8I2ka31JJvnKjf7K3zNL7wjojIEEKiCAEGqCshsgQAC4RQoutL8FwraxDOiQjkg7kiFcixbiko0HqjcQddxAEW4x0R1CCAQoABBKkBclkYAgfAK+AdL3LWioPZ+L7xFWl4Zd6TCfwEkGqar8eDrpVhd+IulQgQQQKDCAgSpCoOyHAIIhF+g5Er/XpEnRIV8VNyRCvmAXiwv0XCAcnNukBMnTEVjYlSJAAKVEiBIVUqSdRBAIBIC/ul8/1pOiIrCsLgjFYUpba5x852pG6VYMjpFUykCCCAwSgGC1CgB+TgCCERHwPP8O1H8JioqE+OOVFQm9WKYajxQjQffIImj0aM1OapFAIGRChCkRirH5xBAIHICd68oaD2n80VmbtyRisyothRaPs3voOs4Gj16o6NiBBAYgQBBagRofAQBBKIl4N+Jum8Vz4mK1tQk7khFbWKb6y0/Z2rmF3lobzTHR9UIIDAMAYLUMLB4KwIIRE/AP1jikbVFregsRa94yyvmjlR0L4D0uONVP+0zkhOPbhNUjgACCOxGgCDFJYIAAsYKFFzpyQ1FPdtGiIrikLkjFcWpba05M+k0ZSafzkN7oz1GqkcAgZcRIEhxeSCAgJECfoha3lHSY+uKRvZnQ1PckYr+lOsP+LRS414vh9P8oj9MOkAAgZcIEKS4KBBAwDgB11X5UIl7VhaM682mhrgjZca0cwddq2TTIdyZMmOcdIEAAtsIEKS4HBBAwDiBrrynO5fmjevLtoa4I2XOxBvnfk+J+n35zZQ5I6UTBBDwzyf1PP88K14IIICAGQKFkqc7ny+ov8j/tEV9otyRivoEt9YfS42RH6ZiqRZzmqITBBCwXoAgZf0lAAAC5gj40emu5QVt7HPNacriTghSZg0/0Tj7xQf2OmY1RjcIIGCtAEHK2tHTOAJmCbietGhDUc9s4oQ+UybLV/tMmeTWPtLjT1R2ytlyEvXmNUdHCCBgnQBByrqR0zAC5gn4IWp1V0kPrOaEPpOmyx0pk6a5tZf6A85XetzrpFidmQ3SFQIIWCNAkLJm1DSKgLkCnQOe/vY8h0uYNmHuSJk20a39NM39ruINB5jbIJ0hgIAVAgQpK8ZMkwiYK1B0Pf11KYdLmDhh7kiZONXNPcVSrWqad6uceMbcJukMAQSMFyBIGT9iGkTAXIGS65W/zremm8MlTJwyd6RMnOrWnpJjjlRu5uUSD+s1e9B0h4DBAgQpg4dLawiYLFByS2rrd3TXCh66a+qcuSNl6mS39lX+vdT4E3hYr/mjpkMEjBQgSBk5VppCwHwBr9AhJ9mkNd0l3buSQyZMnDh3pEyc6kt7ajrsh4pnJ9vRLF0igIBRAgQpo8ZJMwjYIeB5JXU+dIZidRPUMPMLKqhO/15eUleer/iZdAVwR8qkae66l3hmb/lhSk7cjobpEgEEjBEgSBkzShpBwBIBt6CeZ6/XwJr/3dJw48E3yn/Y55KNJS3ewN0pU64E7kiZMsnd91E34a3K7vdhjkTfPRXvQACBEAkQpEI0DEpBAIHdCxQ6Fqhr4ade8sbM5Pcrs89pau/39I9l/G5q95Lhfwd3pMI/o0pWmJt9rZLNh0pOrJLLshYCCCAQmABBKjBaFkYAgUoLeKV+tT/wbvm/j9rZK5aZqMY518tLjNEDq0pa08NX/So9g2quR5Cqpnbt93KSjWp+xc/kxLO1L4YKEEAAgSEIEKSGgMRbEEAgBALugLqfvlb5dXfutpiGWVcq1Xq0lnW4WrCGu1O7BQvpGwhSIR1MgGWlxh2n+qmfIkwFaMzSCCBQOQGCVOUsWQkBBAIUKLQvUNdjL/1K3662TO95krL7n6u+Ulx/fb4gl5tTAU4nmKUJUsG4hn3V3EHXbf6KHy8EEEAg5AIEqZAPiPIQQECSV1D7/afKzW8cNod/Glgss48WritpaXtp2J/nA7UTIEjVzr6WO8dSrWo+/Oc8W6qWQ2BvBBAYkgBBakhMvAkBBGol4BV71Pv8dzWw+vYRl+B/VSi915u0rtfVfB7gO2LHan+QIFVt8fDsVzfpvcpO/n+SkwxPUVSCAAII7CBAkOKSQACBUAuUup9Vx4IPjbrGZMs8Ncy4XAWnTnetKKlzgO/6jRo14AUIUgEDh3z5psN+pHh2n5BXSXkIIGCzAEHK5unTOwIhF/Dcgroe/YSK3UsqVmnjnG8o0TRHT20saRHPnKqYaxALEaSCUI3OmomG6Wo85Fs8qDc6I6NSBKwTIEhZN3IaRiAiAp6rgXV/Vc9TV1e84Mw+pysz+QyeOVVx2couyAN5K+sZxdUaZl6m1NhXR7F0akYAAQsECFIWDJkWEYiigFfqU/u9b5XnDgRSfqxugvy7U25yjB5cXdKabr7qFwj0KBbdfEfqMXUuPG8Uq/DRKAs4sbSaX/k7OfG6KLdB7QggYKgAQcrQwdIWAlEW8B+827fs++pfeVvgbTTMukKp1ldpeYerh3nmVODew9mAO1LD0TL3vXV7n1q+g+zEUuY2SWcIIBBJAYJUJMdG0QiYLVDqX6WOB95btSbT409Uduon1VeM6W/Liipyc6pq9i+3EUEqFGMIRRHNr/ipYnV7haIWikAAAQQGBQhSXAsIIBAqAf8rfd2LL1eh7b6q19V82A/lZPbRY+tKeo5nTlXdf8cNCVI1H0FoCki2HCH/91J8xS80I6EQBBCQRJDiMkAAgVAJFDsfU+ej59SsJv/OVN1eb+aZUzWbwNaNCVIhGEKISmg8+EYlGmeHqCJKQQAB2wUIUrZfAfSPQIgE/IMluh49t6LHnY+kvUTTXDXM+qKKqtPdL7jq4JlTI2Ec9WcIUqMmNGoB/zj03MHfkH8ABS8EEEAgDAIEqTBMgRoQQKAsUNh0j7qe+FxoNLY8c2pTSYvWF0NTly2FEKRsmfTQ+2yYdbVSra8c+gd4JwIIIBCgAEEqQFyWRgCBYQh4RXU8/EGVepcP40PBvzUz6bTyiWEdeenvzxeC35AdtggQpLgYdhSIZ/dR49zvy4klwEEAAQRqLkCQqvkIKAABBHyBwsa71bXo86HEiNWNV27OjVKyVQ+uKWl1F8f6VWNQBKlqKEdvj9yBVys5hrtS0ZscFSNgngBByryZ0hEC0RPwSup46AyV+l4Ide0NMy9XauyxWtHp6qHV3J0KelgEqaCFo7l+PLO3mub9SFIsmg1QNQIIGCNAkDJmlDSCQHQF8pvuUXeIfhv1cpLp8W9Qdur56ivF9LfneeZUkFcdQSpI3WivnZt9rZIt86LdBNUjgEDkBQhSkR8hDSAQcQGvoI6Hz1Spd1mkGmk67L8Vy07W4+tKeratFKnao1IsQSoqk6p+nfHsZDUe+j05Dr+Vqr4+OyKAwKAAQYprAQEEaipQaH9YXY+dX9MaRrp5duq5qtvrZK3v9XT3Cr7qN1LHXX2OIFVpUbPWazz4m0o0HmhWU3SDAAKREiBIRWpcFIuAWQLl50Yt/JSKXYsi21ii6WA1zLqq/Myp+StdtfdzEEWlhkmQqpSkmeskcrOUm3O9nFjSzAbpCgEEQi9AkAr9iCgQAXMFSt1PqWPBR4xoMHfQ15VsPkTPbCrpcZ45VZGZEqQqwmj0Ik2H/rfi9fsa3SPNIYBAeAUIUuGdDZUhYLSAV+pVz5KrlN8435g+M5Peq8zkD/DMqQpNlCBVIUiDl/FP0WyY/jkplja4S1pDAIGwChCkwjoZ6kLAcAE3v1Ht951iXJex1Fg1zv22vESrHlpT0iqeOTXiGROkRkxn1Qebj7hNsVSrVT3TLAIIhEOAIBWOOVAFAlYJ+L+N6lt2i/pf+KmxfTfMvEypsa/mmVOjmDBBahR4Fn20bu9TlZ38/7grZdHMaRWBsAgQpMIyCepAwCYBr6S2+SfJD1Qmv9LjXq/sAReovxTX358vKs85FMMaN0FqWFzWvtmJpdV85B/lxDgK3dqLgMYRqJEAQapG8GyLgM0C+Q3/UPfiy60haDrsB4pl9+WZU8OcOEFqmGAWv71h5heUGvsaiwVoHQEEaiFAkKqFOnsiYLGAV+pX18LzVOxeYpVCdv9zVDfhLTxzahhTJ0gNA8vytyZyM148Cp1DJyy/FGgfgaoKEKSqys1mCCBQ6luhjgdPtxIi0XSQGmZ9SUUnq3teKKmNZ0697HVAkLLyP5MRN938ip8qVrfXiD/PBxFAAIHhChCkhivG+xFAYMQCXrFbvc/frIHVt494DRM+mDvoa0o0HaJn2109vq5oQkuB9ECQCoTV2EUz+5yuzOQzJDnG9khjCCAQLgGCVLjmQTUIGC3gea7a73mT/GdI2f7KTHqP6iZ/UJ0Dnv6+jDC1s+uBIGX7fyXD69+JZ9Vy1B8JUsNj490IIDAKAYLUKPD4KAIIDE/Af/hu96KLh/chg9/tP/umce53ys+cenhNSSt55tR20yZIGXzxB9Ra4yHfUiI3K6DVWRYBBBDYXoAgxRWBAAJVEfAKnep+6hoVNt1Tlf2itEnDjEuV2uO1eqHT1YOrC1EqPdBaCVKB8hq5eGqP/1D99IvkOByFbuSAaQqBkAkQpEI2EMpBwFQB/+t8/rOjeO1cID3uOGUP+Iz6Swn9fXlBeb7tJ4IU/7WMRKDl6D/Lf7YULwQQQCBoAYJU0MKsjwACZYGBdX9Rz5IvobEbgca531O8fooWbSjp6U0lq70IUlaPf8TN5w68RskxR4z483wQAQQQGKoAQWqoUrwPAQRGLOAVe9S9+BIV2heMeA2bPpjd/+Oqm/A2bej1dNcKe7/qR5Cy6aqvXK/JlnnKzfqSFEtWblFWQgABBHYiQJDiskAAgcD92aTUAAAgAElEQVQF/CDVds8bA9/HpA38H8w3HHiNSrF6zV9ZUlufa1J7Q+qFIDUkJt60E4ExR/9JitVhgwACCAQqQJAKlJfFEUDAF8ivu1PdS64EYwQCuYOuU6Jprp5rd/WYZc+cIkiN4ILhI2WBhllXKdV6FBoIIIBAoAIEqUB5WRwBBMqn9S35kgpt94ExQoG6vd+tzL5nqisv/e15e77qR5Aa4QXDx5RsOUINM78gJ55BAwEEEAhMgCAVGC0LI4BAWcAraNNdx4MxSoFYqlmNh/yXlNpDD60uWvHMKYLUKC8ayz/ecvQdcvidlOVXAe0jEKwAQSpYX1ZHwHqB/Kb71P3EZ613qBRAw4xL5D8rx4ZnThGkKnXV2LlO45xvKNE0x87m6RoBBKoiQJCqCjObIGCngFvoUN/S/9LA2j/ZCRBQ16mxr1V22mc14CX0z2UF9Rv6zCmCVEAXkCXL1u11sjL7f0KOE7ekY9pEAIFqCxCkqi3OfgjYJODm1f7Ae+XmN9jUddV6bZx7s+L1+2vxxpKe2mjeM6cIUlW7lIzcKJYaq+bDfyY5CSP7oykEEKi9AEGq9jOgAgSMFXD7V6v9gfcY218YGstO+ZjSE07Rxj7znjlFkArDFRbtGpqPuE2xVGu0m6B6BBAIrQBBKrSjoTAEoi8wsPr36nnm+ug3EvIOErmZajjwy+VnTt27sqSNhjxziiAV8gsvAuU1zLxMqbGvjkCllIgAAlEUIEhFcWrUjEAEBLxSr7oXX8Gx51WcVW72tUq2HKbn2lwtNOCZUwSpKl48hm6VGnus/DAlOYZ2SFsIIFBLAYJULfXZGwGjBTy13X2iPHfA6C7D1lzd3u9UZt8Pq7vg6M6l0X7mFEEqbFdX9OpxYmk1H/UnOQ5BKnrTo2IEwi9AkAr/jKgQgUgKlHqfV8dD749k7VEvOpbIKTf3ZjnpcVqwpqgVnW4kWyJIRXJsoSu6+fBfKJYeF7q6KAgBBKIvQJCK/gzpAIFQCvSv/LV6n/tmKGuzpaj6GRcrvcfryg/vfWBV9O5OEaRsuVKD7bNhxqVK7fHaYDdhdQQQsFKAIGXl2GkagWAFvFKPepZ8SfmN84PdiNV3K+D/RiQ77XPKe0n9I2LPnCJI7Xa8vGEIAv4DrP0HWfNCAAEEKi1AkKq0KOshgIDkFtR2/zvlFdrRCIlA49zvKl4/NVLPnCJIheTiiXgZTrJZLa/8taRYxDuhfAQQCJsAQSpsE6EeBAwQcPMb1X7fKQZ0YlYL2SlnKT3hnZF55hRByqzrr5bdtBz5ezmJxlqWwN4IIGCgAEHKwKHSEgK1FvC/0te96OJal8H+OxFINExT/exr5cYbdO8L4X7mFEGKS7hSArmDvq5k8yGVWo51EEAAgbIAQYoLAQEEKivgldS79Cb1r7ytsuuyWkUFcrO/omTLK/Rce0kL1xYrunalFiNIVUqSder2fo+y+50JBAIIIFBRAYJURTlZDAEEvGKPuhZdrGLHo2CEXKBu4inK7HeWugsx3bk0H7pqCVKhG0lkC0o0zVFu9lflxJKR7YHCEUAgfAIEqfDNhIoQiLSA5xXVfu9b5AcqXuEXiCUays+cUmqcHl1b0vIQPXOKIBX+6ycqFTrxrFqO/IPkcOBEVGZGnQhEQYAgFYUpUSMCERJwC21qv/dtEaqYUn2B+umfU3rc67Wqy9X9IXnmFEGKa7OSAi1H/lFOor6SS7IWAghYLkCQsvwCoH0EKi1Q7HhEnQs/WellWa8KAts+c+pfywrqrfFPpwhSVRi6RVs0Hfp9xeunWNQxrSKAQNACBKmghVkfAZsEPE99L/xUfc9/z6aujeu18ZCbFG+Ypic3lrRkY6lm/RGkakZv5MYN0y9WatzrjOyNphBAoDYCBKnauLMrAkYKeMUu9Tx7o/Lr/mJkfzY1ld3vI0pPfJc29Xv69/JCTVonSNWE3dhN0xPeqvr9zzG2PxpDAIHqCxCkqm/OjggYK+AVOtT1+IUqdi8xtkebGkvUT1X9QdfJ8585tbKkDb1uVdsnSFWV2/jNEg3T1Tj3O/6TX4zvlQYRQKA6AgSp6jizCwJ2CLgFtd33Vk7sM2zauQO/rOSYw7W0vaRHq/jMKYKUYRdSjdspn9x31B8JUjWeA9sjYJIAQcqkadILAjUW8I88b7vnjTWugu2DEPC/FpWdcrZ6CjH9tUrPnCJIBTFJu9ccc/T/SbGU3Qh0jwACFRMgSFWMkoUQQKDUu0wdD50BhKkCsTo1HvoDxdJ76pF1RS3vCParfgQpUy+k2vXVfPgvFEuPq10B7IwAAkYJEKSMGifNIFBbgfyme9T9xOdqWwS7By5QP/2zSo97Q+DPnCJIBT5K6zZoPPgGJRoPsq5vGkYAgWAECFLBuLIqAlYKDKy6TT3PfsvK3m1rOtV6tLLTL1HBS+qfywvqDeBgP4KUbVdV8P3WH3CB0nueFPxG7IAAAlYIEKSsGDNNIlAFAa9UPvp8YPXvq7AZW4RFoHHuTYrXTys/b8p/7lQlXwSpSmqyli9QN/Ftyk75BBgIIIBARQQIUhVhZBEEEJA7oO4nr1B+43wwLBPI7num6ia9Rxv73Io+c4ogZdmFVIV2U61HqWHGpVIsXYXd2AIBBEwXIEiZPmH6Q6BKAl6pT10LP8kzpKrkHbZtEvVTVH/Q1+XFc7p/VVHrekZ/EAVBKmxTjn49/rOkcnO+Jv8odF4IIIDAaAUIUqMV5PMIILBZwB1Q+4OnyR1Yj4jFArkDr1ZyzCv1fHtJj4zymVMEKYsvpIBaj6X3UNO8W+VwRyogYZZFwC4BgpRd86ZbBAIT8DxXbXe/QfKKge3BwtEQ2PzMqY+rp+CM6plTBKlozDtSVToJjTnmDh7KG6mhUSwC4RUgSIV3NlSGQKQEPDe/OUjxQsAXiKXUdNiP5KTGa+H6UvkO1XBfBKnhivH+oQiMOeYvkpMYylt5DwIIIPCyAgQpLhAEEKiIgFvoVPu9J1dkLRYxR6B+2meUHn+iVne7um/l8M5IJ0iZcx2EqZOWI/8gJ9EQppKoBQEEIipAkIro4CgbgbAJuAPr1H7/u8JWFvWEQCA55kjVz/yC8qWk7nqhqO68N6SqCFJDYuJNwxRoOeI2OanWYX6KtyOAAAIvFSBIcVUggEBFBEq9z6vjofdXZC0WMVOg8ZCbFM9N15INxSE9c4ogZeZ1UOuumg67RfHspFqXwf4IIGCAAEHKgCHSAgJhECh2LlLno2eHoRRqCLFAdt8Pqm7S+7Spz9W/lr/8V/0IUiEeZIRLa5z7XSUaDohwB5SOAAJhESBIhWUS1IFAxAUKbQ+q6/FPR7wLyq+GQDw7WQ1zbpAba9ADq0u7fOYUQaoa07Bvj9ycbyjZNMe+xukYAQQqLkCQqjgpCyJgp0Bh413qWnSJnc3T9YgEcgd+Sf7vp57vKOmRNS89Np8gNSJWPrQbgYYDr1ZqzCtxQgABBEYtQJAaNSELIICALzCw7g71LLkaDASGJZDe683K7n/Oi8+c2v6rfgSpYVHy5iEKNMz8glJjXzPEd/M2BBBAYNcCBCmuDgQQqIhA/6rfq/fZ6yuyFotYJhBLqOmwW+Wkx2vhuq3PnCJIWXYdVKnd+mkXKj3+hCrtxjYIIGCyAEHK5OnSGwJVFOhf+Qv1PndTFXdkK9ME6g/4tNJ7/qfWdLu6d2VBBCnTJhyOfrL7n6u6CW8JRzFUgQACkRYgSEV6fBSPQHgE+pbfor5l/x2egqgkkgLJMUeofsblKnhJ9RYd5QYWqnPheZHshaLDKZDZ9yPKTHp3OIujKgQQiJQAQSpS46JYBMIr0Lf8VvUt+0F4C6SySAk0HvJtJXIz5Q6sVfv9/B+9kRpeyIvNTH6/MvucHvIqKQ8BBKIgQJCKwpSoEYEICPSt+In6nv9eBCqlxKgIZCZ/gHAelWFFqM7M5DOU2ef/RahiSkUAgbAKEKTCOhnqQiBiAv0v/EK9S/mNVMTGRrkIWCeQmfwhZfZ5r3V90zACCFRegCBVeVNWRMBKgf5Vv1Hvszda2TtNI4BAdATqp3xM6YnviE7BVIoAAqEVIEiFdjQUhkC0BPpX/0G9z3wtWkVTLQIIWCdQv/+5SnNqn3Vzp2EEghAgSAWhypoIWCjAA3ktHDotIxBBgfppn1F6/IkRrJySEUAgbAIEqbBNhHoQiKhAYcM/1bX4sohWT9kIIGCLQMOMS5Ta4z9saZc+EUAgQAGCVIC4LI2ATQKFtvvV9fiFNrVMrwggEEGBhllXKtV6dAQrp2QEEAibAEEqbBOhHgQiKlDoeFRdPDg1otOjbATsEWic8zUlmuba0zCdIoBAYAIEqcBoWRgBuwSK3U+pc8FH7GqabhFAIHICTXNvUrxheuTqpmAEEAifAEEqfDOhIgQiKVDqX6WOB3g2SySHR9EIWCTQNO8WxTOTLOqYVhFAICgBglRQsqyLgGUCXqFTbfeebFnXtIsAAlETaHnlr+Ukx0StbOpFAIEQChCkQjgUSkIgkgJuQZvuPj6SpVM0AgjYI9By9J/lxNL2NEynCCAQmABBKjBaFkbANgFPm+46XvKKtjVOvwggEBUBJ6ExR/+f5MSiUjF1IoBAiAUIUiEeDqUhECUBz82r48H3yR1YH6WyqRUBBCwSiKX3UNO8W7kjZdHMaRWBIAUIUkHqsjYCFgl4br+6Hj1Pxe4lFnVNqwggECWBRMN05eZ8XU48E6WyqRUBBEIqQJAK6WAoC4HICbgFdT95mfIb50eudApGAAE7BFKtR6lhxhekWMqOhukSAQQCFSBIBcrL4gjYJdD77DfUv+p3djVNtwggEBmBuglvUXb/cyNTL4UigEC4BQhS4Z4P1SEQKYH+Vb9V77M3RKpmikUAAXsEslPPU91ePKbBnonTKQLBChCkgvVldQSsEii03a+uxy+0qmeaRQCB6AjkDrpOyeZDo1MwlSKAQKgFCFKhHg/FIRAtgVLfC+p48LRoFU21CCBgjUDTvB8rnploTb80igACwQoQpIL1ZXUE7BJw+7Xp7hPt6pluEUAgMgItR/0vJ/ZFZloUikD4BQhS4Z8RFSIQHQGvpLZ73iyv1BudmqkUAQSsEHDiWbUcebvkxK3olyYRQCB4AYJU8MbsgIA1Av5DebsePYdnSVkzcRpFIDoC5WdIHXyDHI4+j87QqBSBkAsQpEI+IMpDIGoCPUuu0cC6/4ta2dSLAAKGC6TGHa+G6RcZ3iXtIYBANQUIUtXUZi8ELBAYWPO/6nn6Wgs6pUUEEIiSQP0BFyi950lRKplaEUAg5AIEqZAPiPIQiJpAqftpdSz4cNTKpl4EEDBcoPGQm5TITTe8S9pDAIFqChCkqqnNXghYIOAVu9V2z5ss6JQWEUAgSgL+QRNOIhelkqkVAQRCLkCQCvmAKA+B6Am4apv/Jk7ui97gqBgBYwXKJ/Yd9QdJMWN7pDEEEKi+AEGq+ubsiIDRAuWT+x7/jIodjxrdJ80hgEB0BBJNc5SbfS0n9kVnZFSKQCQECFKRGBNFIhAtgd7nb1b/ip9Gq2iqRQABYwXq9n63svt9xNj+aAwBBGojQJCqjTu7ImC0QKF9gboe+5TRPdIcAghERyA3+xolW46ITsFUigACkRAgSEViTBSJQLQE3EKn2u89OVpFUy0CCBgr0PzK3yqWbDa2PxpDAIHaCBCkauPOrgiYLeCV1HbfKfIK7Wb3SXcIIBB6ASfZrOYjfiXHSYS+VgpEAIFoCRCkojUvqkUgGgJeSd2LL1V+4/xo1EuVCCBgrECq9Sg1zLxcIkgZO2MaQ6BWAgSpWsmzLwKGCwys/T/1PHWN4V3SHgIIhF2gftpnlR7/hrCXSX0IIBBBAYJUBIdGyQhEQcDtX632B94ThVKpEQEEDBZoPvzniqXHG9whrSGAQK0ECFK1kmdfBIwX8NR294ny3AHjO6VBBBAIp4ATS6vlqD9JjhPOAqkKAQQiLUCQivT4KB6B8Ap4pX51L75Mhbb7wlsklSGAgNEC/pHnuQOv5PdRRk+Z5hConQBBqnb27IyA8QIDa/6onqevM75PGkQAgXAK5GZ8Xsk9jgtncVSFAAKRFyBIRX6ENIBAeAX4nVR4Z0NlCNgg0Hz4LxVL72FDq/SIAAI1ECBI1QCdLRGwRcBzC+p44FS5+Y22tEyfCCAQEoFYqlVNr/iZnFgyJBVRBgIImCZAkDJtovSDQJgE3H71PHODBtb+KUxVUQsCCFggkN7rzaqf8nGJIGXBtGkRgdoIEKRq486uCFgjUOx4VJ0Lz7OmXxpFAIFwCDQefKMSjbPDUQxVIICAkQIEKSPHSlMIhEjAK2rTXa8PUUGUggACNgiMOeYvnNZnw6DpEYEaChCkaojP1ghYIVDqVdfiKzgG3Yph0yQC4RAoH3s+63Iplg5HQVSBAAJGChCkjBwrTSEQLoH8+r+r+8krwlUU1SCAgLECDbOuVKr1aGP7ozEEEAiHAEEqHHOgCgSMFvBKPWqb/0aje6Q5BBAIj0DLUf8jJ54NT0FUggACRgoQpIwcK00hEC4Br9it7sWXqtC+IFyFUQ0CCBgnkGyeq9yBX5Jidcb1RkMIIBAuAYJUuOZBNQgYKeC5ReXX3aGep681sj+aQgCB8Ag0zLhUqT1eG56CqAQBBIwVIEgZO1oaQyBcAl6pV23zTwpXUVSDAALGCfC1PuNGSkMIhFaAIBXa0VAYAmYJeMUudS+5WoVN95jVGN0ggEBoBJJjjlT9tM8qlmwMTU0UggAC5goQpMydLZ0hEDqBwqZ71fXERaGri4IQQMAMgdzsa+Qffc4LAQQQqIYAQaoayuyBAAIvCnjlr/d5pT5EEEAAgYoK+Kf0tRz1R0lORddlMQQQQGBXAgQprg0EEKiegNun3qU3q3/Vb6u3JzshgIAVAukJb1V23zPlxDNW9EuTCCBQewGCVO1nQAUIWCXg9q1Q+4OnW9UzzSKAQPACTfNuUTwzKfiN2AEBBBB4UYAgxaWAAAJVFfBK/epaeJ6K3Uuqui+bIYCAuQKJhunKzbleTpxnR5k7ZTpDIHwCBKnwzYSKEDBeIL/+b+p+8ovG90mDCCBQHYH6GZcovcd/VGczdkEAAQS4I8U1gAACNRPwimqb/0Z57kDNSmBjBBAwQ8CJpTcfMuEkzGiILhBAIDIC3JGKzKgoFAFzBLxij/qW/UD9q35jTlN0ggACNRGom/h2ZSa/X068vib7sykCCNgrQJCyd/Z0jkBNBdyBdWq//101rYHNEUAg+gLNh/9CsfS46DdCBwggEDkBglTkRkbBCJgh4JV61bPkKuU3zjejIbpAAIGqC6Raj1L2gAsVSzZWfW82RAABBAhSXAMIIFAzgWLXU+p85CM125+NEUAg2gKNh3xbidzMaDdB9QggEFkBglRkR0fhCBgg4A6oc+EnVexabEAztIAAAtUUSORmKXfQV3kAbzXR2QsBBLYTIEhxQSCAQE0FCm0PquvxT9e0BjZHAIHoCeRmf0XJlldEr3AqRgABYwQIUsaMkkYQiKaA5xbUueBMlXqXRbMBqkYAgaoLxLOT1TT3ZimWrPrebIgAAggMChCkuBYQQKDGAp7yG/6l7sWX1bgOtkcAgagINMy8TKnWYyXHiUrJ1IkAAgYKEKQMHCotIRA1Ac8tqvPhM1TqWxm10qkXAQSqLBDP7K3Gw/5bDg/grbI82yGAwI4CBCmuCQQQqLmAV+pXfuO/1LPk6prXQgEIIBBugfrpn1dq7KvkxFLhLpTqEEDAeAGClPEjpkEEoiGw+bdSH1Kpd3k0CqZKBBCoukA8u48a535PDr+Nqro9GyKAwEsFCFJcFQggEA4Bz1Oh7V51PfG5cNRDFQggEDqBhhlfUKr1CCmWCV1tFIQAAvYJEKTsmzkdIxBeAa+gzkc+oWL3kvDWSGUIIFATgUTDdOUO/oacWLom+7MpAgggsKMAQYprAgEEQiVQ6n5SHQs+GqqaKAYBBGovkJtzvZJNB9e+ECpAAAEEXhQgSHEpIIBAqAQ8N6/uxZersGl+qOqiGAQQqJ1AsuUINcy4RE6ivnZFsDMCCCCwgwBBiksCAQRCJ+AOrFP7/e8KXV0UhAACtRFomner/GPPeSGAAAJhEiBIhWka1IIAAmUBzyupf/mt6lv+I0QQQMBygfSeb1R2v7O4G2X5dUD7CIRRgCAVxqlQEwIISO6A2u45WZ47gAYCCFgq4B8s0fzK38iJZy0VoG0EEAizAEEqzNOhNgQsF8hv+Le6F19quQLtI2CvQP3UTyk9/vVSrM5eBDpHAIHQChCkQjsaCkMAAf8rfl2PnM1x6FwKCFgo4B933njwjRIP37Vw+rSMQDQECFLRmBNVImCtQKlvhToePN3a/mkcAVsFGg/5jhK5Gba2T98IIBABAYJUBIZEiQjYLOC5hfKhE/0rfmIzA70jYJVAeq83KbvvmXISOav6plkEEIiWAEEqWvOiWgTsFPCK5ePQ3fwmO/unawQsEoilWtX0ip/KiaUs6ppWEUAgigIEqShOjZoRsFCg2LFQnQvPtbBzWkbALoHc7K8o2XKYpJhdjdMtAghEToAgFbmRUTACdgr4X/HrXfodDaz6rZ0AdI2ABQKpccfJP6mP484tGDYtImCAAEHKgCHSAgLWCLh5td3/DnmFTmtaplEEbBFwko1qfsXP5cQztrRMnwggEHEBglTEB0j5CNgmUOpeoo4FZ9nWNv0iYLxAbvY1SjYfJjkJ43ulQQQQMEOAIGXGHOkCAYsEvPIJfr3Pf9+inmkVAbMF0uNPVHbKx+QkGsxulO4QQMAoAYKUUeOkGQTsEPA8V50Pna5S30o7GqZLBAwWiGf2VuOhP5DDg3cNnjKtIWCmAEHKzLnSFQLGC7gDa9R+/6nG90mDCJgu4D94N94wVQ5f6TN91PSHgHECBCnjRkpDCNgjkF//d3U/eYU9DdMpAoYJZPf9sFJ7nqRYstGwzmgHAQRsECBI2TBlekTAVAGvpJ6nv6KBtXeY2iF9IWCsQHLMkcrN/IIUSxvbI40hgIDZAgQps+dLdwgYL+CV+tXx4Pvk5jca3ysNImCKQCzVqqZ5t/C8KFMGSh8IWCpAkLJ08LSNgEkCpZ6l6nj4Aya1RC8IGC3QeMi3lWiYLjkxo/ukOQQQMFuAIGX2fOkOASsEPLeg/Po71fPUl63olyYRiLJAdv9zlB73eo46j/IQqR0BBMoCBCkuBAQQMELAc/vV+9x3NLD6diP6oQkETBQoPy9q/7PlxOtNbI+eEEDAMgGClGUDp10EzBbw1PnoOSp2Pm52m3SHQAQFEo2z1XjwDf7/DzeC1VMyAggg8FIBghRXBQIIGCXgFbvU8dAZcvObjOqLZhCIskAsNUaNc2+W/1deCCCAgCkCBClTJkkfCCCwRaDUu6wcpnghgEA4BPzDJeLZfeXEM+EoiCoQQACBCggQpCqAyBIIIBA+gULbA+p6/DPhK4yKELBMoH7655VqmScn2WRZ57SLAAKmCxCkTJ8w/SFgsYB/8ETPM1+3WIDWEaitQGbfDym950mKJZtrWwi7I4AAAgEIEKQCQGVJBBAIiYBXVO/S76p/5a9CUhBlIGCPQN3EU1Q36X2KcSfKnqHTKQKWCRCkLBs47SJgnYBXUM9TX9XAujusa52GEaiVQHrc8cpOPVdOPFurEtgXAQQQCFyAIBU4MRsggEDNBbySuhZdqsKm+TUvhQIQMF0g1XqU6mdcJieWNL1V+kMAAcsFCFKWXwC0j4A1Ap6rrscvUKF9gTUt0ygC1RZINs9V7qDreFZUteHZDwEEaiJAkKoJO5sigEAtBLxSfzlMFTufqMX27ImA0QKJxgPV6IeoWNroPmkOAQQQGBQgSHEtIICAVQJeqUddC89XsXuJVX3TLAJBCiQapis35zo58fogt2FtBBBAIFQCBKlQjYNiEECgGgJeqVddC89TsfvpamzHHggYLZBoOEC5OV8nRBk9ZZpDAIGdCRCkuC4QQMBKAa/Up66Fn+TOlJXTp+lKCWy+E/U1TuerFCjrIIBApAQIUpEaF8UigEAlBTw3r67HPsVvpiqJylrWCPi/icrNvlZOPGNNzzSKAAIIbCtAkOJ6QAABqwU8t6juJz7DaX5WXwU0P1yB8ul8s78sORxxPlw73o8AAuYIEKTMmSWdIIDAiAU8dT3xeZ4zNWI/PmiTQPk5UTO/KMeJ2dQ2vSKAAAIvESBIcVEggAACvoDnquepL2tg3R14IIDALgTS445X/bRPS04CIwQQQMB6AYKU9ZcAAAggMCjguQX1LfuB+l/4OSgIILCDQN3EU5TZ90w5sRQ2CCCAAAL+o8c9z/OQQAABBBDYLOA/tDe/7g71PPN1SBBA4EWBzL4fUmbiOyRCFNcEAgggsEWAIMXFgAACCOwg4BV7VOhYoO5Fl2CDgPUCuVlfVKLlcO5EWX8lAIAAAjsKEKS4JhBAAIGdCPhhqjSwRt2Pf0ZufhNGCFgnEEu1lo83j2f3kZy4df3TMAIIILA7AYLU7oT49wggYLWAV+hU16KLVex83GoHmrdLINE4Ww2zrlQs2WRX43SLAAIIDEOAIDUMLN6KAAK2Cnjqfe7b6l95m60A9G2RQHr8iZtP5pNjUde0igACCAxfgCA1fDM+gQACFgp4br78nKnuxZdb2D0t2yKQ3f8cpce/Xk68wZaW6RMBBBAYsQBBasR0fBABBOwT8FTqWaauxy+Qm99oX/t0bKxALDVWDbOuUCyzt2KJnLF90hgCCCBQSQGCVCU1WQsBBKwQ8NwB9Sy5WvkN/7SiX5o0WyA55kg1zPi8nHjW7EbpDgEEEKiwAEGqwqAshwAClgh4RQ2svUM9T19rScO0aaJAdv9PKL3nSXJiaRPboycEEEAgUAGCVKC8LI4AAkYLeEWV+l5Q96LPq9S30uhWac4sgXhmbzXMvFyxugly4nVmNctL8YYAAA79SURBVEc3CCCAQJUECFJVgmYbBBAwWMArqefp6zSw9k8GN0lrpgik9/xPZad+Uo6TMKUl+kAAAQRqIkCQqgk7myKAgHECbp+KXU+qa/Fl8p89xQuBsAk4ySblZlyqeG4Gv4cK23CoBwEEIilAkIrk2CgaAQTCKuAfRNH73E0aWP27sJZIXRYKpMYdr3r/LhRf47Nw+rSMAAJBCRCkgpJlXQQQsFfAK6rY9ZS6F18iN7/JXgc6r7lALNWq+umfUyI3ixBV82lQAAIImCZAkDJtovSDAAKhEfD8k/1W/kq9S78bmpooxB6BuolvV2bfj8iJJe1pmk4RQACBKgoQpKqIzVYIIGCfgOe58gbWqnvJVSp2PmEfAB1XXSDRMF310y548UQ+ng1V9QGwIQIIWCNAkLJm1DSKAAK1FXCV33iPep78ovzfUfFCoNIC/rOgMlM+qrrx/ylxF6rSvKyHAAIIvESAIMVFgQACCFRRwCv1q2/FT9S/4sdV3JWtTBdI7/lGZad8VI7faJy7UKbPm/4QQCAcAgSpcMyBKhBAwCIBzy3IzW9Q7zPfUKHtPos6p9VKCyRbjlD9/h+Xk2yRk6iv9PKshwACCCDwMgIEKS4PBBBAoEYCXmlApb5l6n36ayp2L6lRFWwbRQH/d1DZKWcrXr+/nAR3oKI4Q2pGAIHoCxCkoj9DOkAAgagL+Meldy5SzzPXqdS7POrdUH+AAvHsPsrue6YSLa+Q/5soXggggAACtRMgSNXOnp0RQACB7QU8V4WOR9T7zNdV6nsBHQS2CMQzE1U36XSl9nitJEdOLIEOAggggECNBQhSNR4A2yOAAAIvERgMVM/eoFLvMoAsFohnJysz+QNKtR4t/7lk3IWy+GKgdQQQCJ0AQSp0I6EgBBBAYLOA5xZV7FqkvqX/Vf4rL3sEErmZyu73ISUa50gOd5/smTydIoBAlAQIUlGaFrUigICdAu5A+bdTfct/qPzG+XYaWNJ1qvUoZSa/X/HMJInfQFkyddpEAIGoChCkojo56kYAAesEvGKXvFKv+lfepoHVf+DBvoZcAf7X9dJ7nay6ie8oH2HuxDOGdEYbCCCAgNkCBCmz50t3CCBgoIBX7JXiKRU23q3+FT/j6PSIztg/wjw94a1KjztO/rPFCFARHSRlI4CAtQIEKWtHT+MIIGCCgOcOyMtvUv/q2zWw+vbyHSte4RXww1Jq3OtUt9db5KTHy4kl5cRS4S2YyhBAAAEEdilAkOLiQAABBAwQKN/RiCVUaH9E/St/pcKmewzoypwWkmOOVGbi25RoPkxesVtOImdOc3SCAAIIWCpAkLJ08LSNAALmCnilvnJz+U3zlV/zPyq0LzC32RB3lmyeq7qJpyjRdKgcx+HwiBDPitIQQACBkQgQpEaixmcQQACBiAj4dz8kr3yHamDd31Rouy8ilUezTP/UvfSeb1ai+WA5TlxyktFshKoRQAABBHYrQJDaLRFvQAABBEwQ8OQVe8p3RYpdTyi/7q8qbLpXbn6jCc3VrIdYqlWpsa9Sao/jlMjN2FwHz32q2TzYGAEEEKimAEGqmtrshQACCIREwP9Nlf9yC5tUbF+g/Pp/qNjxCEeq72Y+/lHliea5SvvBqelgOcnmzdkpxp2nkFzalIEAAghUTYAgVTVqNkIAAQTCK+C5+XIYKPW9oEL7Qyq2PaBC5yJ5hfbwFl2FyvyglGyao1Trq5RoOkix1DhJJe46VcGeLRBAAIGwCxCkwj4h6kMAAQRqIVDqk+d/Ra3UpWLXU+W7VYWuxSp1P2PsEetOPKt4w1QlcrOUbJmneP1UxRIN/u0m/55TLabAnggggAACIRYgSIV4OJSGAAIIhErAzUuxRPm3VqW+lSr1PKNCx0K5vctV6lsRmYBVDkyZSYpl91Gifn/FGw5QIruvnGSjynfm4tlQsVMMAggggEA4BQhS4ZwLVSGAAAIREfA2hw8nUf6rO7Bebv8LKvU8r9LAOnn59XIHNpZ/i+Xm2ySvGGxfTkKxVItiyTGKpVsVy0xSPDNZscxExevGyUm2bK7VK8rx7zRxql6w82B1BBBAwGABgpTBw6U1BBBAoHYCmwOWPLf8DCVPsc0HMngleaV+lZ915fbKLfZKpR65he7yHS2v1KPBgzCcWFySf4R4Qk48JcdJSfH0i3+tUyyekROvk2J1cuKZ8omE/h6bP+9t/px/BDkvBBBAAAEEAhAgSAWAypIIIIAAAggggAACCCBgtgBByuz50h0CCCCAAAIIIIAAAggEIECQCgCVJRFAAAEEEEAAAQQQQMBsAYKU2fOlOwQQQAABBBBAAAEEEAhAgCAVACpLIoAAAggggAACCCCAgNkCBCmz50t3CCCAAAIIIIAAAgggEIAAQSoAVJZEAAEEEEAAAQQQQAABswUIUmbPl+4QQAABBBBAAAEEEEAgAAGCVACoLIkAAggggAACCCCAAAJmCxCkzJ4v3SGAAAIIIIAAAggggEAAAgSpAFBZEgEEEEAAgUoJ9K/4ifIb/lWp5Wq6Tmrssaqb9N6a1sDmCCCAQKUECFKVkmQdBBBAAAEEAhAgSAWAypIIIIBABQQIUhVAZAkEEEAAAQSCEiBIBSXLuggggMDoBAhSo/Pj0wgggAACCAQqQJAKlJfFEUAAgRELEKRGTMcHEUAAAQQQCF5g2yC1ZkOvjjv9d3phTfd2Gx9z2F765TdOUH02GXxBo9iB30iNAo+PIoBA6AQIUqEbCQUhgAACCCCwVWDHO1J+mPr3A6v0jhOn6k//Wqbf/3WpbrriNZEgI0hFYkwUiQACQxQgSA0RirchgAACCCBQCwGCVC3U2RMBBBDYvQBBavdGvAMBBBBAAIGaCQw1SPX0FvTOc/+sux5arb33bNCdt7ylXPO2XwX0vwJ446XH6k0f+Z/tvh74jhOmavX6nvJnT33jtPIdrm3X8//Mf/3sj0/pyLl7Sp50zyNrtrz3kcUbdMIHb1dff1E/v/4N2muP+u3++cRjJ5c/zx2pml1GbIwAAgEIEKQCQGVJBBBAAAEEKiUw1CB1/Q8f0fQpLfJDi//3f7l7hc5854H687+X67rPHq3zr7lbl51zuPYcm5UffLp78pq6b7Muu+H+8r/v6i3ogxfdqe9ffVz5Pf7L/xrh4J/5/7yzvx98r7+n//L3HNxrzfpenX35P/Xrb55YXpMgVamrgnUQQCAMAgSpMEyBGhBAAAEEENiFwI5BajAEHTNvwpbfSPlB6MzP/12fOfNQHTJz7HYBaMGi9Xr3ef+35S7VywWpbe9e+XeW5s7aY7s7Wru60+W/d8lzbeUO3v3Gadt9JlOX0J+//+ZyXQQpLnMEEDBJgCBl0jTpBQEEEEDAOIEdg9RdD65SQ32qHEy2PWzirEv/Ue7d/1qeH7Z+cvsSXXvh0fL//Lgj99ad97yw5Y6U/zn/5Qelnd2R8sOXf4iFfwdrd3ekBt87Y0rzliC1452twaEQpIy7PGkIAasFCFJWj5/mEUAAAQTCLjAYpPzw499ZGvwN0+A/+/Xv+Nsn/86Rf5fIf/+r5k0ot+j/vsl/n//7pT/+43nddsMJuvq/Hir/Lmrb30gNevzwy6/T9375xJbfTQ2use1vpAbfe8EH5+pbP3lsy2+k/D/39/Zfg3ex+Gpf2K806kMAgeEKEKSGK8b7EUAAAQQQqKIAD+StIjZbIYAAAsMQIEgNA4u3IoAAAgggUG0BglS1xdkPAQQQGJoAQWpoTrwLAQQQQACBmggQpGrCzqYIIIDAbgUIUrsl4g0IIIAAAgjUToAgVTt7dkYAAQReToAgxfWBAAIIIIBAiAUIUiEeDqUhgIDVAgQpq8dP8wgggAACYRcgSIV9QtSHAAK2ChCkbJ08fSOAAAIIREKAIBWJMVEkAghYKECQsnDotIwAAgggEB0BglR0ZkWlCCBglwBByq550y0CCCCAQMQERhukenoLeue5fy4/WHfbh+P6DGdd+o/yg3oH/3zN+l6d8MHb1dpcpztveYv8h+j6L//hv/7rxGMnj0ovNfZY1U1676jW4MMIIIBAWAQIUmGZBHUggAACCCCwE4HRBik/BP3+r0t10xWv0fU/fKS8w3lnHKI1G3r17wdW6R0nTt2yq//vp09p0ZLn2rZ73/d+uUif/9i8Uc+HIDVqQhZAAIEQCRCkQjQMSkEAAQQQQGBHgUoEqW/eulC//MYJuvmXT5SDkn9nyQ9NX7jhfp36xmnlkOW/dhakrvz2g/rQO2dtuTs1mgkRpEajx2cRQCBsAgSpsE2EehBAAAEEENhGYLRByl9q8Ct8l59zePlu1LYv/9/5Lz9MPbJ4Q/mrff7rz99/s1av7yn//Wi/0je4H0GKSxsBBEwSIEiZNE16QQABBBAwTqASQepXf3pG9y9cq//957LtfvvkY/m/oTr/mrt12TmHb3fXyf/qn/+Vvk+ecfCW31j9/Po3jCpUEaSMuzxpCAGrBQhSVo+f5hFAAAEEwi4w2iDl/0bK/82TfyfK/+rek8+1b/kq32DvO/v63uCfLVi0vvwbq7NOna2v3Pywbr7ytarPJkfERpAaERsfQgCBkAoQpEI6GMpCAAEEEEDAFxhtkNo2PG178MSg7uCdp20Pk9j2lL7BzxCkuB4RQACB7QUIUlwRCCCAAAIIhFhgtEFqZ8ef57LJXR6J7v9O6ie3L9G1Fx5dVtn283y1L8QXCqUhgEDVBQhSVSdnQwQQQAABBIYuMNogNfSdgn8nX+0L3pgdEECgegIEqepZsxMCCCCAAALDFiBIDZuMDyCAAAJVESBIVYWZTRBAAAEEEBiZAEFqZG58CgEEEAhagCAVtDDrI4AAAgggMAoBgtQo8PgoAgggEKAAQSpAXJZGAAEEEEBgtAIEqdEK8nkEEEAgGAGCVDCurIoAAggggEBFBAhSFWFkEQQQQKDiAgSpipOyIAIIIIAAApUTIEhVzpKVEEAAgUoKEKQqqclaCCCAAAIIVFiAIFVhUJZDAAEEKiRAkKoQJMsggAACCCCAAAIIIICAPQIEKXtmTacIIIAAAggggAACCCBQIQGCVIUgWQYBBBBAAAEEEEAAAQTsESBI2TNrOkUAAQQQQAABBBBAAIEKCfx/qPQu5qCi/FE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3078308"/>
            <a:ext cx="3139520" cy="304785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22832" y="391461"/>
            <a:ext cx="425062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1CDFF5"/>
                </a:solidFill>
              </a:rPr>
              <a:t>• Значительный дисбаланс классов: </a:t>
            </a:r>
            <a:r>
              <a:rPr lang="ru-RU" b="1" dirty="0">
                <a:solidFill>
                  <a:schemeClr val="bg1"/>
                </a:solidFill>
              </a:rPr>
              <a:t>~85% лояльных клиентов против ~15% </a:t>
            </a:r>
            <a:r>
              <a:rPr lang="ru-RU" dirty="0">
                <a:solidFill>
                  <a:srgbClr val="1CDFF5"/>
                </a:solidFill>
              </a:rPr>
              <a:t>ушедших (в обучающей выборке)</a:t>
            </a:r>
            <a:r>
              <a:rPr lang="en-US" dirty="0">
                <a:solidFill>
                  <a:srgbClr val="1CDFF5"/>
                </a:solidFill>
              </a:rPr>
              <a:t>. </a:t>
            </a:r>
            <a:r>
              <a:rPr lang="ru-RU" dirty="0">
                <a:solidFill>
                  <a:srgbClr val="1CDFF5"/>
                </a:solidFill>
              </a:rPr>
              <a:t>Это затрудняет обучение моделей и требует специальных подходов </a:t>
            </a:r>
            <a:endParaRPr lang="en-US" dirty="0">
              <a:solidFill>
                <a:srgbClr val="1CDFF5"/>
              </a:solidFill>
            </a:endParaRPr>
          </a:p>
          <a:p>
            <a:r>
              <a:rPr lang="ru-RU" dirty="0">
                <a:solidFill>
                  <a:srgbClr val="1CDFF5"/>
                </a:solidFill>
              </a:rPr>
              <a:t>• Исходное кодирование категориальных признаков </a:t>
            </a:r>
            <a:r>
              <a:rPr lang="ru-RU" b="1" dirty="0">
                <a:solidFill>
                  <a:srgbClr val="1CDFF5"/>
                </a:solidFill>
              </a:rPr>
              <a:t>могло </a:t>
            </a:r>
            <a:r>
              <a:rPr lang="ru-RU" b="1" dirty="0">
                <a:solidFill>
                  <a:schemeClr val="bg1"/>
                </a:solidFill>
              </a:rPr>
              <a:t>вносить ложный порядок и искажать зависимости для </a:t>
            </a:r>
            <a:r>
              <a:rPr lang="ru-RU" b="1" dirty="0" smtClean="0">
                <a:solidFill>
                  <a:schemeClr val="bg1"/>
                </a:solidFill>
              </a:rPr>
              <a:t>моделей.</a:t>
            </a:r>
            <a:endParaRPr lang="ru-RU" b="1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rgbClr val="1CDFF5"/>
                </a:solidFill>
              </a:rPr>
              <a:t>• Высокая корреляция между некоторыми признаками (например, </a:t>
            </a:r>
            <a:r>
              <a:rPr lang="ru-RU" dirty="0" err="1" smtClean="0">
                <a:solidFill>
                  <a:srgbClr val="1CDFF5"/>
                </a:solidFill>
              </a:rPr>
              <a:t>Tota</a:t>
            </a:r>
            <a:r>
              <a:rPr lang="en-US" dirty="0">
                <a:solidFill>
                  <a:srgbClr val="1CDFF5"/>
                </a:solidFill>
              </a:rPr>
              <a:t>l</a:t>
            </a:r>
            <a:r>
              <a:rPr lang="en-US" dirty="0" smtClean="0">
                <a:solidFill>
                  <a:srgbClr val="1CDFF5"/>
                </a:solidFill>
              </a:rPr>
              <a:t> </a:t>
            </a:r>
            <a:r>
              <a:rPr lang="ru-RU" dirty="0" err="1">
                <a:solidFill>
                  <a:srgbClr val="1CDFF5"/>
                </a:solidFill>
              </a:rPr>
              <a:t>day</a:t>
            </a:r>
            <a:r>
              <a:rPr lang="ru-RU" dirty="0">
                <a:solidFill>
                  <a:srgbClr val="1CDFF5"/>
                </a:solidFill>
              </a:rPr>
              <a:t> </a:t>
            </a:r>
            <a:r>
              <a:rPr lang="ru-RU" dirty="0" err="1">
                <a:solidFill>
                  <a:srgbClr val="1CDFF5"/>
                </a:solidFill>
              </a:rPr>
              <a:t>minutes</a:t>
            </a:r>
            <a:r>
              <a:rPr lang="ru-RU" dirty="0">
                <a:solidFill>
                  <a:srgbClr val="1CDFF5"/>
                </a:solidFill>
              </a:rPr>
              <a:t> и </a:t>
            </a:r>
            <a:r>
              <a:rPr lang="ru-RU" dirty="0" err="1">
                <a:solidFill>
                  <a:srgbClr val="1CDFF5"/>
                </a:solidFill>
              </a:rPr>
              <a:t>Total</a:t>
            </a:r>
            <a:r>
              <a:rPr lang="ru-RU" dirty="0">
                <a:solidFill>
                  <a:srgbClr val="1CDFF5"/>
                </a:solidFill>
              </a:rPr>
              <a:t> </a:t>
            </a:r>
            <a:r>
              <a:rPr lang="ru-RU" dirty="0" err="1">
                <a:solidFill>
                  <a:srgbClr val="1CDFF5"/>
                </a:solidFill>
              </a:rPr>
              <a:t>day</a:t>
            </a:r>
            <a:r>
              <a:rPr lang="ru-RU" dirty="0">
                <a:solidFill>
                  <a:srgbClr val="1CDFF5"/>
                </a:solidFill>
              </a:rPr>
              <a:t> </a:t>
            </a:r>
            <a:r>
              <a:rPr lang="ru-RU" dirty="0" err="1">
                <a:solidFill>
                  <a:srgbClr val="1CDFF5"/>
                </a:solidFill>
              </a:rPr>
              <a:t>charge</a:t>
            </a:r>
            <a:r>
              <a:rPr lang="ru-RU" dirty="0">
                <a:solidFill>
                  <a:srgbClr val="1CDFF5"/>
                </a:solidFill>
              </a:rPr>
              <a:t>) </a:t>
            </a:r>
            <a:r>
              <a:rPr lang="ru-RU" b="1" dirty="0">
                <a:solidFill>
                  <a:schemeClr val="bg1"/>
                </a:solidFill>
              </a:rPr>
              <a:t>приводила к избыточности данных и могла влиять на стабильность моделей.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rgbClr val="1CDFF5"/>
                </a:solidFill>
              </a:rPr>
              <a:t>• Базовый набор признаков мог не полностью отражать сложные факторы, </a:t>
            </a:r>
            <a:r>
              <a:rPr lang="ru-RU" b="1" dirty="0">
                <a:solidFill>
                  <a:schemeClr val="bg1"/>
                </a:solidFill>
              </a:rPr>
              <a:t>влияющие на решение клиента уйти.</a:t>
            </a:r>
          </a:p>
          <a:p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1712" y="248359"/>
            <a:ext cx="6632288" cy="1616904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Обзор </a:t>
            </a:r>
            <a:r>
              <a:rPr lang="ru-RU" sz="2800" dirty="0" err="1">
                <a:solidFill>
                  <a:schemeClr val="bg1"/>
                </a:solidFill>
              </a:rPr>
              <a:t>датасета</a:t>
            </a:r>
            <a:r>
              <a:rPr lang="ru-RU" sz="2800" dirty="0">
                <a:solidFill>
                  <a:schemeClr val="bg1"/>
                </a:solidFill>
              </a:rPr>
              <a:t> и </a:t>
            </a:r>
            <a:r>
              <a:rPr lang="en-US" sz="2800" dirty="0">
                <a:solidFill>
                  <a:schemeClr val="bg1"/>
                </a:solidFill>
              </a:rPr>
              <a:t>Feature Engineering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36"/>
          </p:nvPr>
        </p:nvSpPr>
        <p:spPr>
          <a:xfrm>
            <a:off x="1071418" y="2225430"/>
            <a:ext cx="4165600" cy="35283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1800" dirty="0">
                <a:latin typeface="+mn-lt"/>
              </a:rPr>
              <a:t>• </a:t>
            </a:r>
            <a:r>
              <a:rPr lang="ru-RU" sz="1800" b="1" dirty="0">
                <a:latin typeface="+mn-lt"/>
              </a:rPr>
              <a:t>Набор данных телеком-оператора:</a:t>
            </a:r>
            <a:r>
              <a:rPr lang="ru-RU" sz="1800" dirty="0">
                <a:solidFill>
                  <a:srgbClr val="1CDFF5"/>
                </a:solidFill>
                <a:latin typeface="+mn-lt"/>
              </a:rPr>
              <a:t> информация о клиентах, разделенная на обучающую </a:t>
            </a:r>
            <a:r>
              <a:rPr lang="ru-RU" sz="1800" dirty="0" smtClean="0">
                <a:solidFill>
                  <a:srgbClr val="1CDFF5"/>
                </a:solidFill>
                <a:latin typeface="+mn-lt"/>
              </a:rPr>
              <a:t>(80%) и </a:t>
            </a:r>
            <a:r>
              <a:rPr lang="ru-RU" sz="1800" dirty="0">
                <a:solidFill>
                  <a:srgbClr val="1CDFF5"/>
                </a:solidFill>
                <a:latin typeface="+mn-lt"/>
              </a:rPr>
              <a:t>тестовую </a:t>
            </a:r>
            <a:r>
              <a:rPr lang="ru-RU" sz="1800" dirty="0" smtClean="0">
                <a:solidFill>
                  <a:srgbClr val="1CDFF5"/>
                </a:solidFill>
                <a:latin typeface="+mn-lt"/>
              </a:rPr>
              <a:t>(20%) </a:t>
            </a:r>
            <a:r>
              <a:rPr lang="ru-RU" sz="1800" dirty="0">
                <a:solidFill>
                  <a:srgbClr val="1CDFF5"/>
                </a:solidFill>
                <a:latin typeface="+mn-lt"/>
              </a:rPr>
              <a:t>выборки. </a:t>
            </a:r>
            <a:endParaRPr lang="ru-RU" sz="1800" dirty="0" smtClean="0">
              <a:solidFill>
                <a:srgbClr val="1CDFF5"/>
              </a:solidFill>
              <a:latin typeface="+mn-lt"/>
            </a:endParaRPr>
          </a:p>
          <a:p>
            <a:pPr marL="0" indent="0">
              <a:buNone/>
            </a:pPr>
            <a:r>
              <a:rPr sz="1800" dirty="0" smtClean="0">
                <a:latin typeface="+mn-lt"/>
              </a:rPr>
              <a:t>• </a:t>
            </a:r>
            <a:r>
              <a:rPr lang="ru-RU" sz="1800" b="1" dirty="0">
                <a:latin typeface="+mn-lt"/>
              </a:rPr>
              <a:t>Исходные признаки (19)</a:t>
            </a:r>
            <a:r>
              <a:rPr lang="ru-RU" sz="1800" dirty="0">
                <a:latin typeface="+mn-lt"/>
              </a:rPr>
              <a:t>: </a:t>
            </a:r>
            <a:r>
              <a:rPr lang="ru-RU" sz="1800" dirty="0">
                <a:solidFill>
                  <a:srgbClr val="1CDFF5"/>
                </a:solidFill>
                <a:latin typeface="+mn-lt"/>
              </a:rPr>
              <a:t>включали демографию (штат, планы), статистику использования услуг (минуты, звонки). </a:t>
            </a:r>
            <a:endParaRPr lang="ru-RU" sz="1800" dirty="0" smtClean="0">
              <a:solidFill>
                <a:srgbClr val="1CDFF5"/>
              </a:solidFill>
              <a:latin typeface="+mn-lt"/>
            </a:endParaRPr>
          </a:p>
          <a:p>
            <a:pPr marL="0" indent="0">
              <a:buNone/>
            </a:pPr>
            <a:r>
              <a:rPr lang="ru-RU" sz="1800" dirty="0">
                <a:latin typeface="+mn-lt"/>
              </a:rPr>
              <a:t>• </a:t>
            </a:r>
            <a:r>
              <a:rPr lang="ru-RU" sz="1800" b="1" dirty="0" smtClean="0">
                <a:latin typeface="+mn-lt"/>
              </a:rPr>
              <a:t>Целевая </a:t>
            </a:r>
            <a:r>
              <a:rPr lang="ru-RU" sz="1800" b="1" dirty="0">
                <a:latin typeface="+mn-lt"/>
              </a:rPr>
              <a:t>переменная</a:t>
            </a:r>
            <a:r>
              <a:rPr lang="ru-RU" sz="1800" dirty="0">
                <a:latin typeface="+mn-lt"/>
              </a:rPr>
              <a:t>:</a:t>
            </a:r>
            <a:r>
              <a:rPr lang="ru-RU" sz="1800" dirty="0">
                <a:solidFill>
                  <a:srgbClr val="1CDFF5"/>
                </a:solidFill>
                <a:latin typeface="+mn-lt"/>
              </a:rPr>
              <a:t> </a:t>
            </a:r>
            <a:r>
              <a:rPr lang="ru-RU" sz="1800" dirty="0" err="1">
                <a:solidFill>
                  <a:srgbClr val="1CDFF5"/>
                </a:solidFill>
                <a:latin typeface="+mn-lt"/>
              </a:rPr>
              <a:t>Churn</a:t>
            </a:r>
            <a:r>
              <a:rPr lang="ru-RU" sz="1800" dirty="0">
                <a:solidFill>
                  <a:srgbClr val="1CDFF5"/>
                </a:solidFill>
                <a:latin typeface="+mn-lt"/>
              </a:rPr>
              <a:t> (бинарная: </a:t>
            </a:r>
            <a:r>
              <a:rPr lang="ru-RU" sz="1800" dirty="0" err="1">
                <a:solidFill>
                  <a:srgbClr val="1CDFF5"/>
                </a:solidFill>
                <a:latin typeface="+mn-lt"/>
              </a:rPr>
              <a:t>True</a:t>
            </a:r>
            <a:r>
              <a:rPr lang="ru-RU" sz="1800" dirty="0">
                <a:solidFill>
                  <a:srgbClr val="1CDFF5"/>
                </a:solidFill>
                <a:latin typeface="+mn-lt"/>
              </a:rPr>
              <a:t> – клиент ушел, </a:t>
            </a:r>
            <a:r>
              <a:rPr lang="ru-RU" sz="1800" dirty="0" err="1">
                <a:solidFill>
                  <a:srgbClr val="1CDFF5"/>
                </a:solidFill>
                <a:latin typeface="+mn-lt"/>
              </a:rPr>
              <a:t>False</a:t>
            </a:r>
            <a:r>
              <a:rPr lang="ru-RU" sz="1800" dirty="0">
                <a:solidFill>
                  <a:srgbClr val="1CDFF5"/>
                </a:solidFill>
                <a:latin typeface="+mn-lt"/>
              </a:rPr>
              <a:t> – остался</a:t>
            </a:r>
            <a:r>
              <a:rPr lang="ru-RU" sz="1800" dirty="0" smtClean="0">
                <a:solidFill>
                  <a:srgbClr val="1CDFF5"/>
                </a:solidFill>
                <a:latin typeface="+mn-lt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37019" y="2225430"/>
            <a:ext cx="39069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• </a:t>
            </a:r>
            <a:r>
              <a:rPr lang="ru-RU" b="1" dirty="0">
                <a:solidFill>
                  <a:schemeClr val="bg1"/>
                </a:solidFill>
              </a:rPr>
              <a:t>Инжиниринг признаков </a:t>
            </a:r>
            <a:r>
              <a:rPr lang="ru-RU" dirty="0">
                <a:solidFill>
                  <a:srgbClr val="1CDFF5"/>
                </a:solidFill>
              </a:rPr>
              <a:t>для повышения информативности модели:  </a:t>
            </a:r>
          </a:p>
          <a:p>
            <a:pPr>
              <a:buFontTx/>
              <a:buChar char="-"/>
            </a:pPr>
            <a:r>
              <a:rPr lang="ru-RU" b="1" dirty="0">
                <a:solidFill>
                  <a:schemeClr val="bg1"/>
                </a:solidFill>
              </a:rPr>
              <a:t>Агрегация штатов в </a:t>
            </a:r>
            <a:r>
              <a:rPr lang="ru-RU" b="1" dirty="0" err="1">
                <a:solidFill>
                  <a:schemeClr val="bg1"/>
                </a:solidFill>
              </a:rPr>
              <a:t>Region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ru-RU" dirty="0">
                <a:solidFill>
                  <a:srgbClr val="1CDFF5"/>
                </a:solidFill>
              </a:rPr>
              <a:t>уменьшение количества категорий, обобщение географического фактора</a:t>
            </a:r>
          </a:p>
          <a:p>
            <a:pPr>
              <a:buFontTx/>
              <a:buChar char="-"/>
            </a:pPr>
            <a:r>
              <a:rPr lang="ru-RU" b="1" dirty="0" err="1">
                <a:solidFill>
                  <a:schemeClr val="bg1"/>
                </a:solidFill>
              </a:rPr>
              <a:t>Total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 smtClean="0">
                <a:solidFill>
                  <a:schemeClr val="bg1"/>
                </a:solidFill>
              </a:rPr>
              <a:t>minutes</a:t>
            </a:r>
            <a:r>
              <a:rPr lang="ru-RU" b="1" dirty="0" smtClean="0">
                <a:solidFill>
                  <a:schemeClr val="bg1"/>
                </a:solidFill>
              </a:rPr>
              <a:t>: </a:t>
            </a:r>
            <a:r>
              <a:rPr lang="ru-RU" dirty="0">
                <a:solidFill>
                  <a:srgbClr val="1CDFF5"/>
                </a:solidFill>
              </a:rPr>
              <a:t>общая активность клиента по длительности разговоров</a:t>
            </a:r>
          </a:p>
          <a:p>
            <a:pPr>
              <a:buFontTx/>
              <a:buChar char="-"/>
            </a:pPr>
            <a:r>
              <a:rPr lang="ru-RU" b="1" dirty="0" err="1">
                <a:solidFill>
                  <a:schemeClr val="bg1"/>
                </a:solidFill>
              </a:rPr>
              <a:t>Avg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call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duration</a:t>
            </a:r>
            <a:r>
              <a:rPr lang="ru-RU" dirty="0" smtClean="0">
                <a:solidFill>
                  <a:schemeClr val="bg1"/>
                </a:solidFill>
              </a:rPr>
              <a:t>: </a:t>
            </a:r>
            <a:r>
              <a:rPr lang="ru-RU" dirty="0">
                <a:solidFill>
                  <a:srgbClr val="1CDFF5"/>
                </a:solidFill>
              </a:rPr>
              <a:t>средняя вовлеченность клиента в один разговор</a:t>
            </a:r>
          </a:p>
          <a:p>
            <a:endParaRPr lang="ru-RU" dirty="0">
              <a:solidFill>
                <a:srgbClr val="1CDFF5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713345" y="6463145"/>
            <a:ext cx="5361709" cy="1139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000" dirty="0">
                <a:solidFill>
                  <a:schemeClr val="tx1">
                    <a:tint val="75000"/>
                  </a:schemeClr>
                </a:solidFill>
              </a:rPr>
              <a:t>Команда 7• </a:t>
            </a:r>
            <a:r>
              <a:rPr lang="ru-RU" sz="2000" dirty="0" smtClean="0">
                <a:solidFill>
                  <a:schemeClr val="tx1">
                    <a:tint val="75000"/>
                  </a:schemeClr>
                </a:solidFill>
              </a:rPr>
              <a:t>Курсовой проект</a:t>
            </a:r>
            <a:endParaRPr lang="ru-RU" sz="2000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2050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418" y="699685"/>
            <a:ext cx="1192349" cy="119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6474" y="643843"/>
            <a:ext cx="7986756" cy="1140849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Исследовательский анализ данных (EDA) - Ключевые </a:t>
            </a:r>
            <a:r>
              <a:rPr lang="ru-RU" sz="2800" dirty="0" smtClean="0">
                <a:solidFill>
                  <a:schemeClr val="bg1"/>
                </a:solidFill>
              </a:rPr>
              <a:t>находки</a:t>
            </a: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018" y="2172553"/>
            <a:ext cx="2912310" cy="17659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018" y="4302941"/>
            <a:ext cx="2971036" cy="182921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346" y="2166187"/>
            <a:ext cx="2912310" cy="1778709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713345" y="6463145"/>
            <a:ext cx="5361709" cy="1139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000" dirty="0">
                <a:solidFill>
                  <a:schemeClr val="tx1">
                    <a:tint val="75000"/>
                  </a:schemeClr>
                </a:solidFill>
              </a:rPr>
              <a:t>Команда 7• </a:t>
            </a:r>
            <a:r>
              <a:rPr lang="ru-RU" sz="2000" dirty="0" smtClean="0">
                <a:solidFill>
                  <a:schemeClr val="tx1">
                    <a:tint val="75000"/>
                  </a:schemeClr>
                </a:solidFill>
              </a:rPr>
              <a:t>Курсовой проект</a:t>
            </a:r>
            <a:endParaRPr lang="ru-RU" sz="20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49656" y="2157123"/>
            <a:ext cx="13715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1CDFF5"/>
                </a:solidFill>
              </a:rPr>
              <a:t>Выраженный дисбаланс классов (~15% отток)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10421" y="2155901"/>
            <a:ext cx="16486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1CDFF5"/>
                </a:solidFill>
              </a:rPr>
              <a:t>Клиенты с оттоком </a:t>
            </a:r>
            <a:r>
              <a:rPr lang="ru-RU" sz="1400" dirty="0" smtClean="0">
                <a:solidFill>
                  <a:srgbClr val="1CDFF5"/>
                </a:solidFill>
              </a:rPr>
              <a:t>в среднем чаще </a:t>
            </a:r>
            <a:r>
              <a:rPr lang="ru-RU" sz="1400" dirty="0">
                <a:solidFill>
                  <a:srgbClr val="1CDFF5"/>
                </a:solidFill>
              </a:rPr>
              <a:t>обращаются в поддержку (&gt;3 раз)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03167" y="4457569"/>
            <a:ext cx="18796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1CDFF5"/>
                </a:solidFill>
              </a:rPr>
              <a:t>Большинство без межд. плана, но наличие плана сильно связано с оттоком (показал дальнейший анализ)</a:t>
            </a: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4" y="3834092"/>
            <a:ext cx="2739858" cy="273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23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492" y="149299"/>
            <a:ext cx="8081240" cy="863455"/>
          </a:xfrm>
        </p:spPr>
        <p:txBody>
          <a:bodyPr>
            <a:normAutofit/>
          </a:bodyPr>
          <a:lstStyle/>
          <a:p>
            <a:r>
              <a:rPr lang="ru-RU" sz="2800" dirty="0"/>
              <a:t>Ключевые этапы построения моделей</a:t>
            </a:r>
            <a:endParaRPr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492" y="890372"/>
            <a:ext cx="7555345" cy="5661891"/>
          </a:xfrm>
        </p:spPr>
        <p:txBody>
          <a:bodyPr>
            <a:normAutofit fontScale="77500" lnSpcReduction="20000"/>
          </a:bodyPr>
          <a:lstStyle/>
          <a:p>
            <a:pPr indent="-180000"/>
            <a:r>
              <a:rPr lang="ru-RU" b="1" dirty="0">
                <a:solidFill>
                  <a:schemeClr val="bg1"/>
                </a:solidFill>
                <a:latin typeface="+mn-lt"/>
              </a:rPr>
              <a:t>1. Устранение дисбаланса классов с помощью SMOTE:</a:t>
            </a:r>
            <a:endParaRPr lang="ru-RU" dirty="0">
              <a:solidFill>
                <a:schemeClr val="bg1"/>
              </a:solidFill>
              <a:latin typeface="+mn-lt"/>
            </a:endParaRPr>
          </a:p>
          <a:p>
            <a:pPr lvl="1"/>
            <a:r>
              <a:rPr lang="ru-RU" b="1" dirty="0"/>
              <a:t>Проблема:</a:t>
            </a:r>
            <a:r>
              <a:rPr lang="ru-RU" dirty="0">
                <a:solidFill>
                  <a:srgbClr val="1CDFF5"/>
                </a:solidFill>
              </a:rPr>
              <a:t> Существенный перевес лояльных клиентов (~85%) мешал моделям эффективно обнаруживать класс оттока (~15%).</a:t>
            </a:r>
          </a:p>
          <a:p>
            <a:pPr lvl="1"/>
            <a:r>
              <a:rPr lang="ru-RU" b="1" dirty="0"/>
              <a:t>Решение:</a:t>
            </a:r>
            <a:r>
              <a:rPr lang="ru-RU" dirty="0">
                <a:solidFill>
                  <a:srgbClr val="1CDFF5"/>
                </a:solidFill>
              </a:rPr>
              <a:t> Применен SMOTE для генерации синтетических данных класса оттока, </a:t>
            </a:r>
            <a:r>
              <a:rPr lang="ru-RU" b="1" dirty="0">
                <a:solidFill>
                  <a:srgbClr val="1CDFF5"/>
                </a:solidFill>
              </a:rPr>
              <a:t>сбалансировав обучающую выборку</a:t>
            </a:r>
            <a:r>
              <a:rPr lang="ru-RU" dirty="0">
                <a:solidFill>
                  <a:srgbClr val="1CDFF5"/>
                </a:solidFill>
              </a:rPr>
              <a:t> и повысив значимость редкого класса.</a:t>
            </a:r>
          </a:p>
          <a:p>
            <a:pPr indent="-180000"/>
            <a:r>
              <a:rPr lang="ru-RU" b="1" dirty="0" smtClean="0">
                <a:solidFill>
                  <a:schemeClr val="bg1"/>
                </a:solidFill>
                <a:latin typeface="+mn-lt"/>
              </a:rPr>
              <a:t>2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. Оптимальное кодирование категориальных признаков (</a:t>
            </a:r>
            <a:r>
              <a:rPr lang="ru-RU" b="1" dirty="0" err="1">
                <a:solidFill>
                  <a:schemeClr val="bg1"/>
                </a:solidFill>
                <a:latin typeface="+mn-lt"/>
              </a:rPr>
              <a:t>One-Hot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b="1" dirty="0" err="1">
                <a:solidFill>
                  <a:schemeClr val="bg1"/>
                </a:solidFill>
                <a:latin typeface="+mn-lt"/>
              </a:rPr>
              <a:t>Encoding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):</a:t>
            </a:r>
            <a:endParaRPr lang="ru-RU" dirty="0">
              <a:solidFill>
                <a:schemeClr val="bg1"/>
              </a:solidFill>
              <a:latin typeface="+mn-lt"/>
            </a:endParaRPr>
          </a:p>
          <a:p>
            <a:pPr lvl="1"/>
            <a:r>
              <a:rPr lang="ru-RU" b="1" dirty="0"/>
              <a:t>Проблема:</a:t>
            </a:r>
            <a:r>
              <a:rPr lang="ru-RU" dirty="0">
                <a:solidFill>
                  <a:srgbClr val="1CDFF5"/>
                </a:solidFill>
              </a:rPr>
              <a:t> Исходный </a:t>
            </a:r>
            <a:r>
              <a:rPr lang="ru-RU" dirty="0" err="1">
                <a:solidFill>
                  <a:srgbClr val="1CDFF5"/>
                </a:solidFill>
              </a:rPr>
              <a:t>LabelEncoder</a:t>
            </a:r>
            <a:r>
              <a:rPr lang="ru-RU" dirty="0">
                <a:solidFill>
                  <a:srgbClr val="1CDFF5"/>
                </a:solidFill>
              </a:rPr>
              <a:t> мог вносить ложный числовой порядок в категориальные признаки (</a:t>
            </a:r>
            <a:r>
              <a:rPr lang="ru-RU" dirty="0" err="1">
                <a:solidFill>
                  <a:srgbClr val="1CDFF5"/>
                </a:solidFill>
              </a:rPr>
              <a:t>Region</a:t>
            </a:r>
            <a:r>
              <a:rPr lang="ru-RU" dirty="0">
                <a:solidFill>
                  <a:srgbClr val="1CDFF5"/>
                </a:solidFill>
              </a:rPr>
              <a:t>, </a:t>
            </a:r>
            <a:r>
              <a:rPr lang="ru-RU" dirty="0" err="1">
                <a:solidFill>
                  <a:srgbClr val="1CDFF5"/>
                </a:solidFill>
              </a:rPr>
              <a:t>International</a:t>
            </a:r>
            <a:r>
              <a:rPr lang="ru-RU" dirty="0">
                <a:solidFill>
                  <a:srgbClr val="1CDFF5"/>
                </a:solidFill>
              </a:rPr>
              <a:t> </a:t>
            </a:r>
            <a:r>
              <a:rPr lang="ru-RU" dirty="0" err="1">
                <a:solidFill>
                  <a:srgbClr val="1CDFF5"/>
                </a:solidFill>
              </a:rPr>
              <a:t>plan</a:t>
            </a:r>
            <a:r>
              <a:rPr lang="ru-RU" dirty="0">
                <a:solidFill>
                  <a:srgbClr val="1CDFF5"/>
                </a:solidFill>
              </a:rPr>
              <a:t>, </a:t>
            </a:r>
            <a:r>
              <a:rPr lang="ru-RU" dirty="0" err="1">
                <a:solidFill>
                  <a:srgbClr val="1CDFF5"/>
                </a:solidFill>
              </a:rPr>
              <a:t>Voice</a:t>
            </a:r>
            <a:r>
              <a:rPr lang="ru-RU" dirty="0">
                <a:solidFill>
                  <a:srgbClr val="1CDFF5"/>
                </a:solidFill>
              </a:rPr>
              <a:t> </a:t>
            </a:r>
            <a:r>
              <a:rPr lang="ru-RU" dirty="0" err="1">
                <a:solidFill>
                  <a:srgbClr val="1CDFF5"/>
                </a:solidFill>
              </a:rPr>
              <a:t>mail</a:t>
            </a:r>
            <a:r>
              <a:rPr lang="ru-RU" dirty="0">
                <a:solidFill>
                  <a:srgbClr val="1CDFF5"/>
                </a:solidFill>
              </a:rPr>
              <a:t> </a:t>
            </a:r>
            <a:r>
              <a:rPr lang="ru-RU" dirty="0" err="1">
                <a:solidFill>
                  <a:srgbClr val="1CDFF5"/>
                </a:solidFill>
              </a:rPr>
              <a:t>plan</a:t>
            </a:r>
            <a:r>
              <a:rPr lang="ru-RU" dirty="0">
                <a:solidFill>
                  <a:srgbClr val="1CDFF5"/>
                </a:solidFill>
              </a:rPr>
              <a:t>).</a:t>
            </a:r>
          </a:p>
          <a:p>
            <a:pPr lvl="1"/>
            <a:r>
              <a:rPr lang="ru-RU" b="1" dirty="0"/>
              <a:t>Решение:</a:t>
            </a:r>
            <a:r>
              <a:rPr lang="ru-RU" dirty="0">
                <a:solidFill>
                  <a:srgbClr val="1CDFF5"/>
                </a:solidFill>
              </a:rPr>
              <a:t> Использован </a:t>
            </a:r>
            <a:r>
              <a:rPr lang="ru-RU" dirty="0" err="1">
                <a:solidFill>
                  <a:srgbClr val="1CDFF5"/>
                </a:solidFill>
              </a:rPr>
              <a:t>One-Hot</a:t>
            </a:r>
            <a:r>
              <a:rPr lang="ru-RU" dirty="0">
                <a:solidFill>
                  <a:srgbClr val="1CDFF5"/>
                </a:solidFill>
              </a:rPr>
              <a:t> </a:t>
            </a:r>
            <a:r>
              <a:rPr lang="ru-RU" dirty="0" err="1">
                <a:solidFill>
                  <a:srgbClr val="1CDFF5"/>
                </a:solidFill>
              </a:rPr>
              <a:t>Encoding</a:t>
            </a:r>
            <a:r>
              <a:rPr lang="ru-RU" dirty="0">
                <a:solidFill>
                  <a:srgbClr val="1CDFF5"/>
                </a:solidFill>
              </a:rPr>
              <a:t>, </a:t>
            </a:r>
            <a:r>
              <a:rPr lang="ru-RU" b="1" dirty="0">
                <a:solidFill>
                  <a:srgbClr val="1CDFF5"/>
                </a:solidFill>
              </a:rPr>
              <a:t>преобразующий категории в независимые бинарные признаки</a:t>
            </a:r>
            <a:r>
              <a:rPr lang="ru-RU" dirty="0">
                <a:solidFill>
                  <a:srgbClr val="1CDFF5"/>
                </a:solidFill>
              </a:rPr>
              <a:t>, что более корректно для моделей и улучшает интерпретируемость.</a:t>
            </a:r>
          </a:p>
          <a:p>
            <a:pPr indent="-180000"/>
            <a:r>
              <a:rPr lang="ru-RU" b="1" dirty="0" smtClean="0">
                <a:solidFill>
                  <a:schemeClr val="bg1"/>
                </a:solidFill>
                <a:latin typeface="+mn-lt"/>
              </a:rPr>
              <a:t>3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. Инжиниринг признаков (</a:t>
            </a:r>
            <a:r>
              <a:rPr lang="ru-RU" b="1" dirty="0" err="1">
                <a:solidFill>
                  <a:schemeClr val="bg1"/>
                </a:solidFill>
                <a:latin typeface="+mn-lt"/>
              </a:rPr>
              <a:t>Feature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b="1" dirty="0" err="1">
                <a:solidFill>
                  <a:schemeClr val="bg1"/>
                </a:solidFill>
                <a:latin typeface="+mn-lt"/>
              </a:rPr>
              <a:t>Engineering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):</a:t>
            </a:r>
            <a:endParaRPr lang="ru-RU" dirty="0">
              <a:solidFill>
                <a:schemeClr val="bg1"/>
              </a:solidFill>
              <a:latin typeface="+mn-lt"/>
            </a:endParaRPr>
          </a:p>
          <a:p>
            <a:pPr lvl="1"/>
            <a:r>
              <a:rPr lang="ru-RU" b="1" dirty="0"/>
              <a:t>Цель:</a:t>
            </a:r>
            <a:r>
              <a:rPr lang="ru-RU" dirty="0">
                <a:solidFill>
                  <a:srgbClr val="1CDFF5"/>
                </a:solidFill>
              </a:rPr>
              <a:t> Выявить скрытые закономерности и обогатить данные для моделей.</a:t>
            </a:r>
          </a:p>
          <a:p>
            <a:pPr lvl="1"/>
            <a:r>
              <a:rPr lang="ru-RU" b="1" dirty="0"/>
              <a:t>Решение:</a:t>
            </a:r>
            <a:r>
              <a:rPr lang="ru-RU" dirty="0">
                <a:solidFill>
                  <a:srgbClr val="1CDFF5"/>
                </a:solidFill>
              </a:rPr>
              <a:t> Созданы новые признаки (</a:t>
            </a:r>
            <a:r>
              <a:rPr lang="ru-RU" dirty="0" err="1">
                <a:solidFill>
                  <a:srgbClr val="1CDFF5"/>
                </a:solidFill>
              </a:rPr>
              <a:t>Total</a:t>
            </a:r>
            <a:r>
              <a:rPr lang="ru-RU" dirty="0">
                <a:solidFill>
                  <a:srgbClr val="1CDFF5"/>
                </a:solidFill>
              </a:rPr>
              <a:t> </a:t>
            </a:r>
            <a:r>
              <a:rPr lang="ru-RU" dirty="0" err="1">
                <a:solidFill>
                  <a:srgbClr val="1CDFF5"/>
                </a:solidFill>
              </a:rPr>
              <a:t>minutes</a:t>
            </a:r>
            <a:r>
              <a:rPr lang="ru-RU" dirty="0">
                <a:solidFill>
                  <a:srgbClr val="1CDFF5"/>
                </a:solidFill>
              </a:rPr>
              <a:t>, </a:t>
            </a:r>
            <a:r>
              <a:rPr lang="ru-RU" dirty="0" err="1">
                <a:solidFill>
                  <a:srgbClr val="1CDFF5"/>
                </a:solidFill>
              </a:rPr>
              <a:t>Avg</a:t>
            </a:r>
            <a:r>
              <a:rPr lang="ru-RU" dirty="0">
                <a:solidFill>
                  <a:srgbClr val="1CDFF5"/>
                </a:solidFill>
              </a:rPr>
              <a:t> </a:t>
            </a:r>
            <a:r>
              <a:rPr lang="ru-RU" dirty="0" err="1">
                <a:solidFill>
                  <a:srgbClr val="1CDFF5"/>
                </a:solidFill>
              </a:rPr>
              <a:t>call</a:t>
            </a:r>
            <a:r>
              <a:rPr lang="ru-RU" dirty="0">
                <a:solidFill>
                  <a:srgbClr val="1CDFF5"/>
                </a:solidFill>
              </a:rPr>
              <a:t> </a:t>
            </a:r>
            <a:r>
              <a:rPr lang="ru-RU" dirty="0" err="1">
                <a:solidFill>
                  <a:srgbClr val="1CDFF5"/>
                </a:solidFill>
              </a:rPr>
              <a:t>duration</a:t>
            </a:r>
            <a:r>
              <a:rPr lang="ru-RU" dirty="0">
                <a:solidFill>
                  <a:srgbClr val="1CDFF5"/>
                </a:solidFill>
              </a:rPr>
              <a:t>), </a:t>
            </a:r>
            <a:r>
              <a:rPr lang="ru-RU" b="1" dirty="0">
                <a:solidFill>
                  <a:srgbClr val="1CDFF5"/>
                </a:solidFill>
              </a:rPr>
              <a:t>отражающие общую активность клиента и среднюю вовлеченность в разговор</a:t>
            </a:r>
            <a:r>
              <a:rPr lang="ru-RU" dirty="0">
                <a:solidFill>
                  <a:srgbClr val="1CDFF5"/>
                </a:solidFill>
              </a:rPr>
              <a:t>, что потенциально повышает предсказательную силу</a:t>
            </a:r>
            <a:r>
              <a:rPr lang="ru-RU" dirty="0" smtClean="0">
                <a:solidFill>
                  <a:srgbClr val="1CDFF5"/>
                </a:solidFill>
              </a:rPr>
              <a:t>.</a:t>
            </a:r>
            <a:endParaRPr lang="ru-RU" dirty="0">
              <a:solidFill>
                <a:srgbClr val="1CDFF5"/>
              </a:solidFill>
            </a:endParaRPr>
          </a:p>
          <a:p>
            <a:pPr indent="-180000"/>
            <a:r>
              <a:rPr lang="ru-RU" b="1" dirty="0">
                <a:solidFill>
                  <a:schemeClr val="bg1"/>
                </a:solidFill>
                <a:latin typeface="+mn-lt"/>
              </a:rPr>
              <a:t>4. Оптимизация </a:t>
            </a:r>
            <a:r>
              <a:rPr lang="ru-RU" b="1" dirty="0" err="1">
                <a:solidFill>
                  <a:schemeClr val="bg1"/>
                </a:solidFill>
                <a:latin typeface="+mn-lt"/>
              </a:rPr>
              <a:t>гиперпараметров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 моделей (</a:t>
            </a:r>
            <a:r>
              <a:rPr lang="ru-RU" b="1" dirty="0" err="1">
                <a:solidFill>
                  <a:schemeClr val="bg1"/>
                </a:solidFill>
                <a:latin typeface="+mn-lt"/>
              </a:rPr>
              <a:t>GridSearchCV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):</a:t>
            </a:r>
            <a:endParaRPr lang="ru-RU" dirty="0">
              <a:solidFill>
                <a:schemeClr val="bg1"/>
              </a:solidFill>
              <a:latin typeface="+mn-lt"/>
            </a:endParaRPr>
          </a:p>
          <a:p>
            <a:pPr lvl="1"/>
            <a:r>
              <a:rPr lang="ru-RU" b="1" dirty="0"/>
              <a:t>Цель:</a:t>
            </a:r>
            <a:r>
              <a:rPr lang="ru-RU" dirty="0">
                <a:solidFill>
                  <a:srgbClr val="1CDFF5"/>
                </a:solidFill>
              </a:rPr>
              <a:t> Найти наилучшую конфигурацию для каждой модели (RF, </a:t>
            </a:r>
            <a:r>
              <a:rPr lang="ru-RU" dirty="0" err="1">
                <a:solidFill>
                  <a:srgbClr val="1CDFF5"/>
                </a:solidFill>
              </a:rPr>
              <a:t>XGBoost</a:t>
            </a:r>
            <a:r>
              <a:rPr lang="ru-RU" dirty="0">
                <a:solidFill>
                  <a:srgbClr val="1CDFF5"/>
                </a:solidFill>
              </a:rPr>
              <a:t>) и снизить риск переобучения.</a:t>
            </a:r>
          </a:p>
          <a:p>
            <a:pPr lvl="1"/>
            <a:r>
              <a:rPr lang="ru-RU" b="1" dirty="0"/>
              <a:t>Решение:</a:t>
            </a:r>
            <a:r>
              <a:rPr lang="ru-RU" dirty="0">
                <a:solidFill>
                  <a:srgbClr val="1CDFF5"/>
                </a:solidFill>
              </a:rPr>
              <a:t> </a:t>
            </a:r>
            <a:r>
              <a:rPr lang="ru-RU" dirty="0" err="1">
                <a:solidFill>
                  <a:srgbClr val="1CDFF5"/>
                </a:solidFill>
              </a:rPr>
              <a:t>GridSearchCV</a:t>
            </a:r>
            <a:r>
              <a:rPr lang="ru-RU" dirty="0">
                <a:solidFill>
                  <a:srgbClr val="1CDFF5"/>
                </a:solidFill>
              </a:rPr>
              <a:t> </a:t>
            </a:r>
            <a:r>
              <a:rPr lang="ru-RU" b="1" dirty="0">
                <a:solidFill>
                  <a:srgbClr val="1CDFF5"/>
                </a:solidFill>
              </a:rPr>
              <a:t>автоматически протестировал различные комбинации ключевых параметров</a:t>
            </a:r>
            <a:r>
              <a:rPr lang="ru-RU" dirty="0">
                <a:solidFill>
                  <a:srgbClr val="1CDFF5"/>
                </a:solidFill>
              </a:rPr>
              <a:t> (глубина деревьев, скорость обучения и др.), выбрав </a:t>
            </a:r>
            <a:r>
              <a:rPr lang="ru-RU" b="1" dirty="0">
                <a:solidFill>
                  <a:srgbClr val="1CDFF5"/>
                </a:solidFill>
              </a:rPr>
              <a:t>оптимальные на основе F1-score</a:t>
            </a:r>
            <a:r>
              <a:rPr lang="ru-RU" dirty="0">
                <a:solidFill>
                  <a:srgbClr val="1CDFF5"/>
                </a:solidFill>
              </a:rPr>
              <a:t> при кросс-</a:t>
            </a:r>
            <a:r>
              <a:rPr lang="ru-RU" dirty="0" err="1">
                <a:solidFill>
                  <a:srgbClr val="1CDFF5"/>
                </a:solidFill>
              </a:rPr>
              <a:t>валидации</a:t>
            </a:r>
            <a:r>
              <a:rPr lang="ru-RU" dirty="0">
                <a:solidFill>
                  <a:srgbClr val="1CDFF5"/>
                </a:solidFill>
              </a:rPr>
              <a:t>.</a:t>
            </a:r>
          </a:p>
          <a:p>
            <a:pPr indent="-180000"/>
            <a:r>
              <a:rPr lang="ru-RU" b="1" dirty="0" smtClean="0">
                <a:solidFill>
                  <a:schemeClr val="bg1"/>
                </a:solidFill>
                <a:latin typeface="+mn-lt"/>
              </a:rPr>
              <a:t>5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. Выбор моделей:</a:t>
            </a:r>
            <a:endParaRPr lang="ru-RU" dirty="0">
              <a:solidFill>
                <a:schemeClr val="bg1"/>
              </a:solidFill>
              <a:latin typeface="+mn-lt"/>
            </a:endParaRPr>
          </a:p>
          <a:p>
            <a:pPr lvl="1"/>
            <a:r>
              <a:rPr lang="ru-RU" b="1" dirty="0"/>
              <a:t>Обоснование:</a:t>
            </a:r>
            <a:r>
              <a:rPr lang="ru-RU" dirty="0">
                <a:solidFill>
                  <a:srgbClr val="1CDFF5"/>
                </a:solidFill>
              </a:rPr>
              <a:t> Выбраны </a:t>
            </a:r>
            <a:r>
              <a:rPr lang="ru-RU" b="1" dirty="0">
                <a:solidFill>
                  <a:srgbClr val="1CDFF5"/>
                </a:solidFill>
              </a:rPr>
              <a:t>мощные ансамблевые методы</a:t>
            </a:r>
            <a:r>
              <a:rPr lang="ru-RU" dirty="0">
                <a:solidFill>
                  <a:srgbClr val="1CDFF5"/>
                </a:solidFill>
              </a:rPr>
              <a:t>, хорошо зарекомендовавшие себя на табличных данных.</a:t>
            </a:r>
          </a:p>
          <a:p>
            <a:pPr lvl="1"/>
            <a:r>
              <a:rPr lang="ru-RU" b="1" dirty="0"/>
              <a:t>Преимущества:</a:t>
            </a:r>
            <a:r>
              <a:rPr lang="ru-RU" dirty="0">
                <a:solidFill>
                  <a:srgbClr val="1CDFF5"/>
                </a:solidFill>
              </a:rPr>
              <a:t> </a:t>
            </a:r>
            <a:r>
              <a:rPr lang="ru-RU" dirty="0" err="1">
                <a:solidFill>
                  <a:srgbClr val="1CDFF5"/>
                </a:solidFill>
              </a:rPr>
              <a:t>Random</a:t>
            </a:r>
            <a:r>
              <a:rPr lang="ru-RU" dirty="0">
                <a:solidFill>
                  <a:srgbClr val="1CDFF5"/>
                </a:solidFill>
              </a:rPr>
              <a:t> </a:t>
            </a:r>
            <a:r>
              <a:rPr lang="ru-RU" dirty="0" err="1">
                <a:solidFill>
                  <a:srgbClr val="1CDFF5"/>
                </a:solidFill>
              </a:rPr>
              <a:t>Forest</a:t>
            </a:r>
            <a:r>
              <a:rPr lang="ru-RU" dirty="0">
                <a:solidFill>
                  <a:srgbClr val="1CDFF5"/>
                </a:solidFill>
              </a:rPr>
              <a:t> обеспечивает </a:t>
            </a:r>
            <a:r>
              <a:rPr lang="ru-RU" b="1" dirty="0">
                <a:solidFill>
                  <a:srgbClr val="1CDFF5"/>
                </a:solidFill>
              </a:rPr>
              <a:t>стабильность</a:t>
            </a:r>
            <a:r>
              <a:rPr lang="ru-RU" dirty="0">
                <a:solidFill>
                  <a:srgbClr val="1CDFF5"/>
                </a:solidFill>
              </a:rPr>
              <a:t>, </a:t>
            </a:r>
            <a:r>
              <a:rPr lang="ru-RU" dirty="0" err="1">
                <a:solidFill>
                  <a:srgbClr val="1CDFF5"/>
                </a:solidFill>
              </a:rPr>
              <a:t>XGBoost</a:t>
            </a:r>
            <a:r>
              <a:rPr lang="ru-RU" dirty="0">
                <a:solidFill>
                  <a:srgbClr val="1CDFF5"/>
                </a:solidFill>
              </a:rPr>
              <a:t> – часто </a:t>
            </a:r>
            <a:r>
              <a:rPr lang="ru-RU" b="1" dirty="0">
                <a:solidFill>
                  <a:srgbClr val="1CDFF5"/>
                </a:solidFill>
              </a:rPr>
              <a:t>лидирует по точности и эффективности</a:t>
            </a:r>
            <a:r>
              <a:rPr lang="ru-RU" dirty="0">
                <a:solidFill>
                  <a:srgbClr val="1CDFF5"/>
                </a:solidFill>
              </a:rPr>
              <a:t> работы с </a:t>
            </a:r>
            <a:r>
              <a:rPr lang="ru-RU" dirty="0" err="1">
                <a:solidFill>
                  <a:srgbClr val="1CDFF5"/>
                </a:solidFill>
              </a:rPr>
              <a:t>бустингом</a:t>
            </a:r>
            <a:r>
              <a:rPr lang="ru-RU" dirty="0">
                <a:solidFill>
                  <a:srgbClr val="1CDFF5"/>
                </a:solidFill>
              </a:rPr>
              <a:t> градиента.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713345" y="6463145"/>
            <a:ext cx="5361709" cy="1139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000" dirty="0">
                <a:solidFill>
                  <a:schemeClr val="tx1">
                    <a:tint val="75000"/>
                  </a:schemeClr>
                </a:solidFill>
              </a:rPr>
              <a:t>Команда 7• </a:t>
            </a:r>
            <a:r>
              <a:rPr lang="ru-RU" sz="2000" dirty="0" smtClean="0">
                <a:solidFill>
                  <a:schemeClr val="tx1">
                    <a:tint val="75000"/>
                  </a:schemeClr>
                </a:solidFill>
              </a:rPr>
              <a:t>Курсовой проект</a:t>
            </a:r>
            <a:endParaRPr lang="ru-RU" sz="2000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4098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240" y="2692617"/>
            <a:ext cx="2179782" cy="217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5055" y="8468"/>
            <a:ext cx="4663086" cy="1075113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Результаты моделей: Эволюция метрик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18" name="AutoShape 4" descr="blob:https://web.telegram.org/10507d17-12dc-4746-908b-42b7daded49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054" y="1219200"/>
            <a:ext cx="4608945" cy="413757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55575" y="1240420"/>
            <a:ext cx="363133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600" b="1" dirty="0">
                <a:solidFill>
                  <a:schemeClr val="bg1"/>
                </a:solidFill>
              </a:rPr>
              <a:t>SMOTE – решающий шаг для </a:t>
            </a:r>
            <a:r>
              <a:rPr lang="ru-RU" sz="1600" b="1" dirty="0" err="1">
                <a:solidFill>
                  <a:schemeClr val="bg1"/>
                </a:solidFill>
              </a:rPr>
              <a:t>Random</a:t>
            </a:r>
            <a:r>
              <a:rPr lang="ru-RU" sz="1600" b="1" dirty="0">
                <a:solidFill>
                  <a:schemeClr val="bg1"/>
                </a:solidFill>
              </a:rPr>
              <a:t> </a:t>
            </a:r>
            <a:r>
              <a:rPr lang="ru-RU" sz="1600" b="1" dirty="0" err="1">
                <a:solidFill>
                  <a:schemeClr val="bg1"/>
                </a:solidFill>
              </a:rPr>
              <a:t>Forest</a:t>
            </a:r>
            <a:r>
              <a:rPr lang="ru-RU" sz="1600" b="1" dirty="0">
                <a:solidFill>
                  <a:schemeClr val="bg1"/>
                </a:solidFill>
              </a:rPr>
              <a:t>:</a:t>
            </a:r>
            <a:r>
              <a:rPr lang="ru-RU" sz="1600" dirty="0">
                <a:solidFill>
                  <a:srgbClr val="1CDFF5"/>
                </a:solidFill>
              </a:rPr>
              <a:t> Учет дисбаланса кардинально повысил </a:t>
            </a:r>
            <a:r>
              <a:rPr lang="ru-RU" sz="1600" dirty="0" err="1">
                <a:solidFill>
                  <a:srgbClr val="1CDFF5"/>
                </a:solidFill>
              </a:rPr>
              <a:t>Recall</a:t>
            </a:r>
            <a:r>
              <a:rPr lang="ru-RU" sz="1600" dirty="0">
                <a:solidFill>
                  <a:srgbClr val="1CDFF5"/>
                </a:solidFill>
              </a:rPr>
              <a:t> (с 0.38 до ~</a:t>
            </a:r>
            <a:r>
              <a:rPr lang="ru-RU" sz="1600" dirty="0" smtClean="0">
                <a:solidFill>
                  <a:srgbClr val="1CDFF5"/>
                </a:solidFill>
              </a:rPr>
              <a:t>0.8</a:t>
            </a:r>
            <a:r>
              <a:rPr lang="en-US" sz="1600" dirty="0">
                <a:solidFill>
                  <a:srgbClr val="1CDFF5"/>
                </a:solidFill>
              </a:rPr>
              <a:t>5</a:t>
            </a:r>
            <a:r>
              <a:rPr lang="ru-RU" sz="1600" dirty="0" smtClean="0">
                <a:solidFill>
                  <a:srgbClr val="1CDFF5"/>
                </a:solidFill>
              </a:rPr>
              <a:t>), </a:t>
            </a:r>
            <a:r>
              <a:rPr lang="ru-RU" sz="1600" dirty="0">
                <a:solidFill>
                  <a:srgbClr val="1CDFF5"/>
                </a:solidFill>
              </a:rPr>
              <a:t>сделав модель способной находить уходящих клиентов</a:t>
            </a:r>
            <a:r>
              <a:rPr lang="ru-RU" sz="1600" dirty="0" smtClean="0">
                <a:solidFill>
                  <a:srgbClr val="1CDFF5"/>
                </a:solidFill>
              </a:rPr>
              <a:t>.</a:t>
            </a:r>
            <a:endParaRPr lang="ru-RU" sz="1600" dirty="0">
              <a:solidFill>
                <a:srgbClr val="1CDFF5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600" b="1" dirty="0" err="1">
                <a:solidFill>
                  <a:schemeClr val="bg1"/>
                </a:solidFill>
              </a:rPr>
              <a:t>One-Hot</a:t>
            </a:r>
            <a:r>
              <a:rPr lang="ru-RU" sz="1600" b="1" dirty="0">
                <a:solidFill>
                  <a:schemeClr val="bg1"/>
                </a:solidFill>
              </a:rPr>
              <a:t> </a:t>
            </a:r>
            <a:r>
              <a:rPr lang="ru-RU" sz="1600" b="1" dirty="0" err="1">
                <a:solidFill>
                  <a:schemeClr val="bg1"/>
                </a:solidFill>
              </a:rPr>
              <a:t>Encoding</a:t>
            </a:r>
            <a:r>
              <a:rPr lang="ru-RU" sz="1600" b="1" dirty="0">
                <a:solidFill>
                  <a:schemeClr val="bg1"/>
                </a:solidFill>
              </a:rPr>
              <a:t> + Новые признаки – </a:t>
            </a:r>
            <a:r>
              <a:rPr lang="ru-RU" sz="1600" b="1" dirty="0" err="1">
                <a:solidFill>
                  <a:schemeClr val="bg1"/>
                </a:solidFill>
              </a:rPr>
              <a:t>буст</a:t>
            </a:r>
            <a:r>
              <a:rPr lang="ru-RU" sz="1600" b="1" dirty="0">
                <a:solidFill>
                  <a:schemeClr val="bg1"/>
                </a:solidFill>
              </a:rPr>
              <a:t> для </a:t>
            </a:r>
            <a:r>
              <a:rPr lang="ru-RU" sz="1600" b="1" dirty="0" err="1">
                <a:solidFill>
                  <a:schemeClr val="bg1"/>
                </a:solidFill>
              </a:rPr>
              <a:t>XGBoost</a:t>
            </a:r>
            <a:r>
              <a:rPr lang="ru-RU" sz="1600" b="1" dirty="0">
                <a:solidFill>
                  <a:schemeClr val="bg1"/>
                </a:solidFill>
              </a:rPr>
              <a:t>:</a:t>
            </a:r>
            <a:r>
              <a:rPr lang="ru-RU" sz="1600" dirty="0">
                <a:solidFill>
                  <a:srgbClr val="1CDFF5"/>
                </a:solidFill>
              </a:rPr>
              <a:t> Корректное кодирование и новые данные позволили </a:t>
            </a:r>
            <a:r>
              <a:rPr lang="ru-RU" sz="1600" dirty="0" err="1">
                <a:solidFill>
                  <a:srgbClr val="1CDFF5"/>
                </a:solidFill>
              </a:rPr>
              <a:t>XGBoost</a:t>
            </a:r>
            <a:r>
              <a:rPr lang="ru-RU" sz="1600" dirty="0">
                <a:solidFill>
                  <a:srgbClr val="1CDFF5"/>
                </a:solidFill>
              </a:rPr>
              <a:t> значительно улучшить </a:t>
            </a:r>
            <a:r>
              <a:rPr lang="ru-RU" sz="1600" dirty="0" err="1">
                <a:solidFill>
                  <a:srgbClr val="1CDFF5"/>
                </a:solidFill>
              </a:rPr>
              <a:t>Precision</a:t>
            </a:r>
            <a:r>
              <a:rPr lang="ru-RU" sz="1600" dirty="0">
                <a:solidFill>
                  <a:srgbClr val="1CDFF5"/>
                </a:solidFill>
              </a:rPr>
              <a:t> (с 0.68 до 0.84) и итоговый F1-score.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600" b="1" dirty="0" err="1">
                <a:solidFill>
                  <a:schemeClr val="bg1"/>
                </a:solidFill>
              </a:rPr>
              <a:t>GridSearchCV</a:t>
            </a:r>
            <a:r>
              <a:rPr lang="ru-RU" sz="1600" b="1" dirty="0">
                <a:solidFill>
                  <a:schemeClr val="bg1"/>
                </a:solidFill>
              </a:rPr>
              <a:t> стабилизировал </a:t>
            </a:r>
            <a:r>
              <a:rPr lang="ru-RU" sz="1600" b="1" dirty="0" err="1">
                <a:solidFill>
                  <a:schemeClr val="bg1"/>
                </a:solidFill>
              </a:rPr>
              <a:t>XGBoost</a:t>
            </a:r>
            <a:r>
              <a:rPr lang="ru-RU" sz="1600" b="1" dirty="0">
                <a:solidFill>
                  <a:schemeClr val="bg1"/>
                </a:solidFill>
              </a:rPr>
              <a:t>:</a:t>
            </a:r>
            <a:r>
              <a:rPr lang="ru-RU" sz="1600" dirty="0">
                <a:solidFill>
                  <a:srgbClr val="1CDFF5"/>
                </a:solidFill>
              </a:rPr>
              <a:t> Оптимизация параметров помогла закрепить высокие метрики </a:t>
            </a:r>
            <a:r>
              <a:rPr lang="ru-RU" sz="1600" dirty="0" err="1">
                <a:solidFill>
                  <a:srgbClr val="1CDFF5"/>
                </a:solidFill>
              </a:rPr>
              <a:t>XGBoost</a:t>
            </a:r>
            <a:r>
              <a:rPr lang="ru-RU" sz="1600" dirty="0">
                <a:solidFill>
                  <a:srgbClr val="1CDFF5"/>
                </a:solidFill>
              </a:rPr>
              <a:t> (F1=0.84) и повысить общую точность до 0.95</a:t>
            </a:r>
            <a:r>
              <a:rPr lang="ru-RU" sz="1600" dirty="0" smtClean="0">
                <a:solidFill>
                  <a:srgbClr val="1CDFF5"/>
                </a:solidFill>
              </a:rPr>
              <a:t>.</a:t>
            </a:r>
            <a:endParaRPr lang="ru-RU" sz="1600" dirty="0">
              <a:solidFill>
                <a:srgbClr val="1CDFF5"/>
              </a:solidFill>
            </a:endParaRPr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1713345" y="6463145"/>
            <a:ext cx="5361709" cy="1139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000" dirty="0">
                <a:solidFill>
                  <a:schemeClr val="tx1">
                    <a:tint val="75000"/>
                  </a:schemeClr>
                </a:solidFill>
              </a:rPr>
              <a:t>Команда 7• </a:t>
            </a:r>
            <a:r>
              <a:rPr lang="ru-RU" sz="2000" dirty="0" smtClean="0">
                <a:solidFill>
                  <a:schemeClr val="tx1">
                    <a:tint val="75000"/>
                  </a:schemeClr>
                </a:solidFill>
              </a:rPr>
              <a:t>Курсовой проект</a:t>
            </a:r>
            <a:endParaRPr lang="ru-RU" sz="2000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5128" name="Picture 8" descr="Picture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709" y="5356779"/>
            <a:ext cx="2004291" cy="150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573" y="-9767"/>
            <a:ext cx="8322409" cy="1016351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Визуальный анализ результатов финальных моделей (Тест)</a:t>
            </a:r>
            <a:endParaRPr sz="20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922" y="1364922"/>
            <a:ext cx="4552078" cy="247399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221" y="3838918"/>
            <a:ext cx="9171709" cy="2715756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1713345" y="6463145"/>
            <a:ext cx="5361709" cy="1139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000" dirty="0">
                <a:solidFill>
                  <a:schemeClr val="tx1">
                    <a:tint val="75000"/>
                  </a:schemeClr>
                </a:solidFill>
              </a:rPr>
              <a:t>Команда 7• </a:t>
            </a:r>
            <a:r>
              <a:rPr lang="ru-RU" sz="2000" dirty="0" smtClean="0">
                <a:solidFill>
                  <a:schemeClr val="tx1">
                    <a:tint val="75000"/>
                  </a:schemeClr>
                </a:solidFill>
              </a:rPr>
              <a:t>Курсовой проект</a:t>
            </a:r>
            <a:endParaRPr lang="ru-RU" sz="20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84577" y="1006584"/>
            <a:ext cx="459192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44000">
              <a:buSzPct val="100000"/>
              <a:buFont typeface="Arial" panose="020B0604020202020204" pitchFamily="34" charset="0"/>
              <a:buChar char="•"/>
            </a:pPr>
            <a:r>
              <a:rPr lang="ru-RU" sz="1300" b="1" dirty="0" err="1" smtClean="0">
                <a:solidFill>
                  <a:schemeClr val="bg1"/>
                </a:solidFill>
              </a:rPr>
              <a:t>XGBoost</a:t>
            </a:r>
            <a:r>
              <a:rPr lang="ru-RU" sz="1300" b="1" dirty="0">
                <a:solidFill>
                  <a:schemeClr val="bg1"/>
                </a:solidFill>
              </a:rPr>
              <a:t>:</a:t>
            </a:r>
            <a:r>
              <a:rPr lang="ru-RU" sz="1300" dirty="0">
                <a:solidFill>
                  <a:srgbClr val="1CDFF5"/>
                </a:solidFill>
              </a:rPr>
              <a:t> Эффективно находит уходящих (79 из 95), </a:t>
            </a:r>
            <a:r>
              <a:rPr lang="ru-RU" sz="1300" b="1" dirty="0" err="1">
                <a:solidFill>
                  <a:srgbClr val="1CDFF5"/>
                </a:solidFill>
              </a:rPr>
              <a:t>минимизируя</a:t>
            </a:r>
            <a:r>
              <a:rPr lang="ru-RU" sz="1300" b="1" dirty="0">
                <a:solidFill>
                  <a:srgbClr val="1CDFF5"/>
                </a:solidFill>
              </a:rPr>
              <a:t> упущенных клиентов (FN=16)</a:t>
            </a:r>
            <a:r>
              <a:rPr lang="ru-RU" sz="1300" dirty="0">
                <a:solidFill>
                  <a:srgbClr val="1CDFF5"/>
                </a:solidFill>
              </a:rPr>
              <a:t>. При этом количество ложных срабатываний (FP=15) невелико</a:t>
            </a:r>
            <a:r>
              <a:rPr lang="ru-RU" sz="1300" dirty="0" smtClean="0">
                <a:solidFill>
                  <a:srgbClr val="1CDFF5"/>
                </a:solidFill>
              </a:rPr>
              <a:t>.</a:t>
            </a:r>
            <a:endParaRPr lang="en-US" sz="1300" dirty="0" smtClean="0">
              <a:solidFill>
                <a:srgbClr val="1CDFF5"/>
              </a:solidFill>
            </a:endParaRPr>
          </a:p>
          <a:p>
            <a:pPr marL="285750" indent="-144000">
              <a:buFont typeface="Arial" panose="020B0604020202020204" pitchFamily="34" charset="0"/>
              <a:buChar char="•"/>
            </a:pPr>
            <a:r>
              <a:rPr lang="ru-RU" sz="1300" b="1" dirty="0" err="1" smtClean="0">
                <a:solidFill>
                  <a:schemeClr val="bg1"/>
                </a:solidFill>
              </a:rPr>
              <a:t>Random</a:t>
            </a:r>
            <a:r>
              <a:rPr lang="ru-RU" sz="1300" b="1" dirty="0" smtClean="0">
                <a:solidFill>
                  <a:schemeClr val="bg1"/>
                </a:solidFill>
              </a:rPr>
              <a:t> </a:t>
            </a:r>
            <a:r>
              <a:rPr lang="ru-RU" sz="1300" b="1" dirty="0" err="1">
                <a:solidFill>
                  <a:schemeClr val="bg1"/>
                </a:solidFill>
              </a:rPr>
              <a:t>Forest</a:t>
            </a:r>
            <a:r>
              <a:rPr lang="ru-RU" sz="1300" b="1" dirty="0">
                <a:solidFill>
                  <a:schemeClr val="bg1"/>
                </a:solidFill>
              </a:rPr>
              <a:t>:</a:t>
            </a:r>
            <a:r>
              <a:rPr lang="ru-RU" sz="1300" dirty="0">
                <a:solidFill>
                  <a:srgbClr val="1CDFF5"/>
                </a:solidFill>
              </a:rPr>
              <a:t> Также хорошо находит уходящих (78 из 95), но </a:t>
            </a:r>
            <a:r>
              <a:rPr lang="ru-RU" sz="1300" b="1" dirty="0">
                <a:solidFill>
                  <a:srgbClr val="1CDFF5"/>
                </a:solidFill>
              </a:rPr>
              <a:t>генерирует больше ложных срабатываний (FP=41)</a:t>
            </a:r>
            <a:r>
              <a:rPr lang="ru-RU" sz="1300" dirty="0">
                <a:solidFill>
                  <a:srgbClr val="1CDFF5"/>
                </a:solidFill>
              </a:rPr>
              <a:t> по сравнению с </a:t>
            </a:r>
            <a:r>
              <a:rPr lang="ru-RU" sz="1300" dirty="0" err="1">
                <a:solidFill>
                  <a:srgbClr val="1CDFF5"/>
                </a:solidFill>
              </a:rPr>
              <a:t>XGBoost</a:t>
            </a:r>
            <a:r>
              <a:rPr lang="ru-RU" sz="1300" dirty="0" smtClean="0">
                <a:solidFill>
                  <a:srgbClr val="1CDFF5"/>
                </a:solidFill>
              </a:rPr>
              <a:t>.</a:t>
            </a:r>
            <a:r>
              <a:rPr lang="ru-RU" sz="1300" dirty="0">
                <a:solidFill>
                  <a:srgbClr val="1CDFF5"/>
                </a:solidFill>
              </a:rPr>
              <a:t> </a:t>
            </a:r>
            <a:endParaRPr lang="en-US" sz="1300" dirty="0">
              <a:solidFill>
                <a:srgbClr val="1CDFF5"/>
              </a:solidFill>
            </a:endParaRPr>
          </a:p>
          <a:p>
            <a:pPr marL="285750" indent="-144000">
              <a:buFont typeface="Arial" panose="020B0604020202020204" pitchFamily="34" charset="0"/>
              <a:buChar char="•"/>
            </a:pPr>
            <a:r>
              <a:rPr lang="ru-RU" sz="1300" b="1" dirty="0" smtClean="0">
                <a:solidFill>
                  <a:schemeClr val="bg1"/>
                </a:solidFill>
              </a:rPr>
              <a:t>Общие </a:t>
            </a:r>
            <a:r>
              <a:rPr lang="ru-RU" sz="1300" b="1" dirty="0">
                <a:solidFill>
                  <a:schemeClr val="bg1"/>
                </a:solidFill>
              </a:rPr>
              <a:t>ТОП-факторы:</a:t>
            </a:r>
            <a:r>
              <a:rPr lang="ru-RU" sz="1300" dirty="0">
                <a:solidFill>
                  <a:srgbClr val="1CDFF5"/>
                </a:solidFill>
              </a:rPr>
              <a:t> Обе модели согласны, что </a:t>
            </a:r>
            <a:r>
              <a:rPr lang="en-US" sz="1300" dirty="0">
                <a:solidFill>
                  <a:srgbClr val="1CDFF5"/>
                </a:solidFill>
              </a:rPr>
              <a:t>Total day minutes, Customer service calls </a:t>
            </a:r>
            <a:r>
              <a:rPr lang="ru-RU" sz="1300" dirty="0">
                <a:solidFill>
                  <a:srgbClr val="1CDFF5"/>
                </a:solidFill>
              </a:rPr>
              <a:t>и </a:t>
            </a:r>
            <a:r>
              <a:rPr lang="en-US" sz="1300" dirty="0">
                <a:solidFill>
                  <a:srgbClr val="1CDFF5"/>
                </a:solidFill>
              </a:rPr>
              <a:t>International </a:t>
            </a:r>
            <a:r>
              <a:rPr lang="en-US" sz="1300" dirty="0" err="1">
                <a:solidFill>
                  <a:srgbClr val="1CDFF5"/>
                </a:solidFill>
              </a:rPr>
              <a:t>plan_Yes</a:t>
            </a:r>
            <a:r>
              <a:rPr lang="en-US" sz="1300" dirty="0">
                <a:solidFill>
                  <a:srgbClr val="1CDFF5"/>
                </a:solidFill>
              </a:rPr>
              <a:t> – </a:t>
            </a:r>
            <a:r>
              <a:rPr lang="ru-RU" sz="1300" b="1" dirty="0">
                <a:solidFill>
                  <a:srgbClr val="1CDFF5"/>
                </a:solidFill>
              </a:rPr>
              <a:t>ключевые драйверы оттока</a:t>
            </a:r>
            <a:r>
              <a:rPr lang="ru-RU" sz="1300" dirty="0" smtClean="0">
                <a:solidFill>
                  <a:srgbClr val="1CDFF5"/>
                </a:solidFill>
              </a:rPr>
              <a:t>.</a:t>
            </a:r>
            <a:endParaRPr lang="ru-RU" sz="1300" dirty="0">
              <a:solidFill>
                <a:srgbClr val="1CDFF5"/>
              </a:solidFill>
            </a:endParaRPr>
          </a:p>
          <a:p>
            <a:pPr marL="285750" indent="-144000">
              <a:buFont typeface="Arial" panose="020B0604020202020204" pitchFamily="34" charset="0"/>
              <a:buChar char="•"/>
            </a:pPr>
            <a:r>
              <a:rPr lang="ru-RU" sz="1300" b="1" dirty="0" smtClean="0">
                <a:solidFill>
                  <a:schemeClr val="bg1"/>
                </a:solidFill>
              </a:rPr>
              <a:t>Уникальные </a:t>
            </a:r>
            <a:r>
              <a:rPr lang="ru-RU" sz="1300" b="1" dirty="0">
                <a:solidFill>
                  <a:schemeClr val="bg1"/>
                </a:solidFill>
              </a:rPr>
              <a:t>акценты:</a:t>
            </a:r>
            <a:r>
              <a:rPr lang="ru-RU" sz="1300" dirty="0">
                <a:solidFill>
                  <a:srgbClr val="1CDFF5"/>
                </a:solidFill>
              </a:rPr>
              <a:t> </a:t>
            </a:r>
            <a:r>
              <a:rPr lang="en-US" sz="1300" dirty="0" err="1">
                <a:solidFill>
                  <a:srgbClr val="1CDFF5"/>
                </a:solidFill>
              </a:rPr>
              <a:t>XGBoost</a:t>
            </a:r>
            <a:r>
              <a:rPr lang="en-US" sz="1300" dirty="0">
                <a:solidFill>
                  <a:srgbClr val="1CDFF5"/>
                </a:solidFill>
              </a:rPr>
              <a:t> </a:t>
            </a:r>
            <a:r>
              <a:rPr lang="ru-RU" sz="1300" dirty="0">
                <a:solidFill>
                  <a:srgbClr val="1CDFF5"/>
                </a:solidFill>
              </a:rPr>
              <a:t>также выделяет важность </a:t>
            </a:r>
            <a:r>
              <a:rPr lang="en-US" sz="1300" i="1" dirty="0" smtClean="0">
                <a:solidFill>
                  <a:srgbClr val="1CDFF5"/>
                </a:solidFill>
              </a:rPr>
              <a:t>Area code</a:t>
            </a:r>
            <a:r>
              <a:rPr lang="en-US" sz="1300" dirty="0" smtClean="0">
                <a:solidFill>
                  <a:srgbClr val="1CDFF5"/>
                </a:solidFill>
              </a:rPr>
              <a:t>, </a:t>
            </a:r>
            <a:r>
              <a:rPr lang="ru-RU" sz="1300" dirty="0">
                <a:solidFill>
                  <a:srgbClr val="1CDFF5"/>
                </a:solidFill>
              </a:rPr>
              <a:t>в </a:t>
            </a:r>
            <a:r>
              <a:rPr lang="ru-RU" sz="1300" dirty="0" smtClean="0">
                <a:solidFill>
                  <a:srgbClr val="1CDFF5"/>
                </a:solidFill>
              </a:rPr>
              <a:t>то</a:t>
            </a:r>
            <a:r>
              <a:rPr lang="en-US" sz="1300" dirty="0" smtClean="0">
                <a:solidFill>
                  <a:srgbClr val="1CDFF5"/>
                </a:solidFill>
              </a:rPr>
              <a:t> </a:t>
            </a:r>
            <a:r>
              <a:rPr lang="ru-RU" sz="1300" dirty="0" smtClean="0">
                <a:solidFill>
                  <a:srgbClr val="1CDFF5"/>
                </a:solidFill>
              </a:rPr>
              <a:t>время </a:t>
            </a:r>
            <a:r>
              <a:rPr lang="ru-RU" sz="1300" dirty="0">
                <a:solidFill>
                  <a:srgbClr val="1CDFF5"/>
                </a:solidFill>
              </a:rPr>
              <a:t>как </a:t>
            </a:r>
            <a:r>
              <a:rPr lang="en-US" sz="1300" dirty="0">
                <a:solidFill>
                  <a:srgbClr val="1CDFF5"/>
                </a:solidFill>
              </a:rPr>
              <a:t>RF </a:t>
            </a:r>
            <a:r>
              <a:rPr lang="ru-RU" sz="1300" dirty="0">
                <a:solidFill>
                  <a:srgbClr val="1CDFF5"/>
                </a:solidFill>
              </a:rPr>
              <a:t>обращает внимание </a:t>
            </a:r>
            <a:r>
              <a:rPr lang="ru-RU" sz="1300" dirty="0" smtClean="0">
                <a:solidFill>
                  <a:srgbClr val="1CDFF5"/>
                </a:solidFill>
              </a:rPr>
              <a:t>на</a:t>
            </a:r>
            <a:r>
              <a:rPr lang="en-US" sz="1300" i="1" dirty="0" smtClean="0">
                <a:solidFill>
                  <a:srgbClr val="1CDFF5"/>
                </a:solidFill>
              </a:rPr>
              <a:t> </a:t>
            </a:r>
            <a:r>
              <a:rPr lang="en-US" sz="1300" i="1" dirty="0">
                <a:solidFill>
                  <a:srgbClr val="1CDFF5"/>
                </a:solidFill>
              </a:rPr>
              <a:t>Total minutes</a:t>
            </a:r>
            <a:r>
              <a:rPr lang="en-US" sz="1300" dirty="0" smtClean="0">
                <a:solidFill>
                  <a:srgbClr val="1CDFF5"/>
                </a:solidFill>
              </a:rPr>
              <a:t>.</a:t>
            </a:r>
            <a:endParaRPr lang="en-US" sz="1300" dirty="0">
              <a:solidFill>
                <a:srgbClr val="1CDFF5"/>
              </a:solidFill>
            </a:endParaRPr>
          </a:p>
          <a:p>
            <a:pPr indent="-144000"/>
            <a:endParaRPr lang="ru-RU" sz="1200" dirty="0">
              <a:solidFill>
                <a:srgbClr val="1CDFF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603" y="-397163"/>
            <a:ext cx="6437206" cy="1430643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Ключевые достижения проекта</a:t>
            </a: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9274" y="1033480"/>
            <a:ext cx="6811816" cy="518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ru-RU" dirty="0" smtClean="0">
                <a:solidFill>
                  <a:schemeClr val="bg1"/>
                </a:solidFill>
              </a:rPr>
              <a:t>✔ </a:t>
            </a:r>
            <a:r>
              <a:rPr lang="ru-RU" b="1" dirty="0" smtClean="0">
                <a:solidFill>
                  <a:schemeClr val="bg1"/>
                </a:solidFill>
              </a:rPr>
              <a:t>Достигнут </a:t>
            </a:r>
            <a:r>
              <a:rPr lang="ru-RU" b="1" dirty="0">
                <a:solidFill>
                  <a:schemeClr val="bg1"/>
                </a:solidFill>
              </a:rPr>
              <a:t>высокий </a:t>
            </a:r>
            <a:r>
              <a:rPr lang="ru-RU" b="1" dirty="0" err="1">
                <a:solidFill>
                  <a:schemeClr val="bg1"/>
                </a:solidFill>
              </a:rPr>
              <a:t>Recall</a:t>
            </a:r>
            <a:r>
              <a:rPr lang="ru-RU" b="1" dirty="0">
                <a:solidFill>
                  <a:schemeClr val="bg1"/>
                </a:solidFill>
              </a:rPr>
              <a:t> (порядка </a:t>
            </a:r>
            <a:r>
              <a:rPr lang="ru-RU" b="1" dirty="0" smtClean="0">
                <a:solidFill>
                  <a:schemeClr val="bg1"/>
                </a:solidFill>
              </a:rPr>
              <a:t>0.8</a:t>
            </a:r>
            <a:r>
              <a:rPr lang="ru-RU" b="1" dirty="0">
                <a:solidFill>
                  <a:schemeClr val="bg1"/>
                </a:solidFill>
              </a:rPr>
              <a:t>3</a:t>
            </a:r>
            <a:r>
              <a:rPr lang="ru-RU" b="1" dirty="0" smtClean="0">
                <a:solidFill>
                  <a:schemeClr val="bg1"/>
                </a:solidFill>
              </a:rPr>
              <a:t>) </a:t>
            </a:r>
            <a:r>
              <a:rPr lang="ru-RU" b="1" dirty="0">
                <a:solidFill>
                  <a:schemeClr val="bg1"/>
                </a:solidFill>
              </a:rPr>
              <a:t>для </a:t>
            </a:r>
            <a:r>
              <a:rPr lang="ru-RU" b="1" dirty="0" err="1">
                <a:solidFill>
                  <a:schemeClr val="bg1"/>
                </a:solidFill>
              </a:rPr>
              <a:t>XGBoost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rgbClr val="1CDFF5"/>
                </a:solidFill>
              </a:rPr>
              <a:t>что позволяет эффективно выявлять клиентов, склонных к оттоку</a:t>
            </a:r>
            <a:r>
              <a:rPr lang="ru-RU" dirty="0" smtClean="0">
                <a:solidFill>
                  <a:srgbClr val="1CDFF5"/>
                </a:solidFill>
              </a:rPr>
              <a:t>.</a:t>
            </a:r>
          </a:p>
          <a:p>
            <a:pPr>
              <a:spcBef>
                <a:spcPts val="600"/>
              </a:spcBef>
            </a:pPr>
            <a:r>
              <a:rPr lang="ru-RU" dirty="0" smtClean="0">
                <a:solidFill>
                  <a:schemeClr val="bg1"/>
                </a:solidFill>
              </a:rPr>
              <a:t>✔ </a:t>
            </a:r>
            <a:r>
              <a:rPr lang="ru-RU" b="1" dirty="0" smtClean="0">
                <a:solidFill>
                  <a:schemeClr val="bg1"/>
                </a:solidFill>
              </a:rPr>
              <a:t>Повышен </a:t>
            </a:r>
            <a:r>
              <a:rPr lang="ru-RU" b="1" dirty="0">
                <a:solidFill>
                  <a:schemeClr val="bg1"/>
                </a:solidFill>
              </a:rPr>
              <a:t>F1-score для </a:t>
            </a:r>
            <a:r>
              <a:rPr lang="ru-RU" b="1" dirty="0" err="1">
                <a:solidFill>
                  <a:schemeClr val="bg1"/>
                </a:solidFill>
              </a:rPr>
              <a:t>XGBoost</a:t>
            </a:r>
            <a:r>
              <a:rPr lang="ru-RU" b="1" dirty="0">
                <a:solidFill>
                  <a:schemeClr val="bg1"/>
                </a:solidFill>
              </a:rPr>
              <a:t> до </a:t>
            </a:r>
            <a:r>
              <a:rPr lang="ru-RU" b="1" dirty="0" smtClean="0">
                <a:solidFill>
                  <a:schemeClr val="bg1"/>
                </a:solidFill>
              </a:rPr>
              <a:t>0.84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ru-RU" dirty="0" smtClean="0">
                <a:solidFill>
                  <a:srgbClr val="1CDFF5"/>
                </a:solidFill>
              </a:rPr>
              <a:t> </a:t>
            </a:r>
            <a:r>
              <a:rPr lang="ru-RU" dirty="0">
                <a:solidFill>
                  <a:srgbClr val="1CDFF5"/>
                </a:solidFill>
              </a:rPr>
              <a:t>демонстрируя хороший баланс между точностью и полнотой обнаружения </a:t>
            </a:r>
            <a:r>
              <a:rPr lang="ru-RU" dirty="0" smtClean="0">
                <a:solidFill>
                  <a:srgbClr val="1CDFF5"/>
                </a:solidFill>
              </a:rPr>
              <a:t>оттока.</a:t>
            </a:r>
            <a:endParaRPr lang="ru-RU" dirty="0">
              <a:solidFill>
                <a:srgbClr val="1CDFF5"/>
              </a:solidFill>
            </a:endParaRPr>
          </a:p>
          <a:p>
            <a:pPr>
              <a:spcBef>
                <a:spcPts val="600"/>
              </a:spcBef>
            </a:pPr>
            <a:r>
              <a:rPr lang="ru-RU" dirty="0">
                <a:solidFill>
                  <a:schemeClr val="bg1"/>
                </a:solidFill>
              </a:rPr>
              <a:t>✔ </a:t>
            </a:r>
            <a:r>
              <a:rPr lang="ru-RU" b="1" dirty="0" smtClean="0">
                <a:solidFill>
                  <a:schemeClr val="bg1"/>
                </a:solidFill>
              </a:rPr>
              <a:t>Модель </a:t>
            </a:r>
            <a:r>
              <a:rPr lang="ru-RU" b="1" dirty="0" err="1">
                <a:solidFill>
                  <a:schemeClr val="bg1"/>
                </a:solidFill>
              </a:rPr>
              <a:t>Random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Forest</a:t>
            </a:r>
            <a:r>
              <a:rPr lang="ru-RU" b="1" dirty="0">
                <a:solidFill>
                  <a:schemeClr val="bg1"/>
                </a:solidFill>
              </a:rPr>
              <a:t> значительно улучшена</a:t>
            </a:r>
            <a:r>
              <a:rPr lang="ru-RU" dirty="0">
                <a:solidFill>
                  <a:srgbClr val="1CDFF5"/>
                </a:solidFill>
              </a:rPr>
              <a:t> (F1-score вырос с </a:t>
            </a:r>
            <a:r>
              <a:rPr lang="ru-RU" dirty="0" smtClean="0">
                <a:solidFill>
                  <a:srgbClr val="1CDFF5"/>
                </a:solidFill>
              </a:rPr>
              <a:t>0.54 </a:t>
            </a:r>
            <a:r>
              <a:rPr lang="ru-RU" dirty="0">
                <a:solidFill>
                  <a:srgbClr val="1CDFF5"/>
                </a:solidFill>
              </a:rPr>
              <a:t>до </a:t>
            </a:r>
            <a:r>
              <a:rPr lang="ru-RU" dirty="0" smtClean="0">
                <a:solidFill>
                  <a:srgbClr val="1CDFF5"/>
                </a:solidFill>
              </a:rPr>
              <a:t>0.73) </a:t>
            </a:r>
            <a:r>
              <a:rPr lang="ru-RU" dirty="0">
                <a:solidFill>
                  <a:srgbClr val="1CDFF5"/>
                </a:solidFill>
              </a:rPr>
              <a:t>и показывает </a:t>
            </a:r>
            <a:r>
              <a:rPr lang="ru-RU" b="1" dirty="0">
                <a:solidFill>
                  <a:srgbClr val="1CDFF5"/>
                </a:solidFill>
              </a:rPr>
              <a:t>стабильные результаты</a:t>
            </a:r>
            <a:r>
              <a:rPr lang="ru-RU" dirty="0">
                <a:solidFill>
                  <a:srgbClr val="1CDFF5"/>
                </a:solidFill>
              </a:rPr>
              <a:t> с низким переобучением</a:t>
            </a:r>
            <a:r>
              <a:rPr lang="ru-RU" dirty="0" smtClean="0">
                <a:solidFill>
                  <a:srgbClr val="1CDFF5"/>
                </a:solidFill>
              </a:rPr>
              <a:t>.</a:t>
            </a:r>
            <a:endParaRPr lang="ru-RU" dirty="0">
              <a:solidFill>
                <a:srgbClr val="1CDFF5"/>
              </a:solidFill>
            </a:endParaRPr>
          </a:p>
          <a:p>
            <a:pPr>
              <a:spcBef>
                <a:spcPts val="600"/>
              </a:spcBef>
            </a:pPr>
            <a:r>
              <a:rPr lang="ru-RU" dirty="0">
                <a:solidFill>
                  <a:schemeClr val="bg1"/>
                </a:solidFill>
              </a:rPr>
              <a:t>✔ </a:t>
            </a:r>
            <a:r>
              <a:rPr lang="ru-RU" dirty="0" smtClean="0">
                <a:solidFill>
                  <a:schemeClr val="bg1"/>
                </a:solidFill>
              </a:rPr>
              <a:t>Применение</a:t>
            </a:r>
            <a:r>
              <a:rPr lang="ru-RU" dirty="0">
                <a:solidFill>
                  <a:schemeClr val="bg1"/>
                </a:solidFill>
              </a:rPr>
              <a:t> </a:t>
            </a:r>
            <a:r>
              <a:rPr lang="ru-RU" b="1" dirty="0">
                <a:solidFill>
                  <a:schemeClr val="bg1"/>
                </a:solidFill>
              </a:rPr>
              <a:t>SMOTE, </a:t>
            </a:r>
            <a:r>
              <a:rPr lang="ru-RU" b="1" dirty="0" err="1">
                <a:solidFill>
                  <a:schemeClr val="bg1"/>
                </a:solidFill>
              </a:rPr>
              <a:t>One-Hot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Encoding</a:t>
            </a:r>
            <a:r>
              <a:rPr lang="ru-RU" b="1" dirty="0">
                <a:solidFill>
                  <a:schemeClr val="bg1"/>
                </a:solidFill>
              </a:rPr>
              <a:t> и инжиниринга признаков</a:t>
            </a:r>
            <a:r>
              <a:rPr lang="ru-RU" dirty="0">
                <a:solidFill>
                  <a:srgbClr val="1CDFF5"/>
                </a:solidFill>
              </a:rPr>
              <a:t> доказало свою эффективность в улучшении качества моделей</a:t>
            </a:r>
            <a:r>
              <a:rPr lang="ru-RU" dirty="0" smtClean="0">
                <a:solidFill>
                  <a:srgbClr val="1CDFF5"/>
                </a:solidFill>
              </a:rPr>
              <a:t>.</a:t>
            </a:r>
            <a:endParaRPr lang="ru-RU" dirty="0">
              <a:solidFill>
                <a:srgbClr val="1CDFF5"/>
              </a:solidFill>
            </a:endParaRPr>
          </a:p>
          <a:p>
            <a:pPr>
              <a:spcBef>
                <a:spcPts val="600"/>
              </a:spcBef>
            </a:pPr>
            <a:r>
              <a:rPr lang="ru-RU" dirty="0">
                <a:solidFill>
                  <a:schemeClr val="bg1"/>
                </a:solidFill>
              </a:rPr>
              <a:t>✔ </a:t>
            </a:r>
            <a:r>
              <a:rPr lang="ru-RU" dirty="0" smtClean="0">
                <a:solidFill>
                  <a:schemeClr val="bg1"/>
                </a:solidFill>
              </a:rPr>
              <a:t>Определены</a:t>
            </a:r>
            <a:r>
              <a:rPr lang="ru-RU" dirty="0">
                <a:solidFill>
                  <a:schemeClr val="bg1"/>
                </a:solidFill>
              </a:rPr>
              <a:t> </a:t>
            </a:r>
            <a:r>
              <a:rPr lang="ru-RU" b="1" dirty="0">
                <a:solidFill>
                  <a:schemeClr val="bg1"/>
                </a:solidFill>
              </a:rPr>
              <a:t>ключевые факторы, влияющие на отток клиентов</a:t>
            </a:r>
            <a:r>
              <a:rPr lang="ru-RU" dirty="0">
                <a:solidFill>
                  <a:srgbClr val="1CDFF5"/>
                </a:solidFill>
              </a:rPr>
              <a:t> </a:t>
            </a:r>
            <a:r>
              <a:rPr lang="ru-RU" dirty="0" smtClean="0">
                <a:solidFill>
                  <a:srgbClr val="1CDFF5"/>
                </a:solidFill>
              </a:rPr>
              <a:t>- </a:t>
            </a:r>
            <a:r>
              <a:rPr lang="ru-RU" i="1" dirty="0" err="1">
                <a:solidFill>
                  <a:srgbClr val="1CDFF5"/>
                </a:solidFill>
              </a:rPr>
              <a:t>International</a:t>
            </a:r>
            <a:r>
              <a:rPr lang="ru-RU" i="1" dirty="0">
                <a:solidFill>
                  <a:srgbClr val="1CDFF5"/>
                </a:solidFill>
              </a:rPr>
              <a:t> </a:t>
            </a:r>
            <a:r>
              <a:rPr lang="ru-RU" i="1" dirty="0" err="1" smtClean="0">
                <a:solidFill>
                  <a:srgbClr val="1CDFF5"/>
                </a:solidFill>
              </a:rPr>
              <a:t>plan</a:t>
            </a:r>
            <a:r>
              <a:rPr lang="ru-RU" i="1" dirty="0" smtClean="0">
                <a:solidFill>
                  <a:srgbClr val="1CDFF5"/>
                </a:solidFill>
              </a:rPr>
              <a:t>, </a:t>
            </a:r>
            <a:r>
              <a:rPr lang="ru-RU" i="1" dirty="0" err="1">
                <a:solidFill>
                  <a:srgbClr val="1CDFF5"/>
                </a:solidFill>
              </a:rPr>
              <a:t>Customer</a:t>
            </a:r>
            <a:r>
              <a:rPr lang="ru-RU" i="1" dirty="0">
                <a:solidFill>
                  <a:srgbClr val="1CDFF5"/>
                </a:solidFill>
              </a:rPr>
              <a:t> </a:t>
            </a:r>
            <a:r>
              <a:rPr lang="ru-RU" i="1" dirty="0" err="1">
                <a:solidFill>
                  <a:srgbClr val="1CDFF5"/>
                </a:solidFill>
              </a:rPr>
              <a:t>service</a:t>
            </a:r>
            <a:r>
              <a:rPr lang="ru-RU" i="1" dirty="0">
                <a:solidFill>
                  <a:srgbClr val="1CDFF5"/>
                </a:solidFill>
              </a:rPr>
              <a:t> </a:t>
            </a:r>
            <a:r>
              <a:rPr lang="ru-RU" i="1" dirty="0" err="1" smtClean="0">
                <a:solidFill>
                  <a:srgbClr val="1CDFF5"/>
                </a:solidFill>
              </a:rPr>
              <a:t>calls</a:t>
            </a:r>
            <a:r>
              <a:rPr lang="ru-RU" i="1" dirty="0" smtClean="0">
                <a:solidFill>
                  <a:srgbClr val="1CDFF5"/>
                </a:solidFill>
              </a:rPr>
              <a:t>, </a:t>
            </a:r>
            <a:r>
              <a:rPr lang="ru-RU" i="1" dirty="0" err="1">
                <a:solidFill>
                  <a:srgbClr val="1CDFF5"/>
                </a:solidFill>
              </a:rPr>
              <a:t>Total</a:t>
            </a:r>
            <a:r>
              <a:rPr lang="ru-RU" i="1" dirty="0">
                <a:solidFill>
                  <a:srgbClr val="1CDFF5"/>
                </a:solidFill>
              </a:rPr>
              <a:t> </a:t>
            </a:r>
            <a:r>
              <a:rPr lang="ru-RU" i="1" dirty="0" err="1">
                <a:solidFill>
                  <a:srgbClr val="1CDFF5"/>
                </a:solidFill>
              </a:rPr>
              <a:t>day</a:t>
            </a:r>
            <a:r>
              <a:rPr lang="ru-RU" i="1" dirty="0">
                <a:solidFill>
                  <a:srgbClr val="1CDFF5"/>
                </a:solidFill>
              </a:rPr>
              <a:t> </a:t>
            </a:r>
            <a:r>
              <a:rPr lang="ru-RU" i="1" dirty="0" err="1" smtClean="0">
                <a:solidFill>
                  <a:srgbClr val="1CDFF5"/>
                </a:solidFill>
              </a:rPr>
              <a:t>minutes</a:t>
            </a:r>
            <a:r>
              <a:rPr lang="ru-RU" i="1" dirty="0" smtClean="0">
                <a:solidFill>
                  <a:srgbClr val="1CDFF5"/>
                </a:solidFill>
              </a:rPr>
              <a:t>.</a:t>
            </a:r>
          </a:p>
          <a:p>
            <a:pPr>
              <a:spcBef>
                <a:spcPts val="600"/>
              </a:spcBef>
            </a:pPr>
            <a:r>
              <a:rPr lang="ru-RU" dirty="0">
                <a:solidFill>
                  <a:schemeClr val="bg1"/>
                </a:solidFill>
              </a:rPr>
              <a:t>✔ </a:t>
            </a:r>
            <a:r>
              <a:rPr lang="ru-RU" dirty="0" smtClean="0">
                <a:solidFill>
                  <a:schemeClr val="bg1"/>
                </a:solidFill>
              </a:rPr>
              <a:t>Получены </a:t>
            </a:r>
            <a:r>
              <a:rPr lang="ru-RU" b="1" dirty="0">
                <a:solidFill>
                  <a:schemeClr val="bg1"/>
                </a:solidFill>
              </a:rPr>
              <a:t>перспективные модели</a:t>
            </a:r>
            <a:r>
              <a:rPr lang="ru-RU" dirty="0">
                <a:solidFill>
                  <a:srgbClr val="1CDFF5"/>
                </a:solidFill>
              </a:rPr>
              <a:t> для дальнейшего тестирования и возможного внедрения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713345" y="6463145"/>
            <a:ext cx="5361709" cy="1139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000" dirty="0">
                <a:solidFill>
                  <a:schemeClr val="tx1">
                    <a:tint val="75000"/>
                  </a:schemeClr>
                </a:solidFill>
              </a:rPr>
              <a:t>Команда 7• </a:t>
            </a:r>
            <a:r>
              <a:rPr lang="ru-RU" sz="2000" dirty="0" smtClean="0">
                <a:solidFill>
                  <a:schemeClr val="tx1">
                    <a:tint val="75000"/>
                  </a:schemeClr>
                </a:solidFill>
              </a:rPr>
              <a:t>Курсовой проект</a:t>
            </a:r>
            <a:endParaRPr lang="ru-RU" sz="20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ользовательская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для результатов научных исследований</Template>
  <TotalTime>338</TotalTime>
  <Words>1107</Words>
  <Application>Microsoft Office PowerPoint</Application>
  <PresentationFormat>Экран (4:3)</PresentationFormat>
  <Paragraphs>79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Arial Nova</vt:lpstr>
      <vt:lpstr>Biome</vt:lpstr>
      <vt:lpstr>Biome Light</vt:lpstr>
      <vt:lpstr>Calibri</vt:lpstr>
      <vt:lpstr>Wingdings</vt:lpstr>
      <vt:lpstr>Пользовательская</vt:lpstr>
      <vt:lpstr> Прогнозирование оттока клиентов телеком-оператора</vt:lpstr>
      <vt:lpstr>Команда 7</vt:lpstr>
      <vt:lpstr>Актуальность проблемы и исходные вызовы</vt:lpstr>
      <vt:lpstr>Обзор датасета и Feature Engineering</vt:lpstr>
      <vt:lpstr>Исследовательский анализ данных (EDA) - Ключевые находки</vt:lpstr>
      <vt:lpstr>Ключевые этапы построения моделей</vt:lpstr>
      <vt:lpstr>Результаты моделей: Эволюция метрик</vt:lpstr>
      <vt:lpstr>Визуальный анализ результатов финальных моделей (Тест)</vt:lpstr>
      <vt:lpstr>Ключевые достижения проекта</vt:lpstr>
      <vt:lpstr>Выводы и направления для развития</vt:lpstr>
      <vt:lpstr>Спасибо за внимание!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Прогнозирование оттока клиентов телеком-оператора</dc:title>
  <dc:subject/>
  <dc:creator>kibatora</dc:creator>
  <cp:keywords/>
  <dc:description>generated using python-pptx</dc:description>
  <cp:lastModifiedBy>user</cp:lastModifiedBy>
  <cp:revision>64</cp:revision>
  <dcterms:created xsi:type="dcterms:W3CDTF">2013-01-27T09:14:16Z</dcterms:created>
  <dcterms:modified xsi:type="dcterms:W3CDTF">2025-05-12T17:39:29Z</dcterms:modified>
  <cp:category/>
</cp:coreProperties>
</file>