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87" r:id="rId10"/>
    <p:sldId id="274" r:id="rId11"/>
    <p:sldId id="275" r:id="rId12"/>
    <p:sldId id="276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стаков Ю.В." initials="ШЮ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727"/>
    <a:srgbClr val="A74C0E"/>
    <a:srgbClr val="86C361"/>
    <a:srgbClr val="5C953A"/>
    <a:srgbClr val="4F88D5"/>
    <a:srgbClr val="265699"/>
    <a:srgbClr val="A252CA"/>
    <a:srgbClr val="6C2C8B"/>
    <a:srgbClr val="21A8EB"/>
    <a:srgbClr val="088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0" autoAdjust="0"/>
    <p:restoredTop sz="94660"/>
  </p:normalViewPr>
  <p:slideViewPr>
    <p:cSldViewPr snapToGrid="0">
      <p:cViewPr>
        <p:scale>
          <a:sx n="117" d="100"/>
          <a:sy n="117" d="100"/>
        </p:scale>
        <p:origin x="31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6808-B85F-44F3-B99A-3AD2E868D46C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9B3FD-2702-4C3F-A74C-752A20213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1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80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4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47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4D88-7FE6-4E28-8DCF-0253C64D8F35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B504-796D-4F15-83F1-DF87888C0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3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01"/>
          <a:stretch/>
        </p:blipFill>
        <p:spPr>
          <a:xfrm>
            <a:off x="-15766" y="1174432"/>
            <a:ext cx="12207766" cy="24554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5766" y="3468415"/>
            <a:ext cx="12207600" cy="3389585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9893" y="4381666"/>
            <a:ext cx="11500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управления производственной программой</a:t>
            </a:r>
            <a:endParaRPr lang="ru-RU" sz="40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68" y="491417"/>
            <a:ext cx="7217022" cy="6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проектов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" b="26115"/>
          <a:stretch/>
        </p:blipFill>
        <p:spPr>
          <a:xfrm>
            <a:off x="203788" y="1890880"/>
            <a:ext cx="11784000" cy="49671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5576" y="868355"/>
            <a:ext cx="118804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130000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рамках планирования проекта типовая структура работ декомпозируется до нужного уровня, определяются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сроки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плановая трудоёмкость работ по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подразделениям.</a:t>
            </a:r>
          </a:p>
          <a:p>
            <a:pPr>
              <a:spcAft>
                <a:spcPts val="600"/>
              </a:spcAft>
              <a:buSzPct val="130000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ходе жизненного цикла проекта план работ постоянно актуализируется.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Сметы ПИР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575" y="956146"/>
            <a:ext cx="1188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130000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Расчет смет ПИР по формам 2П на основе расценок СБЦ и 3П с указанием объемов работ, начислением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ценообразующих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коэффициентов обеспечивает формирование стоимости проектов по этапам работ и ресурсное планирование проекта.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48"/>
          <a:stretch/>
        </p:blipFill>
        <p:spPr>
          <a:xfrm>
            <a:off x="252000" y="2023600"/>
            <a:ext cx="11693971" cy="47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Сметы ПИР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8581" b="14588"/>
          <a:stretch/>
        </p:blipFill>
        <p:spPr>
          <a:xfrm>
            <a:off x="307975" y="1924070"/>
            <a:ext cx="11643903" cy="493392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07975" y="908408"/>
            <a:ext cx="11598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SzPct val="130000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стоимости и трудоёмкости этапов проекта на основе смет ПИР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позволяет сократить не только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ценообразования одного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проекта, но 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обеспечить формирование производственного плана по портфелю проектов.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01"/>
          <a:stretch/>
        </p:blipFill>
        <p:spPr>
          <a:xfrm>
            <a:off x="-15766" y="1174432"/>
            <a:ext cx="12207766" cy="24554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3468414"/>
            <a:ext cx="12207600" cy="3389585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9236" y="691667"/>
            <a:ext cx="1059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905" y="5263802"/>
            <a:ext cx="3494867" cy="1384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ООО </a:t>
            </a:r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“СибирьСофтПроект”</a:t>
            </a:r>
            <a:endParaRPr lang="ru-RU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6340</a:t>
            </a:r>
            <a:r>
              <a:rPr lang="en-US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55</a:t>
            </a:r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г. Томск, </a:t>
            </a:r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пр. Развития, </a:t>
            </a:r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д. </a:t>
            </a:r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8</a:t>
            </a:r>
            <a:endParaRPr lang="ru-RU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тел.: (3822) </a:t>
            </a:r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90-10-32</a:t>
            </a:r>
            <a:endParaRPr lang="ru-RU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факс: (3822) </a:t>
            </a:r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90-10-32, доп. 710</a:t>
            </a:r>
            <a:endParaRPr lang="ru-RU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1400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Email</a:t>
            </a:r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ru-RU" sz="1400" b="1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sales</a:t>
            </a:r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@</a:t>
            </a:r>
            <a:r>
              <a:rPr lang="en-US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sib-soft.ru</a:t>
            </a:r>
            <a:endParaRPr lang="ru-RU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1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http://</a:t>
            </a:r>
            <a:r>
              <a:rPr lang="ru-RU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www.</a:t>
            </a:r>
            <a:r>
              <a:rPr lang="en-US" sz="1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sib-soft.ru</a:t>
            </a:r>
            <a:endParaRPr lang="ru-RU" sz="1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11539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управления производственной программой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375" y="1017962"/>
            <a:ext cx="11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«Система управления производственной программой» – решение,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позволяющее: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27276" y="1900335"/>
            <a:ext cx="8196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Осуществлять</a:t>
            </a:r>
            <a:r>
              <a:rPr lang="ru-RU" dirty="0" smtClean="0"/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производственное планирование по видам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деятельности; 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12775" y="1770872"/>
            <a:ext cx="583252" cy="583252"/>
          </a:xfrm>
          <a:prstGeom prst="ellipse">
            <a:avLst/>
          </a:prstGeom>
          <a:solidFill>
            <a:srgbClr val="3183A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3" y="1902816"/>
            <a:ext cx="399774" cy="3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1389840" y="3654125"/>
            <a:ext cx="100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Вести</a:t>
            </a:r>
            <a:r>
              <a:rPr lang="ru-RU" dirty="0"/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использования трудовых ресурсов, а также выравнивания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производственной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загрузки;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618025" y="5419262"/>
            <a:ext cx="597449" cy="597449"/>
            <a:chOff x="3840160" y="3053462"/>
            <a:chExt cx="508174" cy="508174"/>
          </a:xfrm>
        </p:grpSpPr>
        <p:sp>
          <p:nvSpPr>
            <p:cNvPr id="31" name="Овал 30"/>
            <p:cNvSpPr/>
            <p:nvPr/>
          </p:nvSpPr>
          <p:spPr>
            <a:xfrm>
              <a:off x="3840160" y="3053462"/>
              <a:ext cx="508174" cy="5081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763" y="3140034"/>
              <a:ext cx="318967" cy="3350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Прямоугольник 32"/>
          <p:cNvSpPr/>
          <p:nvPr/>
        </p:nvSpPr>
        <p:spPr>
          <a:xfrm>
            <a:off x="1291803" y="5543836"/>
            <a:ext cx="951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Отслеживать выполнение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 и производственной программы в целом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617161" y="3645806"/>
            <a:ext cx="597449" cy="597449"/>
            <a:chOff x="5460361" y="1429046"/>
            <a:chExt cx="989207" cy="989207"/>
          </a:xfrm>
        </p:grpSpPr>
        <p:sp>
          <p:nvSpPr>
            <p:cNvPr id="35" name="Овал 34"/>
            <p:cNvSpPr/>
            <p:nvPr/>
          </p:nvSpPr>
          <p:spPr>
            <a:xfrm>
              <a:off x="5460361" y="1429046"/>
              <a:ext cx="989207" cy="989207"/>
            </a:xfrm>
            <a:prstGeom prst="ellipse">
              <a:avLst/>
            </a:prstGeom>
            <a:solidFill>
              <a:srgbClr val="8190AB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362" y="1672778"/>
              <a:ext cx="620899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Прямоугольник 36"/>
          <p:cNvSpPr/>
          <p:nvPr/>
        </p:nvSpPr>
        <p:spPr>
          <a:xfrm>
            <a:off x="1318611" y="4612419"/>
            <a:ext cx="932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 контролировать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предпроектных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договорных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работ;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625276" y="4562906"/>
            <a:ext cx="570751" cy="559497"/>
            <a:chOff x="4182206" y="2155642"/>
            <a:chExt cx="508174" cy="508174"/>
          </a:xfrm>
          <a:solidFill>
            <a:srgbClr val="D96E4B"/>
          </a:solidFill>
        </p:grpSpPr>
        <p:sp>
          <p:nvSpPr>
            <p:cNvPr id="39" name="Овал 38"/>
            <p:cNvSpPr/>
            <p:nvPr/>
          </p:nvSpPr>
          <p:spPr>
            <a:xfrm>
              <a:off x="4182206" y="2155642"/>
              <a:ext cx="508174" cy="508174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730" y="2239628"/>
              <a:ext cx="371794" cy="3680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1270254" y="2589853"/>
            <a:ext cx="9998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Производить оценку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стоимости и трудоёмкости проектов,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соблюдением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нормативов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сметного ценообразования;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11024" y="2637872"/>
            <a:ext cx="562388" cy="5623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04" y="2728942"/>
            <a:ext cx="304490" cy="37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8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портфелями проектов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575" y="1009388"/>
            <a:ext cx="460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производственной программой на уровне предприятия в целом: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1752" y="2208775"/>
            <a:ext cx="3745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производственной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программы: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тем.план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план загрузки подразделений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07975" y="2267725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1751" y="3668456"/>
            <a:ext cx="3745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Определение потребности в ресурсах, планирование </a:t>
            </a:r>
            <a:r>
              <a:rPr lang="ru-RU" dirty="0" smtClean="0"/>
              <a:t>СП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07975" y="3806399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750" y="5511916"/>
            <a:ext cx="3745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выполнения производственной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07975" y="5644485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1750" y="4496253"/>
            <a:ext cx="374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Контроль заключения договоров </a:t>
            </a:r>
            <a:r>
              <a:rPr lang="ru-RU" dirty="0" smtClean="0"/>
              <a:t>и </a:t>
            </a:r>
            <a:r>
              <a:rPr lang="ru-RU" dirty="0"/>
              <a:t>исполнения </a:t>
            </a:r>
            <a:r>
              <a:rPr lang="ru-RU" dirty="0" smtClean="0"/>
              <a:t>обязательств по ним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07975" y="4719019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74" y="1106579"/>
            <a:ext cx="7200000" cy="45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93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Производственное планирование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2093064"/>
            <a:ext cx="11880000" cy="476493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55575" y="892735"/>
            <a:ext cx="118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Производственное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выполняется на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основе потребностей заказчиков (Форма 9.4) путем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формирования портфеля проектов, применяя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пулу новых проектов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типовые шаблоны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календарно-ресурсных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планов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либо наполняя портфель с помощью клавиатуры.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выходе формируется производственная программа и проект бизнес-плана.</a:t>
            </a:r>
          </a:p>
        </p:txBody>
      </p:sp>
    </p:spTree>
    <p:extLst>
      <p:ext uri="{BB962C8B-B14F-4D97-AF65-F5344CB8AC3E}">
        <p14:creationId xmlns:p14="http://schemas.microsoft.com/office/powerpoint/2010/main" val="24719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Расчет загрузки ресурсов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5575" y="927606"/>
            <a:ext cx="1188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Расчет загрузки производственных подразделений и анализ достаточности ресурсов позволяет определить потребность в субподряде и подготовить план закупок услуг.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45"/>
          <a:stretch/>
        </p:blipFill>
        <p:spPr>
          <a:xfrm>
            <a:off x="830027" y="1635492"/>
            <a:ext cx="9977404" cy="42221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2000" y="5857671"/>
            <a:ext cx="117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130000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Автоматический расчёт ресурсных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планов и определение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загрузки производственных отделов позволяет сокращать случаи простоев и перегрузки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35757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заключения договоров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6000" y="1021434"/>
            <a:ext cx="118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контрактации возможен контроль проведения договорной кампании, мониторинг задержек заключения договоров, актуализация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календарных планов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договорным сметам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729320"/>
            <a:ext cx="117062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по портфелю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1909" y="899642"/>
            <a:ext cx="11868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130000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выполнения производственной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 осуществляется на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уровне портфеля в части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предпроектных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работ, заключения договоров, выполнения проектов и передачи результатов.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834095"/>
            <a:ext cx="11706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проектами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575" y="1101975"/>
            <a:ext cx="460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Полноценное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планирование и контроль исполнения планов проектов.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300" y="2236250"/>
            <a:ext cx="3313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Aft>
                <a:spcPts val="600"/>
              </a:spcAft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Детальное планирование </a:t>
            </a:r>
            <a:r>
              <a:rPr lang="ru-RU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 актуализация проекта в ходе его жизненного цикла</a:t>
            </a:r>
            <a:endParaRPr lang="ru-RU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4375" y="2686846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453" y="3580661"/>
            <a:ext cx="32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Aft>
                <a:spcPts val="600"/>
              </a:spcAft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О</a:t>
            </a:r>
            <a:r>
              <a:rPr lang="ru-RU" dirty="0" smtClean="0"/>
              <a:t>ценка </a:t>
            </a:r>
            <a:r>
              <a:rPr lang="ru-RU" dirty="0"/>
              <a:t>стоимости и трудоёмкости проектов</a:t>
            </a:r>
          </a:p>
        </p:txBody>
      </p:sp>
      <p:sp>
        <p:nvSpPr>
          <p:cNvPr id="22" name="Овал 21"/>
          <p:cNvSpPr/>
          <p:nvPr/>
        </p:nvSpPr>
        <p:spPr>
          <a:xfrm>
            <a:off x="252000" y="3715440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300" y="5745242"/>
            <a:ext cx="3745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выполнения проекта</a:t>
            </a:r>
          </a:p>
        </p:txBody>
      </p:sp>
      <p:sp>
        <p:nvSpPr>
          <p:cNvPr id="24" name="Овал 23"/>
          <p:cNvSpPr/>
          <p:nvPr/>
        </p:nvSpPr>
        <p:spPr>
          <a:xfrm>
            <a:off x="252000" y="5877322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300" y="5024682"/>
            <a:ext cx="3745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предпроектных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работ</a:t>
            </a:r>
          </a:p>
        </p:txBody>
      </p:sp>
      <p:sp>
        <p:nvSpPr>
          <p:cNvPr id="28" name="Овал 27"/>
          <p:cNvSpPr/>
          <p:nvPr/>
        </p:nvSpPr>
        <p:spPr>
          <a:xfrm>
            <a:off x="252000" y="5162625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300" y="4280744"/>
            <a:ext cx="3745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плановой загрузки ресурсов</a:t>
            </a:r>
          </a:p>
        </p:txBody>
      </p:sp>
      <p:sp>
        <p:nvSpPr>
          <p:cNvPr id="27" name="Овал 26"/>
          <p:cNvSpPr/>
          <p:nvPr/>
        </p:nvSpPr>
        <p:spPr>
          <a:xfrm>
            <a:off x="252000" y="4418687"/>
            <a:ext cx="432000" cy="432000"/>
          </a:xfrm>
          <a:prstGeom prst="ellipse">
            <a:avLst/>
          </a:prstGeom>
          <a:solidFill>
            <a:srgbClr val="3183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93" y="1280203"/>
            <a:ext cx="7980163" cy="45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9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832356"/>
          </a:xfrm>
          <a:prstGeom prst="rect">
            <a:avLst/>
          </a:prstGeom>
          <a:solidFill>
            <a:srgbClr val="31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832355"/>
            <a:ext cx="12192000" cy="72000"/>
          </a:xfrm>
          <a:prstGeom prst="rect">
            <a:avLst/>
          </a:prstGeom>
          <a:solidFill>
            <a:srgbClr val="F0BE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AutoShape 6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https://cdn3.iconfinder.com/data/icons/line/36/ledger_money-5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2000" y="123790"/>
            <a:ext cx="827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Предпроектные</a:t>
            </a:r>
            <a:r>
              <a:rPr lang="ru-RU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работы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576" y="992859"/>
            <a:ext cx="118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30000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предпроектной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работы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осуществляется посредством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задания контрольных точек – вех по проекту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дальнейший мониторинг их 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789249"/>
            <a:ext cx="11199686" cy="48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436</Words>
  <Application>Microsoft Office PowerPoint</Application>
  <PresentationFormat>Произвольный</PresentationFormat>
  <Paragraphs>47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asus1</dc:creator>
  <cp:lastModifiedBy>Бабенко И.В.</cp:lastModifiedBy>
  <cp:revision>56</cp:revision>
  <dcterms:created xsi:type="dcterms:W3CDTF">2016-10-16T08:57:12Z</dcterms:created>
  <dcterms:modified xsi:type="dcterms:W3CDTF">2017-02-21T03:33:50Z</dcterms:modified>
</cp:coreProperties>
</file>