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0" r:id="rId7"/>
    <p:sldId id="273" r:id="rId8"/>
    <p:sldId id="263" r:id="rId9"/>
    <p:sldId id="269" r:id="rId10"/>
    <p:sldId id="265" r:id="rId11"/>
    <p:sldId id="262" r:id="rId12"/>
    <p:sldId id="274" r:id="rId13"/>
    <p:sldId id="283" r:id="rId14"/>
    <p:sldId id="275" r:id="rId15"/>
    <p:sldId id="281" r:id="rId16"/>
    <p:sldId id="277" r:id="rId17"/>
    <p:sldId id="282" r:id="rId18"/>
    <p:sldId id="279" r:id="rId19"/>
    <p:sldId id="284" r:id="rId20"/>
    <p:sldId id="28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louiscolumbus/2020/05/06/the-best-big-data-companies-to-work-for-based-on-glassdoor/#53e3cb5d5c22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20606" y="2814210"/>
            <a:ext cx="1552028" cy="1169551"/>
            <a:chOff x="3120606" y="2860865"/>
            <a:chExt cx="1552028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20606" y="2860865"/>
              <a:ext cx="1552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tdc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97005" y="3722639"/>
              <a:ext cx="13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the-data-</a:t>
              </a:r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condas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Best Place to Work.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601034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Which US city has the lowest cost of living? 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726794"/>
            <a:ext cx="6348653" cy="608895"/>
          </a:xfrm>
        </p:spPr>
        <p:txBody>
          <a:bodyPr/>
          <a:lstStyle/>
          <a:p>
            <a:r>
              <a:rPr lang="en-US" dirty="0"/>
              <a:t>Mean based salary for top 10 US cities.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584260"/>
            <a:ext cx="5225764" cy="333134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62047724"/>
              </p:ext>
            </p:extLst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6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How many job openings does each city have for Data Analytics?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18086"/>
            <a:ext cx="5868986" cy="608895"/>
          </a:xfrm>
        </p:spPr>
        <p:txBody>
          <a:bodyPr/>
          <a:lstStyle/>
          <a:p>
            <a:r>
              <a:rPr lang="en-US" dirty="0"/>
              <a:t>Sorted by entry, mid and senior levels.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459" y="2628597"/>
            <a:ext cx="5225764" cy="291724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How many job openings does each city have for Data Science?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18086"/>
            <a:ext cx="5868986" cy="608895"/>
          </a:xfrm>
        </p:spPr>
        <p:txBody>
          <a:bodyPr/>
          <a:lstStyle/>
          <a:p>
            <a:r>
              <a:rPr lang="en-US" dirty="0"/>
              <a:t>Sorted by entry, mid and senior levels.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459" y="2628597"/>
            <a:ext cx="5225764" cy="291724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4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224779"/>
            <a:ext cx="5969654" cy="652803"/>
          </a:xfrm>
        </p:spPr>
        <p:txBody>
          <a:bodyPr>
            <a:normAutofit/>
          </a:bodyPr>
          <a:lstStyle/>
          <a:p>
            <a:r>
              <a:rPr lang="en-US" b="0" dirty="0"/>
              <a:t>Top Companies to work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858592"/>
            <a:ext cx="5729027" cy="608895"/>
          </a:xfrm>
        </p:spPr>
        <p:txBody>
          <a:bodyPr/>
          <a:lstStyle/>
          <a:p>
            <a:r>
              <a:rPr lang="en-US" dirty="0"/>
              <a:t>Employee recommended companies based on Glassdoor.com survey as of 05/06/2020.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8839026" cy="365125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https://www.forbes.com/sites/louiscolumbus/2020/05/06/the-best-big-data-companies-to-work-for-based-on-glassdoor/#53e3cb5d5c22</a:t>
            </a:r>
            <a:r>
              <a:rPr lang="en-US" dirty="0"/>
              <a:t>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Top Companies to work for vs. most openings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40817"/>
            <a:ext cx="5729027" cy="608895"/>
          </a:xfrm>
        </p:spPr>
        <p:txBody>
          <a:bodyPr/>
          <a:lstStyle/>
          <a:p>
            <a:r>
              <a:rPr lang="en-US" dirty="0"/>
              <a:t>Based on…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772542"/>
            <a:ext cx="5225764" cy="3317107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4323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Up-to-date free API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.CSV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limitations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5A0A952F-D234-435E-96BE-6F857F5BE622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F1194-5C2D-48D5-9A21-610B3D354D7D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3120606" y="2804831"/>
            <a:ext cx="1552028" cy="1169551"/>
            <a:chOff x="3120606" y="2851486"/>
            <a:chExt cx="1552028" cy="1169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120606" y="2851486"/>
              <a:ext cx="1552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Arial Black" panose="020B0A04020102020204" pitchFamily="34" charset="0"/>
                </a:rPr>
                <a:t>tdc</a:t>
              </a:r>
              <a:endParaRPr 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3197865" y="3713260"/>
              <a:ext cx="13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the-data-</a:t>
              </a:r>
              <a:r>
                <a:rPr lang="en-US" sz="1400" dirty="0" err="1">
                  <a:cs typeface="Calibri Light" panose="020F0302020204030204" pitchFamily="34" charset="0"/>
                </a:rPr>
                <a:t>condas</a:t>
              </a:r>
              <a:endParaRPr lang="en-US" sz="1400" dirty="0">
                <a:cs typeface="Calibri Light" panose="020F030202020403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818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 the best opportunities for Data Analytics?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want to help Bootcamp graduates understand the current US job market.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43137"/>
            <a:ext cx="4942829" cy="23071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 order to set career paths.</a:t>
            </a:r>
          </a:p>
          <a:p>
            <a:pPr lvl="0"/>
            <a:r>
              <a:rPr lang="en-US" dirty="0"/>
              <a:t>To make informed decisions.</a:t>
            </a:r>
          </a:p>
          <a:p>
            <a:pPr lvl="0"/>
            <a:r>
              <a:rPr lang="en-US" dirty="0"/>
              <a:t>x</a:t>
            </a:r>
          </a:p>
          <a:p>
            <a:pPr lvl="0"/>
            <a:r>
              <a:rPr lang="en-US" dirty="0"/>
              <a:t>x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Purpose, why do we want to do this? The ask.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8164752" cy="1215566"/>
          </a:xfrm>
        </p:spPr>
        <p:txBody>
          <a:bodyPr/>
          <a:lstStyle/>
          <a:p>
            <a:r>
              <a:rPr lang="en-US" sz="3200" dirty="0"/>
              <a:t>San Francisco is the best place to work for Data Analysts.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Hexagon 11" descr="Solid dark colored hexagon in the middle of image accent">
            <a:extLst>
              <a:ext uri="{FF2B5EF4-FFF2-40B4-BE49-F238E27FC236}">
                <a16:creationId xmlns:a16="http://schemas.microsoft.com/office/drawing/2014/main" id="{9997C032-FD11-4A99-9B4E-B22E9224DD81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31818-2593-4BA7-A3EF-95111388B36E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define “Best”?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want to help Bootcamp graduates understand the current US job market.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43137"/>
            <a:ext cx="4942829" cy="230715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Highest pay.</a:t>
            </a:r>
          </a:p>
          <a:p>
            <a:pPr lvl="0"/>
            <a:r>
              <a:rPr lang="en-US" dirty="0"/>
              <a:t>Lowest cost of living.</a:t>
            </a:r>
          </a:p>
          <a:p>
            <a:pPr lvl="0"/>
            <a:r>
              <a:rPr lang="en-US" dirty="0"/>
              <a:t>Most open jobs relevant to our skills.</a:t>
            </a:r>
          </a:p>
          <a:p>
            <a:pPr lvl="0"/>
            <a:r>
              <a:rPr lang="en-US" dirty="0"/>
              <a:t>Most open jobs with great employee reviews.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Decompose the ask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62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Research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" y="1351108"/>
            <a:ext cx="7368596" cy="608895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11544414"/>
              </p:ext>
            </p:extLst>
          </p:nvPr>
        </p:nvGraphicFramePr>
        <p:xfrm>
          <a:off x="609599" y="1943400"/>
          <a:ext cx="10537372" cy="418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343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themuse.com job board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Glassdoor.com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csv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Cost of Living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93781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top company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most desirable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Identify data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Hexagon 6" descr="Solid dark colored hexagon in the middle of image accent">
            <a:extLst>
              <a:ext uri="{FF2B5EF4-FFF2-40B4-BE49-F238E27FC236}">
                <a16:creationId xmlns:a16="http://schemas.microsoft.com/office/drawing/2014/main" id="{A4A0F5DC-3568-4B90-93B6-FD6CD77727E6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6596-161F-455E-A1FD-CF06474FEE5C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 and Cleaning Data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.CSV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Data retrieval, assembling and cleaning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5A0A952F-D234-435E-96BE-6F857F5BE622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F1194-5C2D-48D5-9A21-610B3D354D7D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Analysis: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5" y="210948"/>
            <a:ext cx="6463236" cy="694905"/>
          </a:xfrm>
        </p:spPr>
        <p:txBody>
          <a:bodyPr>
            <a:normAutofit/>
          </a:bodyPr>
          <a:lstStyle/>
          <a:p>
            <a:r>
              <a:rPr lang="en-US" sz="3600" b="0" dirty="0"/>
              <a:t>Which US city has highest salary?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55" y="905853"/>
            <a:ext cx="7368596" cy="608895"/>
          </a:xfrm>
        </p:spPr>
        <p:txBody>
          <a:bodyPr/>
          <a:lstStyle/>
          <a:p>
            <a:r>
              <a:rPr lang="en-US" dirty="0"/>
              <a:t>Based on Average Salary for Top 10 US cities.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55785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23174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24701-3D21-4813-9082-9DBF3BE6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2" y="1279074"/>
            <a:ext cx="9093666" cy="50141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87CE5-F0C1-43EF-BDA1-82D642D17D9C}"/>
              </a:ext>
            </a:extLst>
          </p:cNvPr>
          <p:cNvCxnSpPr/>
          <p:nvPr/>
        </p:nvCxnSpPr>
        <p:spPr>
          <a:xfrm flipH="1">
            <a:off x="8917188" y="4204531"/>
            <a:ext cx="1721347" cy="116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61292"/>
            <a:ext cx="6950346" cy="1147969"/>
          </a:xfrm>
        </p:spPr>
        <p:txBody>
          <a:bodyPr>
            <a:normAutofit/>
          </a:bodyPr>
          <a:lstStyle/>
          <a:p>
            <a:r>
              <a:rPr lang="en-US" sz="3600" b="0" dirty="0"/>
              <a:t>Which US city has highest salary increase over the last 12 months?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409261"/>
            <a:ext cx="6702518" cy="608895"/>
          </a:xfrm>
        </p:spPr>
        <p:txBody>
          <a:bodyPr/>
          <a:lstStyle/>
          <a:p>
            <a:r>
              <a:rPr lang="en-US" dirty="0"/>
              <a:t>Based on Average Salary for Top 10 US cities.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AF6EC-5142-4125-BEF2-A39F0558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5" y="1871529"/>
            <a:ext cx="8736559" cy="46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435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Data Analytics</vt:lpstr>
      <vt:lpstr>Where are the best opportunities for Data Analytics?</vt:lpstr>
      <vt:lpstr>Hypothesis:</vt:lpstr>
      <vt:lpstr>How do we define “Best”?</vt:lpstr>
      <vt:lpstr>Our Research</vt:lpstr>
      <vt:lpstr>Collecting Data and Cleaning Data</vt:lpstr>
      <vt:lpstr>Data Analysis:</vt:lpstr>
      <vt:lpstr>Which US city has highest salary?</vt:lpstr>
      <vt:lpstr>Which US city has highest salary increase over the last 12 months?</vt:lpstr>
      <vt:lpstr>Which US city has the lowest cost of living? </vt:lpstr>
      <vt:lpstr>How many job openings does each city have for Data Analytics?</vt:lpstr>
      <vt:lpstr>How many job openings does each city have for Data Science?</vt:lpstr>
      <vt:lpstr>Top Companies to work</vt:lpstr>
      <vt:lpstr>Top Companies to work for vs. most openings</vt:lpstr>
      <vt:lpstr>Question 4</vt:lpstr>
      <vt:lpstr>Challenges and Limitations</vt:lpstr>
      <vt:lpstr>Conclusion</vt:lpstr>
      <vt:lpstr>Section Divider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2020-06-19T14:51:52Z</dcterms:created>
  <dcterms:modified xsi:type="dcterms:W3CDTF">2020-06-20T14:15:33Z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