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9" r:id="rId6"/>
    <p:sldId id="260" r:id="rId7"/>
    <p:sldId id="273" r:id="rId8"/>
    <p:sldId id="263" r:id="rId9"/>
    <p:sldId id="269" r:id="rId10"/>
    <p:sldId id="265" r:id="rId11"/>
    <p:sldId id="262" r:id="rId12"/>
    <p:sldId id="274" r:id="rId13"/>
    <p:sldId id="283" r:id="rId14"/>
    <p:sldId id="275" r:id="rId15"/>
    <p:sldId id="281" r:id="rId16"/>
    <p:sldId id="277" r:id="rId17"/>
    <p:sldId id="282" r:id="rId18"/>
    <p:sldId id="279" r:id="rId19"/>
    <p:sldId id="284" r:id="rId20"/>
    <p:sldId id="280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6/20/2020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sites/louiscolumbus/2020/05/06/the-best-big-data-companies-to-work-for-based-on-glassdoor/#53e3cb5d5c22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120606" y="2814210"/>
            <a:ext cx="1552028" cy="1169551"/>
            <a:chOff x="3120606" y="2860865"/>
            <a:chExt cx="1552028" cy="11695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120606" y="2860865"/>
              <a:ext cx="15520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tdc</a:t>
              </a:r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197005" y="3722639"/>
              <a:ext cx="13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the-data-</a:t>
              </a:r>
              <a:r>
                <a:rPr lang="en-US" sz="1400" dirty="0" err="1">
                  <a:solidFill>
                    <a:schemeClr val="bg1"/>
                  </a:solidFill>
                  <a:cs typeface="Calibri Light" panose="020F0302020204030204" pitchFamily="34" charset="0"/>
                </a:rPr>
                <a:t>condas</a:t>
              </a:r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Best Place to Work.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601034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Which US city has the lowest cost of living? 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678" y="1726794"/>
            <a:ext cx="6348653" cy="608895"/>
          </a:xfrm>
        </p:spPr>
        <p:txBody>
          <a:bodyPr/>
          <a:lstStyle/>
          <a:p>
            <a:r>
              <a:rPr lang="en-US" dirty="0"/>
              <a:t>Mean based salary for top 10 US cities.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584260"/>
            <a:ext cx="5225764" cy="3331348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findings</a:t>
            </a:r>
          </a:p>
        </p:txBody>
      </p:sp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62047724"/>
              </p:ext>
            </p:extLst>
          </p:nvPr>
        </p:nvGraphicFramePr>
        <p:xfrm>
          <a:off x="4780225" y="1356997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Hexagon 7" descr="Solid dark colored hexagon in the middle of image accent">
            <a:extLst>
              <a:ext uri="{FF2B5EF4-FFF2-40B4-BE49-F238E27FC236}">
                <a16:creationId xmlns:a16="http://schemas.microsoft.com/office/drawing/2014/main" id="{8C64E63D-BB60-4E81-9683-74D83365453A}"/>
              </a:ext>
            </a:extLst>
          </p:cNvPr>
          <p:cNvSpPr/>
          <p:nvPr/>
        </p:nvSpPr>
        <p:spPr>
          <a:xfrm rot="16200000">
            <a:off x="11127647" y="164174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B06C2-6342-4A2F-BEA0-7CD6DAD22262}"/>
              </a:ext>
            </a:extLst>
          </p:cNvPr>
          <p:cNvSpPr txBox="1"/>
          <p:nvPr/>
        </p:nvSpPr>
        <p:spPr>
          <a:xfrm>
            <a:off x="11146971" y="331563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86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4" y="670117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How many job openings does each city have for Data Analytics?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814" y="1818086"/>
            <a:ext cx="5868986" cy="608895"/>
          </a:xfrm>
        </p:spPr>
        <p:txBody>
          <a:bodyPr/>
          <a:lstStyle/>
          <a:p>
            <a:r>
              <a:rPr lang="en-US" dirty="0"/>
              <a:t>Sorted by entry, mid and senior levels.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6459" y="2628597"/>
            <a:ext cx="5225764" cy="2917242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findings</a:t>
            </a:r>
          </a:p>
        </p:txBody>
      </p:sp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</p:nvPr>
        </p:nvGraphicFramePr>
        <p:xfrm>
          <a:off x="4780225" y="1356997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Hexagon 7" descr="Solid dark colored hexagon in the middle of image accent">
            <a:extLst>
              <a:ext uri="{FF2B5EF4-FFF2-40B4-BE49-F238E27FC236}">
                <a16:creationId xmlns:a16="http://schemas.microsoft.com/office/drawing/2014/main" id="{8C64E63D-BB60-4E81-9683-74D83365453A}"/>
              </a:ext>
            </a:extLst>
          </p:cNvPr>
          <p:cNvSpPr/>
          <p:nvPr/>
        </p:nvSpPr>
        <p:spPr>
          <a:xfrm rot="16200000">
            <a:off x="11127647" y="164174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B06C2-6342-4A2F-BEA0-7CD6DAD22262}"/>
              </a:ext>
            </a:extLst>
          </p:cNvPr>
          <p:cNvSpPr txBox="1"/>
          <p:nvPr/>
        </p:nvSpPr>
        <p:spPr>
          <a:xfrm>
            <a:off x="11146971" y="331563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23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4" y="670117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How many job openings does each city have for Data Science?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814" y="1818086"/>
            <a:ext cx="5868986" cy="608895"/>
          </a:xfrm>
        </p:spPr>
        <p:txBody>
          <a:bodyPr/>
          <a:lstStyle/>
          <a:p>
            <a:r>
              <a:rPr lang="en-US" dirty="0"/>
              <a:t>Sorted by entry, mid and senior levels.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6459" y="2628597"/>
            <a:ext cx="5225764" cy="2917242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findings</a:t>
            </a:r>
          </a:p>
        </p:txBody>
      </p:sp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</p:nvPr>
        </p:nvGraphicFramePr>
        <p:xfrm>
          <a:off x="4780225" y="1356997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Hexagon 7" descr="Solid dark colored hexagon in the middle of image accent">
            <a:extLst>
              <a:ext uri="{FF2B5EF4-FFF2-40B4-BE49-F238E27FC236}">
                <a16:creationId xmlns:a16="http://schemas.microsoft.com/office/drawing/2014/main" id="{8C64E63D-BB60-4E81-9683-74D83365453A}"/>
              </a:ext>
            </a:extLst>
          </p:cNvPr>
          <p:cNvSpPr/>
          <p:nvPr/>
        </p:nvSpPr>
        <p:spPr>
          <a:xfrm rot="16200000">
            <a:off x="11127647" y="164174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B06C2-6342-4A2F-BEA0-7CD6DAD22262}"/>
              </a:ext>
            </a:extLst>
          </p:cNvPr>
          <p:cNvSpPr txBox="1"/>
          <p:nvPr/>
        </p:nvSpPr>
        <p:spPr>
          <a:xfrm>
            <a:off x="11146971" y="331563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4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4" y="224779"/>
            <a:ext cx="5969654" cy="652803"/>
          </a:xfrm>
        </p:spPr>
        <p:txBody>
          <a:bodyPr>
            <a:normAutofit/>
          </a:bodyPr>
          <a:lstStyle/>
          <a:p>
            <a:r>
              <a:rPr lang="en-US" b="0" dirty="0"/>
              <a:t>Top Companies to work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814" y="858592"/>
            <a:ext cx="5729027" cy="608895"/>
          </a:xfrm>
        </p:spPr>
        <p:txBody>
          <a:bodyPr/>
          <a:lstStyle/>
          <a:p>
            <a:r>
              <a:rPr lang="en-US" dirty="0"/>
              <a:t>Employee recommended companies based on Glassdoor.com survey as of 05/06/2020.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8839026" cy="365125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https://www.forbes.com/sites/louiscolumbus/2020/05/06/the-best-big-data-companies-to-work-for-based-on-glassdoor/#53e3cb5d5c22</a:t>
            </a:r>
            <a:r>
              <a:rPr lang="en-US" dirty="0"/>
              <a:t>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Hexagon 7" descr="Solid dark colored hexagon in the middle of image accent">
            <a:extLst>
              <a:ext uri="{FF2B5EF4-FFF2-40B4-BE49-F238E27FC236}">
                <a16:creationId xmlns:a16="http://schemas.microsoft.com/office/drawing/2014/main" id="{8C64E63D-BB60-4E81-9683-74D83365453A}"/>
              </a:ext>
            </a:extLst>
          </p:cNvPr>
          <p:cNvSpPr/>
          <p:nvPr/>
        </p:nvSpPr>
        <p:spPr>
          <a:xfrm rot="16200000">
            <a:off x="11127647" y="164174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B06C2-6342-4A2F-BEA0-7CD6DAD22262}"/>
              </a:ext>
            </a:extLst>
          </p:cNvPr>
          <p:cNvSpPr txBox="1"/>
          <p:nvPr/>
        </p:nvSpPr>
        <p:spPr>
          <a:xfrm>
            <a:off x="11146971" y="331563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76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4" y="670117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Top Companies to work for vs. most openings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814" y="1840817"/>
            <a:ext cx="5729027" cy="608895"/>
          </a:xfrm>
        </p:spPr>
        <p:txBody>
          <a:bodyPr/>
          <a:lstStyle/>
          <a:p>
            <a:r>
              <a:rPr lang="en-US" dirty="0"/>
              <a:t>Based on…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772542"/>
            <a:ext cx="5225764" cy="3317107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findings</a:t>
            </a:r>
          </a:p>
        </p:txBody>
      </p:sp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</p:nvPr>
        </p:nvGraphicFramePr>
        <p:xfrm>
          <a:off x="4780225" y="1354323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Hexagon 7" descr="Solid dark colored hexagon in the middle of image accent">
            <a:extLst>
              <a:ext uri="{FF2B5EF4-FFF2-40B4-BE49-F238E27FC236}">
                <a16:creationId xmlns:a16="http://schemas.microsoft.com/office/drawing/2014/main" id="{8C64E63D-BB60-4E81-9683-74D83365453A}"/>
              </a:ext>
            </a:extLst>
          </p:cNvPr>
          <p:cNvSpPr/>
          <p:nvPr/>
        </p:nvSpPr>
        <p:spPr>
          <a:xfrm rot="16200000">
            <a:off x="11127647" y="164174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B06C2-6342-4A2F-BEA0-7CD6DAD22262}"/>
              </a:ext>
            </a:extLst>
          </p:cNvPr>
          <p:cNvSpPr txBox="1"/>
          <p:nvPr/>
        </p:nvSpPr>
        <p:spPr>
          <a:xfrm>
            <a:off x="11146971" y="331563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73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findings</a:t>
            </a:r>
          </a:p>
        </p:txBody>
      </p:sp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</p:nvPr>
        </p:nvGraphicFramePr>
        <p:xfrm>
          <a:off x="4780225" y="1356997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Hexagon 7" descr="Solid dark colored hexagon in the middle of image accent">
            <a:extLst>
              <a:ext uri="{FF2B5EF4-FFF2-40B4-BE49-F238E27FC236}">
                <a16:creationId xmlns:a16="http://schemas.microsoft.com/office/drawing/2014/main" id="{8C64E63D-BB60-4E81-9683-74D83365453A}"/>
              </a:ext>
            </a:extLst>
          </p:cNvPr>
          <p:cNvSpPr/>
          <p:nvPr/>
        </p:nvSpPr>
        <p:spPr>
          <a:xfrm rot="16200000">
            <a:off x="11127647" y="164174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B06C2-6342-4A2F-BEA0-7CD6DAD22262}"/>
              </a:ext>
            </a:extLst>
          </p:cNvPr>
          <p:cNvSpPr txBox="1"/>
          <p:nvPr/>
        </p:nvSpPr>
        <p:spPr>
          <a:xfrm>
            <a:off x="11146971" y="331563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9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Limitations</a:t>
            </a: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Up-to-date free API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x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x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x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.CSV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x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x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x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limitations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5A0A952F-D234-435E-96BE-6F857F5BE622}"/>
              </a:ext>
            </a:extLst>
          </p:cNvPr>
          <p:cNvSpPr/>
          <p:nvPr/>
        </p:nvSpPr>
        <p:spPr>
          <a:xfrm rot="16200000">
            <a:off x="11127647" y="164174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1F1194-5C2D-48D5-9A21-610B3D354D7D}"/>
              </a:ext>
            </a:extLst>
          </p:cNvPr>
          <p:cNvSpPr txBox="1"/>
          <p:nvPr/>
        </p:nvSpPr>
        <p:spPr>
          <a:xfrm>
            <a:off x="11146971" y="331563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Conclusion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findings</a:t>
            </a:r>
          </a:p>
        </p:txBody>
      </p:sp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</p:nvPr>
        </p:nvGraphicFramePr>
        <p:xfrm>
          <a:off x="4780225" y="1356997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Hexagon 7" descr="Solid dark colored hexagon in the middle of image accent">
            <a:extLst>
              <a:ext uri="{FF2B5EF4-FFF2-40B4-BE49-F238E27FC236}">
                <a16:creationId xmlns:a16="http://schemas.microsoft.com/office/drawing/2014/main" id="{8C64E63D-BB60-4E81-9683-74D83365453A}"/>
              </a:ext>
            </a:extLst>
          </p:cNvPr>
          <p:cNvSpPr/>
          <p:nvPr/>
        </p:nvSpPr>
        <p:spPr>
          <a:xfrm rot="16200000">
            <a:off x="11127647" y="164174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B06C2-6342-4A2F-BEA0-7CD6DAD22262}"/>
              </a:ext>
            </a:extLst>
          </p:cNvPr>
          <p:cNvSpPr txBox="1"/>
          <p:nvPr/>
        </p:nvSpPr>
        <p:spPr>
          <a:xfrm>
            <a:off x="11146971" y="331563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9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title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3120606" y="2804831"/>
            <a:ext cx="1552028" cy="1169551"/>
            <a:chOff x="3120606" y="2851486"/>
            <a:chExt cx="1552028" cy="1169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3120606" y="2851486"/>
              <a:ext cx="155202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Arial Black" panose="020B0A04020102020204" pitchFamily="34" charset="0"/>
                </a:rPr>
                <a:t>tdc</a:t>
              </a:r>
              <a:endParaRPr lang="en-US" sz="6000" b="1" dirty="0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3197865" y="3713260"/>
              <a:ext cx="13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Calibri Light" panose="020F0302020204030204" pitchFamily="34" charset="0"/>
                </a:rPr>
                <a:t>the-data-</a:t>
              </a:r>
              <a:r>
                <a:rPr lang="en-US" sz="1400" dirty="0" err="1">
                  <a:cs typeface="Calibri Light" panose="020F0302020204030204" pitchFamily="34" charset="0"/>
                </a:rPr>
                <a:t>condas</a:t>
              </a:r>
              <a:endParaRPr lang="en-US" sz="1400" dirty="0">
                <a:cs typeface="Calibri Light" panose="020F0302020204030204" pitchFamily="34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b="0" dirty="0">
                <a:latin typeface="Calibri Light" panose="020F0302020204030204" pitchFamily="34" charset="0"/>
              </a:rPr>
              <a:t>Divider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8180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are the best opportunities for Data Analytics?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want to help Bootcamp graduates understand the current US job market. 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543137"/>
            <a:ext cx="4942829" cy="230715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 order to set career paths.</a:t>
            </a:r>
          </a:p>
          <a:p>
            <a:pPr lvl="0"/>
            <a:r>
              <a:rPr lang="en-US" dirty="0"/>
              <a:t>To make informed decisions.</a:t>
            </a:r>
          </a:p>
          <a:p>
            <a:pPr lvl="0"/>
            <a:r>
              <a:rPr lang="en-US" dirty="0"/>
              <a:t>x</a:t>
            </a:r>
          </a:p>
          <a:p>
            <a:pPr lvl="0"/>
            <a:r>
              <a:rPr lang="en-US" dirty="0"/>
              <a:t>x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Purpose, why do we want to do this? The ask.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</a:t>
            </a:r>
            <a:endParaRPr lang="en-US" b="0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563477"/>
            <a:ext cx="8164752" cy="1215566"/>
          </a:xfrm>
        </p:spPr>
        <p:txBody>
          <a:bodyPr/>
          <a:lstStyle/>
          <a:p>
            <a:r>
              <a:rPr lang="en-US" sz="3200" dirty="0"/>
              <a:t>San Francisco is the best place to work for Data Analysts.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Hexagon 11" descr="Solid dark colored hexagon in the middle of image accent">
            <a:extLst>
              <a:ext uri="{FF2B5EF4-FFF2-40B4-BE49-F238E27FC236}">
                <a16:creationId xmlns:a16="http://schemas.microsoft.com/office/drawing/2014/main" id="{9997C032-FD11-4A99-9B4E-B22E9224DD81}"/>
              </a:ext>
            </a:extLst>
          </p:cNvPr>
          <p:cNvSpPr/>
          <p:nvPr/>
        </p:nvSpPr>
        <p:spPr>
          <a:xfrm rot="16200000">
            <a:off x="11127647" y="164174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31818-2593-4BA7-A3EF-95111388B36E}"/>
              </a:ext>
            </a:extLst>
          </p:cNvPr>
          <p:cNvSpPr txBox="1"/>
          <p:nvPr/>
        </p:nvSpPr>
        <p:spPr>
          <a:xfrm>
            <a:off x="11146971" y="331563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define “Best”?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want to help Bootcamp graduates understand the current US job market. 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543137"/>
            <a:ext cx="4942829" cy="2307157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Highest pay.</a:t>
            </a:r>
          </a:p>
          <a:p>
            <a:pPr lvl="0"/>
            <a:r>
              <a:rPr lang="en-US" dirty="0"/>
              <a:t>Lowest cost of living.</a:t>
            </a:r>
          </a:p>
          <a:p>
            <a:pPr lvl="0"/>
            <a:r>
              <a:rPr lang="en-US" dirty="0"/>
              <a:t>Most open jobs relevant to our skills.</a:t>
            </a:r>
          </a:p>
          <a:p>
            <a:pPr lvl="0"/>
            <a:r>
              <a:rPr lang="en-US" dirty="0"/>
              <a:t>Most open jobs with great employee reviews.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Decompose the ask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8623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b="0" dirty="0"/>
              <a:t>Research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" y="1351108"/>
            <a:ext cx="7368596" cy="608895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graphicFrame>
        <p:nvGraphicFramePr>
          <p:cNvPr id="19" name="Table Placeholder 10">
            <a:extLst>
              <a:ext uri="{FF2B5EF4-FFF2-40B4-BE49-F238E27FC236}">
                <a16:creationId xmlns:a16="http://schemas.microsoft.com/office/drawing/2014/main" id="{FA7555E4-6CFC-1C44-B97A-BFEC35A6341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2611544414"/>
              </p:ext>
            </p:extLst>
          </p:nvPr>
        </p:nvGraphicFramePr>
        <p:xfrm>
          <a:off x="609599" y="1943400"/>
          <a:ext cx="10537372" cy="4189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343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2634343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2634343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2634343">
                  <a:extLst>
                    <a:ext uri="{9D8B030D-6E8A-4147-A177-3AD203B41FA5}">
                      <a16:colId xmlns:a16="http://schemas.microsoft.com/office/drawing/2014/main" val="2084617311"/>
                    </a:ext>
                  </a:extLst>
                </a:gridCol>
              </a:tblGrid>
              <a:tr h="698309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themuse.com job board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Glassdoor.com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csv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Cost of Living</a:t>
                      </a: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893781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Article top company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Article most desirable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8127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Identify data 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Hexagon 6" descr="Solid dark colored hexagon in the middle of image accent">
            <a:extLst>
              <a:ext uri="{FF2B5EF4-FFF2-40B4-BE49-F238E27FC236}">
                <a16:creationId xmlns:a16="http://schemas.microsoft.com/office/drawing/2014/main" id="{A4A0F5DC-3568-4B90-93B6-FD6CD77727E6}"/>
              </a:ext>
            </a:extLst>
          </p:cNvPr>
          <p:cNvSpPr/>
          <p:nvPr/>
        </p:nvSpPr>
        <p:spPr>
          <a:xfrm rot="16200000">
            <a:off x="11127647" y="164174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06596-161F-455E-A1FD-CF06474FEE5C}"/>
              </a:ext>
            </a:extLst>
          </p:cNvPr>
          <p:cNvSpPr txBox="1"/>
          <p:nvPr/>
        </p:nvSpPr>
        <p:spPr>
          <a:xfrm>
            <a:off x="11146971" y="331563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 and Cleaning Data</a:t>
            </a: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x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x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x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.CSV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x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x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x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Data retrieval, assembling and cleaning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5A0A952F-D234-435E-96BE-6F857F5BE622}"/>
              </a:ext>
            </a:extLst>
          </p:cNvPr>
          <p:cNvSpPr/>
          <p:nvPr/>
        </p:nvSpPr>
        <p:spPr>
          <a:xfrm rot="16200000">
            <a:off x="11127647" y="164174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1F1194-5C2D-48D5-9A21-610B3D354D7D}"/>
              </a:ext>
            </a:extLst>
          </p:cNvPr>
          <p:cNvSpPr txBox="1"/>
          <p:nvPr/>
        </p:nvSpPr>
        <p:spPr>
          <a:xfrm>
            <a:off x="11146971" y="331563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title="Skylin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408" b="9408"/>
          <a:stretch>
            <a:fillRect/>
          </a:stretch>
        </p:blipFill>
        <p:spPr/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Analysis:</a:t>
            </a:r>
            <a:endParaRPr lang="en-US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75" y="210948"/>
            <a:ext cx="6463236" cy="694905"/>
          </a:xfrm>
        </p:spPr>
        <p:txBody>
          <a:bodyPr>
            <a:normAutofit/>
          </a:bodyPr>
          <a:lstStyle/>
          <a:p>
            <a:r>
              <a:rPr lang="en-US" sz="3600" b="0" dirty="0"/>
              <a:t>Which US city has highest salary?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555" y="905853"/>
            <a:ext cx="7368596" cy="608895"/>
          </a:xfrm>
        </p:spPr>
        <p:txBody>
          <a:bodyPr/>
          <a:lstStyle/>
          <a:p>
            <a:r>
              <a:rPr lang="en-US" dirty="0"/>
              <a:t>Based on Average Salary for Top 10 US cities.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Hexagon 7" descr="Solid dark colored hexagon in the middle of image accent">
            <a:extLst>
              <a:ext uri="{FF2B5EF4-FFF2-40B4-BE49-F238E27FC236}">
                <a16:creationId xmlns:a16="http://schemas.microsoft.com/office/drawing/2014/main" id="{8C64E63D-BB60-4E81-9683-74D83365453A}"/>
              </a:ext>
            </a:extLst>
          </p:cNvPr>
          <p:cNvSpPr/>
          <p:nvPr/>
        </p:nvSpPr>
        <p:spPr>
          <a:xfrm rot="16200000">
            <a:off x="11127647" y="155785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B06C2-6342-4A2F-BEA0-7CD6DAD22262}"/>
              </a:ext>
            </a:extLst>
          </p:cNvPr>
          <p:cNvSpPr txBox="1"/>
          <p:nvPr/>
        </p:nvSpPr>
        <p:spPr>
          <a:xfrm>
            <a:off x="11146971" y="323174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624701-3D21-4813-9082-9DBF3BE6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12" y="1279074"/>
            <a:ext cx="9093666" cy="501411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B87CE5-F0C1-43EF-BDA1-82D642D17D9C}"/>
              </a:ext>
            </a:extLst>
          </p:cNvPr>
          <p:cNvCxnSpPr/>
          <p:nvPr/>
        </p:nvCxnSpPr>
        <p:spPr>
          <a:xfrm flipH="1">
            <a:off x="8917188" y="4204531"/>
            <a:ext cx="1721347" cy="1162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61292"/>
            <a:ext cx="6950346" cy="1147969"/>
          </a:xfrm>
        </p:spPr>
        <p:txBody>
          <a:bodyPr>
            <a:normAutofit/>
          </a:bodyPr>
          <a:lstStyle/>
          <a:p>
            <a:r>
              <a:rPr lang="en-US" sz="3600" b="0" dirty="0"/>
              <a:t>Which US city has highest salary increase over the last 12 months?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678" y="1409261"/>
            <a:ext cx="6702518" cy="608895"/>
          </a:xfrm>
        </p:spPr>
        <p:txBody>
          <a:bodyPr/>
          <a:lstStyle/>
          <a:p>
            <a:r>
              <a:rPr lang="en-US" dirty="0"/>
              <a:t>Based on Average Salary for Top 10 US cities.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Hexagon 7" descr="Solid dark colored hexagon in the middle of image accent">
            <a:extLst>
              <a:ext uri="{FF2B5EF4-FFF2-40B4-BE49-F238E27FC236}">
                <a16:creationId xmlns:a16="http://schemas.microsoft.com/office/drawing/2014/main" id="{8C64E63D-BB60-4E81-9683-74D83365453A}"/>
              </a:ext>
            </a:extLst>
          </p:cNvPr>
          <p:cNvSpPr/>
          <p:nvPr/>
        </p:nvSpPr>
        <p:spPr>
          <a:xfrm rot="16200000">
            <a:off x="11127647" y="164174"/>
            <a:ext cx="694903" cy="65625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AB06C2-6342-4A2F-BEA0-7CD6DAD22262}"/>
              </a:ext>
            </a:extLst>
          </p:cNvPr>
          <p:cNvSpPr txBox="1"/>
          <p:nvPr/>
        </p:nvSpPr>
        <p:spPr>
          <a:xfrm>
            <a:off x="11146971" y="331563"/>
            <a:ext cx="656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tdc</a:t>
            </a:r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7AF6EC-5142-4125-BEF2-A39F05585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05" y="1871529"/>
            <a:ext cx="8736559" cy="462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7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435</Words>
  <Application>Microsoft Office PowerPoint</Application>
  <PresentationFormat>Widescreen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Gill Sans SemiBold</vt:lpstr>
      <vt:lpstr>Times New Roman</vt:lpstr>
      <vt:lpstr>Office Theme</vt:lpstr>
      <vt:lpstr>Data Analytics</vt:lpstr>
      <vt:lpstr>Where are the best opportunities for Data Analytics?</vt:lpstr>
      <vt:lpstr>Hypothesis:</vt:lpstr>
      <vt:lpstr>How do we define “Best”?</vt:lpstr>
      <vt:lpstr>Our Research</vt:lpstr>
      <vt:lpstr>Collecting Data and Cleaning Data</vt:lpstr>
      <vt:lpstr>Data Analysis:</vt:lpstr>
      <vt:lpstr>Which US city has highest salary?</vt:lpstr>
      <vt:lpstr>Which US city has highest salary increase over the last 12 months?</vt:lpstr>
      <vt:lpstr>Which US city has the lowest cost of living? </vt:lpstr>
      <vt:lpstr>How many job openings does each city have for Data Analytics?</vt:lpstr>
      <vt:lpstr>How many job openings does each city have for Data Science?</vt:lpstr>
      <vt:lpstr>Top Companies to work</vt:lpstr>
      <vt:lpstr>Top Companies to work for vs. most openings</vt:lpstr>
      <vt:lpstr>Question 4</vt:lpstr>
      <vt:lpstr>Challenges and Limitations</vt:lpstr>
      <vt:lpstr>Conclusion</vt:lpstr>
      <vt:lpstr>Section Divider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2020-06-19T14:51:52Z</dcterms:created>
  <dcterms:modified xsi:type="dcterms:W3CDTF">2020-06-20T16:23:08Z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