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l"/>
              <a:t>Unblock Me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l"/>
              <a:t>Tomasz Kasprzyk, Paweł Białas, Mikołaj Grzywacz, Daniel Ogiela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Testowanie pod kątem zbieżności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docelowo 1000 iteracji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sprawdzenie, który parametr: liczność populacji czy współczynnik parowania ma kluczowe znaczenie</a:t>
            </a:r>
          </a:p>
          <a:p>
            <a:pPr indent="-228600" lvl="0" marL="457200">
              <a:spcBef>
                <a:spcPts val="0"/>
              </a:spcBef>
            </a:pPr>
            <a:r>
              <a:rPr lang="pl"/>
              <a:t>sprawdzenie czterech przypadków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81775" y="738725"/>
            <a:ext cx="88542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Test przy współczynniku parowania równym 0.9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test dla populacji mrówek liczącej 100 oraz 500 mrówek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dla 100 mrówek wyniki szybko się rozbiegały - w jednej z epok wynik 488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w 140 epoce program się zawiesił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dla 500 mrówek wyniki stosunkowo nie odbiegały od normy, choć zdarzały się słabe rezultaty typu 24</a:t>
            </a:r>
          </a:p>
          <a:p>
            <a:pPr indent="-228600" lvl="0" marL="457200">
              <a:spcBef>
                <a:spcPts val="0"/>
              </a:spcBef>
            </a:pPr>
            <a:r>
              <a:rPr lang="pl"/>
              <a:t>w epoce 98 program się zawiesił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Test dla wsp. parowania równego 0.99 i 100 mrówkach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50" y="1709299"/>
            <a:ext cx="5278975" cy="326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5507075" y="1914100"/>
            <a:ext cx="29301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pl" sz="1800">
                <a:solidFill>
                  <a:schemeClr val="lt2"/>
                </a:solidFill>
              </a:rPr>
              <a:t>program zakończył działanie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pl" sz="1800">
                <a:solidFill>
                  <a:schemeClr val="lt2"/>
                </a:solidFill>
              </a:rPr>
              <a:t>pod koniec wyniki wyraźnie się rozbiegły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Test dla wsp. parowania równego 0.99 i 500 mrówkach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00" y="1741673"/>
            <a:ext cx="5173050" cy="319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507075" y="1914100"/>
            <a:ext cx="30477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pl" sz="1800">
                <a:solidFill>
                  <a:schemeClr val="lt2"/>
                </a:solidFill>
              </a:rPr>
              <a:t>program zakończył działanie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pl" sz="1800">
                <a:solidFill>
                  <a:schemeClr val="lt2"/>
                </a:solidFill>
              </a:rPr>
              <a:t>wynik niezły, choć nie do końca zadowalające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Próba dobrania optymalnych parametrów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25" y="1770150"/>
            <a:ext cx="5213449" cy="322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Podsumowanie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wykorzystanie klasycznej odmiany algorytmu mrówkowego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dobranie metodą eksperymentalną odpowiednich wartości parametrów w celu uzyskania zadowalającej zbieżności</a:t>
            </a:r>
          </a:p>
          <a:p>
            <a:pPr indent="-228600" lvl="0" marL="457200">
              <a:spcBef>
                <a:spcPts val="0"/>
              </a:spcBef>
            </a:pPr>
            <a:r>
              <a:rPr lang="pl"/>
              <a:t>założenia projektu spełnione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l"/>
              <a:t>Dziękujemy za uwagę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l"/>
              <a:t>Tomasz Kasprzyk, Paweł Białas, Mikołaj Grzywacz, Daniel Ogiela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Opis zagadnienia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planszowa gra logiczna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bloki pionowe i poziome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jeden wyróżniony blok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celem przestawienie wyróżnionego bloku na koniec wiersza</a:t>
            </a:r>
          </a:p>
          <a:p>
            <a:pPr indent="-228600" lvl="0" marL="457200">
              <a:spcBef>
                <a:spcPts val="0"/>
              </a:spcBef>
            </a:pPr>
            <a:r>
              <a:rPr lang="pl"/>
              <a:t>punktowana liczba ruchów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Stan początkowy i końcowy rozgrywki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50" y="1806700"/>
            <a:ext cx="3603124" cy="31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296" y="1809639"/>
            <a:ext cx="3603124" cy="31384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Shape 82"/>
          <p:cNvCxnSpPr/>
          <p:nvPr/>
        </p:nvCxnSpPr>
        <p:spPr>
          <a:xfrm flipH="1" rot="10800000">
            <a:off x="4341500" y="3550075"/>
            <a:ext cx="4278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Model matematyczny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35250" y="1919075"/>
            <a:ext cx="88008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postać rozwiązania: [{blockID, dir, step}, {blockID, dir, step}, …, {blockID, dir,step}]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funkcja celu: wektor -&gt; długość wektora lub inf, jeżeli niepoprawne rozwiązanie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parametry modelu: wymiar planszy, wymiary bloków , wymiar wyróżnionego bloku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plansza przedstawiona jako macierz NxN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Algorytm mrówkowy - idea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celem znalezienie najkrótszej trasy do pożywienia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przy powrocie mrówki zostawiają feromon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parowanie feromonu</a:t>
            </a:r>
          </a:p>
          <a:p>
            <a:pPr indent="-228600" lvl="0" marL="457200">
              <a:spcBef>
                <a:spcPts val="0"/>
              </a:spcBef>
            </a:pPr>
            <a:r>
              <a:rPr lang="pl"/>
              <a:t>zjawisko dodatniego sprzężenia zwrotnego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Schemat algorytmu podstawowego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wybierana populacja mrówek i liczba iteracji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w każdej iteracji mrówka od nowa pokonuje trasę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wybór kolejnych węzłów na bazie intensywności feromonu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po znalezieniu rozwiązania pozostawienie feromonu, jego ilość zależy od jakości rozwiązania</a:t>
            </a:r>
          </a:p>
          <a:p>
            <a:pPr indent="-228600" lvl="0" marL="457200">
              <a:spcBef>
                <a:spcPts val="0"/>
              </a:spcBef>
            </a:pPr>
            <a:r>
              <a:rPr lang="pl"/>
              <a:t>uwzględnenie parowania przez współczynnik parowania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Adaptacja 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inicjalizacja rozwiązań bezpośrednio algorytmem mrówkowym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przeszukiwane sąsiedztwo w odległości 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przejście do danego stanu z prawdopodobieństwem: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próba uwzględnienia odległości od końcowego stanu nie wpływała znacząco na wynik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550" y="3063692"/>
            <a:ext cx="1901224" cy="4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Pozostawienie feromonu i jego parowanie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1919075"/>
            <a:ext cx="8222100" cy="28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w pierwotnej wersji feromon roznoszony przez wszystkie mrówki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w wersji finalnej feromon roznoszony przez 10 % najlepszych mrówek w iteracji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współczynnik parowania określa jaka część feromonu powinna pozostać po jego odparowaniu</a:t>
            </a:r>
          </a:p>
          <a:p>
            <a:pPr indent="-228600" lvl="0" marL="457200">
              <a:spcBef>
                <a:spcPts val="0"/>
              </a:spcBef>
            </a:pPr>
            <a:r>
              <a:rPr lang="pl"/>
              <a:t>ostateczna postać feromonu po jego nowej dawce i częściowym odparowaniu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725" y="4215825"/>
            <a:ext cx="2452209" cy="45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075" y="4215828"/>
            <a:ext cx="4702935" cy="37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Testowanie różnych parametrów pod kątem efektywności rozwiązań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duży wpływ współczynnika parowania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istotny wpływ liczności populacji mrówek</a:t>
            </a:r>
          </a:p>
          <a:p>
            <a:pPr indent="-228600" lvl="0" marL="457200">
              <a:spcBef>
                <a:spcPts val="0"/>
              </a:spcBef>
            </a:pPr>
            <a:r>
              <a:rPr lang="pl"/>
              <a:t>pozostałe parametry posiadają pewne zakresy, w których pozwalają produkować optymalne rozwiązania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