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5" r:id="rId7"/>
    <p:sldId id="270" r:id="rId8"/>
    <p:sldId id="271" r:id="rId9"/>
    <p:sldId id="272" r:id="rId10"/>
    <p:sldId id="273" r:id="rId11"/>
    <p:sldId id="260" r:id="rId12"/>
    <p:sldId id="262" r:id="rId13"/>
    <p:sldId id="263" r:id="rId14"/>
    <p:sldId id="264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091D-F4D7-481E-B3A2-A8C8B8359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06445-0D2B-4061-ADB4-34F450D5E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8F1A-F652-433F-9267-92CE436D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2097-939E-4941-863F-89DD985F22B2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72C2-69A3-4C38-815A-D99FB22B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C50F2-1F14-48A3-8D37-AD0F0E26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9AAE-FEC4-4B6F-A882-5BCD2F221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46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D236-03A5-4C61-A22E-C8349AAB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92B76-131C-48F5-ACB6-74769DACF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DCEF1-70E0-4979-AF8D-B7686493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2097-939E-4941-863F-89DD985F22B2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DD9BB-BC38-4F0E-89F3-CDF7B03A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6422-11BC-43BE-84C9-17368194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9AAE-FEC4-4B6F-A882-5BCD2F221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42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FAC9E-D056-4872-81F8-11638BC26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02694-F8CD-4243-9BF1-050AAAC01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2EBBF-E8A5-4ACF-A517-E852DD80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2097-939E-4941-863F-89DD985F22B2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0F514-AAF4-43B2-B611-1FC977C3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6D5FF-6F1E-4A16-98B2-FA4B9DE8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9AAE-FEC4-4B6F-A882-5BCD2F221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82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6231-3F92-438E-A0EB-C3DEA35D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B74C-FA80-41BD-A082-66487A35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33D23-A1B2-4C80-BC38-970A0343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2097-939E-4941-863F-89DD985F22B2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52DED-B784-4B93-B990-2BC872F7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53873-7AC6-488F-AE89-C218FBF3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9AAE-FEC4-4B6F-A882-5BCD2F221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99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A10B-BF3F-4E74-8A1D-846CC68D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588F9-C6EF-4674-8B17-1893CC3BC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6339B-6AF2-4CF6-AD08-E5428E8F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2097-939E-4941-863F-89DD985F22B2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7DBF9-F93B-4FC1-87B9-55F0CE2F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26D2-4CE1-4951-8217-A93D3814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9AAE-FEC4-4B6F-A882-5BCD2F221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24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C56C-C981-4354-B65B-87812F3B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234C-6B6F-407F-9086-3F00B0C57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0B0F2-87CF-456C-BDA8-27D63B301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AFB93-A62A-486E-B582-DB06377F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2097-939E-4941-863F-89DD985F22B2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F1F31-D76B-43B6-AF09-27418F19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1107-6C1E-42D1-82CE-052ADC4B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9AAE-FEC4-4B6F-A882-5BCD2F221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36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C8A4-ED47-4CF9-BB83-56EFCE0F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A8F1-DA8F-4EB0-BED2-9B91AD17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AD833-3A3C-4871-B17B-3F1B23F05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61431-AD23-4CEB-8761-36105BB95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35D6C-6696-4E6C-B6D2-BECE1C18B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FBFC8-F6D4-4F6E-B6E3-010CAFC7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2097-939E-4941-863F-89DD985F22B2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67331-14AC-4885-9243-1B2EB28A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D7713-C479-41D0-9BEA-2FAEE1DF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9AAE-FEC4-4B6F-A882-5BCD2F221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69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324-A193-4E96-8454-53C278A3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4B547-7CD6-42BE-AAB1-F3C40468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2097-939E-4941-863F-89DD985F22B2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41550-5772-427E-9BCC-87519A56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9B6B1-59A1-4B95-86A1-C6861787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9AAE-FEC4-4B6F-A882-5BCD2F221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64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26192-EA6B-40E4-B1F2-2C367964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2097-939E-4941-863F-89DD985F22B2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1C8C2-F41E-449E-B40F-2415E868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89FA5-6013-41AE-989B-329974F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9AAE-FEC4-4B6F-A882-5BCD2F221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3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F489-7C8D-420C-87D8-59AF8573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B463E-E5CE-44AC-A40F-857BB0D62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F9674-BCAC-4521-99E8-8D31F2E38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4735E-1C2D-4505-A160-A32FF77A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2097-939E-4941-863F-89DD985F22B2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7FC3D-A314-4B43-ADF7-6D106797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04FF0-D1D1-424D-B3B4-2352933A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9AAE-FEC4-4B6F-A882-5BCD2F221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07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95CD-07B8-4D51-B93D-2657B654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42474-76A5-4E9B-8EA9-C7490F984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1A150-635E-45FB-8DD2-ADC1F9C27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6FC74-FCAA-4A6B-AAA9-5B2A0004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2097-939E-4941-863F-89DD985F22B2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8018E-E563-45F1-8792-E896E13E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6FF12-559E-4D67-94CF-7061381D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9AAE-FEC4-4B6F-A882-5BCD2F221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78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94E92-CC4F-4900-9B7C-7C7E081C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78BD3-6223-4780-BB06-C5756FCA9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637B-707E-4121-B9D2-30B263BCB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B2097-939E-4941-863F-89DD985F22B2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897B-34ED-4810-A080-BF0D7AE1B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EE52-9894-4CC4-A39A-67E399135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9AAE-FEC4-4B6F-A882-5BCD2F221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87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r/returnoninvestment.asp" TargetMode="External"/><Relationship Id="rId2" Type="http://schemas.openxmlformats.org/officeDocument/2006/relationships/hyperlink" Target="https://www.investopedia.com/terms/r/rateofreturn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B8C233-FE67-445C-96F4-25CC7FCD8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824"/>
            <a:ext cx="9143999" cy="6848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D1CDB-3D8D-4D62-A97F-B5ADE573C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Leveraged investing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87C8F-3BC7-430E-9B17-DC5A5C1B9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Kasra Rezaee</a:t>
            </a:r>
          </a:p>
        </p:txBody>
      </p:sp>
    </p:spTree>
    <p:extLst>
      <p:ext uri="{BB962C8B-B14F-4D97-AF65-F5344CB8AC3E}">
        <p14:creationId xmlns:p14="http://schemas.microsoft.com/office/powerpoint/2010/main" val="3036184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62663-937C-4195-BDB6-538BDC10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Backtest</a:t>
            </a:r>
            <a:r>
              <a:rPr lang="en-CA" dirty="0"/>
              <a:t> of the leveraged funds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55139-4226-4294-8950-D1BCB6742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852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A5D2-FDF3-4B01-91F6-C801DD50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Histogram of best % equity for each starting year that minimize Max Drawdown, grouped by horizon </a:t>
            </a:r>
          </a:p>
        </p:txBody>
      </p:sp>
      <p:pic>
        <p:nvPicPr>
          <p:cNvPr id="25" name="Content Placeholder 2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6A9AFFC-F23B-4863-A992-77ECCC8AE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89" y="2092318"/>
            <a:ext cx="8786621" cy="3817951"/>
          </a:xfrm>
        </p:spPr>
      </p:pic>
    </p:spTree>
    <p:extLst>
      <p:ext uri="{BB962C8B-B14F-4D97-AF65-F5344CB8AC3E}">
        <p14:creationId xmlns:p14="http://schemas.microsoft.com/office/powerpoint/2010/main" val="224200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A5D2-FDF3-4B01-91F6-C801DD50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Histogram of best % equity for each starting year that maximize CAGR</a:t>
            </a:r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4C6136-3DC0-4FA4-A0AE-958946834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17" y="2035163"/>
            <a:ext cx="8839966" cy="3932261"/>
          </a:xfrm>
        </p:spPr>
      </p:pic>
    </p:spTree>
    <p:extLst>
      <p:ext uri="{BB962C8B-B14F-4D97-AF65-F5344CB8AC3E}">
        <p14:creationId xmlns:p14="http://schemas.microsoft.com/office/powerpoint/2010/main" val="334106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A5D2-FDF3-4B01-91F6-C801DD50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Histogram of best % equity for each starting year that maximize Sharpe ratio</a:t>
            </a:r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1D0184D-DE4B-4170-96E7-DCA6944DB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61" y="2126611"/>
            <a:ext cx="8733277" cy="3749365"/>
          </a:xfrm>
        </p:spPr>
      </p:pic>
    </p:spTree>
    <p:extLst>
      <p:ext uri="{BB962C8B-B14F-4D97-AF65-F5344CB8AC3E}">
        <p14:creationId xmlns:p14="http://schemas.microsoft.com/office/powerpoint/2010/main" val="175356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D29D-B32A-4ED9-B18E-E26CF6E1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Histogram of Max Drawdown for 40 % equity</a:t>
            </a:r>
            <a:br>
              <a:rPr lang="en-CA" dirty="0"/>
            </a:br>
            <a:r>
              <a:rPr lang="en-CA" dirty="0"/>
              <a:t>the 40% drop is the dot com bubble popping.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B5D185-FD57-4A5A-9EEB-A2639694E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23" y="2118991"/>
            <a:ext cx="8687553" cy="3764606"/>
          </a:xfrm>
        </p:spPr>
      </p:pic>
    </p:spTree>
    <p:extLst>
      <p:ext uri="{BB962C8B-B14F-4D97-AF65-F5344CB8AC3E}">
        <p14:creationId xmlns:p14="http://schemas.microsoft.com/office/powerpoint/2010/main" val="292513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D29D-B32A-4ED9-B18E-E26CF6E1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Histogram of CAGR for 40 % equity</a:t>
            </a:r>
          </a:p>
        </p:txBody>
      </p:sp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0E3A2A-654A-4060-9EFF-B26B84C06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20" y="2050405"/>
            <a:ext cx="8763759" cy="3901778"/>
          </a:xfrm>
        </p:spPr>
      </p:pic>
    </p:spTree>
    <p:extLst>
      <p:ext uri="{BB962C8B-B14F-4D97-AF65-F5344CB8AC3E}">
        <p14:creationId xmlns:p14="http://schemas.microsoft.com/office/powerpoint/2010/main" val="394679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D29D-B32A-4ED9-B18E-E26CF6E1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Histogram of CAGR for 100 % equity</a:t>
            </a:r>
            <a:br>
              <a:rPr lang="en-CA" dirty="0"/>
            </a:br>
            <a:r>
              <a:rPr lang="en-CA" dirty="0"/>
              <a:t>be mindful of varying x axis bins</a:t>
            </a:r>
          </a:p>
        </p:txBody>
      </p:sp>
      <p:pic>
        <p:nvPicPr>
          <p:cNvPr id="11" name="Content Placeholder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2195DAC-C008-4ED2-B85C-F70B1D58E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51" y="2111370"/>
            <a:ext cx="8740897" cy="3779848"/>
          </a:xfrm>
        </p:spPr>
      </p:pic>
    </p:spTree>
    <p:extLst>
      <p:ext uri="{BB962C8B-B14F-4D97-AF65-F5344CB8AC3E}">
        <p14:creationId xmlns:p14="http://schemas.microsoft.com/office/powerpoint/2010/main" val="2424065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D29D-B32A-4ED9-B18E-E26CF6E1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Histogram of Max Drawdown for 100 % equity</a:t>
            </a:r>
            <a:br>
              <a:rPr lang="en-CA" dirty="0"/>
            </a:br>
            <a:r>
              <a:rPr lang="en-CA" dirty="0"/>
              <a:t>be mindful of varying x axis bins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F58C0D-8FB1-4DD1-A36A-B3DD7E1F0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68" y="2008491"/>
            <a:ext cx="8801863" cy="3985605"/>
          </a:xfrm>
        </p:spPr>
      </p:pic>
    </p:spTree>
    <p:extLst>
      <p:ext uri="{BB962C8B-B14F-4D97-AF65-F5344CB8AC3E}">
        <p14:creationId xmlns:p14="http://schemas.microsoft.com/office/powerpoint/2010/main" val="145932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CEBA-F8A6-4FA0-90E1-9E5C3243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Simulation of Leveraged Funds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3013A-BFD8-45CA-A649-F262E46C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Based on the historical values of Vanguard 500 Index Fund Investor Shares (VFINX), Vanguard Long-Term Treasury Fund Investor Shares (VUSTX), and NASDAQ 100 (^NDX)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Calculate daily changes of each fund</a:t>
            </a:r>
          </a:p>
          <a:p>
            <a:pPr lvl="1"/>
            <a:r>
              <a:rPr lang="en-CA" dirty="0"/>
              <a:t>Deduct daily fees (2% annualized to be conservative) from changes and multiply by 3,</a:t>
            </a:r>
          </a:p>
          <a:p>
            <a:pPr lvl="1"/>
            <a:r>
              <a:rPr lang="en-CA" dirty="0"/>
              <a:t>Recalculate the price by cumulating the new daily change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016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BEC8-07D5-4527-98BA-8BD05504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Backtest</a:t>
            </a:r>
            <a:r>
              <a:rPr lang="en-CA" dirty="0"/>
              <a:t>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1EC6-E1B6-4111-9AC6-B303F283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Backtest</a:t>
            </a:r>
            <a:r>
              <a:rPr lang="en-CA" dirty="0"/>
              <a:t> for all the combinations of</a:t>
            </a:r>
          </a:p>
          <a:p>
            <a:pPr lvl="1"/>
            <a:r>
              <a:rPr lang="en-CA" dirty="0"/>
              <a:t>Starting year: 1987 to 2018</a:t>
            </a:r>
          </a:p>
          <a:p>
            <a:pPr lvl="1"/>
            <a:r>
              <a:rPr lang="en-CA" dirty="0"/>
              <a:t>End year: start+2 to 2020</a:t>
            </a:r>
          </a:p>
          <a:p>
            <a:pPr lvl="1"/>
            <a:r>
              <a:rPr lang="en-CA" dirty="0"/>
              <a:t>equity ratio in fund: 0% to 100% in 10% increment</a:t>
            </a:r>
          </a:p>
          <a:p>
            <a:pPr lvl="1"/>
            <a:r>
              <a:rPr lang="en-CA" dirty="0"/>
              <a:t>equity combination: 60% UPRO (S&amp;P500 x3) and 40% TQQQ (NASDAQ100 x3)</a:t>
            </a:r>
          </a:p>
          <a:p>
            <a:pPr lvl="2"/>
            <a:r>
              <a:rPr lang="en-CA" dirty="0"/>
              <a:t>Nasdaq 100 companies are technology and former start-up companies, but they are also included in S&amp;P500. this will effectively increase the weight toward technology companies</a:t>
            </a:r>
          </a:p>
          <a:p>
            <a:pPr lvl="1"/>
            <a:r>
              <a:rPr lang="en-CA" dirty="0"/>
              <a:t>Rebalance every month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9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0ADB-8EAD-4348-9E5E-97C60052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A6C-519A-4C3A-94E3-233753260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Max drawdown – the maximum drop% from the last peak</a:t>
            </a:r>
          </a:p>
          <a:p>
            <a:r>
              <a:rPr lang="en-CA" dirty="0"/>
              <a:t>CAGR - Compound annual growth rate. The </a:t>
            </a:r>
            <a:r>
              <a:rPr lang="en-CA" dirty="0">
                <a:hlinkClick r:id="rId2"/>
              </a:rPr>
              <a:t>rate of return</a:t>
            </a:r>
            <a:r>
              <a:rPr lang="en-CA" dirty="0"/>
              <a:t> that would be required for an investment to grow from its beginning balance to its ending balance</a:t>
            </a:r>
          </a:p>
          <a:p>
            <a:r>
              <a:rPr lang="en-CA" dirty="0"/>
              <a:t>Sharpe ratio - </a:t>
            </a:r>
            <a:r>
              <a:rPr lang="en-CA" dirty="0">
                <a:hlinkClick r:id="rId3"/>
              </a:rPr>
              <a:t>return of an investment</a:t>
            </a:r>
            <a:r>
              <a:rPr lang="en-CA" dirty="0"/>
              <a:t> compared to its risk</a:t>
            </a:r>
          </a:p>
        </p:txBody>
      </p:sp>
    </p:spTree>
    <p:extLst>
      <p:ext uri="{BB962C8B-B14F-4D97-AF65-F5344CB8AC3E}">
        <p14:creationId xmlns:p14="http://schemas.microsoft.com/office/powerpoint/2010/main" val="249388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4E284F-F227-4399-A1D7-CB1F2C93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Benchmark:</a:t>
            </a:r>
            <a:br>
              <a:rPr lang="en-CA" dirty="0"/>
            </a:br>
            <a:r>
              <a:rPr lang="en-CA" dirty="0"/>
              <a:t>Vanguard 500 Index Fund Investor + Vanguard Long-Term Treasury Fund Investor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5EACE-87A1-48CF-A135-5C18A3731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CA" dirty="0"/>
              <a:t>100% 500 Index Fund </a:t>
            </a:r>
          </a:p>
          <a:p>
            <a:pPr marL="457200" indent="-457200">
              <a:buAutoNum type="arabicParenR"/>
            </a:pPr>
            <a:r>
              <a:rPr lang="en-CA" dirty="0"/>
              <a:t>60% 500 Index Fund , 40% Long-Term Treasury Fund </a:t>
            </a:r>
          </a:p>
        </p:txBody>
      </p:sp>
    </p:spTree>
    <p:extLst>
      <p:ext uri="{BB962C8B-B14F-4D97-AF65-F5344CB8AC3E}">
        <p14:creationId xmlns:p14="http://schemas.microsoft.com/office/powerpoint/2010/main" val="358153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778B-5287-4AC4-AF35-1DBD1029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Benchmark 100% 500 Index: CAGR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5BEDA4A-7269-4D1F-9271-B1BF9A626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30" y="2054215"/>
            <a:ext cx="8756139" cy="3894157"/>
          </a:xfrm>
        </p:spPr>
      </p:pic>
    </p:spTree>
    <p:extLst>
      <p:ext uri="{BB962C8B-B14F-4D97-AF65-F5344CB8AC3E}">
        <p14:creationId xmlns:p14="http://schemas.microsoft.com/office/powerpoint/2010/main" val="214320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2D4F-E33F-4B76-8E8A-261976D7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Benchmark 100% 500 Index: Max Drawdown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DCDC1E0-7F61-428D-A704-D1E13B654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92" y="2054215"/>
            <a:ext cx="8710415" cy="3894157"/>
          </a:xfrm>
        </p:spPr>
      </p:pic>
    </p:spTree>
    <p:extLst>
      <p:ext uri="{BB962C8B-B14F-4D97-AF65-F5344CB8AC3E}">
        <p14:creationId xmlns:p14="http://schemas.microsoft.com/office/powerpoint/2010/main" val="217942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778B-5287-4AC4-AF35-1DBD1029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Benchmark 60% 500 Index, 40% Long-Term Treasury: CAGR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B1F246-D228-4158-9FB7-E33549DAF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413" y="2088508"/>
            <a:ext cx="8695173" cy="3825572"/>
          </a:xfrm>
        </p:spPr>
      </p:pic>
    </p:spTree>
    <p:extLst>
      <p:ext uri="{BB962C8B-B14F-4D97-AF65-F5344CB8AC3E}">
        <p14:creationId xmlns:p14="http://schemas.microsoft.com/office/powerpoint/2010/main" val="283153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2D4F-E33F-4B76-8E8A-261976D7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Benchmark 60% 500 Index, 40% Long-Term Treasury: Max Drawdown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34671D-B409-4BC2-8E23-E29E6E0E3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99" y="2092318"/>
            <a:ext cx="8779001" cy="3817951"/>
          </a:xfrm>
        </p:spPr>
      </p:pic>
    </p:spTree>
    <p:extLst>
      <p:ext uri="{BB962C8B-B14F-4D97-AF65-F5344CB8AC3E}">
        <p14:creationId xmlns:p14="http://schemas.microsoft.com/office/powerpoint/2010/main" val="373767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387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Leveraged investing analysis</vt:lpstr>
      <vt:lpstr>Simulation of Leveraged Funds</vt:lpstr>
      <vt:lpstr>Backtest scenario</vt:lpstr>
      <vt:lpstr>Terms </vt:lpstr>
      <vt:lpstr>Benchmark: Vanguard 500 Index Fund Investor + Vanguard Long-Term Treasury Fund Investor</vt:lpstr>
      <vt:lpstr>Benchmark 100% 500 Index: CAGR</vt:lpstr>
      <vt:lpstr>Benchmark 100% 500 Index: Max Drawdown</vt:lpstr>
      <vt:lpstr>Benchmark 60% 500 Index, 40% Long-Term Treasury: CAGR</vt:lpstr>
      <vt:lpstr>Benchmark 60% 500 Index, 40% Long-Term Treasury: Max Drawdown</vt:lpstr>
      <vt:lpstr>Backtest of the leveraged funds</vt:lpstr>
      <vt:lpstr>Histogram of best % equity for each starting year that minimize Max Drawdown, grouped by horizon </vt:lpstr>
      <vt:lpstr>Histogram of best % equity for each starting year that maximize CAGR</vt:lpstr>
      <vt:lpstr>Histogram of best % equity for each starting year that maximize Sharpe ratio</vt:lpstr>
      <vt:lpstr>Histogram of Max Drawdown for 40 % equity the 40% drop is the dot com bubble popping. </vt:lpstr>
      <vt:lpstr>Histogram of CAGR for 40 % equity</vt:lpstr>
      <vt:lpstr>Histogram of CAGR for 100 % equity be mindful of varying x axis bins</vt:lpstr>
      <vt:lpstr>Histogram of Max Drawdown for 100 % equity be mindful of varying x axis bins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Leveraged investing analysis</dc:title>
  <dc:creator>Kasra Rezaee</dc:creator>
  <cp:lastModifiedBy>Kasra Rezaee</cp:lastModifiedBy>
  <cp:revision>11</cp:revision>
  <dcterms:created xsi:type="dcterms:W3CDTF">2020-04-23T04:22:31Z</dcterms:created>
  <dcterms:modified xsi:type="dcterms:W3CDTF">2020-04-23T05:33:21Z</dcterms:modified>
</cp:coreProperties>
</file>