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A72DDB2-FE8E-4013-9690-7FEC54D523F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6"/>
            <p14:sldId id="263"/>
            <p14:sldId id="264"/>
            <p14:sldId id="265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4660"/>
  </p:normalViewPr>
  <p:slideViewPr>
    <p:cSldViewPr snapToGrid="0">
      <p:cViewPr varScale="1">
        <p:scale>
          <a:sx n="88" d="100"/>
          <a:sy n="88" d="100"/>
        </p:scale>
        <p:origin x="7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3749-7EEF-EE54-19AA-281545C86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7" y="1437399"/>
            <a:ext cx="8361229" cy="1464322"/>
          </a:xfrm>
        </p:spPr>
        <p:txBody>
          <a:bodyPr/>
          <a:lstStyle/>
          <a:p>
            <a:r>
              <a:rPr lang="en-US" sz="2800" dirty="0"/>
              <a:t>Predicting Crime Victim Profiles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40D1AA-AA0D-79BE-E98C-92FAB9A68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4" y="3113118"/>
            <a:ext cx="6831673" cy="1859935"/>
          </a:xfrm>
        </p:spPr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MsYekan"/>
              </a:rPr>
              <a:t>Presenter</a:t>
            </a:r>
            <a:r>
              <a:rPr lang="en-US" dirty="0">
                <a:solidFill>
                  <a:srgbClr val="444444"/>
                </a:solidFill>
                <a:latin typeface="MsYekan"/>
              </a:rPr>
              <a:t>s: Kasra </a:t>
            </a:r>
            <a:r>
              <a:rPr lang="en-US" dirty="0" err="1">
                <a:solidFill>
                  <a:srgbClr val="444444"/>
                </a:solidFill>
                <a:latin typeface="MsYekan"/>
              </a:rPr>
              <a:t>Sabertehrani</a:t>
            </a:r>
            <a:r>
              <a:rPr lang="en-US" dirty="0">
                <a:solidFill>
                  <a:srgbClr val="444444"/>
                </a:solidFill>
                <a:latin typeface="MsYekan"/>
              </a:rPr>
              <a:t>, Arvin Lajani</a:t>
            </a:r>
          </a:p>
          <a:p>
            <a:r>
              <a:rPr lang="en-US" dirty="0"/>
              <a:t>University Name: University of Bologna</a:t>
            </a:r>
          </a:p>
          <a:p>
            <a:r>
              <a:rPr lang="en-US" dirty="0"/>
              <a:t>Course: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86346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4104F-75C7-80BC-3B56-DF8F8FEC6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9F491-529B-C572-3D8F-14C09B61B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Overall Accuracy</a:t>
            </a:r>
            <a:r>
              <a:rPr lang="en-US" dirty="0"/>
              <a:t>: Achieved an accuracy of over 69%, demonstrating that Random Forest is a suitable model for this classification task.</a:t>
            </a:r>
          </a:p>
          <a:p>
            <a:endParaRPr lang="en-US" dirty="0"/>
          </a:p>
          <a:p>
            <a:r>
              <a:rPr lang="en-US" b="1" dirty="0"/>
              <a:t>Insights</a:t>
            </a:r>
            <a:r>
              <a:rPr lang="en-US" dirty="0"/>
              <a:t>: Temporal features (time of crime) provided useful, though moderate, predictive power.</a:t>
            </a:r>
          </a:p>
        </p:txBody>
      </p:sp>
    </p:spTree>
    <p:extLst>
      <p:ext uri="{BB962C8B-B14F-4D97-AF65-F5344CB8AC3E}">
        <p14:creationId xmlns:p14="http://schemas.microsoft.com/office/powerpoint/2010/main" val="1170991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919FF-EE89-891C-22A4-29CB2791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Challenges and Limitations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678EF5-B249-9B3A-06B4-B4614FC2E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Class Imbalance</a:t>
            </a:r>
            <a:r>
              <a:rPr lang="en-US" dirty="0"/>
              <a:t>: The "Other" class had fewer samples, leading to reduced prediction accuracy for that category.</a:t>
            </a:r>
          </a:p>
          <a:p>
            <a:r>
              <a:rPr lang="en-US" b="1" dirty="0"/>
              <a:t>Data Quality</a:t>
            </a:r>
            <a:r>
              <a:rPr lang="en-US" dirty="0"/>
              <a:t>: Incomplete records and noise could affect the accuracy of the model, especially in the early stages of analysis.</a:t>
            </a:r>
          </a:p>
          <a:p>
            <a:r>
              <a:rPr lang="en-US" b="1" dirty="0"/>
              <a:t>Future Improvements</a:t>
            </a:r>
            <a:r>
              <a:rPr lang="en-US" dirty="0"/>
              <a:t>:</a:t>
            </a:r>
          </a:p>
          <a:p>
            <a:r>
              <a:rPr lang="en-US" dirty="0"/>
              <a:t>        Balancing techniques (oversampling, SMOTE) for better class prediction.</a:t>
            </a:r>
          </a:p>
          <a:p>
            <a:r>
              <a:rPr lang="en-US" dirty="0"/>
              <a:t>        </a:t>
            </a:r>
            <a:r>
              <a:rPr lang="da-DK" dirty="0"/>
              <a:t>Hyperparameter tuning to optimize model performance.</a:t>
            </a:r>
          </a:p>
          <a:p>
            <a:r>
              <a:rPr lang="da-DK" dirty="0"/>
              <a:t>     </a:t>
            </a:r>
            <a:r>
              <a:rPr lang="en-US" dirty="0"/>
              <a:t>Incorporating additional external datasets (e.g., socioeconomic data) for deeper insights.</a:t>
            </a:r>
          </a:p>
        </p:txBody>
      </p:sp>
    </p:spTree>
    <p:extLst>
      <p:ext uri="{BB962C8B-B14F-4D97-AF65-F5344CB8AC3E}">
        <p14:creationId xmlns:p14="http://schemas.microsoft.com/office/powerpoint/2010/main" val="2869427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D3E8-DDE3-FC2D-A9C0-1DD761E4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Data: The New Oil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6AC87-C27B-122E-1C59-FA54CFBAC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is One of the Most Valuable Resources</a:t>
            </a:r>
            <a:r>
              <a:rPr lang="en-US" dirty="0"/>
              <a:t>:</a:t>
            </a:r>
          </a:p>
          <a:p>
            <a:r>
              <a:rPr lang="en-US" b="1" dirty="0"/>
              <a:t>Governments, Businesses, and Organizations</a:t>
            </a:r>
            <a:r>
              <a:rPr lang="en-US" dirty="0"/>
              <a:t> all rely heavily on data to make decisions.</a:t>
            </a:r>
          </a:p>
          <a:p>
            <a:r>
              <a:rPr lang="en-US" b="1" dirty="0"/>
              <a:t>Data-driven Insights</a:t>
            </a:r>
            <a:r>
              <a:rPr lang="en-US" dirty="0"/>
              <a:t>: With the right tools (ML models, data science), data can guide policies, enhance security, and improve public services.</a:t>
            </a:r>
          </a:p>
          <a:p>
            <a:r>
              <a:rPr lang="en-US" b="1" dirty="0"/>
              <a:t>Crime Data</a:t>
            </a:r>
            <a:r>
              <a:rPr lang="en-US" dirty="0"/>
              <a:t>: A powerful tool for building safer communities and making informed law enforcement decisions.</a:t>
            </a:r>
          </a:p>
        </p:txBody>
      </p:sp>
    </p:spTree>
    <p:extLst>
      <p:ext uri="{BB962C8B-B14F-4D97-AF65-F5344CB8AC3E}">
        <p14:creationId xmlns:p14="http://schemas.microsoft.com/office/powerpoint/2010/main" val="2508113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B5E43-6F66-972A-B972-D9ABCF970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1E5F-8C8E-A728-FE32-B9940417F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Strong Baseline</a:t>
            </a:r>
            <a:r>
              <a:rPr lang="en-US" dirty="0"/>
              <a:t>: Random Forest provided a solid foundation for predicting crime victim profiles.</a:t>
            </a:r>
          </a:p>
          <a:p>
            <a:r>
              <a:rPr lang="en-US" b="1" dirty="0"/>
              <a:t>Insights Gained</a:t>
            </a:r>
            <a:r>
              <a:rPr lang="en-US" dirty="0"/>
              <a:t>: Identified important features such as crime type, area, and weapon used for predicting victim sex.</a:t>
            </a:r>
          </a:p>
          <a:p>
            <a:r>
              <a:rPr lang="en-US" b="1" dirty="0"/>
              <a:t>Real-world Challenges</a:t>
            </a:r>
            <a:r>
              <a:rPr lang="en-US" dirty="0"/>
              <a:t>: Demonstrated how messy, imbalanced, and complex real-world datasets can be.</a:t>
            </a:r>
          </a:p>
          <a:p>
            <a:r>
              <a:rPr lang="en-US" b="1" dirty="0"/>
              <a:t>Future Work</a:t>
            </a:r>
            <a:r>
              <a:rPr lang="en-US" dirty="0"/>
              <a:t>: Exploring hyperparameter tuning, advanced ensemble methods (e.g., </a:t>
            </a:r>
            <a:r>
              <a:rPr lang="en-US" dirty="0" err="1"/>
              <a:t>XGBoost</a:t>
            </a:r>
            <a:r>
              <a:rPr lang="en-US" dirty="0"/>
              <a:t>), and additional data sources to enhance prediction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94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2A3E-8296-C996-305F-A8C8858DA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00790"/>
            <a:ext cx="9601200" cy="1485900"/>
          </a:xfrm>
        </p:spPr>
        <p:txBody>
          <a:bodyPr/>
          <a:lstStyle/>
          <a:p>
            <a:r>
              <a:rPr lang="en-US" dirty="0"/>
              <a:t>Motivation and 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711256-5FEF-C7FC-BAD1-1848971F2A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3061038"/>
            <a:ext cx="987001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Crime Prediction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crucial part of urban planning, law enforcement, and resource allocation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 Crime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Facilitates the identification of crime patterns and victim profiles.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How can we predict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sex of crime victims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the available crime data?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build a machine learning model using Random Forest to classify crime victims.</a:t>
            </a:r>
          </a:p>
        </p:txBody>
      </p:sp>
    </p:spTree>
    <p:extLst>
      <p:ext uri="{BB962C8B-B14F-4D97-AF65-F5344CB8AC3E}">
        <p14:creationId xmlns:p14="http://schemas.microsoft.com/office/powerpoint/2010/main" val="161503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E8D1-5C74-6F12-5E58-2684771A3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15563"/>
            <a:ext cx="9601200" cy="1485900"/>
          </a:xfrm>
        </p:spPr>
        <p:txBody>
          <a:bodyPr/>
          <a:lstStyle/>
          <a:p>
            <a:r>
              <a:rPr lang="en-US" dirty="0"/>
              <a:t>Importance of Exploring Crime Data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16A041-1D2E-F455-E350-C3FB8641F8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2628" y="2311927"/>
            <a:ext cx="10876547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as a Resource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Crime data provides insights into crime patterns, locations, times, and victims.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Social 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Understanding victim demographics helps in creating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targeted interventions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better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policing strategies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improved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 safety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Policy and Decision Making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Data-driven insights allow policymakers to make informed decisions about law enforcement and safety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25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D09D1-F981-23A0-389E-E36297BD4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Exploring Crime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7DE10-B391-999A-BD36-45AED6C75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as a Resource</a:t>
            </a:r>
            <a:r>
              <a:rPr lang="en-US" dirty="0"/>
              <a:t>: Crime data provides insights into crime patterns, locations, times, and victims.</a:t>
            </a:r>
          </a:p>
          <a:p>
            <a:r>
              <a:rPr lang="en-US" b="1" dirty="0"/>
              <a:t>Social Impact</a:t>
            </a:r>
            <a:r>
              <a:rPr lang="en-US" dirty="0"/>
              <a:t>: Understanding victim demographics helps in creating </a:t>
            </a:r>
            <a:r>
              <a:rPr lang="en-US" b="1" dirty="0"/>
              <a:t>targeted interventions</a:t>
            </a:r>
            <a:r>
              <a:rPr lang="en-US" dirty="0"/>
              <a:t>, better </a:t>
            </a:r>
            <a:r>
              <a:rPr lang="en-US" b="1" dirty="0"/>
              <a:t>policing strategies</a:t>
            </a:r>
            <a:r>
              <a:rPr lang="en-US" dirty="0"/>
              <a:t>, and improved </a:t>
            </a:r>
            <a:r>
              <a:rPr lang="en-US" b="1" dirty="0"/>
              <a:t>public safety</a:t>
            </a:r>
            <a:r>
              <a:rPr lang="en-US" dirty="0"/>
              <a:t>.</a:t>
            </a:r>
          </a:p>
          <a:p>
            <a:r>
              <a:rPr lang="en-US" b="1" dirty="0"/>
              <a:t>Policy and Decision Making</a:t>
            </a:r>
            <a:r>
              <a:rPr lang="en-US" dirty="0"/>
              <a:t>: Data-driven insights allow policymakers to make informed decisions about law enforcement and safety measures.</a:t>
            </a:r>
          </a:p>
        </p:txBody>
      </p:sp>
    </p:spTree>
    <p:extLst>
      <p:ext uri="{BB962C8B-B14F-4D97-AF65-F5344CB8AC3E}">
        <p14:creationId xmlns:p14="http://schemas.microsoft.com/office/powerpoint/2010/main" val="15954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C004-58D6-CCE3-C46F-9C316932D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Learning: A Useful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73688-3A8A-E2BA-BD8B-62FCBB085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Complexity of Crime Data</a:t>
            </a:r>
            <a:r>
              <a:rPr lang="en-US" dirty="0"/>
              <a:t>: Crime datasets often involve large amounts of structured and unstructured data that are </a:t>
            </a:r>
            <a:r>
              <a:rPr lang="en-US" b="1" dirty="0"/>
              <a:t>difficult to analyze manually</a:t>
            </a:r>
            <a:r>
              <a:rPr lang="en-US" dirty="0"/>
              <a:t>.</a:t>
            </a:r>
          </a:p>
          <a:p>
            <a:r>
              <a:rPr lang="en-US" b="1" dirty="0"/>
              <a:t>Benefits of ML</a:t>
            </a:r>
            <a:r>
              <a:rPr lang="en-US" dirty="0"/>
              <a:t>:</a:t>
            </a:r>
          </a:p>
          <a:p>
            <a:r>
              <a:rPr lang="en-US" b="1" dirty="0"/>
              <a:t>Scalable analysis</a:t>
            </a:r>
            <a:r>
              <a:rPr lang="en-US" dirty="0"/>
              <a:t> of massive datasets.</a:t>
            </a:r>
          </a:p>
          <a:p>
            <a:r>
              <a:rPr lang="en-US" dirty="0"/>
              <a:t>Can identify </a:t>
            </a:r>
            <a:r>
              <a:rPr lang="en-US" b="1" dirty="0"/>
              <a:t>complex patterns</a:t>
            </a:r>
            <a:r>
              <a:rPr lang="en-US" dirty="0"/>
              <a:t> in data (e.g., temporal or spatial).</a:t>
            </a:r>
          </a:p>
          <a:p>
            <a:r>
              <a:rPr lang="en-US" dirty="0"/>
              <a:t>Provides </a:t>
            </a:r>
            <a:r>
              <a:rPr lang="en-US" b="1" dirty="0"/>
              <a:t>predictive models</a:t>
            </a:r>
            <a:r>
              <a:rPr lang="en-US" dirty="0"/>
              <a:t> for decision-making.</a:t>
            </a:r>
          </a:p>
          <a:p>
            <a:r>
              <a:rPr lang="en-US" b="1" dirty="0"/>
              <a:t>Machine Learning Models</a:t>
            </a:r>
            <a:r>
              <a:rPr lang="en-US" dirty="0"/>
              <a:t>: Algorithms such as </a:t>
            </a:r>
            <a:r>
              <a:rPr lang="en-US" b="1" dirty="0"/>
              <a:t>Random Forest</a:t>
            </a:r>
            <a:r>
              <a:rPr lang="en-US" dirty="0"/>
              <a:t> can be used to </a:t>
            </a:r>
            <a:r>
              <a:rPr lang="en-US" b="1" dirty="0"/>
              <a:t>predict victim profiles</a:t>
            </a:r>
            <a:r>
              <a:rPr lang="en-US" dirty="0"/>
              <a:t> and </a:t>
            </a:r>
            <a:r>
              <a:rPr lang="en-US" b="1" dirty="0"/>
              <a:t>forecast crime trends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866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AC78D-645B-B980-18AE-40E17BA5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697D4-5CE1-1C21-2488-30CD5B175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195011"/>
          </a:xfrm>
        </p:spPr>
        <p:txBody>
          <a:bodyPr/>
          <a:lstStyle/>
          <a:p>
            <a:r>
              <a:rPr lang="en-US" b="1" dirty="0"/>
              <a:t>Raw Data Challenges</a:t>
            </a:r>
            <a:r>
              <a:rPr lang="en-US" dirty="0"/>
              <a:t>: The LAPD dataset was noisy and contained missing values and inconsistent formats.</a:t>
            </a:r>
          </a:p>
          <a:p>
            <a:pPr>
              <a:buNone/>
            </a:pPr>
            <a:r>
              <a:rPr lang="en-US" b="1" dirty="0"/>
              <a:t>Steps Taken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Missing Data</a:t>
            </a:r>
            <a:r>
              <a:rPr lang="en-US" dirty="0"/>
              <a:t>: Removed or imputed missing values where necessary.</a:t>
            </a:r>
          </a:p>
          <a:p>
            <a:r>
              <a:rPr lang="en-US" b="1" dirty="0"/>
              <a:t>Categorical Variables</a:t>
            </a:r>
            <a:r>
              <a:rPr lang="en-US" dirty="0"/>
              <a:t>: Simplified encoding and avoided excessive transformations to maintain interpretability.</a:t>
            </a:r>
          </a:p>
          <a:p>
            <a:r>
              <a:rPr lang="en-US" b="1" dirty="0"/>
              <a:t>Feature Engineering</a:t>
            </a:r>
            <a:r>
              <a:rPr lang="en-US" dirty="0"/>
              <a:t>: Combined , DATE OCC and TIME OCC </a:t>
            </a:r>
            <a:r>
              <a:rPr lang="en-US" dirty="0" err="1"/>
              <a:t>imto</a:t>
            </a:r>
            <a:r>
              <a:rPr lang="en-US" dirty="0"/>
              <a:t> a unified </a:t>
            </a:r>
            <a:br>
              <a:rPr lang="en-US" dirty="0"/>
            </a:br>
            <a:r>
              <a:rPr lang="en-US" dirty="0"/>
              <a:t>DATETIME_OCC column</a:t>
            </a:r>
          </a:p>
          <a:p>
            <a:r>
              <a:rPr lang="en-US" b="1" dirty="0"/>
              <a:t>Result</a:t>
            </a:r>
            <a:r>
              <a:rPr lang="en-US" dirty="0"/>
              <a:t>: Cleaned and structured data allowed for better modeling and insightful analysis.</a:t>
            </a:r>
          </a:p>
        </p:txBody>
      </p:sp>
    </p:spTree>
    <p:extLst>
      <p:ext uri="{BB962C8B-B14F-4D97-AF65-F5344CB8AC3E}">
        <p14:creationId xmlns:p14="http://schemas.microsoft.com/office/powerpoint/2010/main" val="280260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7E969-02BE-ACE6-1759-6F17BC96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Random Forest?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6636A-DEEB-8924-928C-08EF8BCA2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9601200" cy="4291264"/>
          </a:xfrm>
        </p:spPr>
        <p:txBody>
          <a:bodyPr>
            <a:normAutofit/>
          </a:bodyPr>
          <a:lstStyle/>
          <a:p>
            <a:r>
              <a:rPr lang="en-US" b="1" dirty="0"/>
              <a:t>Advantages</a:t>
            </a:r>
            <a:r>
              <a:rPr lang="en-US" dirty="0"/>
              <a:t> of Random Forest:</a:t>
            </a:r>
          </a:p>
          <a:p>
            <a:r>
              <a:rPr lang="en-US" b="1" dirty="0"/>
              <a:t>Robust to Outliers</a:t>
            </a:r>
            <a:r>
              <a:rPr lang="en-US" dirty="0"/>
              <a:t>: The model is not sensitive to extreme values.</a:t>
            </a:r>
          </a:p>
          <a:p>
            <a:r>
              <a:rPr lang="en-US" b="1" dirty="0"/>
              <a:t>Handles High Dimensionality</a:t>
            </a:r>
            <a:r>
              <a:rPr lang="en-US" dirty="0"/>
              <a:t>: Capable of working with datasets containing many features without the need for intensive feature engineering.</a:t>
            </a:r>
          </a:p>
          <a:p>
            <a:r>
              <a:rPr lang="en-US" b="1" dirty="0"/>
              <a:t>Does Not Require Extensive Encoding</a:t>
            </a:r>
            <a:r>
              <a:rPr lang="en-US" dirty="0"/>
              <a:t>: Unlike some models, Random Forest can handle categorical variables directly, making it faster and easier to implement.</a:t>
            </a:r>
          </a:p>
          <a:p>
            <a:r>
              <a:rPr lang="en-US" b="1" dirty="0"/>
              <a:t>Feature Importance</a:t>
            </a:r>
            <a:r>
              <a:rPr lang="en-US" dirty="0"/>
              <a:t>: Random Forest naturally computes the importance of each feature, aiding in interpretation and further exploration.</a:t>
            </a:r>
          </a:p>
          <a:p>
            <a:r>
              <a:rPr lang="en-US" b="1" dirty="0"/>
              <a:t>Baseline Performance</a:t>
            </a:r>
            <a:r>
              <a:rPr lang="en-US" dirty="0"/>
              <a:t>: Even with default settings, Random Forest performed robustly, providing a strong foundation for future enhancements.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99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71269-6401-351D-21B7-6AD2CEFD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Project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C0B18-E58B-74C3-C363-69613A444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72126"/>
            <a:ext cx="9601200" cy="4295274"/>
          </a:xfrm>
        </p:spPr>
        <p:txBody>
          <a:bodyPr/>
          <a:lstStyle/>
          <a:p>
            <a:r>
              <a:rPr lang="en-US" b="1" dirty="0"/>
              <a:t>Step 1</a:t>
            </a:r>
            <a:r>
              <a:rPr lang="en-US" dirty="0"/>
              <a:t>: </a:t>
            </a:r>
            <a:r>
              <a:rPr lang="en-US" b="1" dirty="0"/>
              <a:t>Data Collection</a:t>
            </a:r>
            <a:r>
              <a:rPr lang="en-US" dirty="0"/>
              <a:t> — LAPD crime dataset (2020-Present).</a:t>
            </a:r>
          </a:p>
          <a:p>
            <a:r>
              <a:rPr lang="en-US" b="1" dirty="0"/>
              <a:t>Step 2</a:t>
            </a:r>
            <a:r>
              <a:rPr lang="en-US" dirty="0"/>
              <a:t>: </a:t>
            </a:r>
            <a:r>
              <a:rPr lang="en-US" b="1" dirty="0"/>
              <a:t>Data Cleaning</a:t>
            </a:r>
            <a:r>
              <a:rPr lang="en-US" dirty="0"/>
              <a:t> — Removed irrelevant features, handled missing values, and created new features.</a:t>
            </a:r>
          </a:p>
          <a:p>
            <a:r>
              <a:rPr lang="en-US" b="1" dirty="0"/>
              <a:t>Step 3</a:t>
            </a:r>
            <a:r>
              <a:rPr lang="en-US" dirty="0"/>
              <a:t>: </a:t>
            </a:r>
            <a:r>
              <a:rPr lang="en-US" b="1" dirty="0"/>
              <a:t>Model Selection</a:t>
            </a:r>
            <a:r>
              <a:rPr lang="en-US" dirty="0"/>
              <a:t> — Chose Random Forest for its suitability to the task.</a:t>
            </a:r>
          </a:p>
          <a:p>
            <a:r>
              <a:rPr lang="en-US" b="1" dirty="0"/>
              <a:t>Step 4</a:t>
            </a:r>
            <a:r>
              <a:rPr lang="en-US" dirty="0"/>
              <a:t>: </a:t>
            </a:r>
            <a:r>
              <a:rPr lang="en-US" b="1" dirty="0"/>
              <a:t>Model Training</a:t>
            </a:r>
            <a:r>
              <a:rPr lang="en-US" dirty="0"/>
              <a:t> — Split data into training and testing sets (80%/20%)</a:t>
            </a:r>
          </a:p>
          <a:p>
            <a:r>
              <a:rPr lang="en-US" b="1" dirty="0"/>
              <a:t>Step 5</a:t>
            </a:r>
            <a:r>
              <a:rPr lang="en-US" dirty="0"/>
              <a:t>: </a:t>
            </a:r>
            <a:r>
              <a:rPr lang="en-US" b="1" dirty="0"/>
              <a:t>Model Evaluation</a:t>
            </a:r>
            <a:r>
              <a:rPr lang="en-US" dirty="0"/>
              <a:t> — Used accuracy, confusion matrix, and classification report to assess performance..</a:t>
            </a:r>
          </a:p>
        </p:txBody>
      </p:sp>
    </p:spTree>
    <p:extLst>
      <p:ext uri="{BB962C8B-B14F-4D97-AF65-F5344CB8AC3E}">
        <p14:creationId xmlns:p14="http://schemas.microsoft.com/office/powerpoint/2010/main" val="3717116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8E4DA-67AC-71A6-CA2C-B4B0B065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Random Forest: Detailed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55F20-1641-FC29-3CA0-D1EA79880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Ensemble Method</a:t>
            </a:r>
            <a:r>
              <a:rPr lang="en-US" dirty="0"/>
              <a:t>: Random Forest is an ensemble learning method that combines multiple decision trees to improve prediction accuracy.</a:t>
            </a:r>
          </a:p>
          <a:p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r>
              <a:rPr lang="en-US" dirty="0"/>
              <a:t>      </a:t>
            </a:r>
            <a:r>
              <a:rPr lang="en-US" b="1" dirty="0"/>
              <a:t>Reduces Overfitting</a:t>
            </a:r>
            <a:r>
              <a:rPr lang="en-US" dirty="0"/>
              <a:t>: By combining multiple trees, Random Forest minimizes the      risk of overfitting seen in single decision trees. </a:t>
            </a:r>
          </a:p>
          <a:p>
            <a:r>
              <a:rPr lang="en-US" dirty="0"/>
              <a:t>       </a:t>
            </a:r>
            <a:r>
              <a:rPr lang="en-US" b="1" dirty="0"/>
              <a:t>Interpretability</a:t>
            </a:r>
            <a:r>
              <a:rPr lang="en-US" dirty="0"/>
              <a:t>: Feature importance can be directly interpreted, allowing for better understanding of what drives the predictions.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19782E-A7C1-0B1D-7C23-D04506E85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Bagging (Bootstrap Aggregating)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Creates multiple subsets of data, trains separate models on each subset, and aggregates their outputs.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95147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{307DAAB3-16CC-4C7D-B828-C257848508E2}tf10001105</Template>
  <TotalTime>44</TotalTime>
  <Words>963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Franklin Gothic Book</vt:lpstr>
      <vt:lpstr>MsYekan</vt:lpstr>
      <vt:lpstr>Crop</vt:lpstr>
      <vt:lpstr>Predicting Crime Victim Profiles using Machine Learning</vt:lpstr>
      <vt:lpstr>Motivation and Problem Statement</vt:lpstr>
      <vt:lpstr>Importance of Exploring Crime Data</vt:lpstr>
      <vt:lpstr>Importance of Exploring Crime Data</vt:lpstr>
      <vt:lpstr>Machine Learning: A Useful Tool</vt:lpstr>
      <vt:lpstr>Data Cleaning and Preprocessing</vt:lpstr>
      <vt:lpstr>Why Random Forest?</vt:lpstr>
      <vt:lpstr> Project Workflow</vt:lpstr>
      <vt:lpstr> Random Forest: Detailed Explanation</vt:lpstr>
      <vt:lpstr>Results and Insights</vt:lpstr>
      <vt:lpstr> Challenges and Limitations</vt:lpstr>
      <vt:lpstr> Data: The New Oil</vt:lpstr>
      <vt:lpstr>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Arvin Lajani - arvin.lajani@studio.unibo.it</dc:creator>
  <cp:lastModifiedBy>Kasra Saber</cp:lastModifiedBy>
  <cp:revision>3</cp:revision>
  <dcterms:created xsi:type="dcterms:W3CDTF">2025-04-27T23:11:59Z</dcterms:created>
  <dcterms:modified xsi:type="dcterms:W3CDTF">2025-04-27T23:58:07Z</dcterms:modified>
</cp:coreProperties>
</file>