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60" r:id="rId1"/>
  </p:sldMasterIdLst>
  <p:handoutMasterIdLst>
    <p:handoutMasterId r:id="rId3"/>
  </p:handoutMasterIdLst>
  <p:sldIdLst>
    <p:sldId id="256" r:id="rId2"/>
  </p:sldIdLst>
  <p:sldSz cx="43891200" cy="32918400"/>
  <p:notesSz cx="32461200" cy="4343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" panose="020B0604020202020204" charset="0"/>
      <p:regular r:id="rId8"/>
      <p:bold r:id="rId9"/>
    </p:embeddedFont>
    <p:embeddedFont>
      <p:font typeface="Quattrocento Sans" panose="020B0604020202020204" charset="0"/>
      <p:regular r:id="rId10"/>
    </p:embeddedFont>
  </p:embeddedFontLst>
  <p:custDataLst>
    <p:tags r:id="rId11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CFE"/>
    <a:srgbClr val="CAE7FA"/>
    <a:srgbClr val="D5ECFB"/>
    <a:srgbClr val="E7F4FD"/>
    <a:srgbClr val="212745"/>
    <a:srgbClr val="613318"/>
    <a:srgbClr val="ADD632"/>
    <a:srgbClr val="FFCC00"/>
    <a:srgbClr val="000000"/>
    <a:srgbClr val="00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85" autoAdjust="0"/>
    <p:restoredTop sz="94710" autoAdjust="0"/>
  </p:normalViewPr>
  <p:slideViewPr>
    <p:cSldViewPr>
      <p:cViewPr varScale="1">
        <p:scale>
          <a:sx n="18" d="100"/>
          <a:sy n="18" d="100"/>
        </p:scale>
        <p:origin x="974" y="77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gs" Target="tags/tag1.xml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F6B89-BE8A-42D4-9AF6-A13A0E64FAF4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F6E7C2CC-593A-4684-8835-3C87E1C29E78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Data  exploration</a:t>
          </a:r>
        </a:p>
      </dgm:t>
    </dgm:pt>
    <dgm:pt modelId="{BAC716DB-6DAA-4CF2-B45B-F80DDDEC4AB5}" type="parTrans" cxnId="{6ABB61C6-E97D-4401-B555-A25323684183}">
      <dgm:prSet/>
      <dgm:spPr/>
      <dgm:t>
        <a:bodyPr/>
        <a:lstStyle/>
        <a:p>
          <a:endParaRPr lang="en-GB"/>
        </a:p>
      </dgm:t>
    </dgm:pt>
    <dgm:pt modelId="{C3974EB3-9373-4ED8-B5DF-6693D4315FA5}" type="sibTrans" cxnId="{6ABB61C6-E97D-4401-B555-A25323684183}">
      <dgm:prSet/>
      <dgm:spPr/>
      <dgm:t>
        <a:bodyPr/>
        <a:lstStyle/>
        <a:p>
          <a:endParaRPr lang="en-GB"/>
        </a:p>
      </dgm:t>
    </dgm:pt>
    <dgm:pt modelId="{D516EAC3-B9DE-40AC-80B5-6E4A2618BB88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Data Pre-processing </a:t>
          </a:r>
        </a:p>
      </dgm:t>
    </dgm:pt>
    <dgm:pt modelId="{C5FB2C6E-22B9-4DDF-866E-F1220800A557}" type="parTrans" cxnId="{48F9084B-9B1A-4FD8-9E20-698AFA521E49}">
      <dgm:prSet/>
      <dgm:spPr/>
      <dgm:t>
        <a:bodyPr/>
        <a:lstStyle/>
        <a:p>
          <a:endParaRPr lang="en-GB"/>
        </a:p>
      </dgm:t>
    </dgm:pt>
    <dgm:pt modelId="{7D860C8D-6A4B-4CAA-BD9C-49E518F64F45}" type="sibTrans" cxnId="{48F9084B-9B1A-4FD8-9E20-698AFA521E49}">
      <dgm:prSet/>
      <dgm:spPr/>
      <dgm:t>
        <a:bodyPr/>
        <a:lstStyle/>
        <a:p>
          <a:endParaRPr lang="en-GB"/>
        </a:p>
      </dgm:t>
    </dgm:pt>
    <dgm:pt modelId="{CA0D214A-068C-49D2-A9B2-E581BF110266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Model</a:t>
          </a:r>
        </a:p>
      </dgm:t>
    </dgm:pt>
    <dgm:pt modelId="{56195046-9415-4394-847E-1699197F11F8}" type="parTrans" cxnId="{0E348B17-1D3B-4007-8D61-A99221DF8E67}">
      <dgm:prSet/>
      <dgm:spPr/>
      <dgm:t>
        <a:bodyPr/>
        <a:lstStyle/>
        <a:p>
          <a:endParaRPr lang="en-GB"/>
        </a:p>
      </dgm:t>
    </dgm:pt>
    <dgm:pt modelId="{D4F791DB-762D-4355-A238-E1D849B29E72}" type="sibTrans" cxnId="{0E348B17-1D3B-4007-8D61-A99221DF8E67}">
      <dgm:prSet/>
      <dgm:spPr/>
      <dgm:t>
        <a:bodyPr/>
        <a:lstStyle/>
        <a:p>
          <a:endParaRPr lang="en-GB"/>
        </a:p>
      </dgm:t>
    </dgm:pt>
    <dgm:pt modelId="{45C8283B-6613-4278-ACE7-5888EDC3A337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Evaluate</a:t>
          </a:r>
        </a:p>
      </dgm:t>
    </dgm:pt>
    <dgm:pt modelId="{ADAC2A9A-14FC-4A10-85AD-37199E470B0A}" type="parTrans" cxnId="{671C8A8A-2EDF-4522-A03B-848D3F8754B8}">
      <dgm:prSet/>
      <dgm:spPr/>
      <dgm:t>
        <a:bodyPr/>
        <a:lstStyle/>
        <a:p>
          <a:endParaRPr lang="en-GB"/>
        </a:p>
      </dgm:t>
    </dgm:pt>
    <dgm:pt modelId="{86FE61D7-DF6B-4DF5-9BDB-61EE92D423F3}" type="sibTrans" cxnId="{671C8A8A-2EDF-4522-A03B-848D3F8754B8}">
      <dgm:prSet/>
      <dgm:spPr/>
      <dgm:t>
        <a:bodyPr/>
        <a:lstStyle/>
        <a:p>
          <a:endParaRPr lang="en-GB"/>
        </a:p>
      </dgm:t>
    </dgm:pt>
    <dgm:pt modelId="{AF0E8B6D-488C-4608-9A44-CF9BE80F2B4E}" type="pres">
      <dgm:prSet presAssocID="{015F6B89-BE8A-42D4-9AF6-A13A0E64FAF4}" presName="Name0" presStyleCnt="0">
        <dgm:presLayoutVars>
          <dgm:dir/>
          <dgm:resizeHandles val="exact"/>
        </dgm:presLayoutVars>
      </dgm:prSet>
      <dgm:spPr/>
    </dgm:pt>
    <dgm:pt modelId="{515C5CAF-A478-4438-8E37-B282FCEB9FF7}" type="pres">
      <dgm:prSet presAssocID="{F6E7C2CC-593A-4684-8835-3C87E1C29E78}" presName="node" presStyleLbl="node1" presStyleIdx="0" presStyleCnt="4">
        <dgm:presLayoutVars>
          <dgm:bulletEnabled val="1"/>
        </dgm:presLayoutVars>
      </dgm:prSet>
      <dgm:spPr/>
    </dgm:pt>
    <dgm:pt modelId="{B769CDBB-1BA1-43D7-A32F-943CF66735CA}" type="pres">
      <dgm:prSet presAssocID="{C3974EB3-9373-4ED8-B5DF-6693D4315FA5}" presName="sibTrans" presStyleLbl="sibTrans2D1" presStyleIdx="0" presStyleCnt="3"/>
      <dgm:spPr/>
    </dgm:pt>
    <dgm:pt modelId="{A44F9670-CCF4-4FD5-8E19-3B66FC430744}" type="pres">
      <dgm:prSet presAssocID="{C3974EB3-9373-4ED8-B5DF-6693D4315FA5}" presName="connectorText" presStyleLbl="sibTrans2D1" presStyleIdx="0" presStyleCnt="3"/>
      <dgm:spPr/>
    </dgm:pt>
    <dgm:pt modelId="{DC151C47-8452-49A8-A32B-F8310CB6786E}" type="pres">
      <dgm:prSet presAssocID="{D516EAC3-B9DE-40AC-80B5-6E4A2618BB88}" presName="node" presStyleLbl="node1" presStyleIdx="1" presStyleCnt="4">
        <dgm:presLayoutVars>
          <dgm:bulletEnabled val="1"/>
        </dgm:presLayoutVars>
      </dgm:prSet>
      <dgm:spPr/>
    </dgm:pt>
    <dgm:pt modelId="{B6139604-BD51-4129-B395-FE098ED5F115}" type="pres">
      <dgm:prSet presAssocID="{7D860C8D-6A4B-4CAA-BD9C-49E518F64F45}" presName="sibTrans" presStyleLbl="sibTrans2D1" presStyleIdx="1" presStyleCnt="3" custLinFactNeighborX="35391"/>
      <dgm:spPr/>
    </dgm:pt>
    <dgm:pt modelId="{A2A5FC6E-54FF-4C5E-90EC-DFCD1F5D90E2}" type="pres">
      <dgm:prSet presAssocID="{7D860C8D-6A4B-4CAA-BD9C-49E518F64F45}" presName="connectorText" presStyleLbl="sibTrans2D1" presStyleIdx="1" presStyleCnt="3"/>
      <dgm:spPr/>
    </dgm:pt>
    <dgm:pt modelId="{31B9B36F-2B55-4413-A9C8-A0254DE7842F}" type="pres">
      <dgm:prSet presAssocID="{CA0D214A-068C-49D2-A9B2-E581BF110266}" presName="node" presStyleLbl="node1" presStyleIdx="2" presStyleCnt="4" custLinFactNeighborX="-4117" custLinFactNeighborY="-2253">
        <dgm:presLayoutVars>
          <dgm:bulletEnabled val="1"/>
        </dgm:presLayoutVars>
      </dgm:prSet>
      <dgm:spPr/>
    </dgm:pt>
    <dgm:pt modelId="{FD59E16A-F712-4471-A0C9-D0B6B16BCB4D}" type="pres">
      <dgm:prSet presAssocID="{D4F791DB-762D-4355-A238-E1D849B29E72}" presName="sibTrans" presStyleLbl="sibTrans2D1" presStyleIdx="2" presStyleCnt="3"/>
      <dgm:spPr/>
    </dgm:pt>
    <dgm:pt modelId="{B7F0297F-D75E-46A9-B004-8F2E463C6D01}" type="pres">
      <dgm:prSet presAssocID="{D4F791DB-762D-4355-A238-E1D849B29E72}" presName="connectorText" presStyleLbl="sibTrans2D1" presStyleIdx="2" presStyleCnt="3"/>
      <dgm:spPr/>
    </dgm:pt>
    <dgm:pt modelId="{4085FC57-64E5-4E94-9C12-A30546C6B9F4}" type="pres">
      <dgm:prSet presAssocID="{45C8283B-6613-4278-ACE7-5888EDC3A337}" presName="node" presStyleLbl="node1" presStyleIdx="3" presStyleCnt="4">
        <dgm:presLayoutVars>
          <dgm:bulletEnabled val="1"/>
        </dgm:presLayoutVars>
      </dgm:prSet>
      <dgm:spPr/>
    </dgm:pt>
  </dgm:ptLst>
  <dgm:cxnLst>
    <dgm:cxn modelId="{625E8B13-9871-4B98-B39D-172F505026D6}" type="presOf" srcId="{45C8283B-6613-4278-ACE7-5888EDC3A337}" destId="{4085FC57-64E5-4E94-9C12-A30546C6B9F4}" srcOrd="0" destOrd="0" presId="urn:microsoft.com/office/officeart/2005/8/layout/process1"/>
    <dgm:cxn modelId="{0E348B17-1D3B-4007-8D61-A99221DF8E67}" srcId="{015F6B89-BE8A-42D4-9AF6-A13A0E64FAF4}" destId="{CA0D214A-068C-49D2-A9B2-E581BF110266}" srcOrd="2" destOrd="0" parTransId="{56195046-9415-4394-847E-1699197F11F8}" sibTransId="{D4F791DB-762D-4355-A238-E1D849B29E72}"/>
    <dgm:cxn modelId="{CD7D681D-E367-4937-A71F-86B568332FBA}" type="presOf" srcId="{015F6B89-BE8A-42D4-9AF6-A13A0E64FAF4}" destId="{AF0E8B6D-488C-4608-9A44-CF9BE80F2B4E}" srcOrd="0" destOrd="0" presId="urn:microsoft.com/office/officeart/2005/8/layout/process1"/>
    <dgm:cxn modelId="{28703124-BBB1-45F4-9D2E-F269CDB48D1C}" type="presOf" srcId="{7D860C8D-6A4B-4CAA-BD9C-49E518F64F45}" destId="{A2A5FC6E-54FF-4C5E-90EC-DFCD1F5D90E2}" srcOrd="1" destOrd="0" presId="urn:microsoft.com/office/officeart/2005/8/layout/process1"/>
    <dgm:cxn modelId="{2A076134-55A6-42EF-8DBD-F4D4C23129DE}" type="presOf" srcId="{D4F791DB-762D-4355-A238-E1D849B29E72}" destId="{B7F0297F-D75E-46A9-B004-8F2E463C6D01}" srcOrd="1" destOrd="0" presId="urn:microsoft.com/office/officeart/2005/8/layout/process1"/>
    <dgm:cxn modelId="{5AA4A05B-9F59-4003-8E61-92113CCA3096}" type="presOf" srcId="{C3974EB3-9373-4ED8-B5DF-6693D4315FA5}" destId="{B769CDBB-1BA1-43D7-A32F-943CF66735CA}" srcOrd="0" destOrd="0" presId="urn:microsoft.com/office/officeart/2005/8/layout/process1"/>
    <dgm:cxn modelId="{A9E70D65-6FBC-4CF8-979A-01D90BA8D91E}" type="presOf" srcId="{7D860C8D-6A4B-4CAA-BD9C-49E518F64F45}" destId="{B6139604-BD51-4129-B395-FE098ED5F115}" srcOrd="0" destOrd="0" presId="urn:microsoft.com/office/officeart/2005/8/layout/process1"/>
    <dgm:cxn modelId="{48F9084B-9B1A-4FD8-9E20-698AFA521E49}" srcId="{015F6B89-BE8A-42D4-9AF6-A13A0E64FAF4}" destId="{D516EAC3-B9DE-40AC-80B5-6E4A2618BB88}" srcOrd="1" destOrd="0" parTransId="{C5FB2C6E-22B9-4DDF-866E-F1220800A557}" sibTransId="{7D860C8D-6A4B-4CAA-BD9C-49E518F64F45}"/>
    <dgm:cxn modelId="{CB43F357-5AC3-4083-BF2D-13F1A1C73E9D}" type="presOf" srcId="{D4F791DB-762D-4355-A238-E1D849B29E72}" destId="{FD59E16A-F712-4471-A0C9-D0B6B16BCB4D}" srcOrd="0" destOrd="0" presId="urn:microsoft.com/office/officeart/2005/8/layout/process1"/>
    <dgm:cxn modelId="{94E5287E-A57B-4EA4-887B-E697EC62505E}" type="presOf" srcId="{D516EAC3-B9DE-40AC-80B5-6E4A2618BB88}" destId="{DC151C47-8452-49A8-A32B-F8310CB6786E}" srcOrd="0" destOrd="0" presId="urn:microsoft.com/office/officeart/2005/8/layout/process1"/>
    <dgm:cxn modelId="{671C8A8A-2EDF-4522-A03B-848D3F8754B8}" srcId="{015F6B89-BE8A-42D4-9AF6-A13A0E64FAF4}" destId="{45C8283B-6613-4278-ACE7-5888EDC3A337}" srcOrd="3" destOrd="0" parTransId="{ADAC2A9A-14FC-4A10-85AD-37199E470B0A}" sibTransId="{86FE61D7-DF6B-4DF5-9BDB-61EE92D423F3}"/>
    <dgm:cxn modelId="{F5229AB2-7BAE-4B96-99EF-493F230C2303}" type="presOf" srcId="{C3974EB3-9373-4ED8-B5DF-6693D4315FA5}" destId="{A44F9670-CCF4-4FD5-8E19-3B66FC430744}" srcOrd="1" destOrd="0" presId="urn:microsoft.com/office/officeart/2005/8/layout/process1"/>
    <dgm:cxn modelId="{5E3D9FC0-0E58-4F16-84F6-FA13255CC453}" type="presOf" srcId="{CA0D214A-068C-49D2-A9B2-E581BF110266}" destId="{31B9B36F-2B55-4413-A9C8-A0254DE7842F}" srcOrd="0" destOrd="0" presId="urn:microsoft.com/office/officeart/2005/8/layout/process1"/>
    <dgm:cxn modelId="{A1D9F2C2-48FF-40ED-8439-C8DEE2C1DBD7}" type="presOf" srcId="{F6E7C2CC-593A-4684-8835-3C87E1C29E78}" destId="{515C5CAF-A478-4438-8E37-B282FCEB9FF7}" srcOrd="0" destOrd="0" presId="urn:microsoft.com/office/officeart/2005/8/layout/process1"/>
    <dgm:cxn modelId="{6ABB61C6-E97D-4401-B555-A25323684183}" srcId="{015F6B89-BE8A-42D4-9AF6-A13A0E64FAF4}" destId="{F6E7C2CC-593A-4684-8835-3C87E1C29E78}" srcOrd="0" destOrd="0" parTransId="{BAC716DB-6DAA-4CF2-B45B-F80DDDEC4AB5}" sibTransId="{C3974EB3-9373-4ED8-B5DF-6693D4315FA5}"/>
    <dgm:cxn modelId="{15695BAD-4F5D-400B-B24E-499A685E2FA6}" type="presParOf" srcId="{AF0E8B6D-488C-4608-9A44-CF9BE80F2B4E}" destId="{515C5CAF-A478-4438-8E37-B282FCEB9FF7}" srcOrd="0" destOrd="0" presId="urn:microsoft.com/office/officeart/2005/8/layout/process1"/>
    <dgm:cxn modelId="{A8C68122-A4E9-4D55-8150-F42725C27425}" type="presParOf" srcId="{AF0E8B6D-488C-4608-9A44-CF9BE80F2B4E}" destId="{B769CDBB-1BA1-43D7-A32F-943CF66735CA}" srcOrd="1" destOrd="0" presId="urn:microsoft.com/office/officeart/2005/8/layout/process1"/>
    <dgm:cxn modelId="{E409A741-376F-4503-ACE4-A8B1CE9D0E45}" type="presParOf" srcId="{B769CDBB-1BA1-43D7-A32F-943CF66735CA}" destId="{A44F9670-CCF4-4FD5-8E19-3B66FC430744}" srcOrd="0" destOrd="0" presId="urn:microsoft.com/office/officeart/2005/8/layout/process1"/>
    <dgm:cxn modelId="{3B9FD5F4-4234-4922-9133-1BFB1324F4AF}" type="presParOf" srcId="{AF0E8B6D-488C-4608-9A44-CF9BE80F2B4E}" destId="{DC151C47-8452-49A8-A32B-F8310CB6786E}" srcOrd="2" destOrd="0" presId="urn:microsoft.com/office/officeart/2005/8/layout/process1"/>
    <dgm:cxn modelId="{9D6C18EA-890C-42F9-9932-5B91B1B8E66A}" type="presParOf" srcId="{AF0E8B6D-488C-4608-9A44-CF9BE80F2B4E}" destId="{B6139604-BD51-4129-B395-FE098ED5F115}" srcOrd="3" destOrd="0" presId="urn:microsoft.com/office/officeart/2005/8/layout/process1"/>
    <dgm:cxn modelId="{DC9828C8-FC0F-4F83-A31E-115EA81B7F08}" type="presParOf" srcId="{B6139604-BD51-4129-B395-FE098ED5F115}" destId="{A2A5FC6E-54FF-4C5E-90EC-DFCD1F5D90E2}" srcOrd="0" destOrd="0" presId="urn:microsoft.com/office/officeart/2005/8/layout/process1"/>
    <dgm:cxn modelId="{3376DB80-AB1D-4A2E-A180-F2AD045198AA}" type="presParOf" srcId="{AF0E8B6D-488C-4608-9A44-CF9BE80F2B4E}" destId="{31B9B36F-2B55-4413-A9C8-A0254DE7842F}" srcOrd="4" destOrd="0" presId="urn:microsoft.com/office/officeart/2005/8/layout/process1"/>
    <dgm:cxn modelId="{618DF34B-11A2-4980-9636-74A5FB0D999A}" type="presParOf" srcId="{AF0E8B6D-488C-4608-9A44-CF9BE80F2B4E}" destId="{FD59E16A-F712-4471-A0C9-D0B6B16BCB4D}" srcOrd="5" destOrd="0" presId="urn:microsoft.com/office/officeart/2005/8/layout/process1"/>
    <dgm:cxn modelId="{1B9F7A82-2E03-48D3-A0D3-DEBF1C9A402F}" type="presParOf" srcId="{FD59E16A-F712-4471-A0C9-D0B6B16BCB4D}" destId="{B7F0297F-D75E-46A9-B004-8F2E463C6D01}" srcOrd="0" destOrd="0" presId="urn:microsoft.com/office/officeart/2005/8/layout/process1"/>
    <dgm:cxn modelId="{9187AEC8-30F3-4AB6-8BD2-BFB035FE570E}" type="presParOf" srcId="{AF0E8B6D-488C-4608-9A44-CF9BE80F2B4E}" destId="{4085FC57-64E5-4E94-9C12-A30546C6B9F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C5CAF-A478-4438-8E37-B282FCEB9FF7}">
      <dsp:nvSpPr>
        <dsp:cNvPr id="0" name=""/>
        <dsp:cNvSpPr/>
      </dsp:nvSpPr>
      <dsp:spPr>
        <a:xfrm>
          <a:off x="3894" y="1280661"/>
          <a:ext cx="1702844" cy="10217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Data  exploration</a:t>
          </a:r>
        </a:p>
      </dsp:txBody>
      <dsp:txXfrm>
        <a:off x="33819" y="1310586"/>
        <a:ext cx="1642994" cy="961856"/>
      </dsp:txXfrm>
    </dsp:sp>
    <dsp:sp modelId="{B769CDBB-1BA1-43D7-A32F-943CF66735CA}">
      <dsp:nvSpPr>
        <dsp:cNvPr id="0" name=""/>
        <dsp:cNvSpPr/>
      </dsp:nvSpPr>
      <dsp:spPr>
        <a:xfrm>
          <a:off x="1877023" y="1580362"/>
          <a:ext cx="361003" cy="422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1877023" y="1664823"/>
        <a:ext cx="252702" cy="253383"/>
      </dsp:txXfrm>
    </dsp:sp>
    <dsp:sp modelId="{DC151C47-8452-49A8-A32B-F8310CB6786E}">
      <dsp:nvSpPr>
        <dsp:cNvPr id="0" name=""/>
        <dsp:cNvSpPr/>
      </dsp:nvSpPr>
      <dsp:spPr>
        <a:xfrm>
          <a:off x="2387877" y="1280661"/>
          <a:ext cx="1702844" cy="10217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65867"/>
            <a:satOff val="5636"/>
            <a:lumOff val="70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Data Pre-processing </a:t>
          </a:r>
        </a:p>
      </dsp:txBody>
      <dsp:txXfrm>
        <a:off x="2417802" y="1310586"/>
        <a:ext cx="1642994" cy="961856"/>
      </dsp:txXfrm>
    </dsp:sp>
    <dsp:sp modelId="{B6139604-BD51-4129-B395-FE098ED5F115}">
      <dsp:nvSpPr>
        <dsp:cNvPr id="0" name=""/>
        <dsp:cNvSpPr/>
      </dsp:nvSpPr>
      <dsp:spPr>
        <a:xfrm rot="21566412">
          <a:off x="4376495" y="1568757"/>
          <a:ext cx="346157" cy="422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98815"/>
            <a:satOff val="3715"/>
            <a:lumOff val="89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4376497" y="1653725"/>
        <a:ext cx="242310" cy="253383"/>
      </dsp:txXfrm>
    </dsp:sp>
    <dsp:sp modelId="{31B9B36F-2B55-4413-A9C8-A0254DE7842F}">
      <dsp:nvSpPr>
        <dsp:cNvPr id="0" name=""/>
        <dsp:cNvSpPr/>
      </dsp:nvSpPr>
      <dsp:spPr>
        <a:xfrm>
          <a:off x="4743816" y="1257642"/>
          <a:ext cx="1702844" cy="10217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31735"/>
            <a:satOff val="11273"/>
            <a:lumOff val="140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Model</a:t>
          </a:r>
        </a:p>
      </dsp:txBody>
      <dsp:txXfrm>
        <a:off x="4773741" y="1287567"/>
        <a:ext cx="1642994" cy="961856"/>
      </dsp:txXfrm>
    </dsp:sp>
    <dsp:sp modelId="{FD59E16A-F712-4471-A0C9-D0B6B16BCB4D}">
      <dsp:nvSpPr>
        <dsp:cNvPr id="0" name=""/>
        <dsp:cNvSpPr/>
      </dsp:nvSpPr>
      <dsp:spPr>
        <a:xfrm rot="32807">
          <a:off x="6623948" y="1568954"/>
          <a:ext cx="375882" cy="422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197629"/>
            <a:satOff val="7429"/>
            <a:lumOff val="177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6623951" y="1652877"/>
        <a:ext cx="263117" cy="253383"/>
      </dsp:txXfrm>
    </dsp:sp>
    <dsp:sp modelId="{4085FC57-64E5-4E94-9C12-A30546C6B9F4}">
      <dsp:nvSpPr>
        <dsp:cNvPr id="0" name=""/>
        <dsp:cNvSpPr/>
      </dsp:nvSpPr>
      <dsp:spPr>
        <a:xfrm>
          <a:off x="7155841" y="1280661"/>
          <a:ext cx="1702844" cy="10217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97602"/>
            <a:satOff val="16909"/>
            <a:lumOff val="210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Evaluate</a:t>
          </a:r>
        </a:p>
      </dsp:txBody>
      <dsp:txXfrm>
        <a:off x="7185766" y="1310586"/>
        <a:ext cx="1642994" cy="961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520" cy="2171700"/>
          </a:xfrm>
          <a:prstGeom prst="rect">
            <a:avLst/>
          </a:prstGeom>
        </p:spPr>
        <p:txBody>
          <a:bodyPr vert="horz" lIns="433655" tIns="216830" rIns="433655" bIns="216830" rtlCol="0"/>
          <a:lstStyle>
            <a:defPPr>
              <a:defRPr kern="1200" smtId="4294967295"/>
            </a:defPPr>
            <a:lvl1pPr algn="l">
              <a:defRPr sz="5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387169" y="0"/>
            <a:ext cx="14066520" cy="2171700"/>
          </a:xfrm>
          <a:prstGeom prst="rect">
            <a:avLst/>
          </a:prstGeom>
        </p:spPr>
        <p:txBody>
          <a:bodyPr vert="horz" lIns="433655" tIns="216830" rIns="433655" bIns="216830" rtlCol="0"/>
          <a:lstStyle>
            <a:defPPr>
              <a:defRPr kern="1200" smtId="4294967295"/>
            </a:defPPr>
            <a:lvl1pPr algn="r">
              <a:defRPr sz="5600"/>
            </a:lvl1pPr>
          </a:lstStyle>
          <a:p>
            <a:fld id="{302F586B-0015-43FB-918D-31E1A09780E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1254762"/>
            <a:ext cx="14066520" cy="2171700"/>
          </a:xfrm>
          <a:prstGeom prst="rect">
            <a:avLst/>
          </a:prstGeom>
        </p:spPr>
        <p:txBody>
          <a:bodyPr vert="horz" lIns="433655" tIns="216830" rIns="433655" bIns="216830" rtlCol="0" anchor="b"/>
          <a:lstStyle>
            <a:defPPr>
              <a:defRPr kern="1200" smtId="4294967295"/>
            </a:defPPr>
            <a:lvl1pPr algn="l">
              <a:defRPr sz="5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387169" y="41254762"/>
            <a:ext cx="14066520" cy="2171700"/>
          </a:xfrm>
          <a:prstGeom prst="rect">
            <a:avLst/>
          </a:prstGeom>
        </p:spPr>
        <p:txBody>
          <a:bodyPr vert="horz" lIns="433655" tIns="216830" rIns="433655" bIns="216830" rtlCol="0" anchor="b"/>
          <a:lstStyle>
            <a:defPPr>
              <a:defRPr kern="1200" smtId="4294967295"/>
            </a:defPPr>
            <a:lvl1pPr algn="r">
              <a:defRPr sz="56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1318264"/>
            <a:ext cx="9875520" cy="28087321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4"/>
            <a:ext cx="28895039" cy="28087321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1" cy="653796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6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54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0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63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21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7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325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380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43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2"/>
            <a:ext cx="19385280" cy="2172462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2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3"/>
          </a:xfrm>
        </p:spPr>
        <p:txBody>
          <a:bodyPr/>
          <a:lstStyle>
            <a:defPPr>
              <a:defRPr kern="1200" smtId="4294967295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 smtId="4294967295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1"/>
            <a:ext cx="24536400" cy="28094942"/>
          </a:xfrm>
        </p:spPr>
        <p:txBody>
          <a:bodyPr/>
          <a:lstStyle>
            <a:defPPr>
              <a:defRPr kern="1200" smtId="4294967295"/>
            </a:defPPr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1"/>
            <a:ext cx="14439902" cy="2251710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3200"/>
            </a:lvl1pPr>
            <a:lvl2pPr marL="1880543" indent="0">
              <a:buNone/>
              <a:defRPr sz="11500"/>
            </a:lvl2pPr>
            <a:lvl3pPr marL="3761086" indent="0">
              <a:buNone/>
              <a:defRPr sz="9900"/>
            </a:lvl3pPr>
            <a:lvl4pPr marL="5641630" indent="0">
              <a:buNone/>
              <a:defRPr sz="8200"/>
            </a:lvl4pPr>
            <a:lvl5pPr marL="7522173" indent="0">
              <a:buNone/>
              <a:defRPr sz="8200"/>
            </a:lvl5pPr>
            <a:lvl6pPr marL="9402716" indent="0">
              <a:buNone/>
              <a:defRPr sz="8200"/>
            </a:lvl6pPr>
            <a:lvl7pPr marL="11283259" indent="0">
              <a:buNone/>
              <a:defRPr sz="8200"/>
            </a:lvl7pPr>
            <a:lvl8pPr marL="13163803" indent="0">
              <a:buNone/>
              <a:defRPr sz="8200"/>
            </a:lvl8pPr>
            <a:lvl9pPr marL="15044345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1" cy="386333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79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 smtId="4294967295"/>
            </a:defPPr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imaginitivearctic  Size: 48x36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xStyles>
    <p:titleStyle>
      <a:defPPr>
        <a:defRPr kern="1200" smtId="4294967295"/>
      </a:defPPr>
      <a:lvl1pPr algn="ctr" defTabSz="376108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410405" indent="-1410405" algn="l" defTabSz="376108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84" indent="-1175341" algn="l" defTabSz="376108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35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901" indent="-940272" algn="l" defTabSz="376108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2444" indent="-940272" algn="l" defTabSz="376108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98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531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4074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617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54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08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63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17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71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3259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380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4345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-75074" y="-990600"/>
            <a:ext cx="43891200" cy="3389854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kern="1200" smtId="4294967295"/>
            </a:defPPr>
          </a:lstStyle>
          <a:p>
            <a:pPr algn="ctr"/>
            <a:r>
              <a:rPr lang="en-US" dirty="0"/>
              <a:t>====</a:t>
            </a: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5FC06FC9-CAC2-4587-A6C7-2139AE704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094" y="4612013"/>
            <a:ext cx="9144000" cy="1560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4200" b="1" dirty="0">
                <a:latin typeface="+mn-lt"/>
                <a:cs typeface="Arial" pitchFamily="34" charset="0"/>
              </a:rPr>
              <a:t>Our goal is to implementing a recommendation system for patients based on drug reviews. The implementation mainly consists with data exploration, data preprocessing and building data models.  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latin typeface="+mn-lt"/>
                <a:cs typeface="Arial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sz="3600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3600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4200" b="1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4200" b="1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4200" b="1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4200" b="1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4200" b="1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4200" b="1" dirty="0">
                <a:latin typeface="+mn-lt"/>
                <a:cs typeface="Arial" pitchFamily="34" charset="0"/>
              </a:rPr>
              <a:t>The reviews are based on sentimental analysis which is an automated process of understanding an opinion of a given subject. </a:t>
            </a:r>
          </a:p>
          <a:p>
            <a:pPr>
              <a:lnSpc>
                <a:spcPct val="110000"/>
              </a:lnSpc>
            </a:pPr>
            <a:endParaRPr lang="en-US" sz="3600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3600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3600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3600" dirty="0">
              <a:latin typeface="+mn-lt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3600" dirty="0">
              <a:latin typeface="+mn-lt"/>
              <a:cs typeface="Arial" pitchFamily="34" charset="0"/>
            </a:endParaRP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4804540C-AABA-457C-88EF-3512E7CCE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607" y="3581400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chemeClr val="bg1"/>
                </a:solidFill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1A8FFF05-7729-4D05-983F-6F58701A5B70}"/>
              </a:ext>
            </a:extLst>
          </p:cNvPr>
          <p:cNvSpPr txBox="1"/>
          <p:nvPr/>
        </p:nvSpPr>
        <p:spPr>
          <a:xfrm>
            <a:off x="3657600" y="1247471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endParaRPr lang="en-US" sz="8500" b="1" dirty="0">
              <a:solidFill>
                <a:schemeClr val="tx1"/>
              </a:solidFill>
              <a:latin typeface="Quattrocento" panose="02020802030000000404" pitchFamily="18" charset="0"/>
            </a:endParaRP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56A3DA81-3205-421F-9DA5-CDD43B4A3FAF}"/>
              </a:ext>
            </a:extLst>
          </p:cNvPr>
          <p:cNvSpPr txBox="1"/>
          <p:nvPr/>
        </p:nvSpPr>
        <p:spPr>
          <a:xfrm>
            <a:off x="3451920" y="552307"/>
            <a:ext cx="36576000" cy="17727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RECOMMENDATION OF  MEDICINE BASED ON DRUG REVIEWS</a:t>
            </a:r>
          </a:p>
          <a:p>
            <a:pPr algn="ctr">
              <a:defRPr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uattrocento Sans" panose="020B0502050000020003" pitchFamily="34" charset="0"/>
                <a:cs typeface="Arial" pitchFamily="34" charset="0"/>
              </a:rPr>
              <a:t>154181G S.M.K.P. Senarathne   154075 I.M.P. Pathirana  154151P R.T. Jagoda  154198N L.T.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Quattrocento Sans" panose="020B0502050000020003" pitchFamily="34" charset="0"/>
                <a:cs typeface="Arial" pitchFamily="34" charset="0"/>
              </a:rPr>
              <a:t>Munasinghe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uattrocento Sans" panose="020B0502050000020003" pitchFamily="34" charset="0"/>
                <a:cs typeface="Arial" pitchFamily="34" charset="0"/>
              </a:rPr>
              <a:t>  154081B 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Quattrocento Sans" panose="020B0502050000020003" pitchFamily="34" charset="0"/>
                <a:cs typeface="Arial" pitchFamily="34" charset="0"/>
              </a:rPr>
              <a:t>Perera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Quattrocento Sans" panose="020B0502050000020003" pitchFamily="34" charset="0"/>
                <a:cs typeface="Arial" pitchFamily="34" charset="0"/>
              </a:rPr>
              <a:t> K.L.K.C</a:t>
            </a:r>
            <a:r>
              <a:rPr lang="en-US" sz="3600" b="1" dirty="0">
                <a:solidFill>
                  <a:schemeClr val="tx1"/>
                </a:solidFill>
                <a:latin typeface="Quattrocento Sans" panose="020B0502050000020003" pitchFamily="34" charset="0"/>
                <a:cs typeface="Arial" pitchFamily="34" charset="0"/>
              </a:rPr>
              <a:t>.  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AAF109D-AB76-405F-9BEE-186938958B9E}"/>
              </a:ext>
            </a:extLst>
          </p:cNvPr>
          <p:cNvSpPr/>
          <p:nvPr/>
        </p:nvSpPr>
        <p:spPr>
          <a:xfrm>
            <a:off x="42456081" y="0"/>
            <a:ext cx="1426926" cy="32918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19">
            <a:extLst>
              <a:ext uri="{FF2B5EF4-FFF2-40B4-BE49-F238E27FC236}">
                <a16:creationId xmlns:a16="http://schemas.microsoft.com/office/drawing/2014/main" id="{6D42AE85-C5FE-45D6-87D7-226C5375E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936" y="6386520"/>
            <a:ext cx="29365795" cy="1470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4200" b="1">
              <a:latin typeface="+mn-lt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4200" b="1" dirty="0">
              <a:latin typeface="+mn-lt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4200" b="1" dirty="0">
              <a:latin typeface="+mn-lt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4200" b="1" dirty="0">
              <a:latin typeface="+mn-lt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Quattrocento Sans" panose="020B0502050000020003" pitchFamily="34" charset="0"/>
                <a:cs typeface="Arial" pitchFamily="34" charset="0"/>
              </a:rPr>
              <a:t>                                                         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971C1DFB-15E8-4014-9132-6DF5B858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5920" y="3511680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chemeClr val="bg1"/>
                </a:solidFill>
                <a:latin typeface="Quattrocento" panose="02020802030000000404" pitchFamily="18" charset="0"/>
              </a:rPr>
              <a:t>Methodology</a:t>
            </a: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737733CA-EFF1-43A7-BD17-8F6B7A5E3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1775" y="13831949"/>
            <a:ext cx="29749633" cy="518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Arial" pitchFamily="34" charset="0"/>
              </a:rPr>
              <a:t>From confusion matrix obtained from the classification with </a:t>
            </a:r>
            <a:r>
              <a:rPr lang="en-US" sz="2800" b="1" dirty="0" err="1">
                <a:latin typeface="+mn-lt"/>
                <a:cs typeface="Arial" pitchFamily="34" charset="0"/>
              </a:rPr>
              <a:t>Sk</a:t>
            </a:r>
            <a:r>
              <a:rPr lang="en-US" sz="2800" b="1" dirty="0">
                <a:latin typeface="+mn-lt"/>
                <a:cs typeface="Arial" pitchFamily="34" charset="0"/>
              </a:rPr>
              <a:t>-Learn and Random Forests it yielded 75% accuracy 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Arial" pitchFamily="34" charset="0"/>
              </a:rPr>
              <a:t>The model accuracy obtained from </a:t>
            </a:r>
            <a:r>
              <a:rPr lang="en-US" sz="2800" b="1" dirty="0" err="1">
                <a:latin typeface="+mn-lt"/>
                <a:cs typeface="Arial" pitchFamily="34" charset="0"/>
              </a:rPr>
              <a:t>Keras</a:t>
            </a:r>
            <a:r>
              <a:rPr lang="en-US" sz="2800" b="1" dirty="0">
                <a:latin typeface="+mn-lt"/>
                <a:cs typeface="Arial" pitchFamily="34" charset="0"/>
              </a:rPr>
              <a:t> classification.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Arial" pitchFamily="34" charset="0"/>
              </a:rPr>
              <a:t>From the simple linear regression technique, the predictive score an error of 2.3 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Arial" pitchFamily="34" charset="0"/>
              </a:rPr>
              <a:t>The prediction of review scores using the artificial neural networks gave a mean absolute error of 1.5.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Arial" pitchFamily="34" charset="0"/>
              </a:rPr>
              <a:t>Feature Analysis done by K-clustering</a:t>
            </a:r>
            <a:r>
              <a:rPr lang="en-US" sz="3200" dirty="0">
                <a:latin typeface="+mn-lt"/>
                <a:cs typeface="Arial" pitchFamily="34" charset="0"/>
              </a:rPr>
              <a:t>	</a:t>
            </a:r>
          </a:p>
          <a:p>
            <a:pPr algn="just">
              <a:lnSpc>
                <a:spcPct val="110000"/>
              </a:lnSpc>
            </a:pPr>
            <a:r>
              <a:rPr lang="en-US" sz="1600" dirty="0">
                <a:latin typeface="+mn-lt"/>
                <a:cs typeface="Arial" pitchFamily="34" charset="0"/>
              </a:rPr>
              <a:t>Cluster set 1:                                                                                                                                                    Cluster set 2: 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cluster 1 accuracy:  0.614. number of words for cluster:  769                                                        cluster 1 accuracy:  0.6385. number of words for cluster:  1000		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cluster 2 accuracy:  0.6065. number of words for cluster:  543 	       cluster 2 accuracy:  0.674. number of words for cluster:  1000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cluster 3 accuracy:  0.6825. number of words for cluster:  2031 	       cluster 3 accuracy:  0.6045. number of words for cluster:  1000</a:t>
            </a:r>
          </a:p>
          <a:p>
            <a:pPr marL="342900" indent="-342900" fontAlgn="base" latinLnBrk="1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cluster 4 accuracy:  0.6095. number of words for cluster:  455	       cluster 4 accuracy:  0.659. number of words for cluster:  1000</a:t>
            </a:r>
          </a:p>
          <a:p>
            <a:pPr algn="just">
              <a:lnSpc>
                <a:spcPct val="110000"/>
              </a:lnSpc>
            </a:pPr>
            <a:r>
              <a:rPr lang="en-US" sz="2800" dirty="0">
                <a:latin typeface="+mn-lt"/>
                <a:cs typeface="Arial" pitchFamily="34" charset="0"/>
              </a:rPr>
              <a:t>Review rating based drug reviews using 4 clusters </a:t>
            </a:r>
          </a:p>
          <a:p>
            <a:pPr algn="just">
              <a:lnSpc>
                <a:spcPct val="110000"/>
              </a:lnSpc>
            </a:pPr>
            <a:r>
              <a:rPr lang="en-US" sz="2800" dirty="0">
                <a:latin typeface="+mn-lt"/>
                <a:cs typeface="Arial" pitchFamily="34" charset="0"/>
              </a:rPr>
              <a:t>Here we evaluate only model accuracy , recall , precision and F- measure</a:t>
            </a:r>
          </a:p>
          <a:p>
            <a:pPr algn="just">
              <a:lnSpc>
                <a:spcPct val="110000"/>
              </a:lnSpc>
            </a:pPr>
            <a:endParaRPr lang="en-US" sz="2800" dirty="0">
              <a:latin typeface="+mn-lt"/>
              <a:cs typeface="Arial" pitchFamily="34" charset="0"/>
            </a:endParaRP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263B9E9C-5305-43DF-8CF4-3D140713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0213" y="13061986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Quattrocento" panose="02020802030000000404" pitchFamily="18" charset="0"/>
              </a:rPr>
              <a:t>Evaluation</a:t>
            </a:r>
          </a:p>
        </p:txBody>
      </p:sp>
      <p:sp>
        <p:nvSpPr>
          <p:cNvPr id="91" name="TextBox 19">
            <a:extLst>
              <a:ext uri="{FF2B5EF4-FFF2-40B4-BE49-F238E27FC236}">
                <a16:creationId xmlns:a16="http://schemas.microsoft.com/office/drawing/2014/main" id="{1495B5BA-C32A-473A-84FA-279E28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69" y="20111916"/>
            <a:ext cx="9144000" cy="474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200" b="1" dirty="0">
                <a:latin typeface="+mn-lt"/>
                <a:cs typeface="Arial" pitchFamily="34" charset="0"/>
              </a:rPr>
              <a:t>Recommendation of drugs without side effects to the patients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200" b="1" dirty="0">
                <a:latin typeface="+mn-lt"/>
                <a:cs typeface="Arial" pitchFamily="34" charset="0"/>
              </a:rPr>
              <a:t>Finding the best review from a pool of drug reviews.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200" b="1" dirty="0">
                <a:latin typeface="+mn-lt"/>
                <a:cs typeface="Arial" pitchFamily="34" charset="0"/>
              </a:rPr>
              <a:t>Finding the most appropriate drug for a sickness.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Arial" pitchFamily="34" charset="0"/>
            </a:endParaRP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9412E71C-1B47-4512-BD1D-03CC3DCF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359" y="25346842"/>
            <a:ext cx="9555056" cy="10359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chemeClr val="bg1"/>
                </a:solidFill>
                <a:latin typeface="Quattrocento" panose="02020802030000000404" pitchFamily="18" charset="0"/>
              </a:rPr>
              <a:t>Dataset</a:t>
            </a:r>
          </a:p>
        </p:txBody>
      </p:sp>
      <p:sp>
        <p:nvSpPr>
          <p:cNvPr id="95" name="TextBox 19">
            <a:extLst>
              <a:ext uri="{FF2B5EF4-FFF2-40B4-BE49-F238E27FC236}">
                <a16:creationId xmlns:a16="http://schemas.microsoft.com/office/drawing/2014/main" id="{923EC24E-6100-436E-B49D-585F98CCD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9051" y="24266898"/>
            <a:ext cx="9249426" cy="656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Sentiment analysis using sentiment word dictionary has low reliability when the number of positive and negative words is small</a:t>
            </a:r>
            <a:endParaRPr lang="en-US" sz="3200" b="1" dirty="0">
              <a:latin typeface="Quattrocento Sans" panose="020B0502050000020003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b="1" dirty="0" err="1"/>
              <a:t>UsefulCount</a:t>
            </a:r>
            <a:r>
              <a:rPr lang="en-US" sz="3200" b="1" dirty="0"/>
              <a:t> may tend to be higher for older reviews as the number of cumulated site visitors increases. Therefore, we should have also considered time when normalizing </a:t>
            </a:r>
            <a:r>
              <a:rPr lang="en-US" sz="3200" b="1" dirty="0" err="1"/>
              <a:t>usefulCount</a:t>
            </a:r>
            <a:r>
              <a:rPr lang="en-US" sz="3200" b="1" dirty="0"/>
              <a:t>.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pitchFamily="34" charset="0"/>
              </a:rPr>
              <a:t>Only about 5000 data can be used for K-Mean Clustering based on 4 clusters because less computational power </a:t>
            </a:r>
          </a:p>
        </p:txBody>
      </p:sp>
      <p:sp>
        <p:nvSpPr>
          <p:cNvPr id="96" name="Rectangle 10">
            <a:extLst>
              <a:ext uri="{FF2B5EF4-FFF2-40B4-BE49-F238E27FC236}">
                <a16:creationId xmlns:a16="http://schemas.microsoft.com/office/drawing/2014/main" id="{4D700BB5-24A3-4FED-BA73-E8F14C76E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768" y="22836439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chemeClr val="bg1"/>
                </a:solidFill>
                <a:latin typeface="Quattrocento" panose="02020802030000000404" pitchFamily="18" charset="0"/>
              </a:rPr>
              <a:t>Literature Cited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129A31-B730-48BF-989C-B14EC7B35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696491"/>
              </p:ext>
            </p:extLst>
          </p:nvPr>
        </p:nvGraphicFramePr>
        <p:xfrm>
          <a:off x="2209492" y="9213866"/>
          <a:ext cx="8862581" cy="358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74775A-90FF-4819-8CB0-268CA44441C0}"/>
              </a:ext>
            </a:extLst>
          </p:cNvPr>
          <p:cNvSpPr/>
          <p:nvPr/>
        </p:nvSpPr>
        <p:spPr>
          <a:xfrm>
            <a:off x="2113344" y="9286054"/>
            <a:ext cx="3333593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Drug Review Data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27650B8-5CD9-418C-9A6A-E3ABED269E33}"/>
              </a:ext>
            </a:extLst>
          </p:cNvPr>
          <p:cNvSpPr/>
          <p:nvPr/>
        </p:nvSpPr>
        <p:spPr>
          <a:xfrm rot="5400000">
            <a:off x="2681157" y="9944001"/>
            <a:ext cx="511184" cy="533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A38B60-C25A-4DC2-B99F-6299F99EF53C}"/>
              </a:ext>
            </a:extLst>
          </p:cNvPr>
          <p:cNvSpPr/>
          <p:nvPr/>
        </p:nvSpPr>
        <p:spPr>
          <a:xfrm>
            <a:off x="1627633" y="2859951"/>
            <a:ext cx="10117132" cy="14927282"/>
          </a:xfrm>
          <a:prstGeom prst="round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3882BA-B08A-4FC7-BF7D-8F94865B55BE}"/>
              </a:ext>
            </a:extLst>
          </p:cNvPr>
          <p:cNvSpPr/>
          <p:nvPr/>
        </p:nvSpPr>
        <p:spPr>
          <a:xfrm>
            <a:off x="2209492" y="12560430"/>
            <a:ext cx="3333593" cy="9222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Missing Value Removal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324037-8A51-4788-9207-B4C88A90C31A}"/>
              </a:ext>
            </a:extLst>
          </p:cNvPr>
          <p:cNvSpPr/>
          <p:nvPr/>
        </p:nvSpPr>
        <p:spPr>
          <a:xfrm>
            <a:off x="6099710" y="12576724"/>
            <a:ext cx="3333593" cy="922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Conditional Pre-processing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A4964F-8A07-4F75-BBBA-75ECABA7DA8A}"/>
              </a:ext>
            </a:extLst>
          </p:cNvPr>
          <p:cNvSpPr/>
          <p:nvPr/>
        </p:nvSpPr>
        <p:spPr>
          <a:xfrm rot="19031701">
            <a:off x="4107560" y="11747554"/>
            <a:ext cx="1113123" cy="5758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3FCFB98-9572-4EED-A600-4896194B0D5E}"/>
              </a:ext>
            </a:extLst>
          </p:cNvPr>
          <p:cNvSpPr/>
          <p:nvPr/>
        </p:nvSpPr>
        <p:spPr>
          <a:xfrm rot="13633355">
            <a:off x="5342527" y="11732923"/>
            <a:ext cx="1113123" cy="5758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72A52D0-9189-42A7-8260-0DD809134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02" y="18966970"/>
            <a:ext cx="9751004" cy="896147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chemeClr val="bg1"/>
                </a:solidFill>
                <a:latin typeface="Quattrocento" panose="02020802030000000404" pitchFamily="18" charset="0"/>
              </a:rPr>
              <a:t>Problem in Brief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D5128E-DB02-43A3-823B-F27A87D0A457}"/>
              </a:ext>
            </a:extLst>
          </p:cNvPr>
          <p:cNvSpPr/>
          <p:nvPr/>
        </p:nvSpPr>
        <p:spPr>
          <a:xfrm>
            <a:off x="1806939" y="18232728"/>
            <a:ext cx="10002143" cy="6379872"/>
          </a:xfrm>
          <a:prstGeom prst="round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A5027A-99F9-4373-9AAA-3CC4E26A8A4F}"/>
              </a:ext>
            </a:extLst>
          </p:cNvPr>
          <p:cNvSpPr/>
          <p:nvPr/>
        </p:nvSpPr>
        <p:spPr>
          <a:xfrm>
            <a:off x="1873211" y="60230"/>
            <a:ext cx="39994630" cy="255055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95605-FEF5-4588-B14D-DEC186DE5E95}"/>
              </a:ext>
            </a:extLst>
          </p:cNvPr>
          <p:cNvSpPr/>
          <p:nvPr/>
        </p:nvSpPr>
        <p:spPr>
          <a:xfrm>
            <a:off x="12688781" y="5021206"/>
            <a:ext cx="9256820" cy="6823149"/>
          </a:xfrm>
          <a:prstGeom prst="round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CE9E1-C316-4359-A900-3C7A0195BA1E}"/>
              </a:ext>
            </a:extLst>
          </p:cNvPr>
          <p:cNvSpPr txBox="1"/>
          <p:nvPr/>
        </p:nvSpPr>
        <p:spPr>
          <a:xfrm>
            <a:off x="12877764" y="5056719"/>
            <a:ext cx="8862156" cy="965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endParaRPr lang="en-US" sz="4200" b="1" dirty="0"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sz="4200" b="1" dirty="0">
                <a:cs typeface="Arial" pitchFamily="34" charset="0"/>
              </a:rPr>
              <a:t>Data exploration</a:t>
            </a:r>
          </a:p>
          <a:p>
            <a:pPr algn="just"/>
            <a:r>
              <a:rPr lang="en-US" sz="4200" dirty="0">
                <a:cs typeface="Arial" pitchFamily="34" charset="0"/>
              </a:rPr>
              <a:t> As the initial part preliminary data exploration is performed to retrieve data on most common conditions, overall best and worst reviewed drugs and usefulness vs review score</a:t>
            </a:r>
          </a:p>
          <a:p>
            <a:pPr algn="just">
              <a:lnSpc>
                <a:spcPct val="110000"/>
              </a:lnSpc>
            </a:pPr>
            <a:endParaRPr lang="en-US" sz="4200" dirty="0"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4200" b="1" dirty="0"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4200" b="1" dirty="0"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4200" b="1" dirty="0"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4200" b="1" dirty="0"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4400" b="1" dirty="0">
              <a:cs typeface="Arial" pitchFamily="34" charset="0"/>
            </a:endParaRPr>
          </a:p>
          <a:p>
            <a:endParaRPr lang="en-GB" sz="4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3A5FB21-5DB2-4ECB-95EA-0E0B3FBBCCD7}"/>
              </a:ext>
            </a:extLst>
          </p:cNvPr>
          <p:cNvSpPr/>
          <p:nvPr/>
        </p:nvSpPr>
        <p:spPr>
          <a:xfrm>
            <a:off x="22325983" y="5056719"/>
            <a:ext cx="9035284" cy="6783413"/>
          </a:xfrm>
          <a:prstGeom prst="round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E6BAF2-63F4-4262-A581-117CB8C93959}"/>
              </a:ext>
            </a:extLst>
          </p:cNvPr>
          <p:cNvSpPr/>
          <p:nvPr/>
        </p:nvSpPr>
        <p:spPr>
          <a:xfrm>
            <a:off x="31769474" y="5125680"/>
            <a:ext cx="7321126" cy="6866038"/>
          </a:xfrm>
          <a:prstGeom prst="round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9006D-E67A-4D34-9B88-704697075B4E}"/>
              </a:ext>
            </a:extLst>
          </p:cNvPr>
          <p:cNvSpPr txBox="1"/>
          <p:nvPr/>
        </p:nvSpPr>
        <p:spPr>
          <a:xfrm>
            <a:off x="18326079" y="5536100"/>
            <a:ext cx="5109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10270AF-E085-40AF-AC15-82DD3D5487BE}"/>
              </a:ext>
            </a:extLst>
          </p:cNvPr>
          <p:cNvSpPr/>
          <p:nvPr/>
        </p:nvSpPr>
        <p:spPr>
          <a:xfrm>
            <a:off x="11969438" y="2936476"/>
            <a:ext cx="30114823" cy="9276276"/>
          </a:xfrm>
          <a:prstGeom prst="round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F8E8C0-473F-4652-939A-94CC857C9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458" y="9711997"/>
            <a:ext cx="2558039" cy="1930083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F8C2C4B-DB8B-49E2-9514-12FBB2AD88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849" y="9561559"/>
            <a:ext cx="2688209" cy="1826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013AFA-B353-4F86-A42C-3B05E10B1C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307" y="9634978"/>
            <a:ext cx="2730015" cy="18465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B774DB-8FA2-448A-858A-BF52B30A8AF5}"/>
              </a:ext>
            </a:extLst>
          </p:cNvPr>
          <p:cNvSpPr txBox="1"/>
          <p:nvPr/>
        </p:nvSpPr>
        <p:spPr>
          <a:xfrm>
            <a:off x="22480387" y="5536100"/>
            <a:ext cx="87846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cs typeface="Arial" pitchFamily="34" charset="0"/>
              </a:rPr>
              <a:t>Data preprocessing</a:t>
            </a:r>
          </a:p>
          <a:p>
            <a:pPr algn="ctr"/>
            <a:endParaRPr lang="en-US" sz="4200" b="1" dirty="0">
              <a:cs typeface="Arial" pitchFamily="34" charset="0"/>
            </a:endParaRPr>
          </a:p>
          <a:p>
            <a:r>
              <a:rPr lang="en-GB" sz="4200" b="1" dirty="0"/>
              <a:t>Missing value removal </a:t>
            </a:r>
            <a:r>
              <a:rPr lang="en-GB" sz="4200" dirty="0"/>
              <a:t>: Do data imputations to replace them</a:t>
            </a:r>
          </a:p>
          <a:p>
            <a:r>
              <a:rPr lang="en-GB" sz="4200" b="1" dirty="0"/>
              <a:t>Condition pre-processing </a:t>
            </a:r>
            <a:r>
              <a:rPr lang="en-GB" sz="4200" dirty="0"/>
              <a:t>: Delete the sentences and delete the condition only one drug</a:t>
            </a:r>
          </a:p>
          <a:p>
            <a:r>
              <a:rPr lang="en-GB" sz="4200" b="1" dirty="0"/>
              <a:t>Review pre-processing </a:t>
            </a:r>
            <a:r>
              <a:rPr lang="en-GB" sz="4200" dirty="0"/>
              <a:t>: Conversions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E9A631-BDB3-4E3A-9438-03EA99947E41}"/>
              </a:ext>
            </a:extLst>
          </p:cNvPr>
          <p:cNvSpPr txBox="1"/>
          <p:nvPr/>
        </p:nvSpPr>
        <p:spPr>
          <a:xfrm>
            <a:off x="31883719" y="5625874"/>
            <a:ext cx="682515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Data Modelling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Simple Linear Regression on sentimental analysis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Random forest classification on reviews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Classification with </a:t>
            </a:r>
            <a:r>
              <a:rPr lang="en-GB" sz="3600" dirty="0" err="1"/>
              <a:t>Keras</a:t>
            </a:r>
            <a:endParaRPr lang="en-GB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Review score using neural networks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K-clustering on review analysis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Dictionary based sentimental analysis</a:t>
            </a:r>
          </a:p>
          <a:p>
            <a:pPr algn="just"/>
            <a:endParaRPr lang="en-GB" sz="3600" b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FE9B73D-C2EC-422F-9FA5-399A414724A5}"/>
              </a:ext>
            </a:extLst>
          </p:cNvPr>
          <p:cNvSpPr/>
          <p:nvPr/>
        </p:nvSpPr>
        <p:spPr>
          <a:xfrm flipH="1">
            <a:off x="39525254" y="5625874"/>
            <a:ext cx="1262126" cy="6143606"/>
          </a:xfrm>
          <a:prstGeom prst="round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A4885-5502-4DEF-8B3A-884B7A26F399}"/>
              </a:ext>
            </a:extLst>
          </p:cNvPr>
          <p:cNvSpPr txBox="1"/>
          <p:nvPr/>
        </p:nvSpPr>
        <p:spPr>
          <a:xfrm>
            <a:off x="39452915" y="6089621"/>
            <a:ext cx="1323439" cy="46349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b="1" dirty="0"/>
              <a:t>Evaluation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5217E45-853B-4819-BF83-187678A9509D}"/>
              </a:ext>
            </a:extLst>
          </p:cNvPr>
          <p:cNvSpPr/>
          <p:nvPr/>
        </p:nvSpPr>
        <p:spPr>
          <a:xfrm>
            <a:off x="21945600" y="8398422"/>
            <a:ext cx="397145" cy="4823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A51E267-E544-456E-8305-41CD1B60A330}"/>
              </a:ext>
            </a:extLst>
          </p:cNvPr>
          <p:cNvSpPr/>
          <p:nvPr/>
        </p:nvSpPr>
        <p:spPr>
          <a:xfrm>
            <a:off x="31337414" y="8381321"/>
            <a:ext cx="472023" cy="4994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D0DEB04-18A6-442A-8EE6-F1F8F2884DD1}"/>
              </a:ext>
            </a:extLst>
          </p:cNvPr>
          <p:cNvSpPr/>
          <p:nvPr/>
        </p:nvSpPr>
        <p:spPr>
          <a:xfrm>
            <a:off x="39117083" y="8317530"/>
            <a:ext cx="397145" cy="4823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6D25CBD-22AF-4C01-940C-D359DEB31DF7}"/>
              </a:ext>
            </a:extLst>
          </p:cNvPr>
          <p:cNvSpPr/>
          <p:nvPr/>
        </p:nvSpPr>
        <p:spPr>
          <a:xfrm>
            <a:off x="1729690" y="24903639"/>
            <a:ext cx="10153816" cy="6767290"/>
          </a:xfrm>
          <a:prstGeom prst="round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D131B53F-0B7F-4195-BDC5-E7412359B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584" y="26789054"/>
            <a:ext cx="9144000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F2F8EA-A693-4CC9-A0F5-F0AB7F18F97C}"/>
              </a:ext>
            </a:extLst>
          </p:cNvPr>
          <p:cNvSpPr/>
          <p:nvPr/>
        </p:nvSpPr>
        <p:spPr>
          <a:xfrm>
            <a:off x="11969438" y="12624878"/>
            <a:ext cx="30114822" cy="9603896"/>
          </a:xfrm>
          <a:prstGeom prst="round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D0016A57-8A74-43A6-8A75-91E66365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5920" y="23069396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chemeClr val="bg1"/>
                </a:solidFill>
                <a:latin typeface="Quattrocento" panose="02020802030000000404" pitchFamily="18" charset="0"/>
              </a:rPr>
              <a:t>Limitations</a:t>
            </a: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80DC5E85-6940-428F-8DCA-9EF0A30B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9935" y="26216638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chemeClr val="bg1"/>
                </a:solidFill>
                <a:latin typeface="Quattrocento" panose="02020802030000000404" pitchFamily="18" charset="0"/>
              </a:rPr>
              <a:t>Results and Conclusion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FB2449-58F4-470E-9026-0DFA23F60304}"/>
              </a:ext>
            </a:extLst>
          </p:cNvPr>
          <p:cNvSpPr/>
          <p:nvPr/>
        </p:nvSpPr>
        <p:spPr>
          <a:xfrm>
            <a:off x="12144824" y="22479000"/>
            <a:ext cx="10310061" cy="9191929"/>
          </a:xfrm>
          <a:prstGeom prst="round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E85EB3B-BF23-4E2A-9A1D-E666882BA5A5}"/>
              </a:ext>
            </a:extLst>
          </p:cNvPr>
          <p:cNvSpPr/>
          <p:nvPr/>
        </p:nvSpPr>
        <p:spPr>
          <a:xfrm>
            <a:off x="22624848" y="25908000"/>
            <a:ext cx="19459412" cy="5762929"/>
          </a:xfrm>
          <a:prstGeom prst="round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F368275-D566-4856-AA33-2655FC383B6F}"/>
              </a:ext>
            </a:extLst>
          </p:cNvPr>
          <p:cNvSpPr/>
          <p:nvPr/>
        </p:nvSpPr>
        <p:spPr>
          <a:xfrm>
            <a:off x="22599448" y="22537412"/>
            <a:ext cx="19484812" cy="3113717"/>
          </a:xfrm>
          <a:prstGeom prst="round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07875F5-E54C-4936-92BC-7268F6A0CD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36" y="450861"/>
            <a:ext cx="1758564" cy="1995434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1E69356-E860-4047-BBD7-F28725651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52695"/>
              </p:ext>
            </p:extLst>
          </p:nvPr>
        </p:nvGraphicFramePr>
        <p:xfrm>
          <a:off x="23076437" y="23983796"/>
          <a:ext cx="17995363" cy="136607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995363">
                  <a:extLst>
                    <a:ext uri="{9D8B030D-6E8A-4147-A177-3AD203B41FA5}">
                      <a16:colId xmlns:a16="http://schemas.microsoft.com/office/drawing/2014/main" val="1441151661"/>
                    </a:ext>
                  </a:extLst>
                </a:gridCol>
              </a:tblGrid>
              <a:tr h="314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[1] S. A. A. a. W. </a:t>
                      </a:r>
                      <a:r>
                        <a:rPr lang="en-US" sz="2800" dirty="0" err="1">
                          <a:effectLst/>
                        </a:rPr>
                        <a:t>Bhaya</a:t>
                      </a:r>
                      <a:r>
                        <a:rPr lang="en-US" sz="2800" dirty="0">
                          <a:effectLst/>
                        </a:rPr>
                        <a:t>, "Review of Data Preprocessing Techniques in Data Mining". 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84689053"/>
                  </a:ext>
                </a:extLst>
              </a:tr>
              <a:tr h="314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[2]P. G. Jasdeep Singh Malik, "A Comprehensive Approach Towards Data Preprocessing Techniques &amp; Association Rules". 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965427043"/>
                  </a:ext>
                </a:extLst>
              </a:tr>
              <a:tr h="314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[3]Z. B.-w. Shen Rong, "The research of regression model in machine learning field". 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66839274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40AAFBD-E49B-48A1-8A57-FBD92AF5A6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145" y="14870103"/>
            <a:ext cx="9337621" cy="621939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482D13C-CDCF-40A8-B9CD-8B19EE2FD742}"/>
              </a:ext>
            </a:extLst>
          </p:cNvPr>
          <p:cNvSpPr txBox="1"/>
          <p:nvPr/>
        </p:nvSpPr>
        <p:spPr>
          <a:xfrm>
            <a:off x="23076437" y="27300116"/>
            <a:ext cx="17995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Neural network using </a:t>
            </a:r>
            <a:r>
              <a:rPr lang="en-US" sz="3600" b="1" dirty="0" err="1"/>
              <a:t>Keras</a:t>
            </a:r>
            <a:r>
              <a:rPr lang="en-US" sz="3600" b="1" dirty="0"/>
              <a:t> classification gives the best overall accuracy of 91.4%. We choose the model here based only on the accuracy.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Depending on the approach this could have been framed as either a classification or regression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When developing insights and meaningful conclusions, feature exploration is suitable.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Working with NLP problems, artificial neural networks and recurrent neural networks are beneficial.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K- Clustering is not appropriate because of less accuracy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47BE77-5001-4DF0-B467-AF3BFC148219}"/>
              </a:ext>
            </a:extLst>
          </p:cNvPr>
          <p:cNvSpPr/>
          <p:nvPr/>
        </p:nvSpPr>
        <p:spPr>
          <a:xfrm>
            <a:off x="-191463" y="71116"/>
            <a:ext cx="1426926" cy="32918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2E6C-F0F7-4525-AE3B-D92B1FB77E28}"/>
              </a:ext>
            </a:extLst>
          </p:cNvPr>
          <p:cNvSpPr txBox="1"/>
          <p:nvPr/>
        </p:nvSpPr>
        <p:spPr>
          <a:xfrm>
            <a:off x="2023359" y="26673838"/>
            <a:ext cx="90487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4400" b="1" dirty="0"/>
              <a:t>Using UCI ML Drug review dataset with these attributes : 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sz="3600" dirty="0" err="1"/>
              <a:t>uniqueID</a:t>
            </a:r>
            <a:endParaRPr lang="en-GB" sz="36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sz="3600" dirty="0" err="1"/>
              <a:t>drugName</a:t>
            </a:r>
            <a:endParaRPr lang="en-GB" sz="36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sz="3600" dirty="0"/>
              <a:t>condition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sz="3600" dirty="0" err="1"/>
              <a:t>reviewPatient</a:t>
            </a:r>
            <a:r>
              <a:rPr lang="en-GB" sz="3600" dirty="0"/>
              <a:t>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sz="3600" dirty="0"/>
              <a:t>Date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sz="3600" dirty="0" err="1"/>
              <a:t>usefulCount</a:t>
            </a:r>
            <a:endParaRPr lang="en-GB" sz="3600" dirty="0"/>
          </a:p>
          <a:p>
            <a:endParaRPr lang="en-GB" sz="44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DA0C54A-0603-4710-8486-A51B72CCB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10356"/>
              </p:ext>
            </p:extLst>
          </p:nvPr>
        </p:nvGraphicFramePr>
        <p:xfrm>
          <a:off x="12849919" y="18444051"/>
          <a:ext cx="10226519" cy="323269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120685">
                  <a:extLst>
                    <a:ext uri="{9D8B030D-6E8A-4147-A177-3AD203B41FA5}">
                      <a16:colId xmlns:a16="http://schemas.microsoft.com/office/drawing/2014/main" val="518951038"/>
                    </a:ext>
                  </a:extLst>
                </a:gridCol>
                <a:gridCol w="1443744">
                  <a:extLst>
                    <a:ext uri="{9D8B030D-6E8A-4147-A177-3AD203B41FA5}">
                      <a16:colId xmlns:a16="http://schemas.microsoft.com/office/drawing/2014/main" val="2625207927"/>
                    </a:ext>
                  </a:extLst>
                </a:gridCol>
                <a:gridCol w="1443744">
                  <a:extLst>
                    <a:ext uri="{9D8B030D-6E8A-4147-A177-3AD203B41FA5}">
                      <a16:colId xmlns:a16="http://schemas.microsoft.com/office/drawing/2014/main" val="2237694478"/>
                    </a:ext>
                  </a:extLst>
                </a:gridCol>
                <a:gridCol w="1443744">
                  <a:extLst>
                    <a:ext uri="{9D8B030D-6E8A-4147-A177-3AD203B41FA5}">
                      <a16:colId xmlns:a16="http://schemas.microsoft.com/office/drawing/2014/main" val="3889083621"/>
                    </a:ext>
                  </a:extLst>
                </a:gridCol>
                <a:gridCol w="1774602">
                  <a:extLst>
                    <a:ext uri="{9D8B030D-6E8A-4147-A177-3AD203B41FA5}">
                      <a16:colId xmlns:a16="http://schemas.microsoft.com/office/drawing/2014/main" val="949354191"/>
                    </a:ext>
                  </a:extLst>
                </a:gridCol>
              </a:tblGrid>
              <a:tr h="6465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Model 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>
                          <a:effectLst/>
                        </a:rPr>
                        <a:t>Accuracy</a:t>
                      </a:r>
                      <a:endParaRPr lang="en-GB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>
                          <a:effectLst/>
                        </a:rPr>
                        <a:t>Recall</a:t>
                      </a:r>
                      <a:endParaRPr lang="en-GB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Precision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F-measure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2419999"/>
                  </a:ext>
                </a:extLst>
              </a:tr>
              <a:tr h="64653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 dirty="0">
                          <a:effectLst/>
                        </a:rPr>
                        <a:t>Random Forest 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0.75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</a:rPr>
                        <a:t>0.9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0.199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0.325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3523151"/>
                  </a:ext>
                </a:extLst>
              </a:tr>
              <a:tr h="64653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 dirty="0" err="1">
                          <a:effectLst/>
                        </a:rPr>
                        <a:t>Keras</a:t>
                      </a:r>
                      <a:r>
                        <a:rPr lang="en-GB" sz="2800" b="1" u="none" strike="noStrike" dirty="0">
                          <a:effectLst/>
                        </a:rPr>
                        <a:t> classification 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0.91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0.82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0.91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0.86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1522023"/>
                  </a:ext>
                </a:extLst>
              </a:tr>
              <a:tr h="64653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 dirty="0">
                          <a:effectLst/>
                        </a:rPr>
                        <a:t>Simple linear regression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0.6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0.75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0.67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0.74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538758"/>
                  </a:ext>
                </a:extLst>
              </a:tr>
              <a:tr h="646539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 dirty="0">
                          <a:effectLst/>
                        </a:rPr>
                        <a:t>ANN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</a:rPr>
                        <a:t>0.83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0.97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0.48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</a:rPr>
                        <a:t>0.65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57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maginitivearctic|09-2018"/>
</p:tagLst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569</Words>
  <Application>Microsoft Office PowerPoint</Application>
  <PresentationFormat>Custom</PresentationFormat>
  <Paragraphs>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Quattrocento Sans</vt:lpstr>
      <vt:lpstr>Calibri</vt:lpstr>
      <vt:lpstr>Quattrocento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Kavinda Senarathne</cp:lastModifiedBy>
  <cp:revision>67</cp:revision>
  <cp:lastPrinted>2011-01-21T18:13:44Z</cp:lastPrinted>
  <dcterms:modified xsi:type="dcterms:W3CDTF">2019-06-19T05:36:36Z</dcterms:modified>
  <cp:category>scientific poster powerpoint</cp:category>
</cp:coreProperties>
</file>