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8" r:id="rId20"/>
    <p:sldId id="280" r:id="rId21"/>
    <p:sldId id="273" r:id="rId22"/>
    <p:sldId id="281" r:id="rId23"/>
    <p:sldId id="276" r:id="rId24"/>
    <p:sldId id="277" r:id="rId25"/>
  </p:sldIdLst>
  <p:sldSz cx="18288000" cy="10287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nva Sans Bold Italics" panose="020B0604020202020204" charset="0"/>
      <p:regular r:id="rId31"/>
    </p:embeddedFont>
    <p:embeddedFont>
      <p:font typeface="DM Sans" pitchFamily="2" charset="0"/>
      <p:regular r:id="rId32"/>
      <p:bold r:id="rId33"/>
      <p:italic r:id="rId34"/>
      <p:boldItalic r:id="rId35"/>
    </p:embeddedFont>
    <p:embeddedFont>
      <p:font typeface="DM Sans Bold" charset="0"/>
      <p:regular r:id="rId36"/>
    </p:embeddedFont>
    <p:embeddedFont>
      <p:font typeface="DM Sans Bold Italics" panose="020B0604020202020204" charset="0"/>
      <p:regular r:id="rId37"/>
    </p:embeddedFont>
    <p:embeddedFont>
      <p:font typeface="DM Sans Italics" panose="020B0604020202020204" charset="0"/>
      <p:regular r:id="rId38"/>
    </p:embeddedFont>
    <p:embeddedFont>
      <p:font typeface="Kollektif Bold" panose="020B060402020202020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6" autoAdjust="0"/>
    <p:restoredTop sz="87749" autoAdjust="0"/>
  </p:normalViewPr>
  <p:slideViewPr>
    <p:cSldViewPr>
      <p:cViewPr varScale="1">
        <p:scale>
          <a:sx n="32" d="100"/>
          <a:sy n="32" d="100"/>
        </p:scale>
        <p:origin x="19" y="5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mycourses.rit.edu/d2l/home/1038275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.svg"/><Relationship Id="rId4" Type="http://schemas.openxmlformats.org/officeDocument/2006/relationships/image" Target="../media/image6.svg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.svg"/><Relationship Id="rId4" Type="http://schemas.openxmlformats.org/officeDocument/2006/relationships/image" Target="../media/image6.svg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.svg"/><Relationship Id="rId4" Type="http://schemas.openxmlformats.org/officeDocument/2006/relationships/image" Target="../media/image6.svg"/><Relationship Id="rId9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2846731" y="8198764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8" name="TextBox 8"/>
          <p:cNvSpPr txBox="1"/>
          <p:nvPr/>
        </p:nvSpPr>
        <p:spPr>
          <a:xfrm>
            <a:off x="3516409" y="2723818"/>
            <a:ext cx="11794067" cy="3106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38"/>
              </a:lnSpc>
            </a:pPr>
            <a:r>
              <a:rPr lang="en-US" sz="8038" dirty="0">
                <a:solidFill>
                  <a:srgbClr val="227C9D"/>
                </a:solidFill>
                <a:latin typeface="Kollektif Bold"/>
              </a:rPr>
              <a:t>THE HAT HUB: PREMIER HAT FASHION DESTINATION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30864" y="6358355"/>
            <a:ext cx="8682254" cy="3007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4"/>
              </a:lnSpc>
            </a:pPr>
            <a:r>
              <a:rPr lang="en-US" sz="2394" spc="-100" dirty="0">
                <a:solidFill>
                  <a:srgbClr val="000000"/>
                </a:solidFill>
                <a:latin typeface="DM Sans"/>
              </a:rPr>
              <a:t>ISTE.230 .600 - Intro To Database And Data Modeling</a:t>
            </a:r>
          </a:p>
          <a:p>
            <a:pPr algn="ctr">
              <a:lnSpc>
                <a:spcPts val="2634"/>
              </a:lnSpc>
            </a:pPr>
            <a:endParaRPr lang="en-US" sz="2394" spc="-100" dirty="0">
              <a:solidFill>
                <a:srgbClr val="000000"/>
              </a:solidFill>
              <a:latin typeface="DM Sans"/>
              <a:hlinkClick r:id="rId2" tooltip="https://mycourses.rit.edu/d2l/home/1038275"/>
            </a:endParaRPr>
          </a:p>
          <a:p>
            <a:pPr algn="ctr">
              <a:lnSpc>
                <a:spcPts val="2634"/>
              </a:lnSpc>
            </a:pPr>
            <a:r>
              <a:rPr lang="en-US" sz="2394" spc="-100" dirty="0">
                <a:solidFill>
                  <a:srgbClr val="000000"/>
                </a:solidFill>
                <a:latin typeface="DM Sans"/>
              </a:rPr>
              <a:t>Team Members (Group 3): Afra Ibrahim - Jude Abdel Halim - Kassem </a:t>
            </a:r>
            <a:r>
              <a:rPr lang="en-US" sz="2394" spc="-100" dirty="0" err="1">
                <a:solidFill>
                  <a:srgbClr val="000000"/>
                </a:solidFill>
                <a:latin typeface="DM Sans"/>
              </a:rPr>
              <a:t>Darawch</a:t>
            </a:r>
            <a:r>
              <a:rPr lang="en-US" sz="2394" spc="-100" dirty="0">
                <a:solidFill>
                  <a:srgbClr val="000000"/>
                </a:solidFill>
                <a:latin typeface="DM Sans"/>
              </a:rPr>
              <a:t> - Muaz Osman - </a:t>
            </a:r>
            <a:r>
              <a:rPr lang="en-US" sz="2394" spc="-100" dirty="0" err="1">
                <a:solidFill>
                  <a:srgbClr val="000000"/>
                </a:solidFill>
                <a:latin typeface="DM Sans"/>
              </a:rPr>
              <a:t>Wassem</a:t>
            </a:r>
            <a:r>
              <a:rPr lang="en-US" sz="2394" spc="-100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394" spc="-100" dirty="0" err="1">
                <a:solidFill>
                  <a:srgbClr val="000000"/>
                </a:solidFill>
                <a:latin typeface="DM Sans"/>
              </a:rPr>
              <a:t>Qaffaf</a:t>
            </a:r>
            <a:endParaRPr lang="en-US" sz="2394" spc="-100" dirty="0">
              <a:solidFill>
                <a:srgbClr val="000000"/>
              </a:solidFill>
              <a:latin typeface="DM Sans"/>
            </a:endParaRPr>
          </a:p>
          <a:p>
            <a:pPr algn="ctr">
              <a:lnSpc>
                <a:spcPts val="2634"/>
              </a:lnSpc>
            </a:pPr>
            <a:endParaRPr lang="en-US" sz="2394" spc="-100" dirty="0">
              <a:solidFill>
                <a:srgbClr val="000000"/>
              </a:solidFill>
              <a:latin typeface="DM Sans"/>
            </a:endParaRPr>
          </a:p>
          <a:p>
            <a:pPr algn="ctr">
              <a:lnSpc>
                <a:spcPts val="2634"/>
              </a:lnSpc>
            </a:pPr>
            <a:r>
              <a:rPr lang="en-US" sz="2394" spc="-100" dirty="0">
                <a:solidFill>
                  <a:srgbClr val="000000"/>
                </a:solidFill>
                <a:latin typeface="DM Sans"/>
              </a:rPr>
              <a:t>Instructed by: Dr. Marwan Al-Tawil</a:t>
            </a:r>
          </a:p>
          <a:p>
            <a:pPr algn="ctr">
              <a:lnSpc>
                <a:spcPts val="2634"/>
              </a:lnSpc>
            </a:pPr>
            <a:endParaRPr lang="en-US" sz="2394" spc="-100" dirty="0">
              <a:solidFill>
                <a:srgbClr val="000000"/>
              </a:solidFill>
              <a:latin typeface="DM Sans"/>
            </a:endParaRPr>
          </a:p>
          <a:p>
            <a:pPr algn="ctr">
              <a:lnSpc>
                <a:spcPts val="2634"/>
              </a:lnSpc>
            </a:pPr>
            <a:r>
              <a:rPr lang="en-US" sz="2394" spc="-100" dirty="0">
                <a:solidFill>
                  <a:srgbClr val="000000"/>
                </a:solidFill>
                <a:latin typeface="DM Sans"/>
              </a:rPr>
              <a:t>Date: 28 November, 2023</a:t>
            </a:r>
          </a:p>
          <a:p>
            <a:pPr algn="ctr">
              <a:lnSpc>
                <a:spcPts val="2634"/>
              </a:lnSpc>
            </a:pPr>
            <a:endParaRPr lang="en-US" sz="2394" spc="-100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0" name="Freeform 10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1" name="Freeform 11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2" name="Freeform 12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3" name="Freeform 13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4" name="Freeform 14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5" name="Freeform 15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6" name="Freeform 16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7" name="Freeform 17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8" name="Freeform 18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9" name="Freeform 19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0" name="Freeform 20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1" name="Freeform 21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2" name="Freeform 22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3" name="Freeform 23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4" name="Freeform 24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5" name="Freeform 25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6" name="Freeform 2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7" name="Freeform 27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8" name="Freeform 28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9" name="Freeform 29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0" name="Freeform 30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1" name="Freeform 31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grpSp>
        <p:nvGrpSpPr>
          <p:cNvPr id="32" name="Group 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5" name="AutoShape 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36" name="AutoShape 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37" name="AutoShape 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38" name="AutoShape 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39" name="AutoShape 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40" name="AutoShape 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41" name="AutoShape 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42" name="AutoShape 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834600" y="7243143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495259" y="552817"/>
            <a:ext cx="11372934" cy="2311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9"/>
              </a:lnSpc>
            </a:pPr>
            <a:r>
              <a:rPr lang="en-US" sz="8839">
                <a:solidFill>
                  <a:srgbClr val="227C9D"/>
                </a:solidFill>
                <a:latin typeface="Kollektif Bold"/>
              </a:rPr>
              <a:t>FIRST NORMAL FORM (1ST NF)</a:t>
            </a:r>
          </a:p>
        </p:txBody>
      </p:sp>
      <p:grpSp>
        <p:nvGrpSpPr>
          <p:cNvPr id="6" name="Group 6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0" name="AutoShape 10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1" name="AutoShape 11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2" name="AutoShape 12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3" name="AutoShape 13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4" name="AutoShape 14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5" name="AutoShape 15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6" name="AutoShape 16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7" name="Freeform 17"/>
          <p:cNvSpPr/>
          <p:nvPr/>
        </p:nvSpPr>
        <p:spPr>
          <a:xfrm rot="5400000">
            <a:off x="17273057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8" name="Freeform 18"/>
          <p:cNvSpPr/>
          <p:nvPr/>
        </p:nvSpPr>
        <p:spPr>
          <a:xfrm rot="-10800000" flipH="1" flipV="1">
            <a:off x="17273057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9" name="Freeform 19"/>
          <p:cNvSpPr/>
          <p:nvPr/>
        </p:nvSpPr>
        <p:spPr>
          <a:xfrm rot="5400000" flipH="1" flipV="1">
            <a:off x="1500718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0" name="Freeform 20"/>
          <p:cNvSpPr/>
          <p:nvPr/>
        </p:nvSpPr>
        <p:spPr>
          <a:xfrm rot="-10800000" flipH="1" flipV="1">
            <a:off x="1500718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1" name="Freeform 21"/>
          <p:cNvSpPr/>
          <p:nvPr/>
        </p:nvSpPr>
        <p:spPr>
          <a:xfrm>
            <a:off x="-467074" y="70069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2" name="Freeform 22"/>
          <p:cNvSpPr/>
          <p:nvPr/>
        </p:nvSpPr>
        <p:spPr>
          <a:xfrm rot="-5400000">
            <a:off x="-467074" y="917461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3" name="Freeform 23"/>
          <p:cNvSpPr/>
          <p:nvPr/>
        </p:nvSpPr>
        <p:spPr>
          <a:xfrm rot="-10800000">
            <a:off x="1770867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4" name="Freeform 24"/>
          <p:cNvSpPr/>
          <p:nvPr/>
        </p:nvSpPr>
        <p:spPr>
          <a:xfrm>
            <a:off x="1770867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5" name="Freeform 25"/>
          <p:cNvSpPr/>
          <p:nvPr/>
        </p:nvSpPr>
        <p:spPr>
          <a:xfrm rot="5400000">
            <a:off x="2854676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6" name="TextBox 26"/>
          <p:cNvSpPr txBox="1"/>
          <p:nvPr/>
        </p:nvSpPr>
        <p:spPr>
          <a:xfrm>
            <a:off x="5362808" y="3662162"/>
            <a:ext cx="8903975" cy="5823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40"/>
              </a:lnSpc>
            </a:pPr>
            <a:r>
              <a:rPr lang="en-US" sz="2198">
                <a:solidFill>
                  <a:srgbClr val="000000"/>
                </a:solidFill>
                <a:latin typeface="DM Sans"/>
              </a:rPr>
              <a:t>Hats (</a:t>
            </a:r>
            <a:r>
              <a:rPr lang="en-US" sz="2198" u="sng">
                <a:solidFill>
                  <a:srgbClr val="000000"/>
                </a:solidFill>
                <a:latin typeface="DM Sans"/>
              </a:rPr>
              <a:t>hat_id</a:t>
            </a:r>
            <a:r>
              <a:rPr lang="en-US" sz="2198">
                <a:solidFill>
                  <a:srgbClr val="000000"/>
                </a:solidFill>
                <a:latin typeface="DM Sans"/>
              </a:rPr>
              <a:t>, brand_id, price, brand_name)</a:t>
            </a:r>
          </a:p>
          <a:p>
            <a:pPr>
              <a:lnSpc>
                <a:spcPts val="2440"/>
              </a:lnSpc>
            </a:pPr>
            <a:endParaRPr lang="en-US" sz="2198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440"/>
              </a:lnSpc>
            </a:pPr>
            <a:r>
              <a:rPr lang="en-US" sz="2198">
                <a:solidFill>
                  <a:srgbClr val="000000"/>
                </a:solidFill>
                <a:latin typeface="DM Sans"/>
              </a:rPr>
              <a:t>Hats_stocks (</a:t>
            </a:r>
            <a:r>
              <a:rPr lang="en-US" sz="2198" u="sng">
                <a:solidFill>
                  <a:srgbClr val="000000"/>
                </a:solidFill>
                <a:latin typeface="DM Sans Italics"/>
              </a:rPr>
              <a:t>hat_id, color, size,style,</a:t>
            </a:r>
            <a:r>
              <a:rPr lang="en-US" sz="2198">
                <a:solidFill>
                  <a:srgbClr val="000000"/>
                </a:solidFill>
                <a:latin typeface="DM Sans Italics"/>
              </a:rPr>
              <a:t> </a:t>
            </a:r>
            <a:r>
              <a:rPr lang="en-US" sz="2198">
                <a:solidFill>
                  <a:srgbClr val="000000"/>
                </a:solidFill>
                <a:latin typeface="DM Sans"/>
              </a:rPr>
              <a:t>quantity)</a:t>
            </a:r>
          </a:p>
          <a:p>
            <a:pPr>
              <a:lnSpc>
                <a:spcPts val="2440"/>
              </a:lnSpc>
            </a:pPr>
            <a:r>
              <a:rPr lang="en-US" sz="2198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8">
                <a:solidFill>
                  <a:srgbClr val="000000"/>
                </a:solidFill>
                <a:latin typeface="DM Sans Bold Italics"/>
              </a:rPr>
              <a:t>hat_id </a:t>
            </a:r>
            <a:r>
              <a:rPr lang="en-US" sz="2198">
                <a:solidFill>
                  <a:srgbClr val="000000"/>
                </a:solidFill>
                <a:latin typeface="DM Sans Bold"/>
              </a:rPr>
              <a:t>MEI Hats(hat_id)</a:t>
            </a:r>
          </a:p>
          <a:p>
            <a:pPr>
              <a:lnSpc>
                <a:spcPts val="2440"/>
              </a:lnSpc>
            </a:pPr>
            <a:endParaRPr lang="en-US" sz="2198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2440"/>
              </a:lnSpc>
            </a:pPr>
            <a:r>
              <a:rPr lang="en-US" sz="2198">
                <a:solidFill>
                  <a:srgbClr val="000000"/>
                </a:solidFill>
                <a:latin typeface="DM Sans"/>
              </a:rPr>
              <a:t>Customers (</a:t>
            </a:r>
            <a:r>
              <a:rPr lang="en-US" sz="2198" u="sng">
                <a:solidFill>
                  <a:srgbClr val="000000"/>
                </a:solidFill>
                <a:latin typeface="DM Sans"/>
              </a:rPr>
              <a:t>customer_id </a:t>
            </a:r>
            <a:r>
              <a:rPr lang="en-US" sz="2198">
                <a:solidFill>
                  <a:srgbClr val="000000"/>
                </a:solidFill>
                <a:latin typeface="DM Sans"/>
              </a:rPr>
              <a:t>, name, DOB, email, contact_info, address)</a:t>
            </a:r>
          </a:p>
          <a:p>
            <a:pPr>
              <a:lnSpc>
                <a:spcPts val="2440"/>
              </a:lnSpc>
            </a:pPr>
            <a:endParaRPr lang="en-US" sz="2198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440"/>
              </a:lnSpc>
            </a:pPr>
            <a:r>
              <a:rPr lang="en-US" sz="2198">
                <a:solidFill>
                  <a:srgbClr val="000000"/>
                </a:solidFill>
                <a:latin typeface="DM Sans"/>
              </a:rPr>
              <a:t>Orders (</a:t>
            </a:r>
            <a:r>
              <a:rPr lang="en-US" sz="2198" u="sng">
                <a:solidFill>
                  <a:srgbClr val="000000"/>
                </a:solidFill>
                <a:latin typeface="DM Sans"/>
              </a:rPr>
              <a:t>order_id</a:t>
            </a:r>
            <a:r>
              <a:rPr lang="en-US" sz="2198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198">
                <a:solidFill>
                  <a:srgbClr val="000000"/>
                </a:solidFill>
                <a:latin typeface="DM Sans Italics"/>
              </a:rPr>
              <a:t>customer_id,</a:t>
            </a:r>
            <a:r>
              <a:rPr lang="en-US" sz="2198">
                <a:solidFill>
                  <a:srgbClr val="000000"/>
                </a:solidFill>
                <a:latin typeface="DM Sans"/>
              </a:rPr>
              <a:t> date, quantity)</a:t>
            </a:r>
          </a:p>
          <a:p>
            <a:pPr>
              <a:lnSpc>
                <a:spcPts val="2440"/>
              </a:lnSpc>
            </a:pPr>
            <a:r>
              <a:rPr lang="en-US" sz="2198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8">
                <a:solidFill>
                  <a:srgbClr val="000000"/>
                </a:solidFill>
                <a:latin typeface="DM Sans Bold Italics"/>
              </a:rPr>
              <a:t>customer_id </a:t>
            </a:r>
            <a:r>
              <a:rPr lang="en-US" sz="2198">
                <a:solidFill>
                  <a:srgbClr val="000000"/>
                </a:solidFill>
                <a:latin typeface="DM Sans Bold"/>
              </a:rPr>
              <a:t>MEI Customers(customer_id)</a:t>
            </a:r>
          </a:p>
          <a:p>
            <a:pPr>
              <a:lnSpc>
                <a:spcPts val="2440"/>
              </a:lnSpc>
            </a:pPr>
            <a:endParaRPr lang="en-US" sz="2198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2440"/>
              </a:lnSpc>
            </a:pPr>
            <a:r>
              <a:rPr lang="en-US" sz="2198">
                <a:solidFill>
                  <a:srgbClr val="000000"/>
                </a:solidFill>
                <a:latin typeface="DM Sans"/>
              </a:rPr>
              <a:t>Order_Details (</a:t>
            </a:r>
            <a:r>
              <a:rPr lang="en-US" sz="2198" u="sng">
                <a:solidFill>
                  <a:srgbClr val="000000"/>
                </a:solidFill>
                <a:latin typeface="DM Sans Italics"/>
              </a:rPr>
              <a:t>order_id </a:t>
            </a:r>
            <a:r>
              <a:rPr lang="en-US" sz="2198" u="sng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198" u="sng">
                <a:solidFill>
                  <a:srgbClr val="000000"/>
                </a:solidFill>
                <a:latin typeface="DM Sans Italics"/>
              </a:rPr>
              <a:t>hat_id</a:t>
            </a:r>
            <a:r>
              <a:rPr lang="en-US" sz="2198">
                <a:solidFill>
                  <a:srgbClr val="000000"/>
                </a:solidFill>
                <a:latin typeface="DM Sans"/>
              </a:rPr>
              <a:t>, quantity)</a:t>
            </a:r>
          </a:p>
          <a:p>
            <a:pPr>
              <a:lnSpc>
                <a:spcPts val="2440"/>
              </a:lnSpc>
            </a:pPr>
            <a:r>
              <a:rPr lang="en-US" sz="2198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8">
                <a:solidFill>
                  <a:srgbClr val="000000"/>
                </a:solidFill>
                <a:latin typeface="DM Sans Bold Italics"/>
              </a:rPr>
              <a:t>hat_id </a:t>
            </a:r>
            <a:r>
              <a:rPr lang="en-US" sz="2198">
                <a:solidFill>
                  <a:srgbClr val="000000"/>
                </a:solidFill>
                <a:latin typeface="DM Sans Bold"/>
              </a:rPr>
              <a:t>MEI Hats(hat_id)</a:t>
            </a:r>
          </a:p>
          <a:p>
            <a:pPr>
              <a:lnSpc>
                <a:spcPts val="2440"/>
              </a:lnSpc>
            </a:pPr>
            <a:r>
              <a:rPr lang="en-US" sz="2198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8">
                <a:solidFill>
                  <a:srgbClr val="000000"/>
                </a:solidFill>
                <a:latin typeface="DM Sans Bold Italics"/>
              </a:rPr>
              <a:t>order_id </a:t>
            </a:r>
            <a:r>
              <a:rPr lang="en-US" sz="2198">
                <a:solidFill>
                  <a:srgbClr val="000000"/>
                </a:solidFill>
                <a:latin typeface="DM Sans Bold"/>
              </a:rPr>
              <a:t>MEI Orders(order_id) </a:t>
            </a:r>
          </a:p>
          <a:p>
            <a:pPr>
              <a:lnSpc>
                <a:spcPts val="2440"/>
              </a:lnSpc>
            </a:pPr>
            <a:endParaRPr lang="en-US" sz="2198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2440"/>
              </a:lnSpc>
            </a:pPr>
            <a:r>
              <a:rPr lang="en-US" sz="2198">
                <a:solidFill>
                  <a:srgbClr val="000000"/>
                </a:solidFill>
                <a:latin typeface="DM Sans"/>
              </a:rPr>
              <a:t>Bills (</a:t>
            </a:r>
            <a:r>
              <a:rPr lang="en-US" sz="2198" u="sng">
                <a:solidFill>
                  <a:srgbClr val="000000"/>
                </a:solidFill>
                <a:latin typeface="DM Sans"/>
              </a:rPr>
              <a:t>bill_id</a:t>
            </a:r>
            <a:r>
              <a:rPr lang="en-US" sz="2198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198">
                <a:solidFill>
                  <a:srgbClr val="000000"/>
                </a:solidFill>
                <a:latin typeface="DM Sans Italics"/>
              </a:rPr>
              <a:t>order_id</a:t>
            </a:r>
            <a:r>
              <a:rPr lang="en-US" sz="2198">
                <a:solidFill>
                  <a:srgbClr val="000000"/>
                </a:solidFill>
                <a:latin typeface="DM Sans"/>
              </a:rPr>
              <a:t>, tax, price, payment_method)</a:t>
            </a:r>
          </a:p>
          <a:p>
            <a:pPr>
              <a:lnSpc>
                <a:spcPts val="2440"/>
              </a:lnSpc>
            </a:pPr>
            <a:r>
              <a:rPr lang="en-US" sz="2198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8">
                <a:solidFill>
                  <a:srgbClr val="000000"/>
                </a:solidFill>
                <a:latin typeface="DM Sans Bold Italics"/>
              </a:rPr>
              <a:t>order_id</a:t>
            </a:r>
            <a:r>
              <a:rPr lang="en-US" sz="2198">
                <a:solidFill>
                  <a:srgbClr val="000000"/>
                </a:solidFill>
                <a:latin typeface="DM Sans Bold"/>
              </a:rPr>
              <a:t> MEI Orders(order_id)</a:t>
            </a:r>
          </a:p>
          <a:p>
            <a:pPr>
              <a:lnSpc>
                <a:spcPts val="2440"/>
              </a:lnSpc>
            </a:pPr>
            <a:endParaRPr lang="en-US" sz="2198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2440"/>
              </a:lnSpc>
            </a:pPr>
            <a:r>
              <a:rPr lang="en-US" sz="2198">
                <a:solidFill>
                  <a:srgbClr val="000000"/>
                </a:solidFill>
                <a:latin typeface="DM Sans"/>
              </a:rPr>
              <a:t>Delivery (</a:t>
            </a:r>
            <a:r>
              <a:rPr lang="en-US" sz="2198" u="sng">
                <a:solidFill>
                  <a:srgbClr val="000000"/>
                </a:solidFill>
                <a:latin typeface="DM Sans"/>
              </a:rPr>
              <a:t>delivery_id</a:t>
            </a:r>
            <a:r>
              <a:rPr lang="en-US" sz="2198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198">
                <a:solidFill>
                  <a:srgbClr val="000000"/>
                </a:solidFill>
                <a:latin typeface="DM Sans Italics"/>
              </a:rPr>
              <a:t>order_id</a:t>
            </a:r>
            <a:r>
              <a:rPr lang="en-US" sz="2198">
                <a:solidFill>
                  <a:srgbClr val="000000"/>
                </a:solidFill>
                <a:latin typeface="DM Sans"/>
              </a:rPr>
              <a:t>, arrival_date)</a:t>
            </a:r>
          </a:p>
          <a:p>
            <a:pPr>
              <a:lnSpc>
                <a:spcPts val="2440"/>
              </a:lnSpc>
              <a:spcBef>
                <a:spcPct val="0"/>
              </a:spcBef>
            </a:pPr>
            <a:r>
              <a:rPr lang="en-US" sz="2198">
                <a:solidFill>
                  <a:srgbClr val="000000"/>
                </a:solidFill>
                <a:latin typeface="DM Sans Bold Italics"/>
              </a:rPr>
              <a:t>order_id</a:t>
            </a:r>
            <a:r>
              <a:rPr lang="en-US" sz="2198">
                <a:solidFill>
                  <a:srgbClr val="000000"/>
                </a:solidFill>
                <a:latin typeface="DM Sans Bold"/>
              </a:rPr>
              <a:t> MEI Orders(order_id)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0" name="TextBox 10"/>
          <p:cNvSpPr txBox="1"/>
          <p:nvPr/>
        </p:nvSpPr>
        <p:spPr>
          <a:xfrm>
            <a:off x="4148278" y="684779"/>
            <a:ext cx="10719915" cy="2179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1"/>
              </a:lnSpc>
            </a:pPr>
            <a:r>
              <a:rPr lang="en-US" sz="8331">
                <a:solidFill>
                  <a:srgbClr val="227C9D"/>
                </a:solidFill>
                <a:latin typeface="Kollektif Bold"/>
              </a:rPr>
              <a:t>SECOND NORMAL FORM (2ND NF)</a:t>
            </a:r>
          </a:p>
        </p:txBody>
      </p:sp>
      <p:grpSp>
        <p:nvGrpSpPr>
          <p:cNvPr id="11" name="Group 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5" name="AutoShape 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6" name="AutoShape 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7" name="AutoShape 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8" name="AutoShape 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9" name="AutoShape 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20" name="AutoShape 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21" name="AutoShape 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22" name="Freeform 22"/>
          <p:cNvSpPr/>
          <p:nvPr/>
        </p:nvSpPr>
        <p:spPr>
          <a:xfrm rot="5400000">
            <a:off x="17273057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3" name="Freeform 23"/>
          <p:cNvSpPr/>
          <p:nvPr/>
        </p:nvSpPr>
        <p:spPr>
          <a:xfrm rot="-10800000" flipH="1" flipV="1">
            <a:off x="17273057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4" name="Freeform 24"/>
          <p:cNvSpPr/>
          <p:nvPr/>
        </p:nvSpPr>
        <p:spPr>
          <a:xfrm rot="5400000" flipH="1" flipV="1">
            <a:off x="1500718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5" name="Freeform 25"/>
          <p:cNvSpPr/>
          <p:nvPr/>
        </p:nvSpPr>
        <p:spPr>
          <a:xfrm rot="-10800000" flipH="1" flipV="1">
            <a:off x="1500718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6" name="Freeform 26"/>
          <p:cNvSpPr/>
          <p:nvPr/>
        </p:nvSpPr>
        <p:spPr>
          <a:xfrm>
            <a:off x="-467074" y="70069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7" name="Freeform 27"/>
          <p:cNvSpPr/>
          <p:nvPr/>
        </p:nvSpPr>
        <p:spPr>
          <a:xfrm rot="-5400000">
            <a:off x="-467074" y="917461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8" name="Freeform 28"/>
          <p:cNvSpPr/>
          <p:nvPr/>
        </p:nvSpPr>
        <p:spPr>
          <a:xfrm rot="-10800000">
            <a:off x="1770867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9" name="Freeform 29"/>
          <p:cNvSpPr/>
          <p:nvPr/>
        </p:nvSpPr>
        <p:spPr>
          <a:xfrm>
            <a:off x="1770867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0" name="Freeform 30"/>
          <p:cNvSpPr/>
          <p:nvPr/>
        </p:nvSpPr>
        <p:spPr>
          <a:xfrm rot="5400000">
            <a:off x="2854676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1" name="TextBox 31"/>
          <p:cNvSpPr txBox="1"/>
          <p:nvPr/>
        </p:nvSpPr>
        <p:spPr>
          <a:xfrm>
            <a:off x="5569398" y="3493208"/>
            <a:ext cx="8986574" cy="6108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63"/>
              </a:lnSpc>
            </a:pPr>
            <a:r>
              <a:rPr lang="en-US" sz="2219">
                <a:solidFill>
                  <a:srgbClr val="000000"/>
                </a:solidFill>
                <a:latin typeface="DM Sans"/>
              </a:rPr>
              <a:t>Hats (</a:t>
            </a:r>
            <a:r>
              <a:rPr lang="en-US" sz="2219" u="sng">
                <a:solidFill>
                  <a:srgbClr val="000000"/>
                </a:solidFill>
                <a:latin typeface="DM Sans"/>
              </a:rPr>
              <a:t>hat_id</a:t>
            </a:r>
            <a:r>
              <a:rPr lang="en-US" sz="2219">
                <a:solidFill>
                  <a:srgbClr val="000000"/>
                </a:solidFill>
                <a:latin typeface="DM Sans"/>
              </a:rPr>
              <a:t>, brand_id, price, brand_name)</a:t>
            </a:r>
          </a:p>
          <a:p>
            <a:pPr>
              <a:lnSpc>
                <a:spcPts val="2463"/>
              </a:lnSpc>
            </a:pPr>
            <a:endParaRPr lang="en-US" sz="2219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463"/>
              </a:lnSpc>
            </a:pPr>
            <a:r>
              <a:rPr lang="en-US" sz="2219">
                <a:solidFill>
                  <a:srgbClr val="000000"/>
                </a:solidFill>
                <a:latin typeface="DM Sans"/>
              </a:rPr>
              <a:t>Hats_stocks (</a:t>
            </a:r>
            <a:r>
              <a:rPr lang="en-US" sz="2219" u="sng">
                <a:solidFill>
                  <a:srgbClr val="000000"/>
                </a:solidFill>
                <a:latin typeface="DM Sans Italics"/>
              </a:rPr>
              <a:t>hat_id, color, size,style</a:t>
            </a:r>
            <a:r>
              <a:rPr lang="en-US" sz="2219">
                <a:solidFill>
                  <a:srgbClr val="000000"/>
                </a:solidFill>
                <a:latin typeface="DM Sans Italics"/>
              </a:rPr>
              <a:t>, </a:t>
            </a:r>
            <a:r>
              <a:rPr lang="en-US" sz="2219">
                <a:solidFill>
                  <a:srgbClr val="000000"/>
                </a:solidFill>
                <a:latin typeface="DM Sans"/>
              </a:rPr>
              <a:t>quantity)</a:t>
            </a:r>
          </a:p>
          <a:p>
            <a:pPr>
              <a:lnSpc>
                <a:spcPts val="2463"/>
              </a:lnSpc>
            </a:pPr>
            <a:r>
              <a:rPr lang="en-US" sz="2219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219">
                <a:solidFill>
                  <a:srgbClr val="000000"/>
                </a:solidFill>
                <a:latin typeface="DM Sans Bold Italics"/>
              </a:rPr>
              <a:t>hat_id </a:t>
            </a:r>
            <a:r>
              <a:rPr lang="en-US" sz="2219">
                <a:solidFill>
                  <a:srgbClr val="000000"/>
                </a:solidFill>
                <a:latin typeface="DM Sans Bold"/>
              </a:rPr>
              <a:t>MEI Hats(hat_id)</a:t>
            </a:r>
          </a:p>
          <a:p>
            <a:pPr>
              <a:lnSpc>
                <a:spcPts val="2463"/>
              </a:lnSpc>
            </a:pPr>
            <a:endParaRPr lang="en-US" sz="2219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2463"/>
              </a:lnSpc>
            </a:pPr>
            <a:r>
              <a:rPr lang="en-US" sz="2219">
                <a:solidFill>
                  <a:srgbClr val="000000"/>
                </a:solidFill>
                <a:latin typeface="DM Sans"/>
              </a:rPr>
              <a:t>Customers (</a:t>
            </a:r>
            <a:r>
              <a:rPr lang="en-US" sz="2219" u="sng">
                <a:solidFill>
                  <a:srgbClr val="000000"/>
                </a:solidFill>
                <a:latin typeface="DM Sans"/>
              </a:rPr>
              <a:t>customer_id </a:t>
            </a:r>
            <a:r>
              <a:rPr lang="en-US" sz="2219">
                <a:solidFill>
                  <a:srgbClr val="000000"/>
                </a:solidFill>
                <a:latin typeface="DM Sans"/>
              </a:rPr>
              <a:t>, name, DOB, email, contact_info, address)</a:t>
            </a:r>
          </a:p>
          <a:p>
            <a:pPr>
              <a:lnSpc>
                <a:spcPts val="2463"/>
              </a:lnSpc>
            </a:pPr>
            <a:endParaRPr lang="en-US" sz="2219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463"/>
              </a:lnSpc>
            </a:pPr>
            <a:r>
              <a:rPr lang="en-US" sz="2219">
                <a:solidFill>
                  <a:srgbClr val="000000"/>
                </a:solidFill>
                <a:latin typeface="DM Sans"/>
              </a:rPr>
              <a:t>Orders (</a:t>
            </a:r>
            <a:r>
              <a:rPr lang="en-US" sz="2219" u="sng">
                <a:solidFill>
                  <a:srgbClr val="000000"/>
                </a:solidFill>
                <a:latin typeface="DM Sans"/>
              </a:rPr>
              <a:t>order_id</a:t>
            </a:r>
            <a:r>
              <a:rPr lang="en-US" sz="2219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219">
                <a:solidFill>
                  <a:srgbClr val="000000"/>
                </a:solidFill>
                <a:latin typeface="DM Sans Italics"/>
              </a:rPr>
              <a:t>customer_id,</a:t>
            </a:r>
            <a:r>
              <a:rPr lang="en-US" sz="2219">
                <a:solidFill>
                  <a:srgbClr val="000000"/>
                </a:solidFill>
                <a:latin typeface="DM Sans"/>
              </a:rPr>
              <a:t> date, quantity)</a:t>
            </a:r>
          </a:p>
          <a:p>
            <a:pPr>
              <a:lnSpc>
                <a:spcPts val="2463"/>
              </a:lnSpc>
            </a:pPr>
            <a:r>
              <a:rPr lang="en-US" sz="2219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219">
                <a:solidFill>
                  <a:srgbClr val="000000"/>
                </a:solidFill>
                <a:latin typeface="DM Sans Bold Italics"/>
              </a:rPr>
              <a:t>customer_id </a:t>
            </a:r>
            <a:r>
              <a:rPr lang="en-US" sz="2219">
                <a:solidFill>
                  <a:srgbClr val="000000"/>
                </a:solidFill>
                <a:latin typeface="DM Sans Bold"/>
              </a:rPr>
              <a:t>MEI Customers(customer_id)</a:t>
            </a:r>
          </a:p>
          <a:p>
            <a:pPr>
              <a:lnSpc>
                <a:spcPts val="2463"/>
              </a:lnSpc>
            </a:pPr>
            <a:endParaRPr lang="en-US" sz="2219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2463"/>
              </a:lnSpc>
            </a:pPr>
            <a:r>
              <a:rPr lang="en-US" sz="2219">
                <a:solidFill>
                  <a:srgbClr val="000000"/>
                </a:solidFill>
                <a:latin typeface="DM Sans"/>
              </a:rPr>
              <a:t>Order_Details (</a:t>
            </a:r>
            <a:r>
              <a:rPr lang="en-US" sz="2219" u="sng">
                <a:solidFill>
                  <a:srgbClr val="000000"/>
                </a:solidFill>
                <a:latin typeface="DM Sans Italics"/>
              </a:rPr>
              <a:t>order_id </a:t>
            </a:r>
            <a:r>
              <a:rPr lang="en-US" sz="2219" u="sng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219" u="sng">
                <a:solidFill>
                  <a:srgbClr val="000000"/>
                </a:solidFill>
                <a:latin typeface="DM Sans Italics"/>
              </a:rPr>
              <a:t>hat_id</a:t>
            </a:r>
            <a:r>
              <a:rPr lang="en-US" sz="2219">
                <a:solidFill>
                  <a:srgbClr val="000000"/>
                </a:solidFill>
                <a:latin typeface="DM Sans"/>
              </a:rPr>
              <a:t>, quantity)</a:t>
            </a:r>
          </a:p>
          <a:p>
            <a:pPr>
              <a:lnSpc>
                <a:spcPts val="2463"/>
              </a:lnSpc>
            </a:pPr>
            <a:r>
              <a:rPr lang="en-US" sz="2219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219">
                <a:solidFill>
                  <a:srgbClr val="000000"/>
                </a:solidFill>
                <a:latin typeface="DM Sans Bold Italics"/>
              </a:rPr>
              <a:t>hat_id </a:t>
            </a:r>
            <a:r>
              <a:rPr lang="en-US" sz="2219">
                <a:solidFill>
                  <a:srgbClr val="000000"/>
                </a:solidFill>
                <a:latin typeface="DM Sans Bold"/>
              </a:rPr>
              <a:t>MEI Hats(hat_id)</a:t>
            </a:r>
          </a:p>
          <a:p>
            <a:pPr>
              <a:lnSpc>
                <a:spcPts val="2463"/>
              </a:lnSpc>
            </a:pPr>
            <a:r>
              <a:rPr lang="en-US" sz="2219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219">
                <a:solidFill>
                  <a:srgbClr val="000000"/>
                </a:solidFill>
                <a:latin typeface="DM Sans Bold Italics"/>
              </a:rPr>
              <a:t>order_id </a:t>
            </a:r>
            <a:r>
              <a:rPr lang="en-US" sz="2219">
                <a:solidFill>
                  <a:srgbClr val="000000"/>
                </a:solidFill>
                <a:latin typeface="DM Sans Bold"/>
              </a:rPr>
              <a:t>MEI Orders(order_id) </a:t>
            </a:r>
          </a:p>
          <a:p>
            <a:pPr>
              <a:lnSpc>
                <a:spcPts val="2463"/>
              </a:lnSpc>
            </a:pPr>
            <a:endParaRPr lang="en-US" sz="2219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2463"/>
              </a:lnSpc>
            </a:pPr>
            <a:r>
              <a:rPr lang="en-US" sz="2219">
                <a:solidFill>
                  <a:srgbClr val="000000"/>
                </a:solidFill>
                <a:latin typeface="DM Sans"/>
              </a:rPr>
              <a:t>Bills (</a:t>
            </a:r>
            <a:r>
              <a:rPr lang="en-US" sz="2219" u="sng">
                <a:solidFill>
                  <a:srgbClr val="000000"/>
                </a:solidFill>
                <a:latin typeface="DM Sans"/>
              </a:rPr>
              <a:t>bill_id</a:t>
            </a:r>
            <a:r>
              <a:rPr lang="en-US" sz="2219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219">
                <a:solidFill>
                  <a:srgbClr val="000000"/>
                </a:solidFill>
                <a:latin typeface="DM Sans Italics"/>
              </a:rPr>
              <a:t>order_id</a:t>
            </a:r>
            <a:r>
              <a:rPr lang="en-US" sz="2219">
                <a:solidFill>
                  <a:srgbClr val="000000"/>
                </a:solidFill>
                <a:latin typeface="DM Sans"/>
              </a:rPr>
              <a:t>, tax, price, payment_method)</a:t>
            </a:r>
          </a:p>
          <a:p>
            <a:pPr>
              <a:lnSpc>
                <a:spcPts val="2463"/>
              </a:lnSpc>
            </a:pPr>
            <a:r>
              <a:rPr lang="en-US" sz="2219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219">
                <a:solidFill>
                  <a:srgbClr val="000000"/>
                </a:solidFill>
                <a:latin typeface="DM Sans Bold Italics"/>
              </a:rPr>
              <a:t>order_id</a:t>
            </a:r>
            <a:r>
              <a:rPr lang="en-US" sz="2219">
                <a:solidFill>
                  <a:srgbClr val="000000"/>
                </a:solidFill>
                <a:latin typeface="DM Sans Bold"/>
              </a:rPr>
              <a:t> MEI Orders(order_id)</a:t>
            </a:r>
          </a:p>
          <a:p>
            <a:pPr>
              <a:lnSpc>
                <a:spcPts val="2463"/>
              </a:lnSpc>
            </a:pPr>
            <a:endParaRPr lang="en-US" sz="2219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2463"/>
              </a:lnSpc>
            </a:pPr>
            <a:r>
              <a:rPr lang="en-US" sz="2219">
                <a:solidFill>
                  <a:srgbClr val="000000"/>
                </a:solidFill>
                <a:latin typeface="DM Sans"/>
              </a:rPr>
              <a:t>Delivery (</a:t>
            </a:r>
            <a:r>
              <a:rPr lang="en-US" sz="2219" u="sng">
                <a:solidFill>
                  <a:srgbClr val="000000"/>
                </a:solidFill>
                <a:latin typeface="DM Sans"/>
              </a:rPr>
              <a:t>delivery_id</a:t>
            </a:r>
            <a:r>
              <a:rPr lang="en-US" sz="2219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219">
                <a:solidFill>
                  <a:srgbClr val="000000"/>
                </a:solidFill>
                <a:latin typeface="DM Sans Italics"/>
              </a:rPr>
              <a:t>order_id</a:t>
            </a:r>
            <a:r>
              <a:rPr lang="en-US" sz="2219">
                <a:solidFill>
                  <a:srgbClr val="000000"/>
                </a:solidFill>
                <a:latin typeface="DM Sans"/>
              </a:rPr>
              <a:t>, arrival_date)</a:t>
            </a:r>
          </a:p>
          <a:p>
            <a:pPr>
              <a:lnSpc>
                <a:spcPts val="2463"/>
              </a:lnSpc>
            </a:pPr>
            <a:r>
              <a:rPr lang="en-US" sz="2219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219">
                <a:solidFill>
                  <a:srgbClr val="000000"/>
                </a:solidFill>
                <a:latin typeface="DM Sans Bold Italics"/>
              </a:rPr>
              <a:t>order_id</a:t>
            </a:r>
            <a:r>
              <a:rPr lang="en-US" sz="2219">
                <a:solidFill>
                  <a:srgbClr val="000000"/>
                </a:solidFill>
                <a:latin typeface="DM Sans Bold"/>
              </a:rPr>
              <a:t> MEI Orders(order_id)</a:t>
            </a:r>
          </a:p>
          <a:p>
            <a:pPr>
              <a:lnSpc>
                <a:spcPts val="2463"/>
              </a:lnSpc>
              <a:spcBef>
                <a:spcPct val="0"/>
              </a:spcBef>
            </a:pPr>
            <a:endParaRPr lang="en-US" sz="2219">
              <a:solidFill>
                <a:srgbClr val="000000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0" name="TextBox 10"/>
          <p:cNvSpPr txBox="1"/>
          <p:nvPr/>
        </p:nvSpPr>
        <p:spPr>
          <a:xfrm>
            <a:off x="4148278" y="684779"/>
            <a:ext cx="10719915" cy="2179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1"/>
              </a:lnSpc>
            </a:pPr>
            <a:r>
              <a:rPr lang="en-US" sz="8331">
                <a:solidFill>
                  <a:srgbClr val="227C9D"/>
                </a:solidFill>
                <a:latin typeface="Kollektif Bold"/>
              </a:rPr>
              <a:t>THIRD NORMAL FORM (3RD NF)</a:t>
            </a:r>
          </a:p>
        </p:txBody>
      </p:sp>
      <p:grpSp>
        <p:nvGrpSpPr>
          <p:cNvPr id="11" name="Group 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5" name="AutoShape 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6" name="AutoShape 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7" name="AutoShape 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8" name="AutoShape 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9" name="AutoShape 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20" name="AutoShape 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21" name="AutoShape 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22" name="Freeform 22"/>
          <p:cNvSpPr/>
          <p:nvPr/>
        </p:nvSpPr>
        <p:spPr>
          <a:xfrm rot="5400000">
            <a:off x="17273057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3" name="Freeform 23"/>
          <p:cNvSpPr/>
          <p:nvPr/>
        </p:nvSpPr>
        <p:spPr>
          <a:xfrm rot="-10800000" flipH="1" flipV="1">
            <a:off x="17273057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4" name="Freeform 24"/>
          <p:cNvSpPr/>
          <p:nvPr/>
        </p:nvSpPr>
        <p:spPr>
          <a:xfrm rot="5400000" flipH="1" flipV="1">
            <a:off x="1500718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5" name="Freeform 25"/>
          <p:cNvSpPr/>
          <p:nvPr/>
        </p:nvSpPr>
        <p:spPr>
          <a:xfrm rot="-10800000" flipH="1" flipV="1">
            <a:off x="1500718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6" name="Freeform 26"/>
          <p:cNvSpPr/>
          <p:nvPr/>
        </p:nvSpPr>
        <p:spPr>
          <a:xfrm>
            <a:off x="-467074" y="70069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7" name="Freeform 27"/>
          <p:cNvSpPr/>
          <p:nvPr/>
        </p:nvSpPr>
        <p:spPr>
          <a:xfrm rot="-5400000">
            <a:off x="-467074" y="917461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8" name="Freeform 28"/>
          <p:cNvSpPr/>
          <p:nvPr/>
        </p:nvSpPr>
        <p:spPr>
          <a:xfrm rot="-10800000">
            <a:off x="1770867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9" name="Freeform 29"/>
          <p:cNvSpPr/>
          <p:nvPr/>
        </p:nvSpPr>
        <p:spPr>
          <a:xfrm>
            <a:off x="1770867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0" name="Freeform 30"/>
          <p:cNvSpPr/>
          <p:nvPr/>
        </p:nvSpPr>
        <p:spPr>
          <a:xfrm rot="5400000">
            <a:off x="2854676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1" name="TextBox 31"/>
          <p:cNvSpPr txBox="1"/>
          <p:nvPr/>
        </p:nvSpPr>
        <p:spPr>
          <a:xfrm>
            <a:off x="5884028" y="3493208"/>
            <a:ext cx="7820636" cy="6059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Brands (</a:t>
            </a:r>
            <a:r>
              <a:rPr lang="en-US" sz="1931" u="sng">
                <a:solidFill>
                  <a:srgbClr val="000000"/>
                </a:solidFill>
                <a:latin typeface="DM Sans"/>
              </a:rPr>
              <a:t>brand_id</a:t>
            </a:r>
            <a:r>
              <a:rPr lang="en-US" sz="1931">
                <a:solidFill>
                  <a:srgbClr val="000000"/>
                </a:solidFill>
                <a:latin typeface="DM Sans"/>
              </a:rPr>
              <a:t>, brand_name)</a:t>
            </a:r>
          </a:p>
          <a:p>
            <a:pPr>
              <a:lnSpc>
                <a:spcPts val="2143"/>
              </a:lnSpc>
            </a:pPr>
            <a:endParaRPr lang="en-US" sz="1931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Hats (</a:t>
            </a:r>
            <a:r>
              <a:rPr lang="en-US" sz="1931" u="sng">
                <a:solidFill>
                  <a:srgbClr val="000000"/>
                </a:solidFill>
                <a:latin typeface="DM Sans"/>
              </a:rPr>
              <a:t>hat_id</a:t>
            </a:r>
            <a:r>
              <a:rPr lang="en-US" sz="1931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931">
                <a:solidFill>
                  <a:srgbClr val="000000"/>
                </a:solidFill>
                <a:latin typeface="DM Sans Italics"/>
              </a:rPr>
              <a:t>brand_id</a:t>
            </a:r>
            <a:r>
              <a:rPr lang="en-US" sz="1931">
                <a:solidFill>
                  <a:srgbClr val="000000"/>
                </a:solidFill>
                <a:latin typeface="DM Sans"/>
              </a:rPr>
              <a:t>, price)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31">
                <a:solidFill>
                  <a:srgbClr val="000000"/>
                </a:solidFill>
                <a:latin typeface="DM Sans Bold Italics"/>
              </a:rPr>
              <a:t>brand_id </a:t>
            </a:r>
            <a:r>
              <a:rPr lang="en-US" sz="1931">
                <a:solidFill>
                  <a:srgbClr val="000000"/>
                </a:solidFill>
                <a:latin typeface="DM Sans Bold"/>
              </a:rPr>
              <a:t>MEI Brands(brand_id)</a:t>
            </a:r>
          </a:p>
          <a:p>
            <a:pPr>
              <a:lnSpc>
                <a:spcPts val="2143"/>
              </a:lnSpc>
            </a:pPr>
            <a:endParaRPr lang="en-US" sz="1931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Hats_stocks (</a:t>
            </a:r>
            <a:r>
              <a:rPr lang="en-US" sz="1931" u="sng">
                <a:solidFill>
                  <a:srgbClr val="000000"/>
                </a:solidFill>
                <a:latin typeface="DM Sans Italics"/>
              </a:rPr>
              <a:t>hat_id, color, size,style,</a:t>
            </a:r>
            <a:r>
              <a:rPr lang="en-US" sz="1931">
                <a:solidFill>
                  <a:srgbClr val="000000"/>
                </a:solidFill>
                <a:latin typeface="DM Sans Italics"/>
              </a:rPr>
              <a:t> </a:t>
            </a:r>
            <a:r>
              <a:rPr lang="en-US" sz="1931">
                <a:solidFill>
                  <a:srgbClr val="000000"/>
                </a:solidFill>
                <a:latin typeface="DM Sans"/>
              </a:rPr>
              <a:t>quantity)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31">
                <a:solidFill>
                  <a:srgbClr val="000000"/>
                </a:solidFill>
                <a:latin typeface="DM Sans Bold Italics"/>
              </a:rPr>
              <a:t>hat_id </a:t>
            </a:r>
            <a:r>
              <a:rPr lang="en-US" sz="1931">
                <a:solidFill>
                  <a:srgbClr val="000000"/>
                </a:solidFill>
                <a:latin typeface="DM Sans Bold"/>
              </a:rPr>
              <a:t>MEI Hats(hat_id)</a:t>
            </a:r>
          </a:p>
          <a:p>
            <a:pPr>
              <a:lnSpc>
                <a:spcPts val="2143"/>
              </a:lnSpc>
            </a:pPr>
            <a:endParaRPr lang="en-US" sz="1931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Customers (</a:t>
            </a:r>
            <a:r>
              <a:rPr lang="en-US" sz="1931" u="sng">
                <a:solidFill>
                  <a:srgbClr val="000000"/>
                </a:solidFill>
                <a:latin typeface="DM Sans"/>
              </a:rPr>
              <a:t>customer_id</a:t>
            </a:r>
            <a:r>
              <a:rPr lang="en-US" sz="1931">
                <a:solidFill>
                  <a:srgbClr val="000000"/>
                </a:solidFill>
                <a:latin typeface="DM Sans"/>
              </a:rPr>
              <a:t> , name, DOB, email, contact_info, address)</a:t>
            </a:r>
          </a:p>
          <a:p>
            <a:pPr>
              <a:lnSpc>
                <a:spcPts val="2143"/>
              </a:lnSpc>
            </a:pPr>
            <a:endParaRPr lang="en-US" sz="1931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Orders (</a:t>
            </a:r>
            <a:r>
              <a:rPr lang="en-US" sz="1931" u="sng">
                <a:solidFill>
                  <a:srgbClr val="000000"/>
                </a:solidFill>
                <a:latin typeface="DM Sans"/>
              </a:rPr>
              <a:t>order_id</a:t>
            </a:r>
            <a:r>
              <a:rPr lang="en-US" sz="1931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931">
                <a:solidFill>
                  <a:srgbClr val="000000"/>
                </a:solidFill>
                <a:latin typeface="DM Sans Italics"/>
              </a:rPr>
              <a:t>customer_id,</a:t>
            </a:r>
            <a:r>
              <a:rPr lang="en-US" sz="1931">
                <a:solidFill>
                  <a:srgbClr val="000000"/>
                </a:solidFill>
                <a:latin typeface="DM Sans"/>
              </a:rPr>
              <a:t> date, quantity)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31">
                <a:solidFill>
                  <a:srgbClr val="000000"/>
                </a:solidFill>
                <a:latin typeface="DM Sans Bold Italics"/>
              </a:rPr>
              <a:t>customer_id </a:t>
            </a:r>
            <a:r>
              <a:rPr lang="en-US" sz="1931">
                <a:solidFill>
                  <a:srgbClr val="000000"/>
                </a:solidFill>
                <a:latin typeface="DM Sans Bold"/>
              </a:rPr>
              <a:t>MEI Customers(customer_id)</a:t>
            </a:r>
          </a:p>
          <a:p>
            <a:pPr>
              <a:lnSpc>
                <a:spcPts val="2143"/>
              </a:lnSpc>
            </a:pPr>
            <a:endParaRPr lang="en-US" sz="1931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Order_Details (</a:t>
            </a:r>
            <a:r>
              <a:rPr lang="en-US" sz="1931" u="sng">
                <a:solidFill>
                  <a:srgbClr val="000000"/>
                </a:solidFill>
                <a:latin typeface="DM Sans Italics"/>
              </a:rPr>
              <a:t>order_id </a:t>
            </a:r>
            <a:r>
              <a:rPr lang="en-US" sz="1931" u="sng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931" u="sng">
                <a:solidFill>
                  <a:srgbClr val="000000"/>
                </a:solidFill>
                <a:latin typeface="DM Sans Italics"/>
              </a:rPr>
              <a:t>hat_id</a:t>
            </a:r>
            <a:r>
              <a:rPr lang="en-US" sz="1931" u="sng">
                <a:solidFill>
                  <a:srgbClr val="000000"/>
                </a:solidFill>
                <a:latin typeface="DM Sans"/>
              </a:rPr>
              <a:t>,</a:t>
            </a:r>
            <a:r>
              <a:rPr lang="en-US" sz="1931">
                <a:solidFill>
                  <a:srgbClr val="000000"/>
                </a:solidFill>
                <a:latin typeface="DM Sans"/>
              </a:rPr>
              <a:t> quantity)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31">
                <a:solidFill>
                  <a:srgbClr val="000000"/>
                </a:solidFill>
                <a:latin typeface="DM Sans Bold Italics"/>
              </a:rPr>
              <a:t>hat_id </a:t>
            </a:r>
            <a:r>
              <a:rPr lang="en-US" sz="1931">
                <a:solidFill>
                  <a:srgbClr val="000000"/>
                </a:solidFill>
                <a:latin typeface="DM Sans Bold"/>
              </a:rPr>
              <a:t>MEI Hats(hat_id)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31">
                <a:solidFill>
                  <a:srgbClr val="000000"/>
                </a:solidFill>
                <a:latin typeface="DM Sans Bold Italics"/>
              </a:rPr>
              <a:t>order_id </a:t>
            </a:r>
            <a:r>
              <a:rPr lang="en-US" sz="1931">
                <a:solidFill>
                  <a:srgbClr val="000000"/>
                </a:solidFill>
                <a:latin typeface="DM Sans Bold"/>
              </a:rPr>
              <a:t>MEI Orders(order_id) </a:t>
            </a:r>
          </a:p>
          <a:p>
            <a:pPr>
              <a:lnSpc>
                <a:spcPts val="2143"/>
              </a:lnSpc>
            </a:pPr>
            <a:endParaRPr lang="en-US" sz="1931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Bills (</a:t>
            </a:r>
            <a:r>
              <a:rPr lang="en-US" sz="1931" u="sng">
                <a:solidFill>
                  <a:srgbClr val="000000"/>
                </a:solidFill>
                <a:latin typeface="DM Sans"/>
              </a:rPr>
              <a:t>bill_id</a:t>
            </a:r>
            <a:r>
              <a:rPr lang="en-US" sz="1931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931">
                <a:solidFill>
                  <a:srgbClr val="000000"/>
                </a:solidFill>
                <a:latin typeface="DM Sans Italics"/>
              </a:rPr>
              <a:t>order_id</a:t>
            </a:r>
            <a:r>
              <a:rPr lang="en-US" sz="1931">
                <a:solidFill>
                  <a:srgbClr val="000000"/>
                </a:solidFill>
                <a:latin typeface="DM Sans"/>
              </a:rPr>
              <a:t>, tax, price, payment_method)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31">
                <a:solidFill>
                  <a:srgbClr val="000000"/>
                </a:solidFill>
                <a:latin typeface="DM Sans Bold Italics"/>
              </a:rPr>
              <a:t>order_id</a:t>
            </a:r>
            <a:r>
              <a:rPr lang="en-US" sz="1931">
                <a:solidFill>
                  <a:srgbClr val="000000"/>
                </a:solidFill>
                <a:latin typeface="DM Sans Bold"/>
              </a:rPr>
              <a:t> MEI Orders(order_id)</a:t>
            </a:r>
          </a:p>
          <a:p>
            <a:pPr>
              <a:lnSpc>
                <a:spcPts val="2143"/>
              </a:lnSpc>
            </a:pPr>
            <a:endParaRPr lang="en-US" sz="1931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Delivery (</a:t>
            </a:r>
            <a:r>
              <a:rPr lang="en-US" sz="1931" u="sng">
                <a:solidFill>
                  <a:srgbClr val="000000"/>
                </a:solidFill>
                <a:latin typeface="DM Sans"/>
              </a:rPr>
              <a:t>delivery_id</a:t>
            </a:r>
            <a:r>
              <a:rPr lang="en-US" sz="1931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931">
                <a:solidFill>
                  <a:srgbClr val="000000"/>
                </a:solidFill>
                <a:latin typeface="DM Sans Italics"/>
              </a:rPr>
              <a:t>order_id</a:t>
            </a:r>
            <a:r>
              <a:rPr lang="en-US" sz="1931">
                <a:solidFill>
                  <a:srgbClr val="000000"/>
                </a:solidFill>
                <a:latin typeface="DM Sans"/>
              </a:rPr>
              <a:t>, arrival_date)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31">
                <a:solidFill>
                  <a:srgbClr val="000000"/>
                </a:solidFill>
                <a:latin typeface="DM Sans Bold Italics"/>
              </a:rPr>
              <a:t>order_id</a:t>
            </a:r>
            <a:r>
              <a:rPr lang="en-US" sz="1931">
                <a:solidFill>
                  <a:srgbClr val="000000"/>
                </a:solidFill>
                <a:latin typeface="DM Sans Bold"/>
              </a:rPr>
              <a:t> MEI Orders(order_id)</a:t>
            </a:r>
          </a:p>
          <a:p>
            <a:pPr>
              <a:lnSpc>
                <a:spcPts val="2143"/>
              </a:lnSpc>
              <a:spcBef>
                <a:spcPct val="0"/>
              </a:spcBef>
            </a:pPr>
            <a:endParaRPr lang="en-US" sz="1931">
              <a:solidFill>
                <a:srgbClr val="000000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930528" y="8122680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9" name="AutoShape 9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0" name="AutoShape 10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1" name="AutoShape 11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2" name="AutoShape 12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3" name="TextBox 13"/>
          <p:cNvSpPr txBox="1"/>
          <p:nvPr/>
        </p:nvSpPr>
        <p:spPr>
          <a:xfrm>
            <a:off x="5660350" y="288798"/>
            <a:ext cx="6967300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DDL COMMANDS</a:t>
            </a:r>
          </a:p>
        </p:txBody>
      </p:sp>
      <p:sp>
        <p:nvSpPr>
          <p:cNvPr id="14" name="Freeform 14"/>
          <p:cNvSpPr/>
          <p:nvPr/>
        </p:nvSpPr>
        <p:spPr>
          <a:xfrm rot="-10800000">
            <a:off x="6374" y="8072855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5" name="Freeform 15"/>
          <p:cNvSpPr/>
          <p:nvPr/>
        </p:nvSpPr>
        <p:spPr>
          <a:xfrm>
            <a:off x="725300" y="8091978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6" name="Freeform 16"/>
          <p:cNvSpPr/>
          <p:nvPr/>
        </p:nvSpPr>
        <p:spPr>
          <a:xfrm>
            <a:off x="0" y="8817278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299"/>
                </a:lnTo>
                <a:lnTo>
                  <a:pt x="0" y="7252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7" name="Freeform 17"/>
          <p:cNvSpPr/>
          <p:nvPr/>
        </p:nvSpPr>
        <p:spPr>
          <a:xfrm rot="-10800000">
            <a:off x="0" y="9542577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8" name="Freeform 18"/>
          <p:cNvSpPr/>
          <p:nvPr/>
        </p:nvSpPr>
        <p:spPr>
          <a:xfrm rot="-5400000">
            <a:off x="725300" y="9542577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9" name="Freeform 19"/>
          <p:cNvSpPr/>
          <p:nvPr/>
        </p:nvSpPr>
        <p:spPr>
          <a:xfrm rot="-10800000">
            <a:off x="2222961" y="9561700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299" y="0"/>
                </a:lnTo>
                <a:lnTo>
                  <a:pt x="725299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0" name="Freeform 20"/>
          <p:cNvSpPr/>
          <p:nvPr/>
        </p:nvSpPr>
        <p:spPr>
          <a:xfrm>
            <a:off x="2222961" y="8836400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299" y="0"/>
                </a:lnTo>
                <a:lnTo>
                  <a:pt x="725299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1" name="Freeform 21"/>
          <p:cNvSpPr/>
          <p:nvPr/>
        </p:nvSpPr>
        <p:spPr>
          <a:xfrm rot="5400000">
            <a:off x="2948260" y="9561700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2" name="TextBox 22"/>
          <p:cNvSpPr txBox="1"/>
          <p:nvPr/>
        </p:nvSpPr>
        <p:spPr>
          <a:xfrm>
            <a:off x="599379" y="863727"/>
            <a:ext cx="8544621" cy="754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-- Creating the table for Customers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CREATE TABLE Customers (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   customer_id INT PRIMARY KEY NOT NULL,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   name VARCHAR(255) NOT NULL,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   DOB DATE NOT NULL,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   email VARCHAR(255) NOT NULL,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   contact_info VARCHAR(255),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   address VARCHAR(255) NOT NULL);</a:t>
            </a:r>
          </a:p>
          <a:p>
            <a:pPr>
              <a:lnSpc>
                <a:spcPts val="2143"/>
              </a:lnSpc>
            </a:pPr>
            <a:endParaRPr lang="en-US" sz="1931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187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-- Creating the table for Hats first, because it is referenced by other tables</a:t>
            </a:r>
          </a:p>
          <a:p>
            <a:pPr>
              <a:lnSpc>
                <a:spcPts val="187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CREATE TABLE Hats (</a:t>
            </a:r>
          </a:p>
          <a:p>
            <a:pPr>
              <a:lnSpc>
                <a:spcPts val="187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   hat_id INT PRIMARY KEY NOT NULL,</a:t>
            </a:r>
          </a:p>
          <a:p>
            <a:pPr>
              <a:lnSpc>
                <a:spcPts val="187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   brand_id INT NOT NULL,</a:t>
            </a:r>
          </a:p>
          <a:p>
            <a:pPr>
              <a:lnSpc>
                <a:spcPts val="187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   price DECIMAL(10,2) NOT NULL,</a:t>
            </a:r>
          </a:p>
          <a:p>
            <a:pPr>
              <a:lnSpc>
                <a:spcPts val="187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   brand_name VARCHAR(255) NOT NULL,</a:t>
            </a:r>
          </a:p>
          <a:p>
            <a:pPr>
              <a:lnSpc>
                <a:spcPts val="187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   style VARCHAR(255) NOT NULL,</a:t>
            </a:r>
          </a:p>
          <a:p>
            <a:pPr>
              <a:lnSpc>
                <a:spcPts val="187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   size INT NOT NULL,</a:t>
            </a:r>
          </a:p>
          <a:p>
            <a:pPr>
              <a:lnSpc>
                <a:spcPts val="187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   quantity INT NOT NULL);</a:t>
            </a:r>
          </a:p>
          <a:p>
            <a:pPr>
              <a:lnSpc>
                <a:spcPts val="1873"/>
              </a:lnSpc>
            </a:pPr>
            <a:endParaRPr lang="en-US" sz="1931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187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-- Creating the table for Orders after Hats table has been created</a:t>
            </a:r>
          </a:p>
          <a:p>
            <a:pPr>
              <a:lnSpc>
                <a:spcPts val="187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CREATE TABLE Orders (</a:t>
            </a:r>
          </a:p>
          <a:p>
            <a:pPr>
              <a:lnSpc>
                <a:spcPts val="187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   order_id INT PRIMARY KEY NOT NULL,</a:t>
            </a:r>
          </a:p>
          <a:p>
            <a:pPr>
              <a:lnSpc>
                <a:spcPts val="187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   customer_id INT NOT NULL,</a:t>
            </a:r>
          </a:p>
          <a:p>
            <a:pPr>
              <a:lnSpc>
                <a:spcPts val="187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   hat_id INT NOT NULL,</a:t>
            </a:r>
          </a:p>
          <a:p>
            <a:pPr>
              <a:lnSpc>
                <a:spcPts val="187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   date DATE NOT NULL,</a:t>
            </a:r>
          </a:p>
          <a:p>
            <a:pPr>
              <a:lnSpc>
                <a:spcPts val="187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   quantity INT NOT NULL,</a:t>
            </a:r>
          </a:p>
          <a:p>
            <a:pPr>
              <a:lnSpc>
                <a:spcPts val="187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   FOREIGN KEY (customer_id) REFERENCES Customers(customer_id),</a:t>
            </a:r>
          </a:p>
          <a:p>
            <a:pPr>
              <a:lnSpc>
                <a:spcPts val="187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   FOREIGN KEY (hat_id) REFERENCES Hats(hat_id));</a:t>
            </a:r>
          </a:p>
          <a:p>
            <a:pPr>
              <a:lnSpc>
                <a:spcPts val="2143"/>
              </a:lnSpc>
            </a:pPr>
            <a:endParaRPr lang="en-US" sz="1931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143"/>
              </a:lnSpc>
            </a:pPr>
            <a:endParaRPr lang="en-US" sz="1931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143"/>
              </a:lnSpc>
              <a:spcBef>
                <a:spcPct val="0"/>
              </a:spcBef>
            </a:pPr>
            <a:endParaRPr lang="en-US" sz="1931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432861" y="2544472"/>
            <a:ext cx="8544621" cy="763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-- Creating the table for Delivery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CREATE TABLE Delivery (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delivery_id INT PRIMARY KEY NOT NULL,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order_id INT NOT NULL,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arrival_date DATE,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FOREIGN KEY (order_id) REFERENCES Orders(order_id)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);</a:t>
            </a:r>
          </a:p>
          <a:p>
            <a:pPr>
              <a:lnSpc>
                <a:spcPts val="2143"/>
              </a:lnSpc>
            </a:pPr>
            <a:endParaRPr lang="en-US" sz="1931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-- Creating the table for Bills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CREATE TABLE Bills (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bill_id INT PRIMARY KEY NOT NULL,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order_id INT NOT NULL,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tax DECIMAL(10,2) NOT NULL,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price DECIMAL(10,2) NOT NULL,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payment_method VARCHAR(255) NOT NULL,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FOREIGN KEY (order_id) REFERENCES Orders(order_id)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);</a:t>
            </a:r>
          </a:p>
          <a:p>
            <a:pPr>
              <a:lnSpc>
                <a:spcPts val="2143"/>
              </a:lnSpc>
            </a:pPr>
            <a:endParaRPr lang="en-US" sz="1931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-- Creating an associative table for the many-to-many relationship between Orders and Hats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CREATE TABLE Order_Details (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order_id INT NOT NULL,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hat_id INT NOT NULL,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quantity INT NOT NULL,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PRIMARY KEY (order_id, hat_id),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FOREIGN KEY (order_id) REFERENCES Orders(order_id),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 FOREIGN KEY (hat_id) REFERENCES Hats(hat_id)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);</a:t>
            </a:r>
          </a:p>
          <a:p>
            <a:pPr>
              <a:lnSpc>
                <a:spcPts val="2143"/>
              </a:lnSpc>
              <a:spcBef>
                <a:spcPct val="0"/>
              </a:spcBef>
            </a:pPr>
            <a:endParaRPr lang="en-US" sz="1931">
              <a:solidFill>
                <a:srgbClr val="00000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930528" y="8122680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9" name="AutoShape 9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0" name="AutoShape 10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1" name="AutoShape 11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2" name="AutoShape 12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3" name="TextBox 13"/>
          <p:cNvSpPr txBox="1"/>
          <p:nvPr/>
        </p:nvSpPr>
        <p:spPr>
          <a:xfrm>
            <a:off x="3960431" y="552848"/>
            <a:ext cx="9899731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SQL DML SAMPLE RECORDS</a:t>
            </a:r>
          </a:p>
        </p:txBody>
      </p:sp>
      <p:sp>
        <p:nvSpPr>
          <p:cNvPr id="14" name="Freeform 14"/>
          <p:cNvSpPr/>
          <p:nvPr/>
        </p:nvSpPr>
        <p:spPr>
          <a:xfrm rot="-10800000">
            <a:off x="6374" y="8072855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5" name="Freeform 15"/>
          <p:cNvSpPr/>
          <p:nvPr/>
        </p:nvSpPr>
        <p:spPr>
          <a:xfrm>
            <a:off x="725300" y="8091978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6" name="Freeform 16"/>
          <p:cNvSpPr/>
          <p:nvPr/>
        </p:nvSpPr>
        <p:spPr>
          <a:xfrm>
            <a:off x="0" y="8817278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299"/>
                </a:lnTo>
                <a:lnTo>
                  <a:pt x="0" y="7252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7" name="Freeform 17"/>
          <p:cNvSpPr/>
          <p:nvPr/>
        </p:nvSpPr>
        <p:spPr>
          <a:xfrm rot="-10800000">
            <a:off x="0" y="9542577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8" name="Freeform 18"/>
          <p:cNvSpPr/>
          <p:nvPr/>
        </p:nvSpPr>
        <p:spPr>
          <a:xfrm rot="-5400000">
            <a:off x="725300" y="9542577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9" name="Freeform 19"/>
          <p:cNvSpPr/>
          <p:nvPr/>
        </p:nvSpPr>
        <p:spPr>
          <a:xfrm rot="-10800000">
            <a:off x="2222961" y="9561700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299" y="0"/>
                </a:lnTo>
                <a:lnTo>
                  <a:pt x="725299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0" name="Freeform 20"/>
          <p:cNvSpPr/>
          <p:nvPr/>
        </p:nvSpPr>
        <p:spPr>
          <a:xfrm>
            <a:off x="2222961" y="8836400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299" y="0"/>
                </a:lnTo>
                <a:lnTo>
                  <a:pt x="725299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1" name="Freeform 21"/>
          <p:cNvSpPr/>
          <p:nvPr/>
        </p:nvSpPr>
        <p:spPr>
          <a:xfrm rot="5400000">
            <a:off x="2948260" y="9561700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2" name="TextBox 22"/>
          <p:cNvSpPr txBox="1"/>
          <p:nvPr/>
        </p:nvSpPr>
        <p:spPr>
          <a:xfrm>
            <a:off x="118250" y="1880415"/>
            <a:ext cx="9333464" cy="6365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-- Inserting sample records into Customers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INSERT INTO Customers (customer_id, name, DOB, email, contact_info, address) VALUES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(1, 'Kassem', '1985-04-12', 'kassem@email.com', '555-1234', '123 Street'),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(2, 'Waseem', '1990-08-25', 'waseem@email.com', '555-5678', '456 Oak Avenue'),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(3, 'Muaz', '1995-02-06', 'muaz@email.com', '555-6589', '789 Pine Road'),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(4, 'Afra', '1970-01-03', 'Afra@email.com', '555-4853', '658 Cashew Road'),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(5, 'Jude', '1975-02-03', 'jude@email.com', '555-9854', '452 Almond Road');</a:t>
            </a:r>
          </a:p>
          <a:p>
            <a:pPr>
              <a:lnSpc>
                <a:spcPts val="2143"/>
              </a:lnSpc>
            </a:pPr>
            <a:endParaRPr lang="en-US" sz="1931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-- Inserting sample records into Hats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INSERT INTO Hats (hat_id, brand_id, price, brand_name, style, size, quantity) VALUES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(1, 101, 19.99, 'Nike', 'fedora', 7, 10),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(2, 102, 29.99, 'Adidas', 'beanie', 6, 15),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(3, 103, 24.99, 'PUMA', 'baseball', 7, 20);</a:t>
            </a:r>
          </a:p>
          <a:p>
            <a:pPr>
              <a:lnSpc>
                <a:spcPts val="2143"/>
              </a:lnSpc>
            </a:pPr>
            <a:endParaRPr lang="en-US" sz="1931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-- Inserting sample records into Orders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INSERT INTO Orders (order_id, customer_id, hat_id, date, quantity) VALUES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(1, 1, 1, '2023-01-15', 2),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(2, 2, 2, '2023-02-20', 1),</a:t>
            </a:r>
          </a:p>
          <a:p>
            <a:pPr>
              <a:lnSpc>
                <a:spcPts val="187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(3, 3, 3, '2023-03-10', 3);</a:t>
            </a:r>
          </a:p>
          <a:p>
            <a:pPr>
              <a:lnSpc>
                <a:spcPts val="2143"/>
              </a:lnSpc>
            </a:pPr>
            <a:endParaRPr lang="en-US" sz="1931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143"/>
              </a:lnSpc>
            </a:pPr>
            <a:endParaRPr lang="en-US" sz="1931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143"/>
              </a:lnSpc>
              <a:spcBef>
                <a:spcPct val="0"/>
              </a:spcBef>
            </a:pPr>
            <a:endParaRPr lang="en-US" sz="1931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556489" y="4784681"/>
            <a:ext cx="8607346" cy="5006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-- Inserting sample records into Delivery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INSERT INTO Delivery (delivery_id, order_id, arrival_date) VALUES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(1, 1, '2023-01-20'),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(2, 2, '2023-02-25');</a:t>
            </a:r>
          </a:p>
          <a:p>
            <a:pPr>
              <a:lnSpc>
                <a:spcPts val="2143"/>
              </a:lnSpc>
            </a:pPr>
            <a:endParaRPr lang="en-US" sz="1931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-- Inserting sample records into Bills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INSERT INTO Bills (bill_id, order_id, tax, price, payment_method) VALUES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(1, 1, 1.50, 39.98, 'credit card'),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(2, 2, 2.25, 29.99, 'credit card'),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(3, 3, 1.80, 74.97, 'debit card');</a:t>
            </a:r>
          </a:p>
          <a:p>
            <a:pPr>
              <a:lnSpc>
                <a:spcPts val="2143"/>
              </a:lnSpc>
            </a:pPr>
            <a:endParaRPr lang="en-US" sz="1931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-- Inserting sample records into Order_Details for many-to-many relationship including quantity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INSERT INTO Order_Details (order_id, hat_id, quantity) VALUES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(1, 1, 2), -- Assuming order 1 includes 2 of hat 1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(2, 2, 1), -- Assuming order 2 includes 1 of hat 2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(3, 3, 3), -- Assuming order 3 includes 3 of hat 3</a:t>
            </a:r>
          </a:p>
          <a:p>
            <a:pPr>
              <a:lnSpc>
                <a:spcPts val="2143"/>
              </a:lnSpc>
            </a:pPr>
            <a:r>
              <a:rPr lang="en-US" sz="1931">
                <a:solidFill>
                  <a:srgbClr val="000000"/>
                </a:solidFill>
                <a:latin typeface="DM Sans"/>
              </a:rPr>
              <a:t>(3, 1, 1); -- Assuming order 3 includes 1 of hat 1</a:t>
            </a:r>
          </a:p>
          <a:p>
            <a:pPr>
              <a:lnSpc>
                <a:spcPts val="2143"/>
              </a:lnSpc>
              <a:spcBef>
                <a:spcPct val="0"/>
              </a:spcBef>
            </a:pPr>
            <a:endParaRPr lang="en-US" sz="1931">
              <a:solidFill>
                <a:srgbClr val="00000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930528" y="8122680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9" name="AutoShape 9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0" name="AutoShape 10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1" name="AutoShape 11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2" name="AutoShape 12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3" name="TextBox 13"/>
          <p:cNvSpPr txBox="1"/>
          <p:nvPr/>
        </p:nvSpPr>
        <p:spPr>
          <a:xfrm>
            <a:off x="6290205" y="689588"/>
            <a:ext cx="5707591" cy="78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6"/>
              </a:lnSpc>
            </a:pPr>
            <a:r>
              <a:rPr lang="en-US" sz="5885">
                <a:solidFill>
                  <a:srgbClr val="227C9D"/>
                </a:solidFill>
                <a:latin typeface="Kollektif Bold"/>
              </a:rPr>
              <a:t>SQL QUERIES</a:t>
            </a:r>
          </a:p>
        </p:txBody>
      </p:sp>
      <p:sp>
        <p:nvSpPr>
          <p:cNvPr id="14" name="Freeform 14"/>
          <p:cNvSpPr/>
          <p:nvPr/>
        </p:nvSpPr>
        <p:spPr>
          <a:xfrm rot="-10800000">
            <a:off x="6374" y="8072855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5" name="Freeform 15"/>
          <p:cNvSpPr/>
          <p:nvPr/>
        </p:nvSpPr>
        <p:spPr>
          <a:xfrm>
            <a:off x="725300" y="8091978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6" name="Freeform 16"/>
          <p:cNvSpPr/>
          <p:nvPr/>
        </p:nvSpPr>
        <p:spPr>
          <a:xfrm>
            <a:off x="0" y="8817278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299"/>
                </a:lnTo>
                <a:lnTo>
                  <a:pt x="0" y="7252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7" name="Freeform 17"/>
          <p:cNvSpPr/>
          <p:nvPr/>
        </p:nvSpPr>
        <p:spPr>
          <a:xfrm rot="-10800000">
            <a:off x="0" y="9542577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8" name="Freeform 18"/>
          <p:cNvSpPr/>
          <p:nvPr/>
        </p:nvSpPr>
        <p:spPr>
          <a:xfrm rot="-5400000">
            <a:off x="725300" y="9542577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9" name="Freeform 19"/>
          <p:cNvSpPr/>
          <p:nvPr/>
        </p:nvSpPr>
        <p:spPr>
          <a:xfrm rot="-10800000">
            <a:off x="2222961" y="9561700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299" y="0"/>
                </a:lnTo>
                <a:lnTo>
                  <a:pt x="725299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0" name="Freeform 20"/>
          <p:cNvSpPr/>
          <p:nvPr/>
        </p:nvSpPr>
        <p:spPr>
          <a:xfrm>
            <a:off x="2222961" y="8836400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299" y="0"/>
                </a:lnTo>
                <a:lnTo>
                  <a:pt x="725299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1" name="Freeform 21"/>
          <p:cNvSpPr/>
          <p:nvPr/>
        </p:nvSpPr>
        <p:spPr>
          <a:xfrm rot="5400000">
            <a:off x="2948260" y="9561700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2" name="TextBox 22"/>
          <p:cNvSpPr txBox="1"/>
          <p:nvPr/>
        </p:nvSpPr>
        <p:spPr>
          <a:xfrm>
            <a:off x="369024" y="2094362"/>
            <a:ext cx="8964442" cy="1950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3"/>
              </a:lnSpc>
            </a:pPr>
            <a:r>
              <a:rPr lang="en-US" sz="2300">
                <a:solidFill>
                  <a:srgbClr val="227C9D"/>
                </a:solidFill>
                <a:latin typeface="DM Sans Bold"/>
              </a:rPr>
              <a:t>Query 1: DELETE using IS NULL</a:t>
            </a:r>
          </a:p>
          <a:p>
            <a:pPr algn="just">
              <a:lnSpc>
                <a:spcPts val="2553"/>
              </a:lnSpc>
            </a:pPr>
            <a:endParaRPr lang="en-US" sz="2300">
              <a:solidFill>
                <a:srgbClr val="227C9D"/>
              </a:solidFill>
              <a:latin typeface="DM Sans Bold"/>
            </a:endParaRPr>
          </a:p>
          <a:p>
            <a:pPr algn="just">
              <a:lnSpc>
                <a:spcPts val="2553"/>
              </a:lnSpc>
            </a:pPr>
            <a:r>
              <a:rPr lang="en-US" sz="2300">
                <a:solidFill>
                  <a:srgbClr val="227C9D"/>
                </a:solidFill>
                <a:latin typeface="DM Sans"/>
              </a:rPr>
              <a:t>This query would delete records from the Hats table where the Quantity is NULL</a:t>
            </a:r>
          </a:p>
          <a:p>
            <a:pPr algn="just">
              <a:lnSpc>
                <a:spcPts val="2553"/>
              </a:lnSpc>
            </a:pPr>
            <a:endParaRPr lang="en-US" sz="2300">
              <a:solidFill>
                <a:srgbClr val="227C9D"/>
              </a:solidFill>
              <a:latin typeface="DM Sans"/>
            </a:endParaRPr>
          </a:p>
          <a:p>
            <a:pPr algn="just">
              <a:lnSpc>
                <a:spcPts val="2553"/>
              </a:lnSpc>
              <a:spcBef>
                <a:spcPct val="0"/>
              </a:spcBef>
            </a:pPr>
            <a:r>
              <a:rPr lang="en-US" sz="2300">
                <a:solidFill>
                  <a:srgbClr val="004AAD"/>
                </a:solidFill>
                <a:latin typeface="DM Sans"/>
              </a:rPr>
              <a:t>DELETE FROM Hats WHERE quantity IS NULL;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69024" y="4591530"/>
            <a:ext cx="8964442" cy="2598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3"/>
              </a:lnSpc>
            </a:pPr>
            <a:r>
              <a:rPr lang="en-US" sz="2300">
                <a:solidFill>
                  <a:srgbClr val="227C9D"/>
                </a:solidFill>
                <a:latin typeface="DM Sans Bold"/>
              </a:rPr>
              <a:t>Query 2: SELECT with INNER JOIN and LIKE</a:t>
            </a:r>
          </a:p>
          <a:p>
            <a:pPr algn="just">
              <a:lnSpc>
                <a:spcPts val="2553"/>
              </a:lnSpc>
            </a:pPr>
            <a:endParaRPr lang="en-US" sz="2300">
              <a:solidFill>
                <a:srgbClr val="227C9D"/>
              </a:solidFill>
              <a:latin typeface="DM Sans Bold"/>
            </a:endParaRPr>
          </a:p>
          <a:p>
            <a:pPr algn="just">
              <a:lnSpc>
                <a:spcPts val="2553"/>
              </a:lnSpc>
            </a:pPr>
            <a:r>
              <a:rPr lang="en-US" sz="2300">
                <a:solidFill>
                  <a:srgbClr val="227C9D"/>
                </a:solidFill>
                <a:latin typeface="DM Sans"/>
              </a:rPr>
              <a:t>This query retrieves all records that join the Hats and Order_Details tables based on a condition that involves a text pattern (LIKE).</a:t>
            </a:r>
          </a:p>
          <a:p>
            <a:pPr algn="just">
              <a:lnSpc>
                <a:spcPts val="2553"/>
              </a:lnSpc>
            </a:pPr>
            <a:endParaRPr lang="en-US" sz="2300">
              <a:solidFill>
                <a:srgbClr val="227C9D"/>
              </a:solidFill>
              <a:latin typeface="DM Sans"/>
            </a:endParaRPr>
          </a:p>
          <a:p>
            <a:pPr algn="just">
              <a:lnSpc>
                <a:spcPts val="2553"/>
              </a:lnSpc>
              <a:spcBef>
                <a:spcPct val="0"/>
              </a:spcBef>
            </a:pPr>
            <a:r>
              <a:rPr lang="en-US" sz="2300">
                <a:solidFill>
                  <a:srgbClr val="004AAD"/>
                </a:solidFill>
                <a:latin typeface="DM Sans"/>
              </a:rPr>
              <a:t>SELECT * FROM Hats INNER JOIN Order_Details ON Hats.hat_id = Order_Details.hat_id WHERE Hats.style LIKE 'fedo%';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60586" y="3544918"/>
            <a:ext cx="8070599" cy="1950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3"/>
              </a:lnSpc>
            </a:pPr>
            <a:r>
              <a:rPr lang="en-US" sz="2300">
                <a:solidFill>
                  <a:srgbClr val="227C9D"/>
                </a:solidFill>
                <a:latin typeface="DM Sans Bold"/>
              </a:rPr>
              <a:t>Query 3: SELECT with UNION ALL</a:t>
            </a:r>
          </a:p>
          <a:p>
            <a:pPr algn="just">
              <a:lnSpc>
                <a:spcPts val="2553"/>
              </a:lnSpc>
            </a:pPr>
            <a:endParaRPr lang="en-US" sz="2300">
              <a:solidFill>
                <a:srgbClr val="227C9D"/>
              </a:solidFill>
              <a:latin typeface="DM Sans Bold"/>
            </a:endParaRPr>
          </a:p>
          <a:p>
            <a:pPr algn="just">
              <a:lnSpc>
                <a:spcPts val="2553"/>
              </a:lnSpc>
            </a:pPr>
            <a:r>
              <a:rPr lang="en-US" sz="2300">
                <a:solidFill>
                  <a:srgbClr val="227C9D"/>
                </a:solidFill>
                <a:latin typeface="DM Sans"/>
              </a:rPr>
              <a:t>This query selects all records from both Hats and Orders tables. It combines all records, including duplicates.</a:t>
            </a:r>
          </a:p>
          <a:p>
            <a:pPr algn="just">
              <a:lnSpc>
                <a:spcPts val="2553"/>
              </a:lnSpc>
            </a:pPr>
            <a:endParaRPr lang="en-US" sz="2300">
              <a:solidFill>
                <a:srgbClr val="227C9D"/>
              </a:solidFill>
              <a:latin typeface="DM Sans"/>
            </a:endParaRPr>
          </a:p>
          <a:p>
            <a:pPr algn="just">
              <a:lnSpc>
                <a:spcPts val="2553"/>
              </a:lnSpc>
              <a:spcBef>
                <a:spcPct val="0"/>
              </a:spcBef>
            </a:pPr>
            <a:r>
              <a:rPr lang="en-US" sz="2300">
                <a:solidFill>
                  <a:srgbClr val="004AAD"/>
                </a:solidFill>
                <a:latin typeface="DM Sans"/>
              </a:rPr>
              <a:t>SELECT * FROM Hats UNION ALL SELECT * FROM Orders;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060586" y="6504909"/>
            <a:ext cx="8070599" cy="2921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3"/>
              </a:lnSpc>
            </a:pPr>
            <a:r>
              <a:rPr lang="en-US" sz="2300">
                <a:solidFill>
                  <a:srgbClr val="227C9D"/>
                </a:solidFill>
                <a:latin typeface="DM Sans Bold"/>
              </a:rPr>
              <a:t>Query 4: SELECT with EXISTS and subquery</a:t>
            </a:r>
          </a:p>
          <a:p>
            <a:pPr algn="just">
              <a:lnSpc>
                <a:spcPts val="2553"/>
              </a:lnSpc>
            </a:pPr>
            <a:endParaRPr lang="en-US" sz="2300">
              <a:solidFill>
                <a:srgbClr val="227C9D"/>
              </a:solidFill>
              <a:latin typeface="DM Sans Bold"/>
            </a:endParaRPr>
          </a:p>
          <a:p>
            <a:pPr algn="just">
              <a:lnSpc>
                <a:spcPts val="2553"/>
              </a:lnSpc>
            </a:pPr>
            <a:r>
              <a:rPr lang="en-US" sz="2300">
                <a:solidFill>
                  <a:srgbClr val="227C9D"/>
                </a:solidFill>
                <a:latin typeface="DM Sans"/>
              </a:rPr>
              <a:t>This query selects the brand_name from Hats where there exists a corresponding entry in the Order_Details table with a quantity less than 5.</a:t>
            </a:r>
          </a:p>
          <a:p>
            <a:pPr algn="just">
              <a:lnSpc>
                <a:spcPts val="2553"/>
              </a:lnSpc>
            </a:pPr>
            <a:endParaRPr lang="en-US" sz="2300">
              <a:solidFill>
                <a:srgbClr val="227C9D"/>
              </a:solidFill>
              <a:latin typeface="DM Sans"/>
            </a:endParaRPr>
          </a:p>
          <a:p>
            <a:pPr algn="just">
              <a:lnSpc>
                <a:spcPts val="2553"/>
              </a:lnSpc>
              <a:spcBef>
                <a:spcPct val="0"/>
              </a:spcBef>
            </a:pPr>
            <a:r>
              <a:rPr lang="en-US" sz="2300">
                <a:solidFill>
                  <a:srgbClr val="004AAD"/>
                </a:solidFill>
                <a:latin typeface="DM Sans"/>
              </a:rPr>
              <a:t>SELECT brand_name FROM Hats WHERE EXISTS ( SELECT * FROM Order_Details WHERE Hats.hat_id = Order_Details.hat_id AND quantity &lt; 5);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1999" y="2324100"/>
            <a:ext cx="13821863" cy="7010400"/>
            <a:chOff x="0" y="0"/>
            <a:chExt cx="1736053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36053" cy="812800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0074" y="0"/>
                  </a:moveTo>
                  <a:lnTo>
                    <a:pt x="1685980" y="0"/>
                  </a:lnTo>
                  <a:cubicBezTo>
                    <a:pt x="1699260" y="0"/>
                    <a:pt x="1711996" y="5276"/>
                    <a:pt x="1721387" y="14666"/>
                  </a:cubicBezTo>
                  <a:cubicBezTo>
                    <a:pt x="1730778" y="24057"/>
                    <a:pt x="1736053" y="36793"/>
                    <a:pt x="1736053" y="50074"/>
                  </a:cubicBezTo>
                  <a:lnTo>
                    <a:pt x="1736053" y="762726"/>
                  </a:lnTo>
                  <a:cubicBezTo>
                    <a:pt x="1736053" y="790381"/>
                    <a:pt x="1713635" y="812800"/>
                    <a:pt x="1685980" y="812800"/>
                  </a:cubicBezTo>
                  <a:lnTo>
                    <a:pt x="50074" y="812800"/>
                  </a:lnTo>
                  <a:cubicBezTo>
                    <a:pt x="22419" y="812800"/>
                    <a:pt x="0" y="790381"/>
                    <a:pt x="0" y="762726"/>
                  </a:cubicBezTo>
                  <a:lnTo>
                    <a:pt x="0" y="50074"/>
                  </a:lnTo>
                  <a:cubicBezTo>
                    <a:pt x="0" y="22419"/>
                    <a:pt x="22419" y="0"/>
                    <a:pt x="50074" y="0"/>
                  </a:cubicBezTo>
                  <a:close/>
                </a:path>
              </a:pathLst>
            </a:custGeom>
            <a:solidFill>
              <a:srgbClr val="43C9B0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736053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2649248" y="7243143"/>
            <a:ext cx="7415398" cy="3565095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2076C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9" name="AutoShape 9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2076C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0" name="AutoShape 10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2076C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4" name="TextBox 14"/>
          <p:cNvSpPr txBox="1"/>
          <p:nvPr/>
        </p:nvSpPr>
        <p:spPr>
          <a:xfrm>
            <a:off x="-38805" y="1190776"/>
            <a:ext cx="645045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dirty="0">
                <a:solidFill>
                  <a:srgbClr val="227C9D"/>
                </a:solidFill>
                <a:latin typeface="Kollektif Bold"/>
              </a:rPr>
              <a:t>Algebra Notations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35188" y="2474387"/>
            <a:ext cx="13122273" cy="6115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Example Query: </a:t>
            </a:r>
            <a:endParaRPr lang="en-US" sz="5400" dirty="0">
              <a:solidFill>
                <a:srgbClr val="91D7F2"/>
              </a:solidFill>
              <a:latin typeface="DM Sans Bold"/>
            </a:endParaRPr>
          </a:p>
          <a:p>
            <a:pPr>
              <a:lnSpc>
                <a:spcPct val="150000"/>
              </a:lnSpc>
            </a:pPr>
            <a:r>
              <a:rPr lang="en-US" sz="5400" dirty="0"/>
              <a:t>Retrieve a list of all bills with the customer's name, bill ID, and total price for orders placed by customers who have purchased hats from the brand named "Hat Hub”</a:t>
            </a:r>
            <a:endParaRPr lang="en-US" sz="5400" dirty="0">
              <a:solidFill>
                <a:srgbClr val="91D7F2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" name="Freeform 3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4" name="Freeform 4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5" name="Freeform 5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6" name="Freeform 6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7" name="Freeform 7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grpSp>
        <p:nvGrpSpPr>
          <p:cNvPr id="8" name="Group 8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2" name="AutoShape 12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3" name="AutoShape 13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4" name="AutoShape 14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5" name="AutoShape 15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6" name="AutoShape 16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8" name="TextBox 18"/>
          <p:cNvSpPr txBox="1"/>
          <p:nvPr/>
        </p:nvSpPr>
        <p:spPr>
          <a:xfrm>
            <a:off x="216626" y="1020060"/>
            <a:ext cx="18071374" cy="826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2"/>
              </a:lnSpc>
            </a:pPr>
            <a:r>
              <a:rPr lang="en-US" sz="6600" dirty="0"/>
              <a:t>a. Projection, Selection, and Joins </a:t>
            </a:r>
            <a:endParaRPr lang="en-US" sz="6442" dirty="0">
              <a:solidFill>
                <a:srgbClr val="227C9D"/>
              </a:solidFill>
              <a:latin typeface="Kollektif Bold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51CD26-1359-40DB-530B-AA12D8B059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577" y="2810493"/>
            <a:ext cx="15221114" cy="63299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" name="Freeform 3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4" name="Freeform 4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5" name="Freeform 5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6" name="Freeform 6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7" name="Freeform 7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grpSp>
        <p:nvGrpSpPr>
          <p:cNvPr id="8" name="Group 8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2" name="AutoShape 12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3" name="AutoShape 13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4" name="AutoShape 14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5" name="AutoShape 15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6" name="AutoShape 16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8" name="TextBox 18"/>
          <p:cNvSpPr txBox="1"/>
          <p:nvPr/>
        </p:nvSpPr>
        <p:spPr>
          <a:xfrm>
            <a:off x="216626" y="1020060"/>
            <a:ext cx="18071374" cy="826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2"/>
              </a:lnSpc>
            </a:pPr>
            <a:r>
              <a:rPr lang="en-US" sz="6600" dirty="0"/>
              <a:t>a. Projection, Selection, and Joins </a:t>
            </a:r>
            <a:endParaRPr lang="en-US" sz="6442" dirty="0">
              <a:solidFill>
                <a:srgbClr val="227C9D"/>
              </a:solidFill>
              <a:latin typeface="Kollektif Bold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CDF2497-F1B2-A445-B29E-774E52F605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2660" y="2178825"/>
            <a:ext cx="14385540" cy="778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0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2076C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2076C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2076C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9" name="TextBox 9"/>
          <p:cNvSpPr txBox="1"/>
          <p:nvPr/>
        </p:nvSpPr>
        <p:spPr>
          <a:xfrm>
            <a:off x="1612053" y="806630"/>
            <a:ext cx="14599449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6600" dirty="0"/>
              <a:t>b. Union, Intersection, and Selection: </a:t>
            </a:r>
            <a:endParaRPr lang="en-US" sz="6599" dirty="0">
              <a:solidFill>
                <a:srgbClr val="227C9D"/>
              </a:solidFill>
              <a:latin typeface="Kollektif Bold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B14314CD-3476-9D9F-F82B-817064A8F625}"/>
              </a:ext>
            </a:extLst>
          </p:cNvPr>
          <p:cNvSpPr txBox="1"/>
          <p:nvPr/>
        </p:nvSpPr>
        <p:spPr>
          <a:xfrm>
            <a:off x="939390" y="3775454"/>
            <a:ext cx="6344284" cy="494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1"/>
              </a:lnSpc>
            </a:pPr>
            <a:r>
              <a:rPr lang="en-US" sz="3062" dirty="0">
                <a:solidFill>
                  <a:srgbClr val="91D7F2"/>
                </a:solidFill>
                <a:latin typeface="DM Sans Bold"/>
              </a:rPr>
              <a:t>SQL</a:t>
            </a:r>
          </a:p>
        </p:txBody>
      </p:sp>
      <p:grpSp>
        <p:nvGrpSpPr>
          <p:cNvPr id="13" name="Group 2">
            <a:extLst>
              <a:ext uri="{FF2B5EF4-FFF2-40B4-BE49-F238E27FC236}">
                <a16:creationId xmlns:a16="http://schemas.microsoft.com/office/drawing/2014/main" id="{27FAB5D6-151E-0B32-2A7E-57D5B0BB9EE0}"/>
              </a:ext>
            </a:extLst>
          </p:cNvPr>
          <p:cNvGrpSpPr/>
          <p:nvPr/>
        </p:nvGrpSpPr>
        <p:grpSpPr>
          <a:xfrm>
            <a:off x="685800" y="2476500"/>
            <a:ext cx="9372600" cy="7238999"/>
            <a:chOff x="0" y="0"/>
            <a:chExt cx="1736053" cy="81280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7FA68255-2651-111A-2253-D8754BEF8575}"/>
                </a:ext>
              </a:extLst>
            </p:cNvPr>
            <p:cNvSpPr/>
            <p:nvPr/>
          </p:nvSpPr>
          <p:spPr>
            <a:xfrm>
              <a:off x="0" y="0"/>
              <a:ext cx="1736053" cy="812800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0074" y="0"/>
                  </a:moveTo>
                  <a:lnTo>
                    <a:pt x="1685980" y="0"/>
                  </a:lnTo>
                  <a:cubicBezTo>
                    <a:pt x="1699260" y="0"/>
                    <a:pt x="1711996" y="5276"/>
                    <a:pt x="1721387" y="14666"/>
                  </a:cubicBezTo>
                  <a:cubicBezTo>
                    <a:pt x="1730778" y="24057"/>
                    <a:pt x="1736053" y="36793"/>
                    <a:pt x="1736053" y="50074"/>
                  </a:cubicBezTo>
                  <a:lnTo>
                    <a:pt x="1736053" y="762726"/>
                  </a:lnTo>
                  <a:cubicBezTo>
                    <a:pt x="1736053" y="790381"/>
                    <a:pt x="1713635" y="812800"/>
                    <a:pt x="1685980" y="812800"/>
                  </a:cubicBezTo>
                  <a:lnTo>
                    <a:pt x="50074" y="812800"/>
                  </a:lnTo>
                  <a:cubicBezTo>
                    <a:pt x="22419" y="812800"/>
                    <a:pt x="0" y="790381"/>
                    <a:pt x="0" y="762726"/>
                  </a:cubicBezTo>
                  <a:lnTo>
                    <a:pt x="0" y="50074"/>
                  </a:lnTo>
                  <a:cubicBezTo>
                    <a:pt x="0" y="22419"/>
                    <a:pt x="22419" y="0"/>
                    <a:pt x="50074" y="0"/>
                  </a:cubicBezTo>
                  <a:close/>
                </a:path>
              </a:pathLst>
            </a:custGeom>
            <a:solidFill>
              <a:srgbClr val="43C9B0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80794935-73DE-6283-AF15-444926CCBC5F}"/>
                </a:ext>
              </a:extLst>
            </p:cNvPr>
            <p:cNvSpPr txBox="1"/>
            <p:nvPr/>
          </p:nvSpPr>
          <p:spPr>
            <a:xfrm>
              <a:off x="0" y="-57150"/>
              <a:ext cx="1736053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C765361-0141-9140-2A3F-988E9564E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890" y="2960220"/>
            <a:ext cx="11695708" cy="675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3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874779" y="-3310737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2093576" y="-2585604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6" name="AutoShape 6"/>
          <p:cNvSpPr/>
          <p:nvPr/>
        </p:nvSpPr>
        <p:spPr>
          <a:xfrm>
            <a:off x="-2307522" y="-227292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7" name="AutoShape 7"/>
          <p:cNvSpPr/>
          <p:nvPr/>
        </p:nvSpPr>
        <p:spPr>
          <a:xfrm>
            <a:off x="-2487124" y="-191445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8" name="AutoShape 8"/>
          <p:cNvSpPr/>
          <p:nvPr/>
        </p:nvSpPr>
        <p:spPr>
          <a:xfrm>
            <a:off x="-2613779" y="-152818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9" name="AutoShape 9"/>
          <p:cNvSpPr/>
          <p:nvPr/>
        </p:nvSpPr>
        <p:spPr>
          <a:xfrm>
            <a:off x="-2814894" y="-106343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0" name="AutoShape 10"/>
          <p:cNvSpPr/>
          <p:nvPr/>
        </p:nvSpPr>
        <p:spPr>
          <a:xfrm>
            <a:off x="-2935714" y="-619714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1" name="AutoShape 11"/>
          <p:cNvSpPr/>
          <p:nvPr/>
        </p:nvSpPr>
        <p:spPr>
          <a:xfrm>
            <a:off x="-2909946" y="-58080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grpSp>
        <p:nvGrpSpPr>
          <p:cNvPr id="13" name="Group 13"/>
          <p:cNvGrpSpPr/>
          <p:nvPr/>
        </p:nvGrpSpPr>
        <p:grpSpPr>
          <a:xfrm rot="-2700000">
            <a:off x="13195471" y="7703913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7" name="AutoShape 17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8" name="AutoShape 18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graphicFrame>
        <p:nvGraphicFramePr>
          <p:cNvPr id="19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14060"/>
              </p:ext>
            </p:extLst>
          </p:nvPr>
        </p:nvGraphicFramePr>
        <p:xfrm>
          <a:off x="3002112" y="2292089"/>
          <a:ext cx="12390288" cy="7619648"/>
        </p:xfrm>
        <a:graphic>
          <a:graphicData uri="http://schemas.openxmlformats.org/drawingml/2006/table">
            <a:tbl>
              <a:tblPr/>
              <a:tblGrid>
                <a:gridCol w="619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5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966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 </a:t>
                      </a:r>
                    </a:p>
                    <a:p>
                      <a:pPr algn="ct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Contributions </a:t>
                      </a:r>
                    </a:p>
                    <a:p>
                      <a:pPr algn="ct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80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Waseem </a:t>
                      </a:r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Qaffaf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6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Schema Design, Writing the Python code for interface integration </a:t>
                      </a:r>
                      <a:endParaRPr lang="en-US" sz="6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0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Jude Abdel Halim </a:t>
                      </a:r>
                      <a:endParaRPr lang="en-US" sz="6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E-R Diagram Creation, Relationship between entities, Project Documentation Formatting </a:t>
                      </a:r>
                      <a:endParaRPr lang="en-US" sz="6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80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Muaz Osman </a:t>
                      </a:r>
                      <a:endParaRPr lang="en-US" sz="6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scenario, Writing of the SQL Queries, DDL Commands, and DML Commands</a:t>
                      </a:r>
                      <a:endParaRPr lang="en-US" sz="6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9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Afra Mustafa </a:t>
                      </a:r>
                      <a:endParaRPr lang="en-US" sz="6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Users Tasks, Normalization and Transposition, Project Compilation</a:t>
                      </a:r>
                      <a:endParaRPr lang="en-US" sz="6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70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Kassem Darawcha </a:t>
                      </a:r>
                      <a:endParaRPr lang="en-US" sz="6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Algebra Notations and Operations</a:t>
                      </a:r>
                      <a:endParaRPr lang="en-US" sz="6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20"/>
          <p:cNvSpPr txBox="1"/>
          <p:nvPr/>
        </p:nvSpPr>
        <p:spPr>
          <a:xfrm>
            <a:off x="4051810" y="846255"/>
            <a:ext cx="9553807" cy="1027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5"/>
              </a:lnSpc>
            </a:pPr>
            <a:r>
              <a:rPr lang="en-US" sz="7615">
                <a:solidFill>
                  <a:srgbClr val="227C9D"/>
                </a:solidFill>
                <a:latin typeface="Kollektif Bold"/>
              </a:rPr>
              <a:t>TEAM MANIFESTO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2076C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2076C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2076C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9" name="TextBox 9"/>
          <p:cNvSpPr txBox="1"/>
          <p:nvPr/>
        </p:nvSpPr>
        <p:spPr>
          <a:xfrm>
            <a:off x="1612053" y="806630"/>
            <a:ext cx="14599449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6600" dirty="0"/>
              <a:t>b. Union, Intersection, and Selection: </a:t>
            </a:r>
            <a:endParaRPr lang="en-US" sz="6599" dirty="0">
              <a:solidFill>
                <a:srgbClr val="227C9D"/>
              </a:solidFill>
              <a:latin typeface="Kollektif Bold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B14314CD-3476-9D9F-F82B-817064A8F625}"/>
              </a:ext>
            </a:extLst>
          </p:cNvPr>
          <p:cNvSpPr txBox="1"/>
          <p:nvPr/>
        </p:nvSpPr>
        <p:spPr>
          <a:xfrm>
            <a:off x="939390" y="3775454"/>
            <a:ext cx="6344284" cy="494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1"/>
              </a:lnSpc>
            </a:pPr>
            <a:r>
              <a:rPr lang="en-US" sz="3062" dirty="0">
                <a:solidFill>
                  <a:srgbClr val="91D7F2"/>
                </a:solidFill>
                <a:latin typeface="DM Sans Bold"/>
              </a:rPr>
              <a:t>SQL</a:t>
            </a:r>
          </a:p>
        </p:txBody>
      </p:sp>
      <p:grpSp>
        <p:nvGrpSpPr>
          <p:cNvPr id="13" name="Group 2">
            <a:extLst>
              <a:ext uri="{FF2B5EF4-FFF2-40B4-BE49-F238E27FC236}">
                <a16:creationId xmlns:a16="http://schemas.microsoft.com/office/drawing/2014/main" id="{27FAB5D6-151E-0B32-2A7E-57D5B0BB9EE0}"/>
              </a:ext>
            </a:extLst>
          </p:cNvPr>
          <p:cNvGrpSpPr/>
          <p:nvPr/>
        </p:nvGrpSpPr>
        <p:grpSpPr>
          <a:xfrm>
            <a:off x="685800" y="2476500"/>
            <a:ext cx="15525702" cy="7238999"/>
            <a:chOff x="0" y="0"/>
            <a:chExt cx="1736053" cy="81280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7FA68255-2651-111A-2253-D8754BEF8575}"/>
                </a:ext>
              </a:extLst>
            </p:cNvPr>
            <p:cNvSpPr/>
            <p:nvPr/>
          </p:nvSpPr>
          <p:spPr>
            <a:xfrm>
              <a:off x="0" y="0"/>
              <a:ext cx="1736053" cy="812800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0074" y="0"/>
                  </a:moveTo>
                  <a:lnTo>
                    <a:pt x="1685980" y="0"/>
                  </a:lnTo>
                  <a:cubicBezTo>
                    <a:pt x="1699260" y="0"/>
                    <a:pt x="1711996" y="5276"/>
                    <a:pt x="1721387" y="14666"/>
                  </a:cubicBezTo>
                  <a:cubicBezTo>
                    <a:pt x="1730778" y="24057"/>
                    <a:pt x="1736053" y="36793"/>
                    <a:pt x="1736053" y="50074"/>
                  </a:cubicBezTo>
                  <a:lnTo>
                    <a:pt x="1736053" y="762726"/>
                  </a:lnTo>
                  <a:cubicBezTo>
                    <a:pt x="1736053" y="790381"/>
                    <a:pt x="1713635" y="812800"/>
                    <a:pt x="1685980" y="812800"/>
                  </a:cubicBezTo>
                  <a:lnTo>
                    <a:pt x="50074" y="812800"/>
                  </a:lnTo>
                  <a:cubicBezTo>
                    <a:pt x="22419" y="812800"/>
                    <a:pt x="0" y="790381"/>
                    <a:pt x="0" y="762726"/>
                  </a:cubicBezTo>
                  <a:lnTo>
                    <a:pt x="0" y="50074"/>
                  </a:lnTo>
                  <a:cubicBezTo>
                    <a:pt x="0" y="22419"/>
                    <a:pt x="22419" y="0"/>
                    <a:pt x="50074" y="0"/>
                  </a:cubicBezTo>
                  <a:close/>
                </a:path>
              </a:pathLst>
            </a:custGeom>
            <a:solidFill>
              <a:srgbClr val="43C9B0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80794935-73DE-6283-AF15-444926CCBC5F}"/>
                </a:ext>
              </a:extLst>
            </p:cNvPr>
            <p:cNvSpPr txBox="1"/>
            <p:nvPr/>
          </p:nvSpPr>
          <p:spPr>
            <a:xfrm>
              <a:off x="0" y="-57150"/>
              <a:ext cx="1736053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B7B97B1-77A8-671C-8BC4-BB39E4B9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24" y="1890156"/>
            <a:ext cx="15163800" cy="737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19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2076C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2076C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2076C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9" name="TextBox 9"/>
          <p:cNvSpPr txBox="1"/>
          <p:nvPr/>
        </p:nvSpPr>
        <p:spPr>
          <a:xfrm>
            <a:off x="1612053" y="806630"/>
            <a:ext cx="14599449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6600" dirty="0"/>
              <a:t>c. Projection, Union, and Joins </a:t>
            </a:r>
            <a:endParaRPr lang="en-US" sz="6599" dirty="0">
              <a:solidFill>
                <a:srgbClr val="227C9D"/>
              </a:solidFill>
              <a:latin typeface="Kollektif Bold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B14314CD-3476-9D9F-F82B-817064A8F625}"/>
              </a:ext>
            </a:extLst>
          </p:cNvPr>
          <p:cNvSpPr txBox="1"/>
          <p:nvPr/>
        </p:nvSpPr>
        <p:spPr>
          <a:xfrm>
            <a:off x="939390" y="3775454"/>
            <a:ext cx="6344284" cy="494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1"/>
              </a:lnSpc>
            </a:pPr>
            <a:r>
              <a:rPr lang="en-US" sz="3062" dirty="0">
                <a:solidFill>
                  <a:srgbClr val="91D7F2"/>
                </a:solidFill>
                <a:latin typeface="DM Sans Bold"/>
              </a:rPr>
              <a:t>SQL</a:t>
            </a:r>
          </a:p>
        </p:txBody>
      </p:sp>
      <p:grpSp>
        <p:nvGrpSpPr>
          <p:cNvPr id="13" name="Group 2">
            <a:extLst>
              <a:ext uri="{FF2B5EF4-FFF2-40B4-BE49-F238E27FC236}">
                <a16:creationId xmlns:a16="http://schemas.microsoft.com/office/drawing/2014/main" id="{27FAB5D6-151E-0B32-2A7E-57D5B0BB9EE0}"/>
              </a:ext>
            </a:extLst>
          </p:cNvPr>
          <p:cNvGrpSpPr/>
          <p:nvPr/>
        </p:nvGrpSpPr>
        <p:grpSpPr>
          <a:xfrm>
            <a:off x="685799" y="2476501"/>
            <a:ext cx="14599449" cy="6705600"/>
            <a:chOff x="0" y="0"/>
            <a:chExt cx="1736053" cy="81280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7FA68255-2651-111A-2253-D8754BEF8575}"/>
                </a:ext>
              </a:extLst>
            </p:cNvPr>
            <p:cNvSpPr/>
            <p:nvPr/>
          </p:nvSpPr>
          <p:spPr>
            <a:xfrm>
              <a:off x="0" y="0"/>
              <a:ext cx="1736053" cy="812800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0074" y="0"/>
                  </a:moveTo>
                  <a:lnTo>
                    <a:pt x="1685980" y="0"/>
                  </a:lnTo>
                  <a:cubicBezTo>
                    <a:pt x="1699260" y="0"/>
                    <a:pt x="1711996" y="5276"/>
                    <a:pt x="1721387" y="14666"/>
                  </a:cubicBezTo>
                  <a:cubicBezTo>
                    <a:pt x="1730778" y="24057"/>
                    <a:pt x="1736053" y="36793"/>
                    <a:pt x="1736053" y="50074"/>
                  </a:cubicBezTo>
                  <a:lnTo>
                    <a:pt x="1736053" y="762726"/>
                  </a:lnTo>
                  <a:cubicBezTo>
                    <a:pt x="1736053" y="790381"/>
                    <a:pt x="1713635" y="812800"/>
                    <a:pt x="1685980" y="812800"/>
                  </a:cubicBezTo>
                  <a:lnTo>
                    <a:pt x="50074" y="812800"/>
                  </a:lnTo>
                  <a:cubicBezTo>
                    <a:pt x="22419" y="812800"/>
                    <a:pt x="0" y="790381"/>
                    <a:pt x="0" y="762726"/>
                  </a:cubicBezTo>
                  <a:lnTo>
                    <a:pt x="0" y="50074"/>
                  </a:lnTo>
                  <a:cubicBezTo>
                    <a:pt x="0" y="22419"/>
                    <a:pt x="22419" y="0"/>
                    <a:pt x="50074" y="0"/>
                  </a:cubicBezTo>
                  <a:close/>
                </a:path>
              </a:pathLst>
            </a:custGeom>
            <a:solidFill>
              <a:srgbClr val="43C9B0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80794935-73DE-6283-AF15-444926CCBC5F}"/>
                </a:ext>
              </a:extLst>
            </p:cNvPr>
            <p:cNvSpPr txBox="1"/>
            <p:nvPr/>
          </p:nvSpPr>
          <p:spPr>
            <a:xfrm>
              <a:off x="0" y="-57150"/>
              <a:ext cx="1736053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6E767B09-45B8-554D-BCD6-D62739808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84" y="2400374"/>
            <a:ext cx="13326780" cy="55691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2076C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2076C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2076C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9" name="TextBox 9"/>
          <p:cNvSpPr txBox="1"/>
          <p:nvPr/>
        </p:nvSpPr>
        <p:spPr>
          <a:xfrm>
            <a:off x="1612053" y="806630"/>
            <a:ext cx="14599449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6600" dirty="0"/>
              <a:t>c. Projection, Union, and Joins </a:t>
            </a:r>
            <a:endParaRPr lang="en-US" sz="6599" dirty="0">
              <a:solidFill>
                <a:srgbClr val="227C9D"/>
              </a:solidFill>
              <a:latin typeface="Kollektif Bold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B14314CD-3476-9D9F-F82B-817064A8F625}"/>
              </a:ext>
            </a:extLst>
          </p:cNvPr>
          <p:cNvSpPr txBox="1"/>
          <p:nvPr/>
        </p:nvSpPr>
        <p:spPr>
          <a:xfrm>
            <a:off x="939390" y="3775454"/>
            <a:ext cx="6344284" cy="494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1"/>
              </a:lnSpc>
            </a:pPr>
            <a:r>
              <a:rPr lang="en-US" sz="3062" dirty="0">
                <a:solidFill>
                  <a:srgbClr val="91D7F2"/>
                </a:solidFill>
                <a:latin typeface="DM Sans Bold"/>
              </a:rPr>
              <a:t>SQL</a:t>
            </a:r>
          </a:p>
        </p:txBody>
      </p:sp>
      <p:grpSp>
        <p:nvGrpSpPr>
          <p:cNvPr id="13" name="Group 2">
            <a:extLst>
              <a:ext uri="{FF2B5EF4-FFF2-40B4-BE49-F238E27FC236}">
                <a16:creationId xmlns:a16="http://schemas.microsoft.com/office/drawing/2014/main" id="{27FAB5D6-151E-0B32-2A7E-57D5B0BB9EE0}"/>
              </a:ext>
            </a:extLst>
          </p:cNvPr>
          <p:cNvGrpSpPr/>
          <p:nvPr/>
        </p:nvGrpSpPr>
        <p:grpSpPr>
          <a:xfrm>
            <a:off x="685799" y="2476501"/>
            <a:ext cx="14599449" cy="6705600"/>
            <a:chOff x="0" y="0"/>
            <a:chExt cx="1736053" cy="81280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7FA68255-2651-111A-2253-D8754BEF8575}"/>
                </a:ext>
              </a:extLst>
            </p:cNvPr>
            <p:cNvSpPr/>
            <p:nvPr/>
          </p:nvSpPr>
          <p:spPr>
            <a:xfrm>
              <a:off x="0" y="0"/>
              <a:ext cx="1736053" cy="812800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0074" y="0"/>
                  </a:moveTo>
                  <a:lnTo>
                    <a:pt x="1685980" y="0"/>
                  </a:lnTo>
                  <a:cubicBezTo>
                    <a:pt x="1699260" y="0"/>
                    <a:pt x="1711996" y="5276"/>
                    <a:pt x="1721387" y="14666"/>
                  </a:cubicBezTo>
                  <a:cubicBezTo>
                    <a:pt x="1730778" y="24057"/>
                    <a:pt x="1736053" y="36793"/>
                    <a:pt x="1736053" y="50074"/>
                  </a:cubicBezTo>
                  <a:lnTo>
                    <a:pt x="1736053" y="762726"/>
                  </a:lnTo>
                  <a:cubicBezTo>
                    <a:pt x="1736053" y="790381"/>
                    <a:pt x="1713635" y="812800"/>
                    <a:pt x="1685980" y="812800"/>
                  </a:cubicBezTo>
                  <a:lnTo>
                    <a:pt x="50074" y="812800"/>
                  </a:lnTo>
                  <a:cubicBezTo>
                    <a:pt x="22419" y="812800"/>
                    <a:pt x="0" y="790381"/>
                    <a:pt x="0" y="762726"/>
                  </a:cubicBezTo>
                  <a:lnTo>
                    <a:pt x="0" y="50074"/>
                  </a:lnTo>
                  <a:cubicBezTo>
                    <a:pt x="0" y="22419"/>
                    <a:pt x="22419" y="0"/>
                    <a:pt x="50074" y="0"/>
                  </a:cubicBezTo>
                  <a:close/>
                </a:path>
              </a:pathLst>
            </a:custGeom>
            <a:solidFill>
              <a:srgbClr val="43C9B0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80794935-73DE-6283-AF15-444926CCBC5F}"/>
                </a:ext>
              </a:extLst>
            </p:cNvPr>
            <p:cNvSpPr txBox="1"/>
            <p:nvPr/>
          </p:nvSpPr>
          <p:spPr>
            <a:xfrm>
              <a:off x="0" y="-57150"/>
              <a:ext cx="1736053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CA9C9B6-42D7-8800-AF8D-7BCF8F53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65" y="2836977"/>
            <a:ext cx="14599449" cy="75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65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834600" y="7243143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34255" y="3626558"/>
            <a:ext cx="11372934" cy="2311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9"/>
              </a:lnSpc>
            </a:pPr>
            <a:r>
              <a:rPr lang="en-US" sz="8839">
                <a:solidFill>
                  <a:srgbClr val="227C9D"/>
                </a:solidFill>
                <a:latin typeface="Kollektif Bold"/>
              </a:rPr>
              <a:t>BONUS DEMONESTARTION</a:t>
            </a:r>
          </a:p>
        </p:txBody>
      </p:sp>
      <p:grpSp>
        <p:nvGrpSpPr>
          <p:cNvPr id="6" name="Group 6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0" name="AutoShape 10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1" name="AutoShape 11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2" name="AutoShape 12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3" name="AutoShape 13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4" name="AutoShape 14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5" name="AutoShape 15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6" name="AutoShape 16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7" name="Freeform 17"/>
          <p:cNvSpPr/>
          <p:nvPr/>
        </p:nvSpPr>
        <p:spPr>
          <a:xfrm rot="5400000">
            <a:off x="17273057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8" name="Freeform 18"/>
          <p:cNvSpPr/>
          <p:nvPr/>
        </p:nvSpPr>
        <p:spPr>
          <a:xfrm rot="-10800000" flipH="1" flipV="1">
            <a:off x="17273057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9" name="Freeform 19"/>
          <p:cNvSpPr/>
          <p:nvPr/>
        </p:nvSpPr>
        <p:spPr>
          <a:xfrm rot="5400000" flipH="1" flipV="1">
            <a:off x="1500718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0" name="Freeform 20"/>
          <p:cNvSpPr/>
          <p:nvPr/>
        </p:nvSpPr>
        <p:spPr>
          <a:xfrm rot="-10800000" flipH="1" flipV="1">
            <a:off x="1500718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1" name="Freeform 21"/>
          <p:cNvSpPr/>
          <p:nvPr/>
        </p:nvSpPr>
        <p:spPr>
          <a:xfrm>
            <a:off x="-467074" y="70069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2" name="Freeform 22"/>
          <p:cNvSpPr/>
          <p:nvPr/>
        </p:nvSpPr>
        <p:spPr>
          <a:xfrm rot="-5400000">
            <a:off x="-467074" y="917461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3" name="Freeform 23"/>
          <p:cNvSpPr/>
          <p:nvPr/>
        </p:nvSpPr>
        <p:spPr>
          <a:xfrm rot="-10800000">
            <a:off x="1770867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4" name="Freeform 24"/>
          <p:cNvSpPr/>
          <p:nvPr/>
        </p:nvSpPr>
        <p:spPr>
          <a:xfrm>
            <a:off x="1770867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5" name="Freeform 25"/>
          <p:cNvSpPr/>
          <p:nvPr/>
        </p:nvSpPr>
        <p:spPr>
          <a:xfrm rot="5400000">
            <a:off x="2854676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4189410"/>
            <a:ext cx="10620170" cy="165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E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E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" name="Freeform 3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4" name="Freeform 4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5" name="Freeform 5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6" name="Freeform 6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7" name="Freeform 7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8" name="Freeform 8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9" name="Freeform 9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0" name="Freeform 10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1" name="Freeform 11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2" name="Freeform 12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grpSp>
        <p:nvGrpSpPr>
          <p:cNvPr id="13" name="Group 13"/>
          <p:cNvGrpSpPr/>
          <p:nvPr/>
        </p:nvGrpSpPr>
        <p:grpSpPr>
          <a:xfrm>
            <a:off x="1625713" y="2732105"/>
            <a:ext cx="7010154" cy="1366705"/>
            <a:chOff x="0" y="0"/>
            <a:chExt cx="1846296" cy="35995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846296" cy="359955"/>
            </a:xfrm>
            <a:custGeom>
              <a:avLst/>
              <a:gdLst/>
              <a:ahLst/>
              <a:cxnLst/>
              <a:rect l="l" t="t" r="r" b="b"/>
              <a:pathLst>
                <a:path w="1846296" h="359955">
                  <a:moveTo>
                    <a:pt x="56324" y="0"/>
                  </a:moveTo>
                  <a:lnTo>
                    <a:pt x="1789972" y="0"/>
                  </a:lnTo>
                  <a:cubicBezTo>
                    <a:pt x="1821079" y="0"/>
                    <a:pt x="1846296" y="25217"/>
                    <a:pt x="1846296" y="56324"/>
                  </a:cubicBezTo>
                  <a:lnTo>
                    <a:pt x="1846296" y="303631"/>
                  </a:lnTo>
                  <a:cubicBezTo>
                    <a:pt x="1846296" y="334738"/>
                    <a:pt x="1821079" y="359955"/>
                    <a:pt x="1789972" y="359955"/>
                  </a:cubicBezTo>
                  <a:lnTo>
                    <a:pt x="56324" y="359955"/>
                  </a:lnTo>
                  <a:cubicBezTo>
                    <a:pt x="25217" y="359955"/>
                    <a:pt x="0" y="334738"/>
                    <a:pt x="0" y="303631"/>
                  </a:cubicBezTo>
                  <a:lnTo>
                    <a:pt x="0" y="56324"/>
                  </a:lnTo>
                  <a:cubicBezTo>
                    <a:pt x="0" y="25217"/>
                    <a:pt x="25217" y="0"/>
                    <a:pt x="56324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050"/>
              <a:ext cx="1846296" cy="3409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60254" y="2977565"/>
            <a:ext cx="6338895" cy="949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2"/>
              </a:lnSpc>
            </a:pPr>
            <a:r>
              <a:rPr lang="en-US" sz="3622">
                <a:solidFill>
                  <a:srgbClr val="FFFFFF"/>
                </a:solidFill>
                <a:latin typeface="Kollektif Bold"/>
              </a:rPr>
              <a:t>01 - PHASE I: CONCEPTUAL AND LOGICAL DESIGN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6120857" y="514766"/>
            <a:ext cx="6046286" cy="1027869"/>
            <a:chOff x="0" y="0"/>
            <a:chExt cx="1592438" cy="2707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6464427" y="792162"/>
            <a:ext cx="5702716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TABLE OF CONTENTS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625713" y="4460148"/>
            <a:ext cx="7010154" cy="1366705"/>
            <a:chOff x="0" y="0"/>
            <a:chExt cx="1846296" cy="35995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846296" cy="359955"/>
            </a:xfrm>
            <a:custGeom>
              <a:avLst/>
              <a:gdLst/>
              <a:ahLst/>
              <a:cxnLst/>
              <a:rect l="l" t="t" r="r" b="b"/>
              <a:pathLst>
                <a:path w="1846296" h="359955">
                  <a:moveTo>
                    <a:pt x="56324" y="0"/>
                  </a:moveTo>
                  <a:lnTo>
                    <a:pt x="1789972" y="0"/>
                  </a:lnTo>
                  <a:cubicBezTo>
                    <a:pt x="1821079" y="0"/>
                    <a:pt x="1846296" y="25217"/>
                    <a:pt x="1846296" y="56324"/>
                  </a:cubicBezTo>
                  <a:lnTo>
                    <a:pt x="1846296" y="303631"/>
                  </a:lnTo>
                  <a:cubicBezTo>
                    <a:pt x="1846296" y="334738"/>
                    <a:pt x="1821079" y="359955"/>
                    <a:pt x="1789972" y="359955"/>
                  </a:cubicBezTo>
                  <a:lnTo>
                    <a:pt x="56324" y="359955"/>
                  </a:lnTo>
                  <a:cubicBezTo>
                    <a:pt x="25217" y="359955"/>
                    <a:pt x="0" y="334738"/>
                    <a:pt x="0" y="303631"/>
                  </a:cubicBezTo>
                  <a:lnTo>
                    <a:pt x="0" y="56324"/>
                  </a:lnTo>
                  <a:cubicBezTo>
                    <a:pt x="0" y="25217"/>
                    <a:pt x="25217" y="0"/>
                    <a:pt x="56324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19050"/>
              <a:ext cx="1846296" cy="3409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742984" y="4728786"/>
            <a:ext cx="6775613" cy="886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7"/>
              </a:lnSpc>
            </a:pPr>
            <a:r>
              <a:rPr lang="en-US" sz="3397">
                <a:solidFill>
                  <a:srgbClr val="FFFFFF"/>
                </a:solidFill>
                <a:latin typeface="Kollektif Bold"/>
              </a:rPr>
              <a:t>02 - ENTITY AND RELATIONSHIP IDENTIFICATION 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625713" y="6228880"/>
            <a:ext cx="7010154" cy="1366705"/>
            <a:chOff x="0" y="0"/>
            <a:chExt cx="1846296" cy="35995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846296" cy="359955"/>
            </a:xfrm>
            <a:custGeom>
              <a:avLst/>
              <a:gdLst/>
              <a:ahLst/>
              <a:cxnLst/>
              <a:rect l="l" t="t" r="r" b="b"/>
              <a:pathLst>
                <a:path w="1846296" h="359955">
                  <a:moveTo>
                    <a:pt x="56324" y="0"/>
                  </a:moveTo>
                  <a:lnTo>
                    <a:pt x="1789972" y="0"/>
                  </a:lnTo>
                  <a:cubicBezTo>
                    <a:pt x="1821079" y="0"/>
                    <a:pt x="1846296" y="25217"/>
                    <a:pt x="1846296" y="56324"/>
                  </a:cubicBezTo>
                  <a:lnTo>
                    <a:pt x="1846296" y="303631"/>
                  </a:lnTo>
                  <a:cubicBezTo>
                    <a:pt x="1846296" y="334738"/>
                    <a:pt x="1821079" y="359955"/>
                    <a:pt x="1789972" y="359955"/>
                  </a:cubicBezTo>
                  <a:lnTo>
                    <a:pt x="56324" y="359955"/>
                  </a:lnTo>
                  <a:cubicBezTo>
                    <a:pt x="25217" y="359955"/>
                    <a:pt x="0" y="334738"/>
                    <a:pt x="0" y="303631"/>
                  </a:cubicBezTo>
                  <a:lnTo>
                    <a:pt x="0" y="56324"/>
                  </a:lnTo>
                  <a:cubicBezTo>
                    <a:pt x="0" y="25217"/>
                    <a:pt x="25217" y="0"/>
                    <a:pt x="56324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19050"/>
              <a:ext cx="1846296" cy="3409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860254" y="6742273"/>
            <a:ext cx="6775613" cy="45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7"/>
              </a:lnSpc>
            </a:pPr>
            <a:r>
              <a:rPr lang="en-US" sz="3397">
                <a:solidFill>
                  <a:srgbClr val="FFFFFF"/>
                </a:solidFill>
                <a:latin typeface="Kollektif Bold"/>
              </a:rPr>
              <a:t>03 - E-R DIAGRAM CREATION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9315785" y="2732105"/>
            <a:ext cx="7010154" cy="1366705"/>
            <a:chOff x="0" y="0"/>
            <a:chExt cx="1846296" cy="35995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846296" cy="359955"/>
            </a:xfrm>
            <a:custGeom>
              <a:avLst/>
              <a:gdLst/>
              <a:ahLst/>
              <a:cxnLst/>
              <a:rect l="l" t="t" r="r" b="b"/>
              <a:pathLst>
                <a:path w="1846296" h="359955">
                  <a:moveTo>
                    <a:pt x="56324" y="0"/>
                  </a:moveTo>
                  <a:lnTo>
                    <a:pt x="1789972" y="0"/>
                  </a:lnTo>
                  <a:cubicBezTo>
                    <a:pt x="1821079" y="0"/>
                    <a:pt x="1846296" y="25217"/>
                    <a:pt x="1846296" y="56324"/>
                  </a:cubicBezTo>
                  <a:lnTo>
                    <a:pt x="1846296" y="303631"/>
                  </a:lnTo>
                  <a:cubicBezTo>
                    <a:pt x="1846296" y="334738"/>
                    <a:pt x="1821079" y="359955"/>
                    <a:pt x="1789972" y="359955"/>
                  </a:cubicBezTo>
                  <a:lnTo>
                    <a:pt x="56324" y="359955"/>
                  </a:lnTo>
                  <a:cubicBezTo>
                    <a:pt x="25217" y="359955"/>
                    <a:pt x="0" y="334738"/>
                    <a:pt x="0" y="303631"/>
                  </a:cubicBezTo>
                  <a:lnTo>
                    <a:pt x="0" y="56324"/>
                  </a:lnTo>
                  <a:cubicBezTo>
                    <a:pt x="0" y="25217"/>
                    <a:pt x="25217" y="0"/>
                    <a:pt x="56324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19050"/>
              <a:ext cx="1846296" cy="3409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9667596" y="3000743"/>
            <a:ext cx="6775613" cy="886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7"/>
              </a:lnSpc>
            </a:pPr>
            <a:r>
              <a:rPr lang="en-US" sz="3397">
                <a:solidFill>
                  <a:srgbClr val="FFFFFF"/>
                </a:solidFill>
                <a:latin typeface="Kollektif Bold"/>
              </a:rPr>
              <a:t>04 - TRANSPOSITION AND NORMALIZATION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9315785" y="4460148"/>
            <a:ext cx="7010154" cy="1366705"/>
            <a:chOff x="0" y="0"/>
            <a:chExt cx="1846296" cy="35995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846296" cy="359955"/>
            </a:xfrm>
            <a:custGeom>
              <a:avLst/>
              <a:gdLst/>
              <a:ahLst/>
              <a:cxnLst/>
              <a:rect l="l" t="t" r="r" b="b"/>
              <a:pathLst>
                <a:path w="1846296" h="359955">
                  <a:moveTo>
                    <a:pt x="56324" y="0"/>
                  </a:moveTo>
                  <a:lnTo>
                    <a:pt x="1789972" y="0"/>
                  </a:lnTo>
                  <a:cubicBezTo>
                    <a:pt x="1821079" y="0"/>
                    <a:pt x="1846296" y="25217"/>
                    <a:pt x="1846296" y="56324"/>
                  </a:cubicBezTo>
                  <a:lnTo>
                    <a:pt x="1846296" y="303631"/>
                  </a:lnTo>
                  <a:cubicBezTo>
                    <a:pt x="1846296" y="334738"/>
                    <a:pt x="1821079" y="359955"/>
                    <a:pt x="1789972" y="359955"/>
                  </a:cubicBezTo>
                  <a:lnTo>
                    <a:pt x="56324" y="359955"/>
                  </a:lnTo>
                  <a:cubicBezTo>
                    <a:pt x="25217" y="359955"/>
                    <a:pt x="0" y="334738"/>
                    <a:pt x="0" y="303631"/>
                  </a:cubicBezTo>
                  <a:lnTo>
                    <a:pt x="0" y="56324"/>
                  </a:lnTo>
                  <a:cubicBezTo>
                    <a:pt x="0" y="25217"/>
                    <a:pt x="25217" y="0"/>
                    <a:pt x="56324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19050"/>
              <a:ext cx="1846296" cy="3409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9667596" y="4728786"/>
            <a:ext cx="6775613" cy="886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7"/>
              </a:lnSpc>
            </a:pPr>
            <a:r>
              <a:rPr lang="en-US" sz="3397">
                <a:solidFill>
                  <a:srgbClr val="FFFFFF"/>
                </a:solidFill>
                <a:latin typeface="Kollektif Bold"/>
              </a:rPr>
              <a:t>05 - PHASE II: PHYSICAL DESIGN 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5248060" y="8243164"/>
            <a:ext cx="7010154" cy="1366705"/>
            <a:chOff x="0" y="0"/>
            <a:chExt cx="1846296" cy="359955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846296" cy="359955"/>
            </a:xfrm>
            <a:custGeom>
              <a:avLst/>
              <a:gdLst/>
              <a:ahLst/>
              <a:cxnLst/>
              <a:rect l="l" t="t" r="r" b="b"/>
              <a:pathLst>
                <a:path w="1846296" h="359955">
                  <a:moveTo>
                    <a:pt x="56324" y="0"/>
                  </a:moveTo>
                  <a:lnTo>
                    <a:pt x="1789972" y="0"/>
                  </a:lnTo>
                  <a:cubicBezTo>
                    <a:pt x="1821079" y="0"/>
                    <a:pt x="1846296" y="25217"/>
                    <a:pt x="1846296" y="56324"/>
                  </a:cubicBezTo>
                  <a:lnTo>
                    <a:pt x="1846296" y="303631"/>
                  </a:lnTo>
                  <a:cubicBezTo>
                    <a:pt x="1846296" y="334738"/>
                    <a:pt x="1821079" y="359955"/>
                    <a:pt x="1789972" y="359955"/>
                  </a:cubicBezTo>
                  <a:lnTo>
                    <a:pt x="56324" y="359955"/>
                  </a:lnTo>
                  <a:cubicBezTo>
                    <a:pt x="25217" y="359955"/>
                    <a:pt x="0" y="334738"/>
                    <a:pt x="0" y="303631"/>
                  </a:cubicBezTo>
                  <a:lnTo>
                    <a:pt x="0" y="56324"/>
                  </a:lnTo>
                  <a:cubicBezTo>
                    <a:pt x="0" y="25217"/>
                    <a:pt x="25217" y="0"/>
                    <a:pt x="56324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19050"/>
              <a:ext cx="1846296" cy="3409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5482601" y="8719414"/>
            <a:ext cx="6775613" cy="45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7"/>
              </a:lnSpc>
            </a:pPr>
            <a:r>
              <a:rPr lang="en-US" sz="3397">
                <a:solidFill>
                  <a:srgbClr val="FFFFFF"/>
                </a:solidFill>
                <a:latin typeface="Kollektif Bold"/>
              </a:rPr>
              <a:t>07 - BONUS DEMONESTARTION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9144000" y="6348472"/>
            <a:ext cx="7122257" cy="1388560"/>
            <a:chOff x="0" y="0"/>
            <a:chExt cx="1846296" cy="359955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846296" cy="359955"/>
            </a:xfrm>
            <a:custGeom>
              <a:avLst/>
              <a:gdLst/>
              <a:ahLst/>
              <a:cxnLst/>
              <a:rect l="l" t="t" r="r" b="b"/>
              <a:pathLst>
                <a:path w="1846296" h="359955">
                  <a:moveTo>
                    <a:pt x="55437" y="0"/>
                  </a:moveTo>
                  <a:lnTo>
                    <a:pt x="1790859" y="0"/>
                  </a:lnTo>
                  <a:cubicBezTo>
                    <a:pt x="1821476" y="0"/>
                    <a:pt x="1846296" y="24820"/>
                    <a:pt x="1846296" y="55437"/>
                  </a:cubicBezTo>
                  <a:lnTo>
                    <a:pt x="1846296" y="304518"/>
                  </a:lnTo>
                  <a:cubicBezTo>
                    <a:pt x="1846296" y="319221"/>
                    <a:pt x="1840455" y="333321"/>
                    <a:pt x="1830058" y="343718"/>
                  </a:cubicBezTo>
                  <a:cubicBezTo>
                    <a:pt x="1819662" y="354114"/>
                    <a:pt x="1805561" y="359955"/>
                    <a:pt x="1790859" y="359955"/>
                  </a:cubicBezTo>
                  <a:lnTo>
                    <a:pt x="55437" y="359955"/>
                  </a:lnTo>
                  <a:cubicBezTo>
                    <a:pt x="24820" y="359955"/>
                    <a:pt x="0" y="335135"/>
                    <a:pt x="0" y="304518"/>
                  </a:cubicBezTo>
                  <a:lnTo>
                    <a:pt x="0" y="55437"/>
                  </a:lnTo>
                  <a:cubicBezTo>
                    <a:pt x="0" y="40734"/>
                    <a:pt x="5841" y="26634"/>
                    <a:pt x="16237" y="16237"/>
                  </a:cubicBezTo>
                  <a:cubicBezTo>
                    <a:pt x="26634" y="5841"/>
                    <a:pt x="40734" y="0"/>
                    <a:pt x="55437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19050"/>
              <a:ext cx="1846296" cy="3409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9667596" y="6850454"/>
            <a:ext cx="6775613" cy="886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7"/>
              </a:lnSpc>
            </a:pPr>
            <a:r>
              <a:rPr lang="en-US" sz="3397">
                <a:solidFill>
                  <a:srgbClr val="FFFFFF"/>
                </a:solidFill>
                <a:latin typeface="Kollektif Bold"/>
              </a:rPr>
              <a:t>06 - ALGEBRA NOTATIONS</a:t>
            </a:r>
          </a:p>
          <a:p>
            <a:pPr>
              <a:lnSpc>
                <a:spcPts val="3397"/>
              </a:lnSpc>
            </a:pPr>
            <a:endParaRPr lang="en-US" sz="3397">
              <a:solidFill>
                <a:srgbClr val="FFFFFF"/>
              </a:solidFill>
              <a:latin typeface="Kollektif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402" y="1970250"/>
            <a:ext cx="7661968" cy="760729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85129" y="1674833"/>
            <a:ext cx="6967300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SCENARIO</a:t>
            </a:r>
          </a:p>
        </p:txBody>
      </p:sp>
      <p:grpSp>
        <p:nvGrpSpPr>
          <p:cNvPr id="4" name="Group 4"/>
          <p:cNvGrpSpPr/>
          <p:nvPr/>
        </p:nvGrpSpPr>
        <p:grpSpPr>
          <a:xfrm rot="2700000">
            <a:off x="-3300012" y="8504452"/>
            <a:ext cx="7415398" cy="3565095"/>
            <a:chOff x="0" y="0"/>
            <a:chExt cx="660400" cy="317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1" name="AutoShape 11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2" name="AutoShape 12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3" name="AutoShape 13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4" name="AutoShape 14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5" name="TextBox 15"/>
          <p:cNvSpPr txBox="1"/>
          <p:nvPr/>
        </p:nvSpPr>
        <p:spPr>
          <a:xfrm>
            <a:off x="1238106" y="3455180"/>
            <a:ext cx="7905894" cy="3981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dirty="0">
                <a:solidFill>
                  <a:srgbClr val="545454"/>
                </a:solidFill>
                <a:latin typeface="DM Sans"/>
              </a:rPr>
              <a:t>"The Hat Hub," a hat retailer with online stores, currently relies on manual paper-based systems for sales, inventory, and customer data. To address efficiency challenges and accommodate growth, implementing a structured database is essential. The database will streamline tasks such as logging sales, managing real-time inventory, handling customer information, and generating insightful sales reports. This solution aims to enhance operational efficiency, ensuring a more organized and scalable approach for "The Hat Hub's" expanding business.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29184" y="2168728"/>
            <a:ext cx="4877078" cy="3086100"/>
            <a:chOff x="0" y="0"/>
            <a:chExt cx="1284498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4498" cy="812800"/>
            </a:xfrm>
            <a:custGeom>
              <a:avLst/>
              <a:gdLst/>
              <a:ahLst/>
              <a:cxnLst/>
              <a:rect l="l" t="t" r="r" b="b"/>
              <a:pathLst>
                <a:path w="1284498" h="812800">
                  <a:moveTo>
                    <a:pt x="79370" y="0"/>
                  </a:moveTo>
                  <a:lnTo>
                    <a:pt x="1205127" y="0"/>
                  </a:lnTo>
                  <a:cubicBezTo>
                    <a:pt x="1226178" y="0"/>
                    <a:pt x="1246366" y="8362"/>
                    <a:pt x="1261251" y="23247"/>
                  </a:cubicBezTo>
                  <a:cubicBezTo>
                    <a:pt x="1276136" y="38132"/>
                    <a:pt x="1284498" y="58320"/>
                    <a:pt x="1284498" y="79370"/>
                  </a:cubicBezTo>
                  <a:lnTo>
                    <a:pt x="1284498" y="733430"/>
                  </a:lnTo>
                  <a:cubicBezTo>
                    <a:pt x="1284498" y="777265"/>
                    <a:pt x="1248962" y="812800"/>
                    <a:pt x="1205127" y="812800"/>
                  </a:cubicBezTo>
                  <a:lnTo>
                    <a:pt x="79370" y="812800"/>
                  </a:lnTo>
                  <a:cubicBezTo>
                    <a:pt x="35535" y="812800"/>
                    <a:pt x="0" y="777265"/>
                    <a:pt x="0" y="733430"/>
                  </a:cubicBezTo>
                  <a:lnTo>
                    <a:pt x="0" y="79370"/>
                  </a:lnTo>
                  <a:cubicBezTo>
                    <a:pt x="0" y="35535"/>
                    <a:pt x="35535" y="0"/>
                    <a:pt x="79370" y="0"/>
                  </a:cubicBezTo>
                  <a:close/>
                </a:path>
              </a:pathLst>
            </a:custGeom>
            <a:solidFill>
              <a:srgbClr val="48CFAE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284498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9" name="AutoShape 9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0" name="AutoShape 10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grpSp>
        <p:nvGrpSpPr>
          <p:cNvPr id="11" name="Group 11"/>
          <p:cNvGrpSpPr/>
          <p:nvPr/>
        </p:nvGrpSpPr>
        <p:grpSpPr>
          <a:xfrm>
            <a:off x="3629184" y="5407228"/>
            <a:ext cx="14164413" cy="3851072"/>
            <a:chOff x="0" y="0"/>
            <a:chExt cx="3730545" cy="101427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730545" cy="1014274"/>
            </a:xfrm>
            <a:custGeom>
              <a:avLst/>
              <a:gdLst/>
              <a:ahLst/>
              <a:cxnLst/>
              <a:rect l="l" t="t" r="r" b="b"/>
              <a:pathLst>
                <a:path w="3730545" h="1014274">
                  <a:moveTo>
                    <a:pt x="27329" y="0"/>
                  </a:moveTo>
                  <a:lnTo>
                    <a:pt x="3703216" y="0"/>
                  </a:lnTo>
                  <a:cubicBezTo>
                    <a:pt x="3718309" y="0"/>
                    <a:pt x="3730545" y="12236"/>
                    <a:pt x="3730545" y="27329"/>
                  </a:cubicBezTo>
                  <a:lnTo>
                    <a:pt x="3730545" y="986945"/>
                  </a:lnTo>
                  <a:cubicBezTo>
                    <a:pt x="3730545" y="1002039"/>
                    <a:pt x="3718309" y="1014274"/>
                    <a:pt x="3703216" y="1014274"/>
                  </a:cubicBezTo>
                  <a:lnTo>
                    <a:pt x="27329" y="1014274"/>
                  </a:lnTo>
                  <a:cubicBezTo>
                    <a:pt x="12236" y="1014274"/>
                    <a:pt x="0" y="1002039"/>
                    <a:pt x="0" y="986945"/>
                  </a:cubicBezTo>
                  <a:lnTo>
                    <a:pt x="0" y="27329"/>
                  </a:lnTo>
                  <a:cubicBezTo>
                    <a:pt x="0" y="12236"/>
                    <a:pt x="12236" y="0"/>
                    <a:pt x="27329" y="0"/>
                  </a:cubicBezTo>
                  <a:close/>
                </a:path>
              </a:pathLst>
            </a:custGeom>
            <a:solidFill>
              <a:srgbClr val="48CFAE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730545" cy="10714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78674" y="2940253"/>
            <a:ext cx="3822034" cy="1596988"/>
            <a:chOff x="0" y="0"/>
            <a:chExt cx="1106664" cy="462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06664" cy="462405"/>
            </a:xfrm>
            <a:custGeom>
              <a:avLst/>
              <a:gdLst/>
              <a:ahLst/>
              <a:cxnLst/>
              <a:rect l="l" t="t" r="r" b="b"/>
              <a:pathLst>
                <a:path w="1106664" h="462405">
                  <a:moveTo>
                    <a:pt x="93276" y="0"/>
                  </a:moveTo>
                  <a:lnTo>
                    <a:pt x="1013387" y="0"/>
                  </a:lnTo>
                  <a:cubicBezTo>
                    <a:pt x="1038126" y="0"/>
                    <a:pt x="1061851" y="9827"/>
                    <a:pt x="1079344" y="27320"/>
                  </a:cubicBezTo>
                  <a:cubicBezTo>
                    <a:pt x="1096836" y="44813"/>
                    <a:pt x="1106664" y="68538"/>
                    <a:pt x="1106664" y="93276"/>
                  </a:cubicBezTo>
                  <a:lnTo>
                    <a:pt x="1106664" y="369129"/>
                  </a:lnTo>
                  <a:cubicBezTo>
                    <a:pt x="1106664" y="393867"/>
                    <a:pt x="1096836" y="417593"/>
                    <a:pt x="1079344" y="435085"/>
                  </a:cubicBezTo>
                  <a:cubicBezTo>
                    <a:pt x="1061851" y="452578"/>
                    <a:pt x="1038126" y="462405"/>
                    <a:pt x="1013387" y="462405"/>
                  </a:cubicBezTo>
                  <a:lnTo>
                    <a:pt x="93276" y="462405"/>
                  </a:lnTo>
                  <a:cubicBezTo>
                    <a:pt x="68538" y="462405"/>
                    <a:pt x="44813" y="452578"/>
                    <a:pt x="27320" y="435085"/>
                  </a:cubicBezTo>
                  <a:cubicBezTo>
                    <a:pt x="9827" y="417593"/>
                    <a:pt x="0" y="393867"/>
                    <a:pt x="0" y="369129"/>
                  </a:cubicBezTo>
                  <a:lnTo>
                    <a:pt x="0" y="93276"/>
                  </a:lnTo>
                  <a:cubicBezTo>
                    <a:pt x="0" y="68538"/>
                    <a:pt x="9827" y="44813"/>
                    <a:pt x="27320" y="27320"/>
                  </a:cubicBezTo>
                  <a:cubicBezTo>
                    <a:pt x="44813" y="9827"/>
                    <a:pt x="68538" y="0"/>
                    <a:pt x="93276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1106664" cy="5671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545454"/>
                  </a:solidFill>
                  <a:latin typeface="Canva Sans Bold Italics"/>
                </a:rPr>
                <a:t>List of Entities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 rot="2700000">
            <a:off x="-1522167" y="-4181719"/>
            <a:ext cx="7415398" cy="3565095"/>
            <a:chOff x="0" y="0"/>
            <a:chExt cx="660400" cy="317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>
            <a:off x="-1984781" y="-336216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21" name="AutoShape 21"/>
          <p:cNvSpPr/>
          <p:nvPr/>
        </p:nvSpPr>
        <p:spPr>
          <a:xfrm>
            <a:off x="-2198727" y="-3049493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22" name="AutoShape 22"/>
          <p:cNvSpPr/>
          <p:nvPr/>
        </p:nvSpPr>
        <p:spPr>
          <a:xfrm>
            <a:off x="-2378329" y="-2691023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23" name="AutoShape 23"/>
          <p:cNvSpPr/>
          <p:nvPr/>
        </p:nvSpPr>
        <p:spPr>
          <a:xfrm>
            <a:off x="-2504984" y="-2304755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24" name="AutoShape 24"/>
          <p:cNvSpPr/>
          <p:nvPr/>
        </p:nvSpPr>
        <p:spPr>
          <a:xfrm>
            <a:off x="-2648838" y="-1865078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25" name="AutoShape 25"/>
          <p:cNvSpPr/>
          <p:nvPr/>
        </p:nvSpPr>
        <p:spPr>
          <a:xfrm>
            <a:off x="-2769657" y="-1421355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26" name="AutoShape 26"/>
          <p:cNvSpPr/>
          <p:nvPr/>
        </p:nvSpPr>
        <p:spPr>
          <a:xfrm>
            <a:off x="-2743890" y="-859721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27" name="TextBox 27"/>
          <p:cNvSpPr txBox="1"/>
          <p:nvPr/>
        </p:nvSpPr>
        <p:spPr>
          <a:xfrm>
            <a:off x="4345839" y="2536214"/>
            <a:ext cx="3437629" cy="2522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5" lvl="1" indent="-334642">
              <a:lnSpc>
                <a:spcPts val="402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DM Sans"/>
              </a:rPr>
              <a:t>Customers</a:t>
            </a:r>
          </a:p>
          <a:p>
            <a:pPr marL="669285" lvl="1" indent="-334642">
              <a:lnSpc>
                <a:spcPts val="402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DM Sans"/>
              </a:rPr>
              <a:t>Bills</a:t>
            </a:r>
          </a:p>
          <a:p>
            <a:pPr marL="669285" lvl="1" indent="-334642">
              <a:lnSpc>
                <a:spcPts val="402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DM Sans"/>
              </a:rPr>
              <a:t>Orders</a:t>
            </a:r>
          </a:p>
          <a:p>
            <a:pPr marL="669285" lvl="1" indent="-334642">
              <a:lnSpc>
                <a:spcPts val="402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DM Sans"/>
              </a:rPr>
              <a:t>Delivery</a:t>
            </a:r>
          </a:p>
          <a:p>
            <a:pPr marL="669285" lvl="1" indent="-334642">
              <a:lnSpc>
                <a:spcPts val="402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DM Sans"/>
              </a:rPr>
              <a:t>Hats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400709" y="5807278"/>
            <a:ext cx="13392888" cy="302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9" lvl="1" indent="-334645">
              <a:lnSpc>
                <a:spcPts val="402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DM Sans"/>
              </a:rPr>
              <a:t>Customers (</a:t>
            </a:r>
            <a:r>
              <a:rPr lang="en-US" sz="3099" u="sng">
                <a:solidFill>
                  <a:srgbClr val="FFFFFF"/>
                </a:solidFill>
                <a:latin typeface="DM Sans"/>
              </a:rPr>
              <a:t>customer_id (PK)</a:t>
            </a:r>
            <a:r>
              <a:rPr lang="en-US" sz="3099">
                <a:solidFill>
                  <a:srgbClr val="FFFFFF"/>
                </a:solidFill>
                <a:latin typeface="DM Sans"/>
              </a:rPr>
              <a:t>, name, DOB, email, contact_info, address)</a:t>
            </a:r>
          </a:p>
          <a:p>
            <a:pPr marL="669289" lvl="1" indent="-334645">
              <a:lnSpc>
                <a:spcPts val="402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DM Sans"/>
              </a:rPr>
              <a:t>Bills (</a:t>
            </a:r>
            <a:r>
              <a:rPr lang="en-US" sz="3099" u="sng">
                <a:solidFill>
                  <a:srgbClr val="FFFFFF"/>
                </a:solidFill>
                <a:latin typeface="DM Sans"/>
              </a:rPr>
              <a:t>bill_id (PK),</a:t>
            </a:r>
            <a:r>
              <a:rPr lang="en-US" sz="3099">
                <a:solidFill>
                  <a:srgbClr val="FFFFFF"/>
                </a:solidFill>
                <a:latin typeface="DM Sans"/>
              </a:rPr>
              <a:t> </a:t>
            </a:r>
            <a:r>
              <a:rPr lang="en-US" sz="3099">
                <a:solidFill>
                  <a:srgbClr val="FFFFFF"/>
                </a:solidFill>
                <a:latin typeface="DM Sans Italics"/>
              </a:rPr>
              <a:t>order_id (FK),</a:t>
            </a:r>
            <a:r>
              <a:rPr lang="en-US" sz="3099">
                <a:solidFill>
                  <a:srgbClr val="FFFFFF"/>
                </a:solidFill>
                <a:latin typeface="DM Sans"/>
              </a:rPr>
              <a:t> tax, price, payment_method)</a:t>
            </a:r>
          </a:p>
          <a:p>
            <a:pPr marL="669289" lvl="1" indent="-334645">
              <a:lnSpc>
                <a:spcPts val="402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DM Sans"/>
              </a:rPr>
              <a:t>Orders (</a:t>
            </a:r>
            <a:r>
              <a:rPr lang="en-US" sz="3099" u="sng">
                <a:solidFill>
                  <a:srgbClr val="FFFFFF"/>
                </a:solidFill>
                <a:latin typeface="DM Sans"/>
              </a:rPr>
              <a:t>order_id (PK)</a:t>
            </a:r>
            <a:r>
              <a:rPr lang="en-US" sz="3099">
                <a:solidFill>
                  <a:srgbClr val="FFFFFF"/>
                </a:solidFill>
                <a:latin typeface="DM Sans"/>
              </a:rPr>
              <a:t>, </a:t>
            </a:r>
            <a:r>
              <a:rPr lang="en-US" sz="3099">
                <a:solidFill>
                  <a:srgbClr val="FFFFFF"/>
                </a:solidFill>
                <a:latin typeface="DM Sans Italics"/>
              </a:rPr>
              <a:t>customer_id (FK)</a:t>
            </a:r>
            <a:r>
              <a:rPr lang="en-US" sz="3099">
                <a:solidFill>
                  <a:srgbClr val="FFFFFF"/>
                </a:solidFill>
                <a:latin typeface="DM Sans"/>
              </a:rPr>
              <a:t>, </a:t>
            </a:r>
            <a:r>
              <a:rPr lang="en-US" sz="3099">
                <a:solidFill>
                  <a:srgbClr val="FFFFFF"/>
                </a:solidFill>
                <a:latin typeface="DM Sans Italics"/>
              </a:rPr>
              <a:t>hat_id (FK),</a:t>
            </a:r>
            <a:r>
              <a:rPr lang="en-US" sz="3099">
                <a:solidFill>
                  <a:srgbClr val="FFFFFF"/>
                </a:solidFill>
                <a:latin typeface="DM Sans"/>
              </a:rPr>
              <a:t> date, quantity)</a:t>
            </a:r>
          </a:p>
          <a:p>
            <a:pPr marL="669289" lvl="1" indent="-334645">
              <a:lnSpc>
                <a:spcPts val="402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DM Sans"/>
              </a:rPr>
              <a:t>Delivery (</a:t>
            </a:r>
            <a:r>
              <a:rPr lang="en-US" sz="3099" u="sng">
                <a:solidFill>
                  <a:srgbClr val="FFFFFF"/>
                </a:solidFill>
                <a:latin typeface="DM Sans"/>
              </a:rPr>
              <a:t>delivery_id (PK)</a:t>
            </a:r>
            <a:r>
              <a:rPr lang="en-US" sz="3099">
                <a:solidFill>
                  <a:srgbClr val="FFFFFF"/>
                </a:solidFill>
                <a:latin typeface="DM Sans"/>
              </a:rPr>
              <a:t>, </a:t>
            </a:r>
            <a:r>
              <a:rPr lang="en-US" sz="3099">
                <a:solidFill>
                  <a:srgbClr val="FFFFFF"/>
                </a:solidFill>
                <a:latin typeface="DM Sans Italics"/>
              </a:rPr>
              <a:t>order_id (FK)</a:t>
            </a:r>
            <a:r>
              <a:rPr lang="en-US" sz="3099">
                <a:solidFill>
                  <a:srgbClr val="FFFFFF"/>
                </a:solidFill>
                <a:latin typeface="DM Sans"/>
              </a:rPr>
              <a:t>, arrival_date)</a:t>
            </a:r>
          </a:p>
          <a:p>
            <a:pPr marL="669289" lvl="1" indent="-334645">
              <a:lnSpc>
                <a:spcPts val="402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DM Sans"/>
              </a:rPr>
              <a:t>Hats (</a:t>
            </a:r>
            <a:r>
              <a:rPr lang="en-US" sz="3099" u="sng">
                <a:solidFill>
                  <a:srgbClr val="FFFFFF"/>
                </a:solidFill>
                <a:latin typeface="DM Sans"/>
              </a:rPr>
              <a:t>hat_id (PK),</a:t>
            </a:r>
            <a:r>
              <a:rPr lang="en-US" sz="3099">
                <a:solidFill>
                  <a:srgbClr val="FFFFFF"/>
                </a:solidFill>
                <a:latin typeface="DM Sans"/>
              </a:rPr>
              <a:t> brand_id, price, brand_name, style, size, quantity)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578674" y="6361039"/>
            <a:ext cx="3767165" cy="1614792"/>
            <a:chOff x="0" y="0"/>
            <a:chExt cx="1090776" cy="46756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090776" cy="467560"/>
            </a:xfrm>
            <a:custGeom>
              <a:avLst/>
              <a:gdLst/>
              <a:ahLst/>
              <a:cxnLst/>
              <a:rect l="l" t="t" r="r" b="b"/>
              <a:pathLst>
                <a:path w="1090776" h="467560">
                  <a:moveTo>
                    <a:pt x="94535" y="0"/>
                  </a:moveTo>
                  <a:lnTo>
                    <a:pt x="996242" y="0"/>
                  </a:lnTo>
                  <a:cubicBezTo>
                    <a:pt x="1021314" y="0"/>
                    <a:pt x="1045359" y="9960"/>
                    <a:pt x="1063088" y="27689"/>
                  </a:cubicBezTo>
                  <a:cubicBezTo>
                    <a:pt x="1080817" y="45417"/>
                    <a:pt x="1090776" y="69463"/>
                    <a:pt x="1090776" y="94535"/>
                  </a:cubicBezTo>
                  <a:lnTo>
                    <a:pt x="1090776" y="373025"/>
                  </a:lnTo>
                  <a:cubicBezTo>
                    <a:pt x="1090776" y="425236"/>
                    <a:pt x="1048452" y="467560"/>
                    <a:pt x="996242" y="467560"/>
                  </a:cubicBezTo>
                  <a:lnTo>
                    <a:pt x="94535" y="467560"/>
                  </a:lnTo>
                  <a:cubicBezTo>
                    <a:pt x="69463" y="467560"/>
                    <a:pt x="45417" y="457600"/>
                    <a:pt x="27689" y="439872"/>
                  </a:cubicBezTo>
                  <a:cubicBezTo>
                    <a:pt x="9960" y="422143"/>
                    <a:pt x="0" y="398098"/>
                    <a:pt x="0" y="373025"/>
                  </a:cubicBezTo>
                  <a:lnTo>
                    <a:pt x="0" y="94535"/>
                  </a:lnTo>
                  <a:cubicBezTo>
                    <a:pt x="0" y="69463"/>
                    <a:pt x="9960" y="45417"/>
                    <a:pt x="27689" y="27689"/>
                  </a:cubicBezTo>
                  <a:cubicBezTo>
                    <a:pt x="45417" y="9960"/>
                    <a:pt x="69463" y="0"/>
                    <a:pt x="94535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104775"/>
              <a:ext cx="1090776" cy="5723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545454"/>
                  </a:solidFill>
                  <a:latin typeface="Canva Sans Bold Italics"/>
                </a:rPr>
                <a:t>Entities Attributes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88288" y="9305683"/>
            <a:ext cx="499712" cy="499712"/>
          </a:xfrm>
          <a:custGeom>
            <a:avLst/>
            <a:gdLst/>
            <a:ahLst/>
            <a:cxnLst/>
            <a:rect l="l" t="t" r="r" b="b"/>
            <a:pathLst>
              <a:path w="499712" h="499712">
                <a:moveTo>
                  <a:pt x="0" y="0"/>
                </a:moveTo>
                <a:lnTo>
                  <a:pt x="499712" y="0"/>
                </a:lnTo>
                <a:lnTo>
                  <a:pt x="499712" y="499712"/>
                </a:lnTo>
                <a:lnTo>
                  <a:pt x="0" y="4997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" name="Freeform 3"/>
          <p:cNvSpPr/>
          <p:nvPr/>
        </p:nvSpPr>
        <p:spPr>
          <a:xfrm>
            <a:off x="17788288" y="9805395"/>
            <a:ext cx="499712" cy="499712"/>
          </a:xfrm>
          <a:custGeom>
            <a:avLst/>
            <a:gdLst/>
            <a:ahLst/>
            <a:cxnLst/>
            <a:rect l="l" t="t" r="r" b="b"/>
            <a:pathLst>
              <a:path w="499712" h="499712">
                <a:moveTo>
                  <a:pt x="0" y="0"/>
                </a:moveTo>
                <a:lnTo>
                  <a:pt x="499712" y="0"/>
                </a:lnTo>
                <a:lnTo>
                  <a:pt x="499712" y="499712"/>
                </a:lnTo>
                <a:lnTo>
                  <a:pt x="0" y="499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4" name="Freeform 4"/>
          <p:cNvSpPr/>
          <p:nvPr/>
        </p:nvSpPr>
        <p:spPr>
          <a:xfrm>
            <a:off x="17288576" y="8805971"/>
            <a:ext cx="499712" cy="499712"/>
          </a:xfrm>
          <a:custGeom>
            <a:avLst/>
            <a:gdLst/>
            <a:ahLst/>
            <a:cxnLst/>
            <a:rect l="l" t="t" r="r" b="b"/>
            <a:pathLst>
              <a:path w="499712" h="499712">
                <a:moveTo>
                  <a:pt x="0" y="0"/>
                </a:moveTo>
                <a:lnTo>
                  <a:pt x="499712" y="0"/>
                </a:lnTo>
                <a:lnTo>
                  <a:pt x="499712" y="499712"/>
                </a:lnTo>
                <a:lnTo>
                  <a:pt x="0" y="499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5" name="Freeform 5"/>
          <p:cNvSpPr/>
          <p:nvPr/>
        </p:nvSpPr>
        <p:spPr>
          <a:xfrm>
            <a:off x="17288576" y="9305683"/>
            <a:ext cx="499712" cy="499712"/>
          </a:xfrm>
          <a:custGeom>
            <a:avLst/>
            <a:gdLst/>
            <a:ahLst/>
            <a:cxnLst/>
            <a:rect l="l" t="t" r="r" b="b"/>
            <a:pathLst>
              <a:path w="499712" h="499712">
                <a:moveTo>
                  <a:pt x="0" y="0"/>
                </a:moveTo>
                <a:lnTo>
                  <a:pt x="499712" y="0"/>
                </a:lnTo>
                <a:lnTo>
                  <a:pt x="499712" y="499712"/>
                </a:lnTo>
                <a:lnTo>
                  <a:pt x="0" y="4997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6" name="Freeform 6"/>
          <p:cNvSpPr/>
          <p:nvPr/>
        </p:nvSpPr>
        <p:spPr>
          <a:xfrm rot="5400000">
            <a:off x="16788864" y="9805395"/>
            <a:ext cx="499712" cy="499712"/>
          </a:xfrm>
          <a:custGeom>
            <a:avLst/>
            <a:gdLst/>
            <a:ahLst/>
            <a:cxnLst/>
            <a:rect l="l" t="t" r="r" b="b"/>
            <a:pathLst>
              <a:path w="499712" h="499712">
                <a:moveTo>
                  <a:pt x="0" y="0"/>
                </a:moveTo>
                <a:lnTo>
                  <a:pt x="499712" y="0"/>
                </a:lnTo>
                <a:lnTo>
                  <a:pt x="499712" y="499712"/>
                </a:lnTo>
                <a:lnTo>
                  <a:pt x="0" y="499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7" name="Freeform 7"/>
          <p:cNvSpPr/>
          <p:nvPr/>
        </p:nvSpPr>
        <p:spPr>
          <a:xfrm rot="5400000" flipH="1" flipV="1">
            <a:off x="15744139" y="9305683"/>
            <a:ext cx="499712" cy="499712"/>
          </a:xfrm>
          <a:custGeom>
            <a:avLst/>
            <a:gdLst/>
            <a:ahLst/>
            <a:cxnLst/>
            <a:rect l="l" t="t" r="r" b="b"/>
            <a:pathLst>
              <a:path w="499712" h="499712">
                <a:moveTo>
                  <a:pt x="499713" y="499712"/>
                </a:moveTo>
                <a:lnTo>
                  <a:pt x="0" y="499712"/>
                </a:lnTo>
                <a:lnTo>
                  <a:pt x="0" y="0"/>
                </a:lnTo>
                <a:lnTo>
                  <a:pt x="499713" y="0"/>
                </a:lnTo>
                <a:lnTo>
                  <a:pt x="499713" y="499712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8" name="Freeform 8"/>
          <p:cNvSpPr/>
          <p:nvPr/>
        </p:nvSpPr>
        <p:spPr>
          <a:xfrm rot="-10800000" flipH="1" flipV="1">
            <a:off x="15744139" y="9805395"/>
            <a:ext cx="499712" cy="499712"/>
          </a:xfrm>
          <a:custGeom>
            <a:avLst/>
            <a:gdLst/>
            <a:ahLst/>
            <a:cxnLst/>
            <a:rect l="l" t="t" r="r" b="b"/>
            <a:pathLst>
              <a:path w="499712" h="499712">
                <a:moveTo>
                  <a:pt x="499713" y="499712"/>
                </a:moveTo>
                <a:lnTo>
                  <a:pt x="0" y="499712"/>
                </a:lnTo>
                <a:lnTo>
                  <a:pt x="0" y="0"/>
                </a:lnTo>
                <a:lnTo>
                  <a:pt x="499713" y="0"/>
                </a:lnTo>
                <a:lnTo>
                  <a:pt x="499713" y="49971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grpSp>
        <p:nvGrpSpPr>
          <p:cNvPr id="9" name="Group 9"/>
          <p:cNvGrpSpPr/>
          <p:nvPr/>
        </p:nvGrpSpPr>
        <p:grpSpPr>
          <a:xfrm>
            <a:off x="758966" y="3062703"/>
            <a:ext cx="6902094" cy="1027869"/>
            <a:chOff x="0" y="0"/>
            <a:chExt cx="1817835" cy="270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17835" cy="270714"/>
            </a:xfrm>
            <a:custGeom>
              <a:avLst/>
              <a:gdLst/>
              <a:ahLst/>
              <a:cxnLst/>
              <a:rect l="l" t="t" r="r" b="b"/>
              <a:pathLst>
                <a:path w="1817835" h="270714">
                  <a:moveTo>
                    <a:pt x="57206" y="0"/>
                  </a:moveTo>
                  <a:lnTo>
                    <a:pt x="1760630" y="0"/>
                  </a:lnTo>
                  <a:cubicBezTo>
                    <a:pt x="1775802" y="0"/>
                    <a:pt x="1790352" y="6027"/>
                    <a:pt x="1801080" y="16755"/>
                  </a:cubicBezTo>
                  <a:cubicBezTo>
                    <a:pt x="1811808" y="27483"/>
                    <a:pt x="1817835" y="42034"/>
                    <a:pt x="1817835" y="57206"/>
                  </a:cubicBezTo>
                  <a:lnTo>
                    <a:pt x="1817835" y="213509"/>
                  </a:lnTo>
                  <a:cubicBezTo>
                    <a:pt x="1817835" y="228681"/>
                    <a:pt x="1811808" y="243231"/>
                    <a:pt x="1801080" y="253959"/>
                  </a:cubicBezTo>
                  <a:cubicBezTo>
                    <a:pt x="1790352" y="264687"/>
                    <a:pt x="1775802" y="270714"/>
                    <a:pt x="1760630" y="270714"/>
                  </a:cubicBezTo>
                  <a:lnTo>
                    <a:pt x="57206" y="270714"/>
                  </a:lnTo>
                  <a:cubicBezTo>
                    <a:pt x="42034" y="270714"/>
                    <a:pt x="27483" y="264687"/>
                    <a:pt x="16755" y="253959"/>
                  </a:cubicBezTo>
                  <a:cubicBezTo>
                    <a:pt x="6027" y="243231"/>
                    <a:pt x="0" y="228681"/>
                    <a:pt x="0" y="213509"/>
                  </a:cubicBezTo>
                  <a:lnTo>
                    <a:pt x="0" y="57206"/>
                  </a:lnTo>
                  <a:cubicBezTo>
                    <a:pt x="0" y="42034"/>
                    <a:pt x="6027" y="27483"/>
                    <a:pt x="16755" y="16755"/>
                  </a:cubicBezTo>
                  <a:cubicBezTo>
                    <a:pt x="27483" y="6027"/>
                    <a:pt x="42034" y="0"/>
                    <a:pt x="57206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9050"/>
              <a:ext cx="181783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00870" y="3340100"/>
            <a:ext cx="5702716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CUSTOMERS - ORDERS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45291" y="1743604"/>
            <a:ext cx="9892853" cy="447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Relationship Name: 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Place / Placed by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Relationship type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: one-to-many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Degree: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 Binary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Description: 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A customer places one or more orders, and an order is placed by one customer.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Minimum Cardinality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: One customer can place zero or more orders (0..N).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Maximum Cardinality: 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There is no strict maximum limit to the number of orders a customer can place, but an order is placed by only one customer.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752872"/>
            <a:ext cx="12825814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RELATIONSHIPS BETWEEN ENTITIES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357206" y="7353829"/>
            <a:ext cx="6902094" cy="1027869"/>
            <a:chOff x="0" y="0"/>
            <a:chExt cx="1817835" cy="2707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817835" cy="270714"/>
            </a:xfrm>
            <a:custGeom>
              <a:avLst/>
              <a:gdLst/>
              <a:ahLst/>
              <a:cxnLst/>
              <a:rect l="l" t="t" r="r" b="b"/>
              <a:pathLst>
                <a:path w="1817835" h="270714">
                  <a:moveTo>
                    <a:pt x="57206" y="0"/>
                  </a:moveTo>
                  <a:lnTo>
                    <a:pt x="1760630" y="0"/>
                  </a:lnTo>
                  <a:cubicBezTo>
                    <a:pt x="1775802" y="0"/>
                    <a:pt x="1790352" y="6027"/>
                    <a:pt x="1801080" y="16755"/>
                  </a:cubicBezTo>
                  <a:cubicBezTo>
                    <a:pt x="1811808" y="27483"/>
                    <a:pt x="1817835" y="42034"/>
                    <a:pt x="1817835" y="57206"/>
                  </a:cubicBezTo>
                  <a:lnTo>
                    <a:pt x="1817835" y="213509"/>
                  </a:lnTo>
                  <a:cubicBezTo>
                    <a:pt x="1817835" y="228681"/>
                    <a:pt x="1811808" y="243231"/>
                    <a:pt x="1801080" y="253959"/>
                  </a:cubicBezTo>
                  <a:cubicBezTo>
                    <a:pt x="1790352" y="264687"/>
                    <a:pt x="1775802" y="270714"/>
                    <a:pt x="1760630" y="270714"/>
                  </a:cubicBezTo>
                  <a:lnTo>
                    <a:pt x="57206" y="270714"/>
                  </a:lnTo>
                  <a:cubicBezTo>
                    <a:pt x="42034" y="270714"/>
                    <a:pt x="27483" y="264687"/>
                    <a:pt x="16755" y="253959"/>
                  </a:cubicBezTo>
                  <a:cubicBezTo>
                    <a:pt x="6027" y="243231"/>
                    <a:pt x="0" y="228681"/>
                    <a:pt x="0" y="213509"/>
                  </a:cubicBezTo>
                  <a:lnTo>
                    <a:pt x="0" y="57206"/>
                  </a:lnTo>
                  <a:cubicBezTo>
                    <a:pt x="0" y="42034"/>
                    <a:pt x="6027" y="27483"/>
                    <a:pt x="16755" y="16755"/>
                  </a:cubicBezTo>
                  <a:cubicBezTo>
                    <a:pt x="27483" y="6027"/>
                    <a:pt x="42034" y="0"/>
                    <a:pt x="57206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9050"/>
              <a:ext cx="181783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0899111" y="7631225"/>
            <a:ext cx="5702716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ORDERS - HATS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7836" y="5578501"/>
            <a:ext cx="10215974" cy="447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Relationship Name: 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Linked / Linked by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Relationship type: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 many-to-many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Degree: 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Binary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Description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: An order is linked to one or more hats, and a hat is linked to one or more orders.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Minimum Cardinality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: One order can include zero or more hats (0..N)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Maximum Cardinality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: There is no strict maximum limit to the number of hats linked to an order, and a hat can be linked to multiple orders.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88288" y="9305683"/>
            <a:ext cx="499712" cy="499712"/>
          </a:xfrm>
          <a:custGeom>
            <a:avLst/>
            <a:gdLst/>
            <a:ahLst/>
            <a:cxnLst/>
            <a:rect l="l" t="t" r="r" b="b"/>
            <a:pathLst>
              <a:path w="499712" h="499712">
                <a:moveTo>
                  <a:pt x="0" y="0"/>
                </a:moveTo>
                <a:lnTo>
                  <a:pt x="499712" y="0"/>
                </a:lnTo>
                <a:lnTo>
                  <a:pt x="499712" y="499712"/>
                </a:lnTo>
                <a:lnTo>
                  <a:pt x="0" y="4997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" name="Freeform 3"/>
          <p:cNvSpPr/>
          <p:nvPr/>
        </p:nvSpPr>
        <p:spPr>
          <a:xfrm>
            <a:off x="17788288" y="9805395"/>
            <a:ext cx="499712" cy="499712"/>
          </a:xfrm>
          <a:custGeom>
            <a:avLst/>
            <a:gdLst/>
            <a:ahLst/>
            <a:cxnLst/>
            <a:rect l="l" t="t" r="r" b="b"/>
            <a:pathLst>
              <a:path w="499712" h="499712">
                <a:moveTo>
                  <a:pt x="0" y="0"/>
                </a:moveTo>
                <a:lnTo>
                  <a:pt x="499712" y="0"/>
                </a:lnTo>
                <a:lnTo>
                  <a:pt x="499712" y="499712"/>
                </a:lnTo>
                <a:lnTo>
                  <a:pt x="0" y="499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4" name="Freeform 4"/>
          <p:cNvSpPr/>
          <p:nvPr/>
        </p:nvSpPr>
        <p:spPr>
          <a:xfrm>
            <a:off x="17288576" y="8805971"/>
            <a:ext cx="499712" cy="499712"/>
          </a:xfrm>
          <a:custGeom>
            <a:avLst/>
            <a:gdLst/>
            <a:ahLst/>
            <a:cxnLst/>
            <a:rect l="l" t="t" r="r" b="b"/>
            <a:pathLst>
              <a:path w="499712" h="499712">
                <a:moveTo>
                  <a:pt x="0" y="0"/>
                </a:moveTo>
                <a:lnTo>
                  <a:pt x="499712" y="0"/>
                </a:lnTo>
                <a:lnTo>
                  <a:pt x="499712" y="499712"/>
                </a:lnTo>
                <a:lnTo>
                  <a:pt x="0" y="499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5" name="Freeform 5"/>
          <p:cNvSpPr/>
          <p:nvPr/>
        </p:nvSpPr>
        <p:spPr>
          <a:xfrm>
            <a:off x="17288576" y="9305683"/>
            <a:ext cx="499712" cy="499712"/>
          </a:xfrm>
          <a:custGeom>
            <a:avLst/>
            <a:gdLst/>
            <a:ahLst/>
            <a:cxnLst/>
            <a:rect l="l" t="t" r="r" b="b"/>
            <a:pathLst>
              <a:path w="499712" h="499712">
                <a:moveTo>
                  <a:pt x="0" y="0"/>
                </a:moveTo>
                <a:lnTo>
                  <a:pt x="499712" y="0"/>
                </a:lnTo>
                <a:lnTo>
                  <a:pt x="499712" y="499712"/>
                </a:lnTo>
                <a:lnTo>
                  <a:pt x="0" y="4997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6" name="Freeform 6"/>
          <p:cNvSpPr/>
          <p:nvPr/>
        </p:nvSpPr>
        <p:spPr>
          <a:xfrm rot="5400000">
            <a:off x="16788864" y="9805395"/>
            <a:ext cx="499712" cy="499712"/>
          </a:xfrm>
          <a:custGeom>
            <a:avLst/>
            <a:gdLst/>
            <a:ahLst/>
            <a:cxnLst/>
            <a:rect l="l" t="t" r="r" b="b"/>
            <a:pathLst>
              <a:path w="499712" h="499712">
                <a:moveTo>
                  <a:pt x="0" y="0"/>
                </a:moveTo>
                <a:lnTo>
                  <a:pt x="499712" y="0"/>
                </a:lnTo>
                <a:lnTo>
                  <a:pt x="499712" y="499712"/>
                </a:lnTo>
                <a:lnTo>
                  <a:pt x="0" y="499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7" name="Freeform 7"/>
          <p:cNvSpPr/>
          <p:nvPr/>
        </p:nvSpPr>
        <p:spPr>
          <a:xfrm rot="5400000" flipH="1" flipV="1">
            <a:off x="15744139" y="9305683"/>
            <a:ext cx="499712" cy="499712"/>
          </a:xfrm>
          <a:custGeom>
            <a:avLst/>
            <a:gdLst/>
            <a:ahLst/>
            <a:cxnLst/>
            <a:rect l="l" t="t" r="r" b="b"/>
            <a:pathLst>
              <a:path w="499712" h="499712">
                <a:moveTo>
                  <a:pt x="499713" y="499712"/>
                </a:moveTo>
                <a:lnTo>
                  <a:pt x="0" y="499712"/>
                </a:lnTo>
                <a:lnTo>
                  <a:pt x="0" y="0"/>
                </a:lnTo>
                <a:lnTo>
                  <a:pt x="499713" y="0"/>
                </a:lnTo>
                <a:lnTo>
                  <a:pt x="499713" y="499712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8" name="Freeform 8"/>
          <p:cNvSpPr/>
          <p:nvPr/>
        </p:nvSpPr>
        <p:spPr>
          <a:xfrm rot="-10800000" flipH="1" flipV="1">
            <a:off x="15744139" y="9805395"/>
            <a:ext cx="499712" cy="499712"/>
          </a:xfrm>
          <a:custGeom>
            <a:avLst/>
            <a:gdLst/>
            <a:ahLst/>
            <a:cxnLst/>
            <a:rect l="l" t="t" r="r" b="b"/>
            <a:pathLst>
              <a:path w="499712" h="499712">
                <a:moveTo>
                  <a:pt x="499713" y="499712"/>
                </a:moveTo>
                <a:lnTo>
                  <a:pt x="0" y="499712"/>
                </a:lnTo>
                <a:lnTo>
                  <a:pt x="0" y="0"/>
                </a:lnTo>
                <a:lnTo>
                  <a:pt x="499713" y="0"/>
                </a:lnTo>
                <a:lnTo>
                  <a:pt x="499713" y="49971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grpSp>
        <p:nvGrpSpPr>
          <p:cNvPr id="9" name="Group 9"/>
          <p:cNvGrpSpPr/>
          <p:nvPr/>
        </p:nvGrpSpPr>
        <p:grpSpPr>
          <a:xfrm>
            <a:off x="758966" y="3062703"/>
            <a:ext cx="6902094" cy="1027869"/>
            <a:chOff x="0" y="0"/>
            <a:chExt cx="1817835" cy="270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17835" cy="270714"/>
            </a:xfrm>
            <a:custGeom>
              <a:avLst/>
              <a:gdLst/>
              <a:ahLst/>
              <a:cxnLst/>
              <a:rect l="l" t="t" r="r" b="b"/>
              <a:pathLst>
                <a:path w="1817835" h="270714">
                  <a:moveTo>
                    <a:pt x="57206" y="0"/>
                  </a:moveTo>
                  <a:lnTo>
                    <a:pt x="1760630" y="0"/>
                  </a:lnTo>
                  <a:cubicBezTo>
                    <a:pt x="1775802" y="0"/>
                    <a:pt x="1790352" y="6027"/>
                    <a:pt x="1801080" y="16755"/>
                  </a:cubicBezTo>
                  <a:cubicBezTo>
                    <a:pt x="1811808" y="27483"/>
                    <a:pt x="1817835" y="42034"/>
                    <a:pt x="1817835" y="57206"/>
                  </a:cubicBezTo>
                  <a:lnTo>
                    <a:pt x="1817835" y="213509"/>
                  </a:lnTo>
                  <a:cubicBezTo>
                    <a:pt x="1817835" y="228681"/>
                    <a:pt x="1811808" y="243231"/>
                    <a:pt x="1801080" y="253959"/>
                  </a:cubicBezTo>
                  <a:cubicBezTo>
                    <a:pt x="1790352" y="264687"/>
                    <a:pt x="1775802" y="270714"/>
                    <a:pt x="1760630" y="270714"/>
                  </a:cubicBezTo>
                  <a:lnTo>
                    <a:pt x="57206" y="270714"/>
                  </a:lnTo>
                  <a:cubicBezTo>
                    <a:pt x="42034" y="270714"/>
                    <a:pt x="27483" y="264687"/>
                    <a:pt x="16755" y="253959"/>
                  </a:cubicBezTo>
                  <a:cubicBezTo>
                    <a:pt x="6027" y="243231"/>
                    <a:pt x="0" y="228681"/>
                    <a:pt x="0" y="213509"/>
                  </a:cubicBezTo>
                  <a:lnTo>
                    <a:pt x="0" y="57206"/>
                  </a:lnTo>
                  <a:cubicBezTo>
                    <a:pt x="0" y="42034"/>
                    <a:pt x="6027" y="27483"/>
                    <a:pt x="16755" y="16755"/>
                  </a:cubicBezTo>
                  <a:cubicBezTo>
                    <a:pt x="27483" y="6027"/>
                    <a:pt x="42034" y="0"/>
                    <a:pt x="57206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9050"/>
              <a:ext cx="181783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00870" y="3340100"/>
            <a:ext cx="5702716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ORDERS - DELIVERY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603532" y="1743604"/>
            <a:ext cx="10596537" cy="402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Relationship Name: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 Has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Relationship type: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 one-to-one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Degree: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 Binary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Description: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 An order has one delivery, and a delivery is associated with one order.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Minimum Cardinality: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 One order has zero or one delivery (0..1).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Maximum Cardinality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: Each order has one associated delivery, and each delivery is associated with one order.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752872"/>
            <a:ext cx="12825814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RELATIONSHIPS BETWEEN ENTITIES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357206" y="7353829"/>
            <a:ext cx="6902094" cy="1027869"/>
            <a:chOff x="0" y="0"/>
            <a:chExt cx="1817835" cy="2707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817835" cy="270714"/>
            </a:xfrm>
            <a:custGeom>
              <a:avLst/>
              <a:gdLst/>
              <a:ahLst/>
              <a:cxnLst/>
              <a:rect l="l" t="t" r="r" b="b"/>
              <a:pathLst>
                <a:path w="1817835" h="270714">
                  <a:moveTo>
                    <a:pt x="57206" y="0"/>
                  </a:moveTo>
                  <a:lnTo>
                    <a:pt x="1760630" y="0"/>
                  </a:lnTo>
                  <a:cubicBezTo>
                    <a:pt x="1775802" y="0"/>
                    <a:pt x="1790352" y="6027"/>
                    <a:pt x="1801080" y="16755"/>
                  </a:cubicBezTo>
                  <a:cubicBezTo>
                    <a:pt x="1811808" y="27483"/>
                    <a:pt x="1817835" y="42034"/>
                    <a:pt x="1817835" y="57206"/>
                  </a:cubicBezTo>
                  <a:lnTo>
                    <a:pt x="1817835" y="213509"/>
                  </a:lnTo>
                  <a:cubicBezTo>
                    <a:pt x="1817835" y="228681"/>
                    <a:pt x="1811808" y="243231"/>
                    <a:pt x="1801080" y="253959"/>
                  </a:cubicBezTo>
                  <a:cubicBezTo>
                    <a:pt x="1790352" y="264687"/>
                    <a:pt x="1775802" y="270714"/>
                    <a:pt x="1760630" y="270714"/>
                  </a:cubicBezTo>
                  <a:lnTo>
                    <a:pt x="57206" y="270714"/>
                  </a:lnTo>
                  <a:cubicBezTo>
                    <a:pt x="42034" y="270714"/>
                    <a:pt x="27483" y="264687"/>
                    <a:pt x="16755" y="253959"/>
                  </a:cubicBezTo>
                  <a:cubicBezTo>
                    <a:pt x="6027" y="243231"/>
                    <a:pt x="0" y="228681"/>
                    <a:pt x="0" y="213509"/>
                  </a:cubicBezTo>
                  <a:lnTo>
                    <a:pt x="0" y="57206"/>
                  </a:lnTo>
                  <a:cubicBezTo>
                    <a:pt x="0" y="42034"/>
                    <a:pt x="6027" y="27483"/>
                    <a:pt x="16755" y="16755"/>
                  </a:cubicBezTo>
                  <a:cubicBezTo>
                    <a:pt x="27483" y="6027"/>
                    <a:pt x="42034" y="0"/>
                    <a:pt x="57206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9050"/>
              <a:ext cx="181783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0899111" y="7631225"/>
            <a:ext cx="5702716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ORDERS - BILLS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7836" y="6380275"/>
            <a:ext cx="10711274" cy="358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Relationship Name: 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Generates / Generated by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Relationship type: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 one-to-one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Degree: 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Binary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Description: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 An order generates one bill, and a bill is generated by one order.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Minimum Cardinality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: One order generates one bill (1..1).</a:t>
            </a:r>
          </a:p>
          <a:p>
            <a:pPr marL="647697" lvl="1" indent="-323848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 Bold"/>
              </a:rPr>
              <a:t>Maximum Cardinality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: Each order generates one bill, and each bill is generated by one order.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930528" y="8122680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9" name="AutoShape 9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0" name="AutoShape 10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1" name="AutoShape 11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2" name="AutoShape 12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3" name="Freeform 13"/>
          <p:cNvSpPr/>
          <p:nvPr/>
        </p:nvSpPr>
        <p:spPr>
          <a:xfrm>
            <a:off x="5203349" y="301413"/>
            <a:ext cx="10360528" cy="9684173"/>
          </a:xfrm>
          <a:custGeom>
            <a:avLst/>
            <a:gdLst/>
            <a:ahLst/>
            <a:cxnLst/>
            <a:rect l="l" t="t" r="r" b="b"/>
            <a:pathLst>
              <a:path w="10360528" h="9684173">
                <a:moveTo>
                  <a:pt x="0" y="0"/>
                </a:moveTo>
                <a:lnTo>
                  <a:pt x="10360528" y="0"/>
                </a:lnTo>
                <a:lnTo>
                  <a:pt x="10360528" y="9684174"/>
                </a:lnTo>
                <a:lnTo>
                  <a:pt x="0" y="96841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4" name="TextBox 14"/>
          <p:cNvSpPr txBox="1"/>
          <p:nvPr/>
        </p:nvSpPr>
        <p:spPr>
          <a:xfrm>
            <a:off x="442406" y="4403598"/>
            <a:ext cx="6967300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E-R DIAGRAM</a:t>
            </a:r>
          </a:p>
        </p:txBody>
      </p:sp>
      <p:sp>
        <p:nvSpPr>
          <p:cNvPr id="15" name="Freeform 15"/>
          <p:cNvSpPr/>
          <p:nvPr/>
        </p:nvSpPr>
        <p:spPr>
          <a:xfrm rot="-10800000">
            <a:off x="6374" y="8072855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6" name="Freeform 16"/>
          <p:cNvSpPr/>
          <p:nvPr/>
        </p:nvSpPr>
        <p:spPr>
          <a:xfrm>
            <a:off x="725300" y="8091978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7" name="Freeform 17"/>
          <p:cNvSpPr/>
          <p:nvPr/>
        </p:nvSpPr>
        <p:spPr>
          <a:xfrm>
            <a:off x="0" y="8817278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299"/>
                </a:lnTo>
                <a:lnTo>
                  <a:pt x="0" y="7252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8" name="Freeform 18"/>
          <p:cNvSpPr/>
          <p:nvPr/>
        </p:nvSpPr>
        <p:spPr>
          <a:xfrm rot="-10800000">
            <a:off x="0" y="9542577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9" name="Freeform 19"/>
          <p:cNvSpPr/>
          <p:nvPr/>
        </p:nvSpPr>
        <p:spPr>
          <a:xfrm rot="-5400000">
            <a:off x="725300" y="9542577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0" name="Freeform 20"/>
          <p:cNvSpPr/>
          <p:nvPr/>
        </p:nvSpPr>
        <p:spPr>
          <a:xfrm rot="-10800000">
            <a:off x="2222961" y="9561700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299" y="0"/>
                </a:lnTo>
                <a:lnTo>
                  <a:pt x="725299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1" name="Freeform 21"/>
          <p:cNvSpPr/>
          <p:nvPr/>
        </p:nvSpPr>
        <p:spPr>
          <a:xfrm>
            <a:off x="2222961" y="8836400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299" y="0"/>
                </a:lnTo>
                <a:lnTo>
                  <a:pt x="725299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2" name="Freeform 22"/>
          <p:cNvSpPr/>
          <p:nvPr/>
        </p:nvSpPr>
        <p:spPr>
          <a:xfrm rot="5400000">
            <a:off x="2948260" y="9561700"/>
            <a:ext cx="725300" cy="725300"/>
          </a:xfrm>
          <a:custGeom>
            <a:avLst/>
            <a:gdLst/>
            <a:ahLst/>
            <a:cxnLst/>
            <a:rect l="l" t="t" r="r" b="b"/>
            <a:pathLst>
              <a:path w="725300" h="725300">
                <a:moveTo>
                  <a:pt x="0" y="0"/>
                </a:moveTo>
                <a:lnTo>
                  <a:pt x="725300" y="0"/>
                </a:lnTo>
                <a:lnTo>
                  <a:pt x="725300" y="725300"/>
                </a:lnTo>
                <a:lnTo>
                  <a:pt x="0" y="72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0" name="TextBox 10"/>
          <p:cNvSpPr txBox="1"/>
          <p:nvPr/>
        </p:nvSpPr>
        <p:spPr>
          <a:xfrm>
            <a:off x="3346212" y="1276226"/>
            <a:ext cx="11372934" cy="1191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9"/>
              </a:lnSpc>
            </a:pPr>
            <a:r>
              <a:rPr lang="en-US" sz="8839">
                <a:solidFill>
                  <a:srgbClr val="227C9D"/>
                </a:solidFill>
                <a:latin typeface="Kollektif Bold"/>
              </a:rPr>
              <a:t>TRANSPOSITION</a:t>
            </a:r>
          </a:p>
        </p:txBody>
      </p:sp>
      <p:grpSp>
        <p:nvGrpSpPr>
          <p:cNvPr id="11" name="Group 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5" name="AutoShape 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6" name="AutoShape 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7" name="AutoShape 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8" name="AutoShape 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9" name="AutoShape 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20" name="AutoShape 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21" name="AutoShape 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22" name="Freeform 22"/>
          <p:cNvSpPr/>
          <p:nvPr/>
        </p:nvSpPr>
        <p:spPr>
          <a:xfrm rot="5400000">
            <a:off x="17273057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3" name="Freeform 23"/>
          <p:cNvSpPr/>
          <p:nvPr/>
        </p:nvSpPr>
        <p:spPr>
          <a:xfrm rot="-10800000" flipH="1" flipV="1">
            <a:off x="17273057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4" name="Freeform 24"/>
          <p:cNvSpPr/>
          <p:nvPr/>
        </p:nvSpPr>
        <p:spPr>
          <a:xfrm rot="5400000" flipH="1" flipV="1">
            <a:off x="1500718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5" name="Freeform 25"/>
          <p:cNvSpPr/>
          <p:nvPr/>
        </p:nvSpPr>
        <p:spPr>
          <a:xfrm rot="-10800000" flipH="1" flipV="1">
            <a:off x="1500718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6" name="Freeform 26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7" name="Freeform 27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8" name="Freeform 28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9" name="Freeform 29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0" name="Freeform 30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1" name="Freeform 31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2" name="Freeform 32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3" name="Freeform 33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4" name="TextBox 34"/>
          <p:cNvSpPr txBox="1"/>
          <p:nvPr/>
        </p:nvSpPr>
        <p:spPr>
          <a:xfrm>
            <a:off x="4597450" y="3502733"/>
            <a:ext cx="9609283" cy="4448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98"/>
              </a:lnSpc>
            </a:pPr>
            <a:r>
              <a:rPr lang="en-US" sz="2430">
                <a:solidFill>
                  <a:srgbClr val="000000"/>
                </a:solidFill>
                <a:latin typeface="DM Sans"/>
              </a:rPr>
              <a:t>Customers (</a:t>
            </a:r>
            <a:r>
              <a:rPr lang="en-US" sz="2430" u="sng">
                <a:solidFill>
                  <a:srgbClr val="000000"/>
                </a:solidFill>
                <a:latin typeface="DM Sans"/>
              </a:rPr>
              <a:t>customer_id</a:t>
            </a:r>
            <a:r>
              <a:rPr lang="en-US" sz="2430">
                <a:solidFill>
                  <a:srgbClr val="000000"/>
                </a:solidFill>
                <a:latin typeface="DM Sans"/>
              </a:rPr>
              <a:t>, name, DOB, email, contact_info, address)</a:t>
            </a:r>
          </a:p>
          <a:p>
            <a:pPr>
              <a:lnSpc>
                <a:spcPts val="2698"/>
              </a:lnSpc>
            </a:pPr>
            <a:endParaRPr lang="en-US" sz="2430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698"/>
              </a:lnSpc>
            </a:pPr>
            <a:r>
              <a:rPr lang="en-US" sz="2430">
                <a:solidFill>
                  <a:srgbClr val="000000"/>
                </a:solidFill>
                <a:latin typeface="DM Sans"/>
              </a:rPr>
              <a:t>Hats (</a:t>
            </a:r>
            <a:r>
              <a:rPr lang="en-US" sz="2430" u="sng">
                <a:solidFill>
                  <a:srgbClr val="000000"/>
                </a:solidFill>
                <a:latin typeface="DM Sans"/>
              </a:rPr>
              <a:t>hat_id</a:t>
            </a:r>
            <a:r>
              <a:rPr lang="en-US" sz="2430">
                <a:solidFill>
                  <a:srgbClr val="000000"/>
                </a:solidFill>
                <a:latin typeface="DM Sans"/>
              </a:rPr>
              <a:t>, brand_id, brand_name, style, size, quantity)</a:t>
            </a:r>
          </a:p>
          <a:p>
            <a:pPr>
              <a:lnSpc>
                <a:spcPts val="2698"/>
              </a:lnSpc>
            </a:pPr>
            <a:endParaRPr lang="en-US" sz="2430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698"/>
              </a:lnSpc>
            </a:pPr>
            <a:r>
              <a:rPr lang="en-US" sz="2430">
                <a:solidFill>
                  <a:srgbClr val="000000"/>
                </a:solidFill>
                <a:latin typeface="DM Sans"/>
              </a:rPr>
              <a:t>Orders (</a:t>
            </a:r>
            <a:r>
              <a:rPr lang="en-US" sz="2430" u="sng">
                <a:solidFill>
                  <a:srgbClr val="000000"/>
                </a:solidFill>
                <a:latin typeface="DM Sans"/>
              </a:rPr>
              <a:t>order_id</a:t>
            </a:r>
            <a:r>
              <a:rPr lang="en-US" sz="243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430">
                <a:solidFill>
                  <a:srgbClr val="000000"/>
                </a:solidFill>
                <a:latin typeface="DM Sans Italics"/>
              </a:rPr>
              <a:t>customer_id</a:t>
            </a:r>
            <a:r>
              <a:rPr lang="en-US" sz="243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430">
                <a:solidFill>
                  <a:srgbClr val="000000"/>
                </a:solidFill>
                <a:latin typeface="DM Sans Italics"/>
              </a:rPr>
              <a:t>hat_id</a:t>
            </a:r>
            <a:r>
              <a:rPr lang="en-US" sz="2430">
                <a:solidFill>
                  <a:srgbClr val="000000"/>
                </a:solidFill>
                <a:latin typeface="DM Sans"/>
              </a:rPr>
              <a:t>, date, quantity)</a:t>
            </a:r>
          </a:p>
          <a:p>
            <a:pPr>
              <a:lnSpc>
                <a:spcPts val="2698"/>
              </a:lnSpc>
            </a:pPr>
            <a:r>
              <a:rPr lang="en-US" sz="243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430">
                <a:solidFill>
                  <a:srgbClr val="000000"/>
                </a:solidFill>
                <a:latin typeface="DM Sans Bold Italics"/>
              </a:rPr>
              <a:t>customer_id</a:t>
            </a:r>
            <a:r>
              <a:rPr lang="en-US" sz="2430">
                <a:solidFill>
                  <a:srgbClr val="000000"/>
                </a:solidFill>
                <a:latin typeface="DM Sans Bold"/>
              </a:rPr>
              <a:t> MEI Customers(customer_id)</a:t>
            </a:r>
          </a:p>
          <a:p>
            <a:pPr>
              <a:lnSpc>
                <a:spcPts val="2698"/>
              </a:lnSpc>
            </a:pPr>
            <a:r>
              <a:rPr lang="en-US" sz="243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430">
                <a:solidFill>
                  <a:srgbClr val="000000"/>
                </a:solidFill>
                <a:latin typeface="DM Sans Bold Italics"/>
              </a:rPr>
              <a:t>hat_id </a:t>
            </a:r>
            <a:r>
              <a:rPr lang="en-US" sz="2430">
                <a:solidFill>
                  <a:srgbClr val="000000"/>
                </a:solidFill>
                <a:latin typeface="DM Sans Bold"/>
              </a:rPr>
              <a:t>MEI Hats(hat_id)</a:t>
            </a:r>
          </a:p>
          <a:p>
            <a:pPr>
              <a:lnSpc>
                <a:spcPts val="2698"/>
              </a:lnSpc>
            </a:pPr>
            <a:endParaRPr lang="en-US" sz="243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2698"/>
              </a:lnSpc>
            </a:pPr>
            <a:r>
              <a:rPr lang="en-US" sz="2430">
                <a:solidFill>
                  <a:srgbClr val="000000"/>
                </a:solidFill>
                <a:latin typeface="DM Sans"/>
              </a:rPr>
              <a:t>Bills (</a:t>
            </a:r>
            <a:r>
              <a:rPr lang="en-US" sz="2430" u="sng">
                <a:solidFill>
                  <a:srgbClr val="000000"/>
                </a:solidFill>
                <a:latin typeface="DM Sans"/>
              </a:rPr>
              <a:t>bill_id</a:t>
            </a:r>
            <a:r>
              <a:rPr lang="en-US" sz="243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430">
                <a:solidFill>
                  <a:srgbClr val="000000"/>
                </a:solidFill>
                <a:latin typeface="DM Sans Italics"/>
              </a:rPr>
              <a:t>order_id</a:t>
            </a:r>
            <a:r>
              <a:rPr lang="en-US" sz="2430">
                <a:solidFill>
                  <a:srgbClr val="000000"/>
                </a:solidFill>
                <a:latin typeface="DM Sans"/>
              </a:rPr>
              <a:t>, tax, price, payment_method)</a:t>
            </a:r>
          </a:p>
          <a:p>
            <a:pPr>
              <a:lnSpc>
                <a:spcPts val="2698"/>
              </a:lnSpc>
            </a:pPr>
            <a:r>
              <a:rPr lang="en-US" sz="243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430">
                <a:solidFill>
                  <a:srgbClr val="000000"/>
                </a:solidFill>
                <a:latin typeface="DM Sans Bold Italics"/>
              </a:rPr>
              <a:t>order_id</a:t>
            </a:r>
            <a:r>
              <a:rPr lang="en-US" sz="2430">
                <a:solidFill>
                  <a:srgbClr val="000000"/>
                </a:solidFill>
                <a:latin typeface="DM Sans Bold"/>
              </a:rPr>
              <a:t> MEI Orders(order_id)</a:t>
            </a:r>
          </a:p>
          <a:p>
            <a:pPr>
              <a:lnSpc>
                <a:spcPts val="2698"/>
              </a:lnSpc>
            </a:pPr>
            <a:endParaRPr lang="en-US" sz="243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2698"/>
              </a:lnSpc>
            </a:pPr>
            <a:r>
              <a:rPr lang="en-US" sz="2430">
                <a:solidFill>
                  <a:srgbClr val="000000"/>
                </a:solidFill>
                <a:latin typeface="DM Sans"/>
              </a:rPr>
              <a:t>Delivery (</a:t>
            </a:r>
            <a:r>
              <a:rPr lang="en-US" sz="2430" u="sng">
                <a:solidFill>
                  <a:srgbClr val="000000"/>
                </a:solidFill>
                <a:latin typeface="DM Sans"/>
              </a:rPr>
              <a:t>delivery_id</a:t>
            </a:r>
            <a:r>
              <a:rPr lang="en-US" sz="243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430">
                <a:solidFill>
                  <a:srgbClr val="000000"/>
                </a:solidFill>
                <a:latin typeface="DM Sans Italics"/>
              </a:rPr>
              <a:t>order_id</a:t>
            </a:r>
            <a:r>
              <a:rPr lang="en-US" sz="2430">
                <a:solidFill>
                  <a:srgbClr val="000000"/>
                </a:solidFill>
                <a:latin typeface="DM Sans"/>
              </a:rPr>
              <a:t>, arrival_date)</a:t>
            </a:r>
          </a:p>
          <a:p>
            <a:pPr>
              <a:lnSpc>
                <a:spcPts val="2698"/>
              </a:lnSpc>
              <a:spcBef>
                <a:spcPct val="0"/>
              </a:spcBef>
            </a:pPr>
            <a:r>
              <a:rPr lang="en-US" sz="2430">
                <a:solidFill>
                  <a:srgbClr val="000000"/>
                </a:solidFill>
                <a:latin typeface="DM Sans Bold Italics"/>
              </a:rPr>
              <a:t>order_id</a:t>
            </a:r>
            <a:r>
              <a:rPr lang="en-US" sz="2430">
                <a:solidFill>
                  <a:srgbClr val="000000"/>
                </a:solidFill>
                <a:latin typeface="DM Sans Bold"/>
              </a:rPr>
              <a:t> MEI Orders(order_id)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2570</Words>
  <Application>Microsoft Office PowerPoint</Application>
  <PresentationFormat>Custom</PresentationFormat>
  <Paragraphs>291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Times New Roman</vt:lpstr>
      <vt:lpstr>DM Sans Italics</vt:lpstr>
      <vt:lpstr>Canva Sans Bold Italics</vt:lpstr>
      <vt:lpstr>DM Sans Bold</vt:lpstr>
      <vt:lpstr>Calibri</vt:lpstr>
      <vt:lpstr>Arial</vt:lpstr>
      <vt:lpstr>DM Sans</vt:lpstr>
      <vt:lpstr>Kollektif Bold</vt:lpstr>
      <vt:lpstr>DM Sans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ISTE230_Presentation_Group3</dc:title>
  <cp:lastModifiedBy>Kassem</cp:lastModifiedBy>
  <cp:revision>7</cp:revision>
  <dcterms:created xsi:type="dcterms:W3CDTF">2006-08-16T00:00:00Z</dcterms:created>
  <dcterms:modified xsi:type="dcterms:W3CDTF">2023-11-30T11:39:03Z</dcterms:modified>
  <dc:identifier>DAF1dxNrN9Q</dc:identifier>
</cp:coreProperties>
</file>