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Proxima Nova Semibold"/>
      <p:regular r:id="rId12"/>
      <p:bold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ProximaNovaSemibold-bold.fntdata"/><Relationship Id="rId12" Type="http://schemas.openxmlformats.org/officeDocument/2006/relationships/font" Target="fonts/ProximaNova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4" Type="http://schemas.openxmlformats.org/officeDocument/2006/relationships/font" Target="fonts/ProximaNova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236ac83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236ac83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1ED7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1ED7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1ED7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1ED760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rgbClr val="1ED7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032200" y="2051175"/>
            <a:ext cx="6779100" cy="81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/>
              <a:t>Spotify Top 50 Tracks 2023</a:t>
            </a:r>
            <a:endParaRPr sz="412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311500" y="3188675"/>
            <a:ext cx="64998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Maya Medina, Lejla Becirevic, &amp; Kassidy Yu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18143" l="29658" r="29301" t="11857"/>
          <a:stretch/>
        </p:blipFill>
        <p:spPr>
          <a:xfrm>
            <a:off x="368500" y="2220150"/>
            <a:ext cx="1606500" cy="154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Proxima Nova Semibold"/>
                <a:ea typeface="Proxima Nova Semibold"/>
                <a:cs typeface="Proxima Nova Semibold"/>
                <a:sym typeface="Proxima Nova Semibold"/>
              </a:rPr>
              <a:t>Variables Measured in Data Set </a:t>
            </a:r>
            <a:endParaRPr sz="282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4260300" cy="27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➢"/>
            </a:pPr>
            <a:r>
              <a:rPr lang="en" sz="2000">
                <a:solidFill>
                  <a:srgbClr val="616161"/>
                </a:solidFill>
              </a:rPr>
              <a:t>Artist name</a:t>
            </a:r>
            <a:endParaRPr sz="2000">
              <a:solidFill>
                <a:srgbClr val="61616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➢"/>
            </a:pPr>
            <a:r>
              <a:rPr lang="en" sz="2000">
                <a:solidFill>
                  <a:srgbClr val="616161"/>
                </a:solidFill>
              </a:rPr>
              <a:t>Track name</a:t>
            </a:r>
            <a:endParaRPr sz="2000">
              <a:solidFill>
                <a:srgbClr val="61616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➢"/>
            </a:pPr>
            <a:r>
              <a:rPr lang="en" sz="2000">
                <a:solidFill>
                  <a:srgbClr val="616161"/>
                </a:solidFill>
              </a:rPr>
              <a:t>Explicit</a:t>
            </a:r>
            <a:endParaRPr sz="2000">
              <a:solidFill>
                <a:srgbClr val="61616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➢"/>
            </a:pPr>
            <a:r>
              <a:rPr lang="en" sz="2000">
                <a:solidFill>
                  <a:srgbClr val="616161"/>
                </a:solidFill>
              </a:rPr>
              <a:t>Genres</a:t>
            </a:r>
            <a:endParaRPr sz="2000">
              <a:solidFill>
                <a:srgbClr val="61616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➢"/>
            </a:pPr>
            <a:r>
              <a:rPr lang="en" sz="2000">
                <a:solidFill>
                  <a:srgbClr val="616161"/>
                </a:solidFill>
              </a:rPr>
              <a:t>Danceability</a:t>
            </a:r>
            <a:endParaRPr sz="2000">
              <a:solidFill>
                <a:srgbClr val="61616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➢"/>
            </a:pPr>
            <a:r>
              <a:rPr lang="en" sz="2000">
                <a:solidFill>
                  <a:srgbClr val="616161"/>
                </a:solidFill>
              </a:rPr>
              <a:t>Valence: music positiveness</a:t>
            </a:r>
            <a:endParaRPr sz="2000">
              <a:solidFill>
                <a:srgbClr val="61616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➢"/>
            </a:pPr>
            <a:r>
              <a:rPr lang="en" sz="2000">
                <a:solidFill>
                  <a:srgbClr val="616161"/>
                </a:solidFill>
              </a:rPr>
              <a:t>Energy</a:t>
            </a:r>
            <a:endParaRPr sz="2000">
              <a:solidFill>
                <a:srgbClr val="616161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572075" y="1147850"/>
            <a:ext cx="4260300" cy="29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Proxima Nova"/>
              <a:buChar char="➢"/>
            </a:pPr>
            <a:r>
              <a:rPr lang="en" sz="20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Loudness</a:t>
            </a:r>
            <a:endParaRPr sz="20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Proxima Nova"/>
              <a:buChar char="➢"/>
            </a:pPr>
            <a:r>
              <a:rPr lang="en" sz="20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Acousticness </a:t>
            </a:r>
            <a:endParaRPr sz="20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Proxima Nova"/>
              <a:buChar char="➢"/>
            </a:pPr>
            <a:r>
              <a:rPr lang="en" sz="20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Liveness: audience present</a:t>
            </a:r>
            <a:endParaRPr sz="20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Proxima Nova"/>
              <a:buChar char="➢"/>
            </a:pPr>
            <a:r>
              <a:rPr lang="en" sz="20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Tempo: BPM</a:t>
            </a:r>
            <a:endParaRPr sz="20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Proxima Nova"/>
              <a:buChar char="➢"/>
            </a:pPr>
            <a:r>
              <a:rPr lang="en" sz="20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Duration</a:t>
            </a:r>
            <a:endParaRPr sz="20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Proxima Nova"/>
              <a:buChar char="➢"/>
            </a:pPr>
            <a:r>
              <a:rPr lang="en" sz="20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Popularity</a:t>
            </a:r>
            <a:endParaRPr sz="20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11700" y="4166750"/>
            <a:ext cx="27324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Source: Kaggle</a:t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