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6.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7.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8.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73" r:id="rId7"/>
    <p:sldId id="274" r:id="rId8"/>
    <p:sldId id="275" r:id="rId9"/>
    <p:sldId id="276" r:id="rId10"/>
    <p:sldId id="277" r:id="rId11"/>
    <p:sldId id="279" r:id="rId12"/>
    <p:sldId id="278" r:id="rId13"/>
    <p:sldId id="281" r:id="rId14"/>
    <p:sldId id="282" r:id="rId15"/>
    <p:sldId id="283" r:id="rId16"/>
    <p:sldId id="284" r:id="rId17"/>
    <p:sldId id="285" r:id="rId18"/>
    <p:sldId id="280" r:id="rId19"/>
    <p:sldId id="286" r:id="rId20"/>
    <p:sldId id="288" r:id="rId21"/>
    <p:sldId id="289"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721"/>
    <a:srgbClr val="95AB25"/>
    <a:srgbClr val="C45900"/>
    <a:srgbClr val="BC5500"/>
    <a:srgbClr val="394404"/>
    <a:srgbClr val="5F6F0F"/>
    <a:srgbClr val="718412"/>
    <a:srgbClr val="65741A"/>
    <a:srgbClr val="70811D"/>
    <a:srgbClr val="7B8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46169-1875-534C-8115-2DED7B3D5CD4}" v="3" dt="2022-11-15T23:43:10.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84087"/>
  </p:normalViewPr>
  <p:slideViewPr>
    <p:cSldViewPr>
      <p:cViewPr varScale="1">
        <p:scale>
          <a:sx n="92" d="100"/>
          <a:sy n="92" d="100"/>
        </p:scale>
        <p:origin x="1128" y="17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11/15/22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6:41:42.399"/>
    </inkml:context>
    <inkml:brush xml:id="br0">
      <inkml:brushProperty name="width" value="0.1" units="cm"/>
      <inkml:brushProperty name="height" value="0.1" units="cm"/>
      <inkml:brushProperty name="color" value="#008C3A"/>
    </inkml:brush>
  </inkml:definitions>
  <inkml:trace contextRef="#ctx0" brushRef="#br0">4568 647 24575,'-26'-51'0,"-11"6"0,4 8 0,-4 0 0,1 6 0,-1 2 0,-3-3 0,0 2 0,0 1 0,-1 1 0,-1 2 0,-1 2 0,-4-1 0,-1 3 0,-4 1 0,-3 2 0,-3 1 0,-2 2 0,-4 1 0,0 1 0,0 2 0,-1 0 0,5 3 0,-1 0 0,0 0 0,1 1 0,4 1 0,0 1 0,0 1 0,0 1 0,-4-1 0,0 2 0,-1 0 0,0 1 0,-4 1 0,1 0 0,3 0 0,0 0 0,4 1 0,2 0 0,3 0 0,1 0 0,-2 0 0,1 0 0,-2 0 0,0 0 0,-2 0 0,0 0 0,-2 0 0,0 0 0,1 1 0,1 0 0,2 1 0,1 0 0,2 2 0,-1 0 0,3 1 0,-1 1 0,-2 0 0,0 0 0,-3 2 0,-1 1 0,3 0 0,0 2 0,2 0 0,3 2 0,-34 13 0,10 3 0,0 2 0,0 4 0,-1 4 0,5 1 0,2 3 0,5 1 0,2 2 0,7-2 0,7-1 0,6-3 0,2 3 0,-1 4 0,0 4 0,-3 4 0,3-4 0,7-8 0,8-8 0,11-13 0,7-3 0,0 10 0,-2 18 0,-4 20 0,-1 10 0,2-9 0,3-18 0,3-18 0,3-1 0,1 12 0,0 14 0,0 5 0,2-12 0,1-16 0,2-15 0,1-11 0,1-4 0,1-2 0,12 9 0,8 11 0,11 6 0,4 3 0,-10-9 0,-6-7 0,6-3 0,20 10 0,-13-4 0,4 2 0,12 6 0,2 2 0,2 2 0,0 0 0,-4-4 0,-2-2 0,27 10 0,-20-14 0,3-11 0,-19-4 0,5 0 0,16 1 0,3 0 0,8 3 0,0 1 0,1 0 0,-2 0 0,-5-1 0,-2-2 0,-5-1 0,-1-2 0,1-2 0,-1-1 0,-3 0 0,-1 0 0,-1 0 0,-1 1 0,-2 1 0,0 1 0,0-1 0,0 0 0,1-1 0,0 0 0,0-1 0,0 0 0,1-1 0,-1 0 0,0-3 0,-1 0 0,1-2 0,0-1 0,-2-1 0,0-1 0,-2 0 0,0-1 0,-4 1 0,0 1 0,1 0 0,-1-1 0,42-7 0,-2 0 0,1-2 0,-3-1 0,-40 7 0,0 0 0,2-2 0,-1-2 0,-3 1 0,0-2 0,38-16 0,-4-2 0,-2 1 0,1-1 0,1 2 0,-7 4 0,-11 5 0,-15 4 0,-15 2 0,-7-1 0,5-8 0,13-8 0,10-6 0,6 0 0,-5 3 0,-13 6 0,-11 5 0,-11 5 0,-9 6 0,-3 4 0,-4 0 0,-1-16 0,-2-20 0,-2-21 0,-2-14 0,-1 7 0,0 15 0,0 22 0,1 17 0,0 10 0,0 5 0,-1 0 0,-2-1 0,-7-10 0,-5-12 0,-9-15 0,-5-10 0,3 4 0,2 9 0,15 20 0,3 11 0,8 10 0,1 0 0,-1 0 0,3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28.498"/>
    </inkml:context>
    <inkml:brush xml:id="br0">
      <inkml:brushProperty name="width" value="0.1" units="cm"/>
      <inkml:brushProperty name="height" value="0.1" units="cm"/>
      <inkml:brushProperty name="color" value="#E71224"/>
    </inkml:brush>
  </inkml:definitions>
  <inkml:trace contextRef="#ctx0" brushRef="#br0">1 131 24575,'8'35'0,"7"9"0,5 5 0,3 2 0,-7-11 0,-4-8 0,-4-8 0,-2-4 0,-1-4 0,-1-3 0,0-6 0,-1-7 0,-2-6 0,0-6 0,-1-5 0,0-3 0,0-5 0,-1-6 0,-2-3 0,-1-5 0,-3 2 0,2 0 0,0 0 0,1 2 0,-1 0 0,1 5 0,1 7 0,2 6 0,1 4 0,0 5 0,1 4 0,1 2 0,3 2 0,5 0 0,4 0 0,4 0 0,2 3 0,2 2 0,-1 3 0,-1 6 0,-3 5 0,-3 4 0,-2 3 0,0 0 0,0 2 0,2-1 0,-1-1 0,0-5 0,0-6 0,-4-6 0,-3-4 0,-3-3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0.201"/>
    </inkml:context>
    <inkml:brush xml:id="br0">
      <inkml:brushProperty name="width" value="0.1" units="cm"/>
      <inkml:brushProperty name="height" value="0.1" units="cm"/>
      <inkml:brushProperty name="color" value="#E71224"/>
    </inkml:brush>
  </inkml:definitions>
  <inkml:trace contextRef="#ctx0" brushRef="#br0">53 225 24575,'24'-11'0,"4"-3"0,1-4 0,-5 3 0,-9 2 0,-8 6 0,-5-2 0,-2 3 0,0-3 0,0-6 0,0-6 0,-4-6 0,-3 0 0,-4 8 0,-6 9 0,-3 7 0,-3 4 0,0 6 0,3 6 0,6 4 0,1 2 0,3-1 0,3-1 0,1 0 0,2-3 0,2-1 0,2-2 0,0 0 0,0-1 0,1 1 0,4 1 0,5 2 0,4 1 0,4-1 0,4-1 0,2-3 0,2-3 0,-2-2 0,-5-3 0,-2-1 0,-3-1 0,-2-2 0,0-5 0,-1-4 0,-1-1 0,-2 0 0,-2 2 0,-3 2 0,-1 3 0,-1 0 0,-1 4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2.134"/>
    </inkml:context>
    <inkml:brush xml:id="br0">
      <inkml:brushProperty name="width" value="0.1" units="cm"/>
      <inkml:brushProperty name="height" value="0.1" units="cm"/>
      <inkml:brushProperty name="color" value="#E71224"/>
    </inkml:brush>
  </inkml:definitions>
  <inkml:trace contextRef="#ctx0" brushRef="#br0">102 9 24575,'33'33'0,"4"5"0,1 2 0,-3-5 0,-10-10 0,-13-15 0,-4-9 0,-10-10 0,-2-4 0,-3-1 0,-4-1 0,-2 0 0,-4 0 0,-3-3 0,-4-4 0,-2-1 0,1 3 0,4 5 0,6 8 0,3 4 0,3 1 0,-2 2 0,5 0 0,-3 0 0,4 0 0,-1 1 0,-3 3 0,-1 2 0,0 4 0,1 2 0,4 3 0,2 4 0,2 2 0,1 0 0,2 0 0,3-2 0,4 0 0,4 0 0,3-2 0,0-1 0,0-3 0,-2-4 0,0-5 0,-1-3 0,2-1 0,0-5 0,0-6 0,-4-6 0,-2-7 0,-4-1 0,-2 0 0,-2 2 0,-1 4 0,0 4 0,0 6 0,0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3.798"/>
    </inkml:context>
    <inkml:brush xml:id="br0">
      <inkml:brushProperty name="width" value="0.1" units="cm"/>
      <inkml:brushProperty name="height" value="0.1" units="cm"/>
      <inkml:brushProperty name="color" value="#E71224"/>
    </inkml:brush>
  </inkml:definitions>
  <inkml:trace contextRef="#ctx0" brushRef="#br0">0 35 24575,'22'29'0,"9"8"0,7 6 0,1 1 0,-9-11 0,-8-9 0,-9-10 0,-5-6 0,-3-5 0,-2-4 0,-5-4 0,-4-7 0,-4-8 0,-4-6 0,0-4 0,0 2 0,3 1 0,4 4 0,2 5 0,3 3 0,1 0 0,1 7 0,0-2 0,0 3 0,0 2 0,0-3 0,1 4 0,2 0 0,3 2 0,3 1 0,2 1 0,0 0 0,-1 0 0,-4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5.515"/>
    </inkml:context>
    <inkml:brush xml:id="br0">
      <inkml:brushProperty name="width" value="0.1" units="cm"/>
      <inkml:brushProperty name="height" value="0.1" units="cm"/>
      <inkml:brushProperty name="color" value="#E71224"/>
    </inkml:brush>
  </inkml:definitions>
  <inkml:trace contextRef="#ctx0" brushRef="#br0">42 97 24575,'19'-3'0,"5"-2"0,5-3 0,-3 0 0,-10 1 0,-9 2 0,-4 1 0,-2 0 0,-1 0 0,0-1 0,-1-2 0,-2-1 0,-3-2 0,-3 1 0,-1 3 0,-3 3 0,-2 3 0,-2 0 0,-2 0 0,2 0 0,1 0 0,7 0 0,-1 0 0,3 4 0,1 6 0,1 6 0,2 5 0,3 1 0,0 0 0,0-2 0,2 1 0,4-1 0,3-1 0,2-2 0,4-1 0,1-2 0,3-2 0,2-3 0,-1-4 0,2-3 0,0-2 0,2-4 0,-2-5 0,-1-6 0,-2-3 0,-3 3 0,-3 3 0,-6 5 0,-2 1 0,-5 5 0,0-1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7.632"/>
    </inkml:context>
    <inkml:brush xml:id="br0">
      <inkml:brushProperty name="width" value="0.1" units="cm"/>
      <inkml:brushProperty name="height" value="0.1" units="cm"/>
      <inkml:brushProperty name="color" value="#E71224"/>
    </inkml:brush>
  </inkml:definitions>
  <inkml:trace contextRef="#ctx0" brushRef="#br0">91 1 24575,'-19'5'0,"1"1"0,4 3 0,2-1 0,4 1 0,2 0 0,4 1 0,1 0 0,1 1 0,0-4 0,-1 1 0,-1-4 0,0 1 0,0-1 0,0-1 0,1 1 0,0 0 0,1 1 0,0 0 0,4 0 0,4-1 0,7-1 0,6-1 0,6-2 0,4 0 0,4-2 0,0-3 0,-3-1 0,-8 0 0,-6 2 0,-6 3 0,-2 1 0,-3 1 0,-3 1 0,-3 2 0,-1 4 0,0-2 0,0 4 0,0-3 0,-1 3 0,-3 1 0,-2 1 0,-3 2 0,-1 1 0,-2 1 0,-1-3 0,0-5 0,1-4 0,2-3 0,2-1 0,2 0 0,2 0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39.432"/>
    </inkml:context>
    <inkml:brush xml:id="br0">
      <inkml:brushProperty name="width" value="0.1" units="cm"/>
      <inkml:brushProperty name="height" value="0.1" units="cm"/>
      <inkml:brushProperty name="color" value="#E71224"/>
    </inkml:brush>
  </inkml:definitions>
  <inkml:trace contextRef="#ctx0" brushRef="#br0">0 0 24575,'1'18'0,"2"2"0,3 2 0,4-1 0,1-5 0,0-1 0,0-2 0,1-1 0,1-1 0,0-1 0,3-1 0,1 2 0,2 2 0,-1 1 0,-2 1 0,-2-2 0,-1-1 0,-2-1 0,0-1 0,-2-2 0,-1-2 0,-1-2 0,-1-2 0,2 0 0,-2-1 0,2-1 0,-2-2 0,2-3 0,0-5 0,0-1 0,-2-2 0,-2 3 0,-2 0 0,-2 2 0,0 1 0,0 1 0,0 4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40.834"/>
    </inkml:context>
    <inkml:brush xml:id="br0">
      <inkml:brushProperty name="width" value="0.1" units="cm"/>
      <inkml:brushProperty name="height" value="0.1" units="cm"/>
      <inkml:brushProperty name="color" value="#E71224"/>
    </inkml:brush>
  </inkml:definitions>
  <inkml:trace contextRef="#ctx0" brushRef="#br0">99 0 24575,'-11'23'0,"1"1"0,-2-1 0,0 0 0,2-3 0,1-3 0,2-3 0,2-3 0,0-2 0,0 1 0,1-1 0,2 2 0,0-1 0,1-2 0,0-2 0,-1-2 0,1-2 0,1 1 0,0-1 0,0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44.033"/>
    </inkml:context>
    <inkml:brush xml:id="br0">
      <inkml:brushProperty name="width" value="0.1" units="cm"/>
      <inkml:brushProperty name="height" value="0.1" units="cm"/>
      <inkml:brushProperty name="color" value="#E71224"/>
    </inkml:brush>
  </inkml:definitions>
  <inkml:trace contextRef="#ctx0" brushRef="#br0">0 13 24575,'0'21'0,"0"0"0,0-1 0,1 0 0,1-2 0,-1-2 0,1-2 0,0-2 0,-1-1 0,1 1 0,-1 0 0,1 0 0,1 0 0,0-6 0,2 2 0,0-4 0,1 3 0,0-2 0,-1-2 0,-1-1 0,-1-2 0,-1 2 0,-1 2 0,-1 4 0,0 2 0,0-1 0,0 0 0,0-4 0,0-1 0,0-2 0,0 1 0,0 1 0,0-2 0,0-11 0,0-3 0,0-11 0,2-1 0,1-5 0,0-2 0,1-2 0,-2 4 0,0 7 0,1 6 0,0 4 0,2 2 0,1 1 0,2 0 0,1 1 0,2 0 0,-1 0 0,1 1 0,0 1 0,-1 2 0,1 3 0,-1 1 0,-2 2 0,-1 3 0,-1 2 0,-2 2 0,1 2 0,-1 4 0,0 3 0,-1 3 0,-2 0 0,-1 1 0,0-2 0,0-1 0,0-2 0,0-3 0,0-3 0,0-6 0,0-2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46.149"/>
    </inkml:context>
    <inkml:brush xml:id="br0">
      <inkml:brushProperty name="width" value="0.1" units="cm"/>
      <inkml:brushProperty name="height" value="0.1" units="cm"/>
      <inkml:brushProperty name="color" value="#E71224"/>
    </inkml:brush>
  </inkml:definitions>
  <inkml:trace contextRef="#ctx0" brushRef="#br0">55 93 24575,'7'0'0,"0"0"0,-3 0 0,0-1 0,1-2 0,0-1 0,1-1 0,0 1 0,1 1 0,1 2 0,0 1 0,2 0 0,-4 0 0,2 0 0,-5-2 0,-1 0 0,-1-2 0,-1 1 0,0-2 0,0-2 0,0 2 0,-1 0 0,-2 3 0,-4 1 0,1 1 0,-4-1 0,3-2 0,-3-2 0,-1-3 0,1 0 0,-1 3 0,2 1 0,1 3 0,0 1 0,1 5 0,1 6 0,-1 6 0,2 5 0,1 0 0,0-1 0,1-2 0,0-2 0,0-1 0,0 0 0,1-1 0,0 0 0,1 0 0,1-1 0,0-2 0,0 0 0,2-3 0,3-1 0,4-4 0,4-2 0,2-2 0,4 0 0,0-3 0,1-4 0,1-4 0,-2-3 0,-1-2 0,-3 2 0,-4 1 0,-4 0 0,-4 6 0,-2 0 0,-1 5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6:47:51.645"/>
    </inkml:context>
    <inkml:brush xml:id="br0">
      <inkml:brushProperty name="width" value="0.1" units="cm"/>
      <inkml:brushProperty name="height" value="0.1" units="cm"/>
      <inkml:brushProperty name="color" value="#008C3A"/>
    </inkml:brush>
  </inkml:definitions>
  <inkml:trace contextRef="#ctx0" brushRef="#br0">4568 647 24575,'-26'-51'0,"-11"6"0,4 8 0,-4 0 0,1 6 0,-1 2 0,-3-3 0,0 2 0,0 1 0,-1 1 0,-1 2 0,-1 2 0,-4-1 0,-1 3 0,-4 1 0,-3 2 0,-3 1 0,-2 2 0,-4 1 0,0 1 0,0 2 0,-1 0 0,5 3 0,-1 0 0,0 0 0,1 1 0,4 1 0,0 1 0,0 1 0,0 1 0,-4-1 0,0 2 0,-1 0 0,0 1 0,-4 1 0,1 0 0,3 0 0,0 0 0,4 1 0,2 0 0,3 0 0,1 0 0,-2 0 0,1 0 0,-2 0 0,0 0 0,-2 0 0,0 0 0,-2 0 0,0 0 0,1 1 0,1 0 0,2 1 0,1 0 0,2 2 0,-1 0 0,3 1 0,-1 1 0,-2 0 0,0 0 0,-3 2 0,-1 1 0,3 0 0,0 2 0,2 0 0,3 2 0,-34 13 0,10 3 0,0 2 0,0 4 0,-1 4 0,5 1 0,2 3 0,5 1 0,2 2 0,7-2 0,7-1 0,6-3 0,2 3 0,-1 4 0,0 4 0,-3 4 0,3-4 0,7-8 0,8-8 0,11-13 0,7-3 0,0 10 0,-2 18 0,-4 20 0,-1 10 0,2-9 0,3-18 0,3-18 0,3-1 0,1 12 0,0 14 0,0 5 0,2-12 0,1-16 0,2-15 0,1-11 0,1-4 0,1-2 0,12 9 0,8 11 0,11 6 0,4 3 0,-10-9 0,-6-7 0,6-3 0,20 10 0,-13-4 0,4 2 0,12 6 0,2 2 0,2 2 0,0 0 0,-4-4 0,-2-2 0,27 10 0,-20-14 0,3-11 0,-19-4 0,5 0 0,16 1 0,3 0 0,8 3 0,0 1 0,1 0 0,-2 0 0,-5-1 0,-2-2 0,-5-1 0,-1-2 0,1-2 0,-1-1 0,-3 0 0,-1 0 0,-1 0 0,-1 1 0,-2 1 0,0 1 0,0-1 0,0 0 0,1-1 0,0 0 0,0-1 0,0 0 0,1-1 0,-1 0 0,0-3 0,-1 0 0,1-2 0,0-1 0,-2-1 0,0-1 0,-2 0 0,0-1 0,-4 1 0,0 1 0,1 0 0,-1-1 0,42-7 0,-2 0 0,1-2 0,-3-1 0,-40 7 0,0 0 0,2-2 0,-1-2 0,-3 1 0,0-2 0,38-16 0,-4-2 0,-2 1 0,1-1 0,1 2 0,-7 4 0,-11 5 0,-15 4 0,-15 2 0,-7-1 0,5-8 0,13-8 0,10-6 0,6 0 0,-5 3 0,-13 6 0,-11 5 0,-11 5 0,-9 6 0,-3 4 0,-4 0 0,-1-16 0,-2-20 0,-2-21 0,-2-14 0,-1 7 0,0 15 0,0 22 0,1 17 0,0 10 0,0 5 0,-1 0 0,-2-1 0,-7-10 0,-5-12 0,-9-15 0,-5-10 0,3 4 0,2 9 0,15 20 0,3 11 0,8 10 0,1 0 0,-1 0 0,3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47.382"/>
    </inkml:context>
    <inkml:brush xml:id="br0">
      <inkml:brushProperty name="width" value="0.1" units="cm"/>
      <inkml:brushProperty name="height" value="0.1" units="cm"/>
      <inkml:brushProperty name="color" value="#E71224"/>
    </inkml:brush>
  </inkml:definitions>
  <inkml:trace contextRef="#ctx0" brushRef="#br0">1 0 24575,'0'21'0,"0"2"0,0 2 0,3-1 0,1-1 0,1-5 0,0-3 0,-2-3 0,-2-5 0,-1-3 0,0-3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48.382"/>
    </inkml:context>
    <inkml:brush xml:id="br0">
      <inkml:brushProperty name="width" value="0.1" units="cm"/>
      <inkml:brushProperty name="height" value="0.1" units="cm"/>
      <inkml:brushProperty name="color" value="#E71224"/>
    </inkml:brush>
  </inkml:definitions>
  <inkml:trace contextRef="#ctx0" brushRef="#br0">1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50.500"/>
    </inkml:context>
    <inkml:brush xml:id="br0">
      <inkml:brushProperty name="width" value="0.1" units="cm"/>
      <inkml:brushProperty name="height" value="0.1" units="cm"/>
      <inkml:brushProperty name="color" value="#E71224"/>
    </inkml:brush>
  </inkml:definitions>
  <inkml:trace contextRef="#ctx0" brushRef="#br0">104 90 24575,'0'-13'0,"0"-1"0,0 2 0,0 0 0,-1 4 0,-1 1 0,-2 1 0,-1 2 0,-1-1 0,-1 1 0,-1 2 0,-1 0 0,-2 2 0,1 1 0,0 4 0,1 3 0,1 5 0,1 3 0,3 4 0,2 4 0,1 0 0,1-2 0,2-3 0,0-5 0,4-2 0,3-2 0,3-2 0,2-3 0,4-4 0,2-4 0,1-5 0,-2-5 0,-2-4 0,-5 1 0,-5 1 0,-3 5 0,-2 0 0,-2 6 0,0 1 0,0 16 0,0-3 0,0 13 0,3-8 0,3 2 0,3 2 0,2 3 0,0 2 0,-1-1 0,-3-5 0,-4-3 0,-2-3 0,-1 0 0,-2 2 0,-7 1 0,-6 2 0,-8 0 0,-2-3 0,-1-4 0,3-5 0,5-3 0,8-2 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52.467"/>
    </inkml:context>
    <inkml:brush xml:id="br0">
      <inkml:brushProperty name="width" value="0.1" units="cm"/>
      <inkml:brushProperty name="height" value="0.1" units="cm"/>
      <inkml:brushProperty name="color" value="#E71224"/>
    </inkml:brush>
  </inkml:definitions>
  <inkml:trace contextRef="#ctx0" brushRef="#br0">0 0 24575,'0'26'0,"0"-3"0,0-1 0,0-5 0,0-2 0,1-2 0,1 1 0,2 0 0,2 1 0,0 2 0,0 1 0,-2-2 0,-2-2 0,0-2 0,-2 1 0,0-6 0,1 2 0,0-5 0,1 0 0,0-1 0,-1-2 0,1 2 0,1-1 0,-1 2 0,2-3 0,-1-1 0,1 0 0,0-1 0,1-4 0,3-8 0,2-7 0,3-5 0,0 1 0,2 2 0,-1 5 0,-1 4 0,-1 5 0,-2 4 0,1 2 0,0 0 0,-1 1 0,1 1 0,-2 0 0,-3 1 0,-2 1 0,-2 6 0,-1 5 0,-1 2 0,0 1 0,0-4 0,0-3 0,2 0 0,2-3 0,0-3 0,0-1 0,-3-2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54.517"/>
    </inkml:context>
    <inkml:brush xml:id="br0">
      <inkml:brushProperty name="width" value="0.1" units="cm"/>
      <inkml:brushProperty name="height" value="0.1" units="cm"/>
      <inkml:brushProperty name="color" value="#E71224"/>
    </inkml:brush>
  </inkml:definitions>
  <inkml:trace contextRef="#ctx0" brushRef="#br0">1 0 24575,'0'16'0,"0"3"0,0 5 0,0 2 0,0 1 0,1-1 0,0-5 0,1-4 0,-1-3 0,-1-2 0,0 1 0,0-1 0,0-2 0,0 1 0,0-1 0,1-2 0,0-1 0,1-2 0,-1-1 0,-1-1 0,0 0 0,4-1 0,0-1 0,3-2 0,-1-2 0,2-5 0,-1-3 0,0-2 0,0-2 0,0-1 0,2-3 0,1 0 0,1 0 0,0 4 0,0 6 0,1 3 0,0 3 0,0 1 0,0 0 0,-1 1 0,-3 1 0,2 0 0,-5 2 0,3 2 0,-4 3 0,0 3 0,-2 0 0,-1 1 0,-1 0 0,0-1 0,0 1 0,-4-1 0,-5-1 0,-5-1 0,-7 1 0,0 0 0,0 0 0,2-1 0,2-1 0,2-2 0,3-3 0,1 0 0,6-2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56.201"/>
    </inkml:context>
    <inkml:brush xml:id="br0">
      <inkml:brushProperty name="width" value="0.1" units="cm"/>
      <inkml:brushProperty name="height" value="0.1" units="cm"/>
      <inkml:brushProperty name="color" value="#E71224"/>
    </inkml:brush>
  </inkml:definitions>
  <inkml:trace contextRef="#ctx0" brushRef="#br0">21 19 24575,'-6'12'0,"0"0"0,4 3 0,1 1 0,0 0 0,-1-3 0,1 0 0,0-2 0,1-1 0,0 1 0,0-1 0,3 1 0,3 0 0,3-1 0,1 0 0,2-3 0,3-3 0,3-2 0,2-2 0,0-3 0,-1-4 0,-2-7 0,-3-5 0,-3-5 0,-4-3 0,-3-3 0,-3 2 0,-4 5 0,-5 6 0,-6 7 0,-4 4 0,-2 2 0,0 3 0,1 1 0,2 0 0,2 0 0,6 1 0,2 1 0,6 0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58.334"/>
    </inkml:context>
    <inkml:brush xml:id="br0">
      <inkml:brushProperty name="width" value="0.1" units="cm"/>
      <inkml:brushProperty name="height" value="0.1" units="cm"/>
      <inkml:brushProperty name="color" value="#E71224"/>
    </inkml:brush>
  </inkml:definitions>
  <inkml:trace contextRef="#ctx0" brushRef="#br0">0 19 24575,'0'21'0,"0"2"0,0-1 0,0 0 0,0-1 0,0-4 0,0-2 0,0-2 0,0-2 0,0-1 0,0 3 0,0-5 0,0 1 0,0-7 0,1-14 0,2 1 0,3-14 0,2 6 0,2-1 0,0 1 0,0 2 0,-1 1 0,0 2 0,0 1 0,0 1 0,2 2 0,-2 2 0,3 2 0,-7 3 0,3 0 0,-5-1 0,0 3 0,2-3 0,-1 3 0,-1-1 0,0-1 0,-2 2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3:00.101"/>
    </inkml:context>
    <inkml:brush xml:id="br0">
      <inkml:brushProperty name="width" value="0.1" units="cm"/>
      <inkml:brushProperty name="height" value="0.1" units="cm"/>
      <inkml:brushProperty name="color" value="#E71224"/>
    </inkml:brush>
  </inkml:definitions>
  <inkml:trace contextRef="#ctx0" brushRef="#br0">121 0 24575,'-17'2'0,"-2"4"0,2 4 0,0 4 0,3 0 0,3-2 0,3 0 0,3-3 0,1 0 0,0 0 0,2-3 0,0 2 0,2-3 0,0 1 0,0 1 0,0-1 0,3 1 0,5 1 0,4-2 0,6 0 0,4-1 0,2 0 0,2 1 0,-2 1 0,-4 1 0,-4 0 0,-4 2 0,-5-1 0,-4 2 0,-2-2 0,-1-1 0,0-1 0,-1 0 0,-3 0 0,-6 0 0,-6-2 0,-6-2 0,-3-1 0,2 0 0,4-1 0,5 1 0,8-2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3:03.101"/>
    </inkml:context>
    <inkml:brush xml:id="br0">
      <inkml:brushProperty name="width" value="0.1" units="cm"/>
      <inkml:brushProperty name="height" value="0.1" units="cm"/>
      <inkml:brushProperty name="color" value="#E71224"/>
    </inkml:brush>
  </inkml:definitions>
  <inkml:trace contextRef="#ctx0" brushRef="#br0">0 1 24575,'0'25'0,"0"1"0,0 6 0,0 13 0,1 16 0,2 13 0,3 7 0,4-6 0,2-14 0,0-15 0,-2-16 0,2-9 0,4 2 0,10 10 0,7 9 0,5 9 0,-2-2 0,-8-11 0,-7-10 0,-7-12 0,-5-9 0,-4-4 0,-1-2 0,-16-4 0,1 3 0,-16-2 0,1 2 0,-3-2 0,-2 0 0,3 1 0,4-2 0,3 1 0,10 1 0,1 0 0,6 1 0,1 0 0,14 0 0,8 0 0,16 0 0,2 0 0,0 1 0,-1 0 0,-4 2 0,-5 0 0,-5-1 0,4-1 0,-11-1 0,3 0 0,-11 0 0,-2 0 0,-1 0 0,1-2 0,0-2 0,0-5 0,-1-5 0,0-3 0,-1-2 0,-1 1 0,2 0 0,1 1 0,2-2 0,1-1 0,2-3 0,-1 1 0,-2 1 0,-4 11 0,-1 1 0,-2 10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0:20:42.631"/>
    </inkml:context>
    <inkml:brush xml:id="br0">
      <inkml:brushProperty name="width" value="0.1" units="cm"/>
      <inkml:brushProperty name="height" value="0.1" units="cm"/>
      <inkml:brushProperty name="color" value="#E71224"/>
    </inkml:brush>
  </inkml:definitions>
  <inkml:trace contextRef="#ctx0" brushRef="#br0">1857 3018 24575,'-49'0'0,"-8"0"0,-10 0 0,-6-4 0,-4-6 0,-8-11 0,-4-5 0,-4-1 0,-2-2 0,47 14 0,0-1 0,-2-2 0,1-2 0,-1-2 0,1-2 0,-1-1 0,0-3 0,1-1 0,0-2 0,-1-2 0,0-2 0,0-3 0,1-2 0,3 2 0,2-2 0,3 0 0,1-1 0,-25-32 0,16 8 0,9-6 0,10-6 0,4-13 0,14 39 0,1-2 0,1-1 0,0-2 0,2 0 0,-1-1 0,1 2 0,0 0 0,1 2 0,2 1 0,1 1 0,0 1 0,1-46 0,5 1 0,5 3 0,9 4 0,10 4 0,6 4 0,7 7 0,5 7 0,8 4 0,6 9 0,10 5 0,8 7 0,9 4 0,7 3 0,3 4 0,-45 15 0,0 2 0,1 3 0,1 1 0,5 1 0,0 3 0,0 1 0,-1 2 0,-1 1 0,-2 1 0,40 1 0,-24 3 0,-18 2 0,-17 2 0,-21-4 0,-5-1 0,-11-6 0,-3-3 0,-4-5 0,-5-5 0,-3-7 0,-2-3 0,1-3 0,1-1 0,0 0 0,-4-2 0,-1-2 0,-1 2 0,2 5 0,5 9 0,8 10 0,2 5 0,6 3 0,13 3 0,6 5 0,14 7 0,1 4 0,-1 0 0,-1-1 0,-1-2 0,-3 0 0,-4-2 0,-7-1 0,-4-4 0,-4-3 0,-3-1 0,-1 0 0,-3-1 0,0 1 0,-1 1 0,0-1 0,0 2 0,-2 1 0,-5 3 0,-6 2 0,-7 3 0,-2 6 0,-1 6 0,2 3 0,1 1 0,3-4 0,3-6 0,5-4 0,2-4 0,1-2 0,1 1 0,-2-1 0,2-1 0,0-3 0,2-3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6:47:57.571"/>
    </inkml:context>
    <inkml:brush xml:id="br0">
      <inkml:brushProperty name="width" value="0.1" units="cm"/>
      <inkml:brushProperty name="height" value="0.1" units="cm"/>
      <inkml:brushProperty name="color" value="#008C3A"/>
    </inkml:brush>
  </inkml:definitions>
  <inkml:trace contextRef="#ctx0" brushRef="#br0">4568 647 24575,'-26'-51'0,"-11"6"0,4 8 0,-4 0 0,1 6 0,-1 2 0,-3-3 0,0 2 0,0 1 0,-1 1 0,-1 2 0,-1 2 0,-4-1 0,-1 3 0,-4 1 0,-3 2 0,-3 1 0,-2 2 0,-4 1 0,0 1 0,0 2 0,-1 0 0,5 3 0,-1 0 0,0 0 0,1 1 0,4 1 0,0 1 0,0 1 0,0 1 0,-4-1 0,0 2 0,-1 0 0,0 1 0,-4 1 0,1 0 0,3 0 0,0 0 0,4 1 0,2 0 0,3 0 0,1 0 0,-2 0 0,1 0 0,-2 0 0,0 0 0,-2 0 0,0 0 0,-2 0 0,0 0 0,1 1 0,1 0 0,2 1 0,1 0 0,2 2 0,-1 0 0,3 1 0,-1 1 0,-2 0 0,0 0 0,-3 2 0,-1 1 0,3 0 0,0 2 0,2 0 0,3 2 0,-34 13 0,10 3 0,0 2 0,0 4 0,-1 4 0,5 1 0,2 3 0,5 1 0,2 2 0,7-2 0,7-1 0,6-3 0,2 3 0,-1 4 0,0 4 0,-3 4 0,3-4 0,7-8 0,8-8 0,11-13 0,7-3 0,0 10 0,-2 18 0,-4 20 0,-1 10 0,2-9 0,3-18 0,3-18 0,3-1 0,1 12 0,0 14 0,0 5 0,2-12 0,1-16 0,2-15 0,1-11 0,1-4 0,1-2 0,12 9 0,8 11 0,11 6 0,4 3 0,-10-9 0,-6-7 0,6-3 0,20 10 0,-13-4 0,4 2 0,12 6 0,2 2 0,2 2 0,0 0 0,-4-4 0,-2-2 0,27 10 0,-20-14 0,3-11 0,-19-4 0,5 0 0,16 1 0,3 0 0,8 3 0,0 1 0,1 0 0,-2 0 0,-5-1 0,-2-2 0,-5-1 0,-1-2 0,1-2 0,-1-1 0,-3 0 0,-1 0 0,-1 0 0,-1 1 0,-2 1 0,0 1 0,0-1 0,0 0 0,1-1 0,0 0 0,0-1 0,0 0 0,1-1 0,-1 0 0,0-3 0,-1 0 0,1-2 0,0-1 0,-2-1 0,0-1 0,-2 0 0,0-1 0,-4 1 0,0 1 0,1 0 0,-1-1 0,42-7 0,-2 0 0,1-2 0,-3-1 0,-40 7 0,0 0 0,2-2 0,-1-2 0,-3 1 0,0-2 0,38-16 0,-4-2 0,-2 1 0,1-1 0,1 2 0,-7 4 0,-11 5 0,-15 4 0,-15 2 0,-7-1 0,5-8 0,13-8 0,10-6 0,6 0 0,-5 3 0,-13 6 0,-11 5 0,-11 5 0,-9 6 0,-3 4 0,-4 0 0,-1-16 0,-2-20 0,-2-21 0,-2-14 0,-1 7 0,0 15 0,0 22 0,1 17 0,0 10 0,0 5 0,-1 0 0,-2-1 0,-7-10 0,-5-12 0,-9-15 0,-5-10 0,3 4 0,2 9 0,15 20 0,3 11 0,8 10 0,1 0 0,-1 0 0,3 0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0:20:45.164"/>
    </inkml:context>
    <inkml:brush xml:id="br0">
      <inkml:brushProperty name="width" value="0.1" units="cm"/>
      <inkml:brushProperty name="height" value="0.1" units="cm"/>
      <inkml:brushProperty name="color" value="#E71224"/>
    </inkml:brush>
  </inkml:definitions>
  <inkml:trace contextRef="#ctx0" brushRef="#br0">1 1 24575,'0'46'0,"0"22"0,0 30 0,0-39 0,0 2 0,0 2 0,0 1 0,0 0 0,0-1 0,1-5 0,0-3 0,3 40 0,2-27 0,0-22 0,-2-16 0,-1-10 0,-2-5 0,1-4 0,-1-1 0,0-3 0,1-2 0,2-2 0,2-1 0,1 0 0,4-5 0,5-4 0,7-3 0,9-2 0,6 3 0,0 2 0,-5 3 0,-9 3 0,-6-3 0,-8 3 0,-3-1 0,-5 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0:20:47.831"/>
    </inkml:context>
    <inkml:brush xml:id="br0">
      <inkml:brushProperty name="width" value="0.1" units="cm"/>
      <inkml:brushProperty name="height" value="0.1" units="cm"/>
      <inkml:brushProperty name="color" value="#E71224"/>
    </inkml:brush>
  </inkml:definitions>
  <inkml:trace contextRef="#ctx0" brushRef="#br0">15 0 24575,'0'29'0,"-1"6"0,-1 7 0,-1 4 0,-1-2 0,1 2 0,1-2 0,4-1 0,2-3 0,8-3 0,6-4 0,4-5 0,1-4 0,0-8 0,3-5 0,3-5 0,2-10 0,1-10 0,-1-11 0,-3-8 0,-4-1 0,-6 4 0,-8 4 0,-5 3 0,-7-1 0,-9-3 0,-10-1 0,-9 0 0,-6 1 0,-2 0 0,1 3 0,5 5 0,7 8 0,7 6 0,7 3 0,4 4 0,4 1 0,4 1 0,4 1 0,6-2 0,6-2 0,6-1 0,3 0 0,4 0 0,3 0 0,4 0 0,8-4 0,4-6 0,1-4 0,-8-1 0,-12 3 0,-13 6 0,-9 2 0,-5 2 0,-3 2 0,0 9 0,0 2 0,-2 8 0,-2-1 0,-3 3 0,-1-1 0,1 1 0,2-1 0,0 1 0,1 5 0,3 5 0,-1 5 0,3 3 0,3-3 0,3-5 0,4-7 0,3-10 0,3-6 0,1-5 0,5-2 0,5-1 0,7 0 0,6-4 0,0-10 0,-6-10 0,-8-12 0,-13-6 0,-7-1 0,-5 3 0,-3 7 0,-4 4 0,-7 3 0,-6 1 0,-5 3 0,2 7 0,2 7 0,2 5 0,0 3 0,-1 0 0,-2 0 0,1-1 0,6 0 0,6-1 0,5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0:20:49.966"/>
    </inkml:context>
    <inkml:brush xml:id="br0">
      <inkml:brushProperty name="width" value="0.1" units="cm"/>
      <inkml:brushProperty name="height" value="0.1" units="cm"/>
      <inkml:brushProperty name="color" value="#E71224"/>
    </inkml:brush>
  </inkml:definitions>
  <inkml:trace contextRef="#ctx0" brushRef="#br0">0 90 24575,'1'57'0,"3"15"0,6 19 0,-3-39 0,1 1 0,2 1 0,-1 1 0,1-3 0,-1 0 0,7 44 0,-2-16 0,-4-21 0,-3-18 0,-1-19 0,-3-12 0,0-12 0,-3-11 0,0-7 0,0-7 0,0-4 0,0-4 0,0-1 0,-2 0 0,-3-3 0,-3-4 0,-3-5 0,1-3 0,2 2 0,2 4 0,2 2 0,1 2 0,1 3 0,1 5 0,1 4 0,0 2 0,0-2 0,0 1 0,0 2 0,0 7 0,0 5 0,0 6 0,1 2 0,1 1 0,3-1 0,6-4 0,8-7 0,10-5 0,7-2 0,1 5 0,-4 8 0,-9 5 0,-6 6 0,-3 7 0,-2 6 0,-3 6 0,-3 3 0,-2-2 0,-4-4 0,0-2 0,-1-1 0,0-1 0,0 1 0,-3 1 0,-4 3 0,-3 1 0,-5 2 0,-2-1 0,-4-1 0,-2-2 0,0-1 0,2-1 0,4-2 0,2-1 0,2-1 0,1-1 0,-1 2 0,2-3 0,5-2 0,2-4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0:20:51.582"/>
    </inkml:context>
    <inkml:brush xml:id="br0">
      <inkml:brushProperty name="width" value="0.1" units="cm"/>
      <inkml:brushProperty name="height" value="0.1" units="cm"/>
      <inkml:brushProperty name="color" value="#E71224"/>
    </inkml:brush>
  </inkml:definitions>
  <inkml:trace contextRef="#ctx0" brushRef="#br0">189 0 24575,'-23'2'0,"-1"5"0,-1 4 0,3 4 0,5 2 0,4-3 0,3 0 0,1-2 0,2 1 0,0-1 0,2 1 0,1-1 0,1 1 0,5-6 0,6-2 0,11-5 0,8 3 0,4 4 0,0 6 0,-2 8 0,-3 7 0,-3 7 0,-3 4 0,-1-3 0,-3-3 0,-3-8 0,-3-5 0,-4-4 0,-5-2 0,-12 0 0,-15 5 0,-16 3 0,-8 3 0,0-3 0,6-7 0,9-8 0,10-13 0,13 4 0,7-6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36.79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16383,'75'0'0,"6"0"0,-2 0 0,6 2 0,7 2 0,-3 0 0,-1 2 0,-8-1 0,-11-1 0,-10-1 0,-11-2 0,-7-1 0,-8 0 0,-6 0 0,-7 0 0,-2 1 0,-4 0 0,6 1 0,-7-1 0,8-1 0,-6 0 0,1 0 0,2 2 0,-5-2 0,2 2 0,1-2 0,1 2 0,-3-1 0,4 3 0,-4-3 0,4 1 0,0-2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43.21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 16383,'59'0'0,"0"0"0,7 0 0,3 0 0,7 0 0,2 0 0,-2 0 0,-1 0 0,-5 0 0,-3 0 0,-9 0 0,-2 0 0,38 0 0,-10-1 0,-6-1 0,2 0 0,2-1 0,-1 0 0,-8 1 0,-12 0 0,-11 0 0,-8 0 0,-7-1 0,-6 0 0,-4 0 0,-4-1 0,-2 1 0,-2 2 0,-1 1 0,-1 0 0,6 0 0,-7 0 0,4 0 0,-1 0 0,-4 0 0,5 0 0,3-2 0,-7 1 0,5-2 0,-5 1 0,-1 1 0,4 0 0,1 1 0,-5 0 0,4 0 0,3 0 0,-3 0 0,5 0 0,-9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46.14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16383,'81'0'0,"1"0"0,1 0 0,-1 0 0,-3 0 0,-1 0 0,-4 0 0,-3 0 0,-5 0 0,-2 0 0,-9 0 0,-3 0 0,30 0 0,-20 0 0,-24 0 0,-15 0 0,-13 0 0,-4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48.68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16383,'59'0'0,"1"0"0,2 0 0,1 0 0,0 0 0,0 0 0,0 0 0,1 0 0,-2 0 0,-1 0 0,-4 0 0,-1 0 0,-4 0 0,-1 0 0,43 0 0,-12 0 0,-8 0 0,-8 0 0,-9 0 0,-12 0 0,-13 0 0,-10 0 0,-14 0 0,-2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51.84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 16383,'51'0'0,"-1"0"0,10 0 0,2 0 0,13 0 0,1 0 0,2 0 0,-2 0 0,-4 0 0,-3 0 0,-9 0 0,-2 0 0,37 0 0,-14 0 0,-13 0 0,-8 1 0,-5 1 0,-8-1 0,-8 1 0,-7-2 0,-7 0 0,-3 0 0,-4 0 0,-5 0 0,4 0 0,0 0 0,-1 0 0,2 0 0,-5 0 0,3 1 0,3 0 0,1 0 0,-2 0 0,1-1 0,-1 1 0,0 0 0,1 0 0,0 1 0,1-2 0,1 0 0,6 2 0,6 1 0,1 1 0,-2 1 0,-8-3 0,-8-1 0,-6-1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54.11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46 16383,'92'0'0,"0"0"0,-17 0 0,4 0 0,3 0 0,13 0 0,4 0 0,1 0 0,-23 0 0,0 0 0,1 0 0,0 0 0,-2 0 0,1 0 0,-1 0 0,-1 0 0,16 0 0,-1 0 0,-3 0 0,-8-1 0,-3 0 0,-1 0 0,27-1 0,-5-2 0,-17 0 0,-6 0 0,-11-1 0,-4 1 0,-8 1 0,-2 0 0,37-1 0,-14 2 0,-11-1 0,-8 1 0,-5 1 0,-4-1 0,-5 2 0,-1 0 0,-2 0 0,-1 0 0,1 0 0,1 0 0,1 0 0,0 1 0,0 3 0,-2 1 0,-2 1 0,-2-2 0,-3-2 0,-3-1 0,1-1 0,1 0 0,1 0 0,0 0 0,-3 0 0,-4 0 0,-1 0 0,4 0 0,8 0 0,8 0 0,9 0 0,2 0 0,-3 0 0,-8 0 0,-12 0 0,-10 0 0,-6 0 0,1 0 0,3 0 0,1 0 0,4 1 0,-1 1 0,3 0 0,1 1 0,0-1 0,2 0 0,0 2 0,-1-2 0,-12 0 0,-3-1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10:53.874"/>
    </inkml:context>
    <inkml:brush xml:id="br0">
      <inkml:brushProperty name="width" value="0.1" units="cm"/>
      <inkml:brushProperty name="height" value="0.1" units="cm"/>
      <inkml:brushProperty name="color" value="#E71224"/>
    </inkml:brush>
  </inkml:definitions>
  <inkml:trace contextRef="#ctx0" brushRef="#br0">1 0 24575,'0'39'0,"0"7"0,3 9 0,2 6 0,0 1 0,0-2 0,-1-2 0,-2-9 0,0-9 0,-2-11 0,0-11 0,0-8 0,0-13 0,0-10 0,0-10 0,0-6 0,0-4 0,0-2 0,0 0 0,0 0 0,0 3 0,0 3 0,3 2 0,3 1 0,3-1 0,4 0 0,1-1 0,0 6 0,2 4 0,-7 10 0,2 3 0,-5 5 0,2 0 0,2 0 0,3 0 0,6 0 0,6 1 0,3 4 0,-2 5 0,-8 7 0,-9 5 0,-5 4 0,-4 3 0,0 0 0,0 1 0,0 4 0,1 4 0,1 7 0,2 4 0,1-6 0,-2-9 0,2-10 0,-4-16 0,2-5 0,-3-9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4:57.26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 16383,'99'0'0,"-43"0"0,3 0 0,10 0 0,2 0 0,5 0 0,1 0 0,1 0 0,-2 0 0,-6 0 0,-2 0 0,-8 0 0,-4 0 0,33 0 0,-29-2 0,-20-1 0,-17 0 0,-7 1 0,-4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5:00.06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 16383,'92'0'0,"1"0"0,-21 0 0,2 0 0,2 0 0,8 0 0,2 0 0,1 0 0,6 0 0,0 0 0,1 0 0,2 0 0,-1 0 0,0 0 0,-2 0 0,-1 0 0,0 0 0,-4 0 0,-1 0 0,-1 0 0,-3 0 0,-1 0 0,-2 0 0,22 0 0,-6 0 0,-14 0 0,-5 0 0,-14 0 0,-4 0 0,31 0 0,-20 0 0,-25 0 0,-15 0 0,-9 0 0,-4 0 0,-2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5:01.91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19 16383,'54'0'0,"1"0"0,7 0 0,2 0 0,6 0 0,1 0 0,3 0 0,0 0 0,-3 0 0,-1 0 0,-3 0 0,-2 0 0,-3 0 0,-1 0 0,-2 0 0,-2 0 0,-3-1 0,-2 0 0,37-2 0,-20 0 0,-22-1 0,-18 1 0,-11 1 0,-7 1 0,-3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1:25:16.60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1 102 16383,'95'0'0,"1"0"0,-23 0 0,2 0 0,4 0 0,-6 0 0,3 0 0,2 0 0,1 0 0,6 0 0,1 0 0,1 0 0,-1 0 0,-1 0 0,1 0 0,-2 0 0,0 0 0,-6 0 0,0 0 0,-2-1 0,-3 0 0,8 0 0,-4-1 0,-2-1 0,18-2 0,-5-1 0,-14-1 0,-3 0 0,-5 0 0,-1-1 0,-2 3 0,-1 0 0,-5 2 0,-1 0 0,-5 1 0,-2 0 0,34-1 0,-13-3 0,-11 0 0,-1 1 0,2 1 0,-1 2 0,1 2 0,-7 0 0,-7-1 0,-4-1 0,-4 0 0,1 0 0,1 1 0,-4 1 0,-4 0 0,-5 0 0,-3 0 0,-3 0 0,0 0 0,1 0 0,3 0 0,1 0 0,0 0 0,0 0 0,-2 0 0,-3 0 0,-3 0 0,-5 0 0,0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2:59:58.45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16383,'61'0'0,"-1"0"0,12 0 0,5 0 0,10 0 0,4 0 0,6 0 0,2 0 0,-4 0 0,-2 0 0,-11 0 0,-5 0 0,-10 0 0,-6 0 0,19 0 0,-34 0 0,-23 0 0,-14 0 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00:00.09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 16383,'68'0'0,"-1"0"0,1 0 0,8 0 0,1 0 0,2 0 0,3 0 0,2 0 0,-2 0 0,-1 0 0,-2 0 0,-2 0 0,27 0 0,-11 0 0,6 0 0,-30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23:42:07.534"/>
    </inkml:context>
    <inkml:brush xml:id="br0">
      <inkml:brushProperty name="width" value="0.1" units="cm"/>
      <inkml:brushProperty name="height" value="0.1" units="cm"/>
      <inkml:brushProperty name="color" value="#008C3A"/>
    </inkml:brush>
  </inkml:definitions>
  <inkml:trace contextRef="#ctx0" brushRef="#br0">4 0 24575,'0'73'0,"0"-11"0,0-6 0,0 1 0,0 27 0,0 1 0,0-4 0,6-4 0,3-5 0,6-7 0,6-5 0,0-4 0,3-5 0,-2-6 0,3-3 0,5-1 0,5 4 0,2 2 0,2 1 0,-3 1 0,0 1 0,-2-3 0,-1-1 0,0-7 0,-3-8 0,-5-9 0,-9-10 0,-10-6 0,-6-5 0,-6-1 0,-6 0 0,-5-3 0,-10 0 0,-9 0 0,-9 1 0,-8 2 0,-5 0 0,-2-1 0,3-2 0,5-4 0,8-4 0,9 0 0,11 4 0,14 4 0,11 3 0,16 0 0,14 4 0,9 3 0,3 5 0,0 2 0,2-2 0,2-1 0,6 1 0,-1-3 0,-6-1 0,-7-3 0,-13-2 0,-9-1 0,-7-2 0,-6-2 0,-2-3 0,-2-6 0,0-5 0,0-5 0,0-7 0,2-9 0,2-9 0,8-18 0,6-15 0,6-14 0,0 0 0,-2 5 0,-12 40 0,-2 13 0,-8 33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18.487"/>
    </inkml:context>
    <inkml:brush xml:id="br0">
      <inkml:brushProperty name="width" value="0.1" units="cm"/>
      <inkml:brushProperty name="height" value="0.1" units="cm"/>
      <inkml:brushProperty name="color" value="#AB008B"/>
    </inkml:brush>
  </inkml:definitions>
  <inkml:trace contextRef="#ctx0" brushRef="#br0">469 0 24575,'24'0'0,"15"0"0,20 0 0,19 0 0,6 6 0,-7 6 0,-12 8 0,-16 8 0,-14 5 0,-9 3 0,-5 0 0,-2-1 0,-4-2 0,-5 1 0,-5-1 0,-5-2 0,-7-1 0,-7-2 0,-11 1 0,-12 5 0,-5 7 0,-9 6 0,-9 8 0,-9 5 0,29-26 0,-2 2 0,-4 3 0,-2 2 0,-2 3 0,-1 0 0,-1 0 0,0 0 0,3-2 0,2-1 0,6-5 0,2-1 0,-24 26 0,18-12 0,13-12 0,13-9 0,10-8 0,6-7 0,7-6 0,9-4 0,11-3 0,12 0 0,9 0 0,6 0 0,9 0 0,8 2 0,11 1 0,7 0 0,-1 0 0,-11-3 0,-19 0 0,-23 2 0,-17 2 0,-13 3 0,-17 4 0,-16 4 0,-18 1 0,-14 2 0,-12 3 0,-7 8 0,-5 11 0,5 5 0,15 0 0,19-4 0,19-9 0,17-7 0,8-4 0,5 12 0,9 35 0,3-14 0,4 7 0,10 17 0,5 5 0,-5-23 0,3 1 0,1-2 0,19 25 0,2-5 0,-1-12 0,0-6 0,-6-13 0,-1-4 0,24 19 0,-18-16 0,-21-15 0,-16-4 0,-16 4 0,-20 14 0,-27 13 0,12-26 0,-6-3 0,-11 0 0,-5-4 0,-3-4 0,-3-3 0,3-6 0,2-3 0,7-4 0,3-2 0,-17 0 0,27-10 0,22-4 0,12 2 0,5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21.237"/>
    </inkml:context>
    <inkml:brush xml:id="br0">
      <inkml:brushProperty name="width" value="0.1" units="cm"/>
      <inkml:brushProperty name="height" value="0.1" units="cm"/>
      <inkml:brushProperty name="color" value="#AB008B"/>
    </inkml:brush>
  </inkml:definitions>
  <inkml:trace contextRef="#ctx0" brushRef="#br0">1 198 24575,'7'90'0,"0"-36"0,2 3 0,1 11 0,2 2 0,2-2 0,0-1 0,-3-14 0,-1-5 0,7 21 0,-8-34 0,-4-22 0,-3-17 0,-2-17 0,-3-16 0,-2-11 0,-5-3 0,0 0 0,2-2 0,4 2 0,4-3 0,0-5 0,0-3 0,0 0 0,0 11 0,0 18 0,0 12 0,0 15 0,0 6 0,2 11 0,5 7 0,5 5 0,4 5 0,3 2 0,2 0 0,9 5 0,12 5 0,11 6 0,9 2 0,-1-6 0,-10-8 0,-10-9 0,-21-13 0,-7-6 0,-10-10 0,-1-3 0,-2-8 0,0-7 0,0-8 0,-1-11 0,-4-16 0,-4-22 0,-7-16 0,-1-3 0,0 15 0,3 24 0,5 22 0,3 17 0,4 14 0,2 7 0,-2 5 0,2-1 0,-2-1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23.219"/>
    </inkml:context>
    <inkml:brush xml:id="br0">
      <inkml:brushProperty name="width" value="0.1" units="cm"/>
      <inkml:brushProperty name="height" value="0.1" units="cm"/>
      <inkml:brushProperty name="color" value="#AB008B"/>
    </inkml:brush>
  </inkml:definitions>
  <inkml:trace contextRef="#ctx0" brushRef="#br0">0 269 24575,'33'-5'0,"11"-8"0,14-6 0,1-1 0,-11 4 0,-18 6 0,-16 3 0,-9 1 0,-4 2 0,-1-1 0,-2-4 0,0-8 0,-3-12 0,-2-7 0,-1 1 0,-6 11 0,-4 13 0,-5 8 0,-2 3 0,1 4 0,0 4 0,6 5 0,1 5 0,4-1 0,4 0 0,3 0 0,4 3 0,2 2 0,0 5 0,0 3 0,0 0 0,2 0 0,2-2 0,5-3 0,3-3 0,4-2 0,1-3 0,-2 0 0,0 1 0,0-3 0,1-3 0,1-4 0,2-5 0,3-2 0,3-1 0,7 0 0,7 0 0,4 0 0,-2 0 0,-9 0 0,-5 0 0,-13-1 0,-1-4 0,-11-3 0,0-2 0,-2-1 0,0 5 0,0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10:54.972"/>
    </inkml:context>
    <inkml:brush xml:id="br0">
      <inkml:brushProperty name="width" value="0.1" units="cm"/>
      <inkml:brushProperty name="height" value="0.1" units="cm"/>
      <inkml:brushProperty name="color" value="#E71224"/>
    </inkml:brush>
  </inkml:definitions>
  <inkml:trace contextRef="#ctx0" brushRef="#br0">1 0 24575,'44'0'0,"0"0"0,1 0 0,-11 0 0,-11 0 0,-11 0 0,-7 0 0,-2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25.136"/>
    </inkml:context>
    <inkml:brush xml:id="br0">
      <inkml:brushProperty name="width" value="0.1" units="cm"/>
      <inkml:brushProperty name="height" value="0.1" units="cm"/>
      <inkml:brushProperty name="color" value="#AB008B"/>
    </inkml:brush>
  </inkml:definitions>
  <inkml:trace contextRef="#ctx0" brushRef="#br0">1 329 24575,'10'34'0,"4"7"0,8 8 0,6 1 0,-1-2 0,-1-7 0,-5-7 0,-3-5 0,-2-4 0,-2-8 0,-2-8 0,2-5 0,-6-4 0,3 0 0,-4 0 0,1-3 0,1-7 0,-1-7 0,-2-7 0,0-1 0,-2 0 0,-1 3 0,-1-3 0,-2-2 0,0-4 0,0 1 0,0 3 0,2 13 0,3 4 0,5 12 0,18 5 0,17 6 0,13 6 0,2 1 0,-12-2 0,-12-6 0,-14-6 0,-7-5 0,-5-1 0,-5-3 0,-2-4 0,-3-8 0,0-10 0,0-11 0,0-15 0,0-14 0,0-13 0,0-5 0,0 12 0,-2 22 0,-2 23 0,0 18 0,1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27.219"/>
    </inkml:context>
    <inkml:brush xml:id="br0">
      <inkml:brushProperty name="width" value="0.1" units="cm"/>
      <inkml:brushProperty name="height" value="0.1" units="cm"/>
      <inkml:brushProperty name="color" value="#AB008B"/>
    </inkml:brush>
  </inkml:definitions>
  <inkml:trace contextRef="#ctx0" brushRef="#br0">424 0 24575,'-23'4'0,"-14"10"0,-25 18 0,-12 18 0,-1 8 0,11-1 0,20-11 0,17-13 0,14-9 0,8-2 0,5-9 0,6 5 0,9-7 0,7 4 0,8-2 0,4-4 0,11-4 0,15 3 0,15 4 0,5 2 0,-12 1 0,-18-2 0,-22-1 0,-16 1 0,-11 2 0,-13 6 0,-8 4 0,-14 9 0,-14 9 0,-11 8 0,-9 0 0,0-6 0,12-14 0,15-12 0,12-9 0,17-7 0,4-3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29.989"/>
    </inkml:context>
    <inkml:brush xml:id="br0">
      <inkml:brushProperty name="width" value="0.1" units="cm"/>
      <inkml:brushProperty name="height" value="0.1" units="cm"/>
      <inkml:brushProperty name="color" value="#AB008B"/>
    </inkml:brush>
  </inkml:definitions>
  <inkml:trace contextRef="#ctx0" brushRef="#br0">0 63 24575,'0'21'0,"0"1"0,0 2 0,0 6 0,0 11 0,0 18 0,4 12 0,6 0 0,5-13 0,3-22 0,3-17 0,4-13 0,6-12 0,4-11 0,0-8 0,-5-6 0,-6-1 0,-7 1 0,-7-4 0,-5-3 0,-4-6 0,-1-1 0,-5 0 0,-7 6 0,-10 9 0,-9 7 0,-1 10 0,2 7 0,6 4 0,7 2 0,5 0 0,5 1 0,5 1 0,1 2 0,4 1 0,11-2 0,14-1 0,13-2 0,6 0 0,-2 0 0,-7 0 0,-4-4 0,-6-2 0,0-1 0,5-1 0,6 0 0,6 3 0,-6-2 0,-6 2 0,-17 3 0,-4 0 0,-9 4 0,-1 1 0,-2 5 0,0 2 0,0 3 0,0 2 0,0 1 0,0 1 0,0 1 0,0 0 0,0 8 0,0 10 0,0 8 0,2 2 0,0-9 0,0-10 0,0-16 0,-2-12 0,0-13 0,0-5 0,0 0 0,0-2 0,0-3 0,0-6 0,0-4 0,0 0 0,0 1 0,2 2 0,5 6 0,4 5 0,4 2 0,5 6 0,2 2 0,5 0 0,2 4 0,-1 1 0,-3 3 0,-4 2 0,-11 1 0,-2 6 0,-8 9 0,2 8 0,2 6 0,0-1 0,1-4 0,-2 2 0,5 6 0,4 10 0,5 7 0,2-5 0,-1-15 0,-4-15 0,-6-13 0,-3-13 0,-4-3 0,-1 1 0,0 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32.236"/>
    </inkml:context>
    <inkml:brush xml:id="br0">
      <inkml:brushProperty name="width" value="0.1" units="cm"/>
      <inkml:brushProperty name="height" value="0.1" units="cm"/>
      <inkml:brushProperty name="color" value="#AB008B"/>
    </inkml:brush>
  </inkml:definitions>
  <inkml:trace contextRef="#ctx0" brushRef="#br0">262 306 24575,'0'-11'0,"0"-3"0,0-5 0,-3-14 0,-2-15 0,-2-10 0,-3 5 0,1 16 0,-1 18 0,0 11 0,-1 4 0,-4 3 0,-5 8 0,-6 10 0,-5 11 0,0 9 0,2-1 0,7-3 0,8-3 0,7-2 0,5-1 0,2 1 0,2 1 0,4-2 0,9-1 0,9-4 0,8-5 0,7-4 0,4-6 0,0-5 0,-3-11 0,-7-11 0,-7-9 0,-5-6 0,-7 3 0,-6 7 0,-4 6 0,-3 8 0,0 6 0,3 2 0,1 5 0,1 7 0,1 8 0,0 5 0,1 3 0,-1-2 0,-1 0 0,0-2 0,0-1 0,0-2 0,-2-3 0,0-1 0,4 7 0,10 13 0,10 15 0,4 7 0,-4-9 0,-11-13 0,-9-10 0,-5-13 0,-3 2 0,-1-6 0,-3 3 0,-4 4 0,-5 1 0,-3 1 0,-2 1 0,-1-1 0,6-6 0,-4-1 0,5-7 0,-2 0 0,0-1 0,1-1 0,0 0 0,1 0 0,1 0 0,2 0 0,2 0 0,4 0 0,0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23:42:33.970"/>
    </inkml:context>
    <inkml:brush xml:id="br0">
      <inkml:brushProperty name="width" value="0.1" units="cm"/>
      <inkml:brushProperty name="height" value="0.1" units="cm"/>
      <inkml:brushProperty name="color" value="#AB008B"/>
    </inkml:brush>
  </inkml:definitions>
  <inkml:trace contextRef="#ctx0" brushRef="#br0">121 0 24575,'-14'9'0,"1"5"0,-4 8 0,2 2 0,0-2 0,0-3 0,3-1 0,3-1 0,3-1 0,3-3 0,1-2 0,2 3 0,0-6 0,4 10 0,0-11 0,6 7 0,6-6 0,11 1 0,9-2 0,7-1 0,-1-1 0,-3 4 0,-6 2 0,-7 5 0,-9 7 0,-8 3 0,-7 2 0,-7-1 0,-4-7 0,-5-5 0,-6-4 0,-4-2 0,-9 0 0,-5 0 0,-1-1 0,6-3 0,9-3 0,10-2 0,6 0 0,5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23:44:07.9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16383,'57'0'0,"0"0"0,5 0 0,2 0 0,4 0 0,2 0 0,6 0 0,-1 0 0,1 0 0,-1 0 0,-9 0 0,-2 0 0,33 0 0,-28 0 0,-38 2 0,-13-1 0,-18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0:53:05.37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16383,'71'0'0,"0"0"0,0 0 0,8 0 0,8 0 0,7 0 0,5 0 0,4 0 0,-16 0 0,3 0 0,5 0 0,2 0 0,2 0 0,3 0 0,1 0 0,0 0 0,-16 0 0,2 0 0,2 0 0,1 0 0,1 0 0,1 0 0,0 0 0,1 0 0,-1 0 0,-1 0 0,0 0 0,-1 0 0,1 0 0,0 0 0,1 0 0,-1 0 0,0 0 0,-1 0 0,0 0 0,-2 0 0,-1 0 0,-2 0 0,7 0 0,0 0 0,-2 0 0,0 0 0,-2 0 0,-2 0 0,-1 0 0,-2 0 0,-3 0 0,19 0 0,-2 0 0,-2 0 0,-4 0 0,-4 0 0,-5 0 0,8 0 0,-5 0 0,-5 0 0,-6 0 0,-2 0 0,-6 0 0,-6 0 0,5 0 0,-12 0 0,-7 0 0,-32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0:53:07.26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 16383,'92'0'0,"0"0"0,-1 0 0,-11 0 0,2 0 0,2 0 0,1 0 0,8 0 0,3 0 0,1 0 0,-2 0 0,-2 0 0,-1 0 0,-1 0 0,-5 0 0,7 0 0,-4 0 0,-7 0 0,7 0 0,-12 0 0,4 0 0,-52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0:53:08.73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16383,'84'0'0,"0"0"0,0 0 0,0 0 0,-2 0 0,2 0 0,2 0 0,1 0 0,1 0 0,9 0 0,2 0 0,2 0 0,-1 0 0,-1 0 0,-4 0 0,2 0 0,-2 0 0,-2 0 0,-5 0 0,2 0 0,-3 0 0,-4 0 0,-7 0 0,30 0 0,-14 0 0,-33 0 0,-11 0 0,-10 0 0,-28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0:53:10.56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16383,'74'0'0,"0"0"0,0 0 0,7 0 0,8 0 0,7 0 0,4 0 0,3 0 0,-19 0 0,2 0 0,4 0 0,1 0 0,3 0 0,2 0 0,0 0 0,2 0 0,-7 0 0,1 0 0,2 0 0,2 0 0,1 0 0,0 0 0,1 0 0,0 0 0,-1 0 0,1 0 0,-8 0 0,2 0 0,0 0 0,0 0 0,1 0 0,-1 0 0,0 0 0,0 0 0,-2 0 0,0 0 0,-2 0 0,10 0 0,-1 0 0,-1 0 0,0 0 0,-2 0 0,-1 0 0,-1 0 0,-1 0 0,-2 0 0,10 0 0,0 0 0,-3 0 0,-1 0 0,-2 0 0,-3 0 0,-3 0 0,11 0 0,-3 0 0,-4 0 0,-4 0 0,-4 0 0,19 0 0,-8 0 0,-6 0 0,15 0 0,-12 0 0,-26 0 0,-10 0 0,-7 0 0,-30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10:56.422"/>
    </inkml:context>
    <inkml:brush xml:id="br0">
      <inkml:brushProperty name="width" value="0.1" units="cm"/>
      <inkml:brushProperty name="height" value="0.1" units="cm"/>
      <inkml:brushProperty name="color" value="#E71224"/>
    </inkml:brush>
  </inkml:definitions>
  <inkml:trace contextRef="#ctx0" brushRef="#br0">0 0 24575,'0'20'0,"0"16"0,0 27 0,0 17 0,0 5 0,0-18 0,0-21 0,0-16 0,0-16 0,0-2 0,0-7 0,0 2 0,0-1 0,0 4 0,0-4 0,1 6 0,3 4 0,2 9 0,-2-9 0,1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0:53:18.97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 16383,'51'0'0,"0"0"0,5 0 0,0 0 0,2 0 0,-2 0 0,42 0 0,-33 0 0,-27 0 0,-15 0 0,-6 0 0,-2 0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08:38.970"/>
    </inkml:context>
    <inkml:brush xml:id="br0">
      <inkml:brushProperty name="width" value="0.5" units="cm"/>
      <inkml:brushProperty name="height" value="1" units="cm"/>
      <inkml:brushProperty name="color" value="#FF40FF"/>
      <inkml:brushProperty name="tip" value="rectangle"/>
      <inkml:brushProperty name="rasterOp" value="maskPen"/>
    </inkml:brush>
  </inkml:definitions>
  <inkml:trace contextRef="#ctx0" brushRef="#br0">0 1 16383,'76'0'0,"-1"0"0,0 0 0,5 0 0,1 0 0,1 0 0,3 0 0,2 0 0,-1 0 0,3 0 0,0 0 0,-2 0 0,-5 0 0,-1 0 0,-2 0 0,22 0 0,-5 0 0,-17 0 0,-7 0 0,-16 0 0,-4 0 0,25 0 0,-32 0 0,-22 0 0,-12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08:40.786"/>
    </inkml:context>
    <inkml:brush xml:id="br0">
      <inkml:brushProperty name="width" value="0.5" units="cm"/>
      <inkml:brushProperty name="height" value="1" units="cm"/>
      <inkml:brushProperty name="color" value="#FF40FF"/>
      <inkml:brushProperty name="tip" value="rectangle"/>
      <inkml:brushProperty name="rasterOp" value="maskPen"/>
    </inkml:brush>
  </inkml:definitions>
  <inkml:trace contextRef="#ctx0" brushRef="#br0">0 0 16383,'93'0'0,"0"0"0,-1 0 0,-17 0 0,2 0 0,0 0 0,2 0 0,8 0 0,3 0 0,1 0 0,-2 0 0,-3 0 0,1 0 0,-3 0 0,-1 0 0,12 0 0,-3 0 0,-4 0 0,-15 0 0,-4 0 0,-6 0 0,4 0 0,-8 0 0,23 0 0,-33 0 0,-14 0 0,-3 0 0,1 0 0,0 0 0,-5 0 0,-5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08:41.937"/>
    </inkml:context>
    <inkml:brush xml:id="br0">
      <inkml:brushProperty name="width" value="0.5" units="cm"/>
      <inkml:brushProperty name="height" value="1" units="cm"/>
      <inkml:brushProperty name="color" value="#FF40FF"/>
      <inkml:brushProperty name="tip" value="rectangle"/>
      <inkml:brushProperty name="rasterOp" value="maskPen"/>
    </inkml:brush>
  </inkml:definitions>
  <inkml:trace contextRef="#ctx0" brushRef="#br0">0 0 16383,'97'0'0,"0"0"0,0 0 0,-14 0 0,1 0 0,2 0 0,1 0 0,7 0 0,2 0 0,0 0 0,-2 0 0,-7 0 0,-1 0 0,-2 0 0,-3 0 0,14 0 0,-5 0 0,-6 0 0,3 0 0,-10 0 0,21 0 0,-41 0 0,-33 0 0,-13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14:43.679"/>
    </inkml:context>
    <inkml:brush xml:id="br0">
      <inkml:brushProperty name="width" value="0.1" units="cm"/>
      <inkml:brushProperty name="height" value="0.1" units="cm"/>
      <inkml:brushProperty name="color" value="#AB008B"/>
    </inkml:brush>
  </inkml:definitions>
  <inkml:trace contextRef="#ctx0" brushRef="#br0">3697 1048 24575,'0'-12'0,"1"1"0,1 4 0,1-3 0,2-4 0,1-7 0,-1-3 0,-1-3 0,-3-6 0,-1-5 0,-6-10 0,-12-10 0,-16-12 0,-18-10 0,24 39 0,-2 0 0,-31-36 0,1 15 0,4 18 0,6 16 0,10 15 0,9 9 0,15 3 0,6 4 0,8 2 0,2-1 0,7-14 0,-1-2 0,2-12 0,-4 6 0,-8-1 0,-19-4 0,-25-5 0,-32-9 0,29 17 0,-1 1 0,-3-1 0,-2 2 0,-3 3 0,0 2 0,0 3 0,1 4 0,-2 3 0,1 3 0,1 6 0,2 4 0,4 3 0,2 4 0,-35 25 0,22 0 0,22-8 0,22-7 0,16-14 0,7-3 0,3-13 0,1-5 0,-3-4 0,-2-3 0,-5-1 0,-10 0 0,-14-3 0,-18-1 0,-18 1 0,-18 4 0,-17 6 0,40 6 0,-2 2 0,-7 0 0,-1 0 0,-3 1 0,0 2 0,0 2 0,0 2 0,7 3 0,3 3 0,5 4 0,5 4 0,-34 24 0,30-3 0,21-6 0,19-9 0,12-14 0,6-2 0,5-10 0,1-3 0,0-2 0,-4-2 0,-3-2 0,-2 3 0,-2-2 0,-7 5 0,-18-1 0,-29 3 0,-43 1 0,36 0 0,-3 1 0,-6 2 0,0 3 0,4 1 0,5 5 0,11 3 0,6 5 0,-22 32 0,28 9 0,15 1 0,10-7 0,7-12 0,5-12 0,1-6 0,2 0 0,0 1 0,0-1 0,0-4 0,0-5 0,2-5 0,0-2 0,2-4 0,0-3 0,-2-1 0,1-1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14:45.496"/>
    </inkml:context>
    <inkml:brush xml:id="br0">
      <inkml:brushProperty name="width" value="0.1" units="cm"/>
      <inkml:brushProperty name="height" value="0.1" units="cm"/>
      <inkml:brushProperty name="color" value="#AB008B"/>
    </inkml:brush>
  </inkml:definitions>
  <inkml:trace contextRef="#ctx0" brushRef="#br0">178 0 24575,'-27'49'0,"-1"10"0,-5 13 0,8-2 0,12-12 0,8-15 0,5-11 0,1-4 0,5 0 0,8 1 0,9 1 0,8 3 0,5-1 0,1-2 0,1-6 0,-1-8 0,-6-7 0,-6-6 0,-17-3 0,-5 0 0,-14 0 0,-8 1 0,-14 14 0,-9 14 0,-10 20 0,3 13 0,11-2 0,11-2 0,14-12 0,8-7 0,11-6 0,12-3 0,11-4 0,11-4 0,1-7 0,-3-4 0,-5-5 0,-8-4 0,-8 0 0,-10-2 0,-24 3 0,-14 15 0,-24 23 0,-1 21 0,0 14 0,13-2 0,17-4 0,12-3 0,11-3 0,11 1 0,13-3 0,18-2 0,16-4 0,3-10 0,-1-10 0,-10-12 0,-10-12 0,-19-7 0,-8-3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14:50.113"/>
    </inkml:context>
    <inkml:brush xml:id="br0">
      <inkml:brushProperty name="width" value="0.1" units="cm"/>
      <inkml:brushProperty name="height" value="0.1" units="cm"/>
      <inkml:brushProperty name="color" value="#AB008B"/>
    </inkml:brush>
  </inkml:definitions>
  <inkml:trace contextRef="#ctx0" brushRef="#br0">285 1822 24575,'-17'11'0,"-11"20"0,-16 22 0,-7 19 0,-1 9 0,12-9 0,12-11 0,12-15 0,10-11 0,3-7 0,5 0 0,8 7 0,12 9 0,15 9 0,12 2 0,3-5 0,-1-12 0,-7-13 0,-6-13 0,-6-8 0,-6-4 0,-7-4 0,-8-3 0,-6-2 0,-5 2 0,-6 3 0,-3 3 0,-5 1 0,5 2 0,0 7 0,7 11 0,1 9 0,0 6 0,4-2 0,11-6 0,16-5 0,22-5 0,21-4 0,10-5 0,1-3 0,-9-4 0,-16-1 0,-15-2 0,-13-6 0,-8-5 0,-4-3 0,-6-4 0,-5 11 0,0 0 0,15 13 0,31 10 0,34 9 0,-24-6 0,5 1 0,9 1 0,2-2 0,2-2 0,0-4 0,-3-1 0,-4-3 0,-11-4 0,-3-3 0,36-5 0,-30-6 0,-23-3 0,-21-1 0,-14 9 0,0 4 0,11 9 0,28 5 0,32 0 0,-31-6 0,2-2 0,2-1 0,-1-1 0,-1-1 0,-1-1 0,34-5 0,-11-5 0,-15-6 0,-12-4 0,-11 1 0,-12 3 0,-11 5 0,-9 5 0,-5 4 0,-3 2 0,-1 1 0,3 2 0,1 4 0,5 2 0,12 0 0,17 2 0,28-2 0,26-1 0,-35-5 0,2-1 0,3 0 0,-1-2 0,-1-2 0,-2-3 0,40-11 0,-22-6 0,-18-6 0,-28 13 0,-12 1 0,-12 9 0,0 0 0,2 2 0,2 0 0,3-4 0,7-7 0,12-11 0,12-8 0,14-6 0,10-5 0,0-2 0,-7-1 0,-14 5 0,-14 8 0,-12 6 0,-6 7 0,-6 8 0,-5 5 0,-1 5 0,-2 4 0,-1 1 0,3 3 0,2 3 0,1-1 0,2-1 0,4-3 0,8-2 0,9-4 0,6-9 0,2-11 0,0-14 0,-9-11 0,-8-9 0,-7-4 0,-9 2 0,-7 4 0,-9 5 0,-6 5 0,-2 8 0,4 12 0,4 13 0,4 7 0,4 5 0,5 0 0,17-1 0,6-6 0,15-7 0,0-9 0,-1-7 0,-3-5 0,-6-3 0,-5-3 0,-5-4 0,-7-3 0,-17-9 0,-20-6 0,-23-8 0,19 35 0,-2 1 0,-3 4 0,-2 1 0,-36-17 0,13 19 0,15 13 0,28 13 0,12 4 0,19-4 0,11-9 0,11-14 0,8-13 0,1-8 0,-4-7 0,-7-3 0,-10-6 0,-10-8 0,-13 3 0,-14 11 0,-5 19 0,-2 21 0,5 11 0,13 5 0,4-1 0,16-1 0,10-5 0,10-6 0,4-4 0,-3-5 0,-7-2 0,-11 0 0,-8 0 0,-11 2 0,-19-9 0,-20-13 0,-17-16 0,-2-9 0,9 10 0,16 20 0,17 20 0,10 14 0,6 6 0,3 3 0,2-1 0,2 0 0,5-4 0,3-4 0,2-4 0,-3-4 0,-3 0 0,-3 0 0,-4 1 0,-6 0 0,-4 0 0,-6-4 0,-4 0 0,2 1 0,7 6 0,3 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28:50.138"/>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1 21 16383,'55'0'0,"1"0"0,-3 0 0,-3 0 0,15 0 0,2 0 0,5 0 0,2 0 0,3 0 0,-2 0 0,-5 0 0,0 0 0,-5-5 0,-3-1 0,-10 1 0,-12 0 0,-9 5 0,-14 0 0,15 0 0,-4 0 0,13 0 0,0 0 0,-6 0 0,-3 0 0,0 0 0,-4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28:51.704"/>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0 0 16383,'76'0'0,"0"0"0,-2 0 0,0 0 0,-3 0 0,-1 0 0,0 0 0,0 0 0,1 0 0,1 0 0,-1 0 0,0 0 0,-1 0 0,-2 0 0,-6 0 0,-2 0 0,39 0 0,-27 0 0,-24 0 0,-16 0 0,-10 0 0,-2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28:53.271"/>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1 12 16383,'63'0'0,"0"0"0,6 0 0,1 0 0,4 0 0,1 0 0,-3 0 0,-2 0 0,-7 0 0,-3 0 0,-5 0 0,-1 0 0,43 0 0,-9 0 0,-12-2 0,-12 0 0,-7-2 0,-4 2 0,-2 1 0,-5 1 0,-9 0 0,-12 0 0,-6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10:58.841"/>
    </inkml:context>
    <inkml:brush xml:id="br0">
      <inkml:brushProperty name="width" value="0.1" units="cm"/>
      <inkml:brushProperty name="height" value="0.1" units="cm"/>
      <inkml:brushProperty name="color" value="#E71224"/>
    </inkml:brush>
  </inkml:definitions>
  <inkml:trace contextRef="#ctx0" brushRef="#br0">1 0 24575,'11'0'0,"1"0"0,0 0 0,2 0 0,2 0 0,1 0 0,2 0 0,0 0 0,-2 2 0,0 5 0,-3 3 0,-2 4 0,-4 0 0,-4 1 0,-3-1 0,-1 1 0,0 0 0,-6 0 0,-3-1 0,-6 1 0,-4-1 0,0-3 0,-1-2 0,0-3 0,1 0 0,3-1 0,4 0 0,5 0 0,3 0 0,2 1 0,3-3 0,4-1 0,7-2 0,4 0 0,4 0 0,1 0 0,-2 0 0,0 0 0,-2 0 0,0 0 0,-2 0 0,-1 0 0,0 1 0,-1 3 0,-5 4 0,-2 4 0,-2 3 0,-1-1 0,1 1 0,-2 2 0,-1 0 0,-1 2 0,-3 0 0,-7-2 0,-4 0 0,-3-3 0,1 0 0,1-2 0,0-3 0,1-5 0,-1-2 0,0-2 0,1 0 0,-1-2 0,0-2 0,-2-3 0,7 2 0,-1-1 0,9 5 0,0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28:55.121"/>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0 85 16383,'75'0'0,"1"0"0,-1 0 0,-2 0 0,0-1 0,-1 1 0,-5-1 0,0 0 0,-1-1 0,30 0 0,-2 0 0,-7-1 0,-2-1 0,-9 0 0,-3 0 0,-11 0 0,-5 0 0,32-5 0,-21 0 0,-16 2 0,-8 1 0,-4 1 0,-6 1 0,-4 0 0,-5 1 0,-5-2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01:29:15.53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49 16383,'82'0'0,"0"0"0,7 0 0,1 0 0,1 0 0,2 0 0,2 0 0,1 0 0,-2 0 0,-1 0 0,-5 0 0,-3 0 0,-8 0 0,-2 0 0,-8 0 0,-3 0 0,-10 0 0,-3 0 0,33 0 0,-16 0 0,-13 0 0,-8 0 0,-4-4 0,-4-2 0,-6 1 0,-1 0 0,-3 5 0,0 0 0,2-2 0,-4-1 0,-2 1 0,8-2 0,-6 1 0,11 0 0,-6 1 0,0 2 0,-2-3 0,-3 1 0,-4-1 0,6 1 0,-7 2 0,-13 39 0,-12-16 0,-19 31 0,2-26 0,2-1 0,2 0 0,5 2 0,5 1 0,4 0 0,2 4 0,0 3 0,0 6 0,0 7 0,0-1 0,0 1 0,0-9 0,0-9 0,0-6 0,0 3 0,0-8 0,0 10 0,-5-3 0,0-8 0,-5 12 0,2-14 0,2 10 0,-6 4 0,10-15 0,-12 14 0,6-13 0,-2 3 0,-24-7 0,17-7 0,-17-7 0,6 0 0,11-2 0,-21-1 0,17-1 0,-8 0 0,-2 0 0,6-1 0,-8 2 0,5 0 0,-5 3 0,-4 0 0,-1 0 0,1 0 0,3 0 0,2 0 0,-1 0 0,-1 0 0,0 0 0,3 0 0,-2 0 0,2 0 0,-1 0 0,-1 0 0,5 0 0,3 0 0,-3 0 0,5 0 0,-6 0 0,2 0 0,-1 0 0,-2 0 0,-3 0 0,-1 0 0,-1 0 0,0 0 0,1 0 0,2 0 0,-1 0 0,3 0 0,-3 0 0,0 2 0,-3 1 0,-2 0 0,0 1 0,2-1 0,5 0 0,3-1 0,3-1 0,-1 2 0,-3 0 0,1-1 0,3 0 0,0-2 0,-9 0 0,-9 0 0,-14 0 0,4 0 0,5 0 0,13 0 0,12 0 0,-1 0 0,1 0 0,-8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23:50:46.388"/>
    </inkml:context>
    <inkml:brush xml:id="br0">
      <inkml:brushProperty name="width" value="0.05" units="cm"/>
      <inkml:brushProperty name="height" value="0.05" units="cm"/>
      <inkml:brushProperty name="color" value="#E71224"/>
    </inkml:brush>
  </inkml:definitions>
  <inkml:trace contextRef="#ctx0" brushRef="#br0">212 1399 24575,'29'0'0,"16"0"0,18 0 0,19 0 0,6 0 0,4 0 0,5 0 0,-45 0 0,2 0 0,1 0 0,1 0 0,0 0 0,1 0 0,-3 0 0,-1 0 0,42 0 0,-12 0 0,-14 0 0,-10 0 0,-9 0 0,-3 0 0,-5 0 0,-5 0 0,-4 0 0,-6 0 0,0 0 0,-1 0 0,1 0 0,-1 0 0,0 0 0,4 0 0,0 0 0,3 0 0,-1 0 0,-2 0 0,-3 0 0,-4 0 0,-2 0 0,0 0 0,1 0 0,3 0 0,2 0 0,0 0 0,-1 0 0,-13-2 0,-3-1 0,-10-4 0,0-7 0,0-7 0,0-7 0,0-5 0,0-7 0,0-8 0,0-10 0,0-11 0,0-2 0,0 1 0,0 4 0,0 10 0,0 9 0,0 7 0,0 6 0,0 0 0,0 1 0,0 0 0,0 0 0,-2 0 0,-3 1 0,0 0 0,0-2 0,0 0 0,1 4 0,1 4 0,1 4 0,2 1 0,0 0 0,0-2 0,-2-1 0,-1 0 0,-1 1 0,0 1 0,0-2 0,-2 0 0,3 1 0,0 1 0,2 3 0,1 6 0,-2 5 0,-2 5 0,-2 3 0,-1 0 0,0 0 0,-1 0 0,-3 0 0,-1 0 0,-5 0 0,-9 0 0,-12 0 0,-15 0 0,-12 0 0,-12 0 0,-10 0 0,-7 0 0,-6 0 0,49 0 0,1 0 0,-1 0 0,1 0 0,0 0 0,0 0 0,-47 0 0,7 0 0,7 0 0,9 0 0,5 0 0,6 0 0,6-2 0,5-1 0,3 0 0,0 0 0,-1 1 0,3-1 0,2 0 0,5 0 0,3 3 0,4 0 0,3 0 0,3 0 0,2 0 0,-3 0 0,-1 0 0,-4 0 0,0 0 0,5 0 0,7 0 0,7 0 0,6 3 0,5 6 0,3 9 0,0 10 0,0 10 0,0 7 0,0 7 0,0 8 0,0 8 0,-1 5 0,-5 3 0,-1 0 0,1 0 0,2-1 0,4-3 0,0-3 0,0-8 0,0-6 0,0-5 0,0-4 0,0 4 0,0-1 0,0-3 0,0-1 0,0-7 0,0-2 0,0-2 0,0-4 0,0-3 0,0-4 0,0-2 0,0 0 0,0-1 0,0 4 0,0-9 0,0 2 0,0-12 0,3 0 0,4-2 0,5-3 0,2-2 0,2-3 0,-1-3 0,0-2 0,3 0 0,1 0 0,1 3 0,1 2 0,1 0 0,1 2 0,4-2 0,2 0 0,0 0 0,-2 0 0,-4 2 0,-5 1 0,-8 2 0,-5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11:01.056"/>
    </inkml:context>
    <inkml:brush xml:id="br0">
      <inkml:brushProperty name="width" value="0.1" units="cm"/>
      <inkml:brushProperty name="height" value="0.1" units="cm"/>
      <inkml:brushProperty name="color" value="#E71224"/>
    </inkml:brush>
  </inkml:definitions>
  <inkml:trace contextRef="#ctx0" brushRef="#br0">277 114 24575,'0'-14'0,"-1"0"0,-3 5 0,-3 0 0,-6 3 0,-3 0 0,0 2 0,1 1 0,4-2 0,2-2 0,0-2 0,1-2 0,-2 2 0,0 3 0,-4 4 0,6 2 0,-4 0 0,5 0 0,-5 3 0,-3 6 0,-2 8 0,-1 9 0,1 5 0,5-1 0,3 0 0,4-1 0,4-1 0,1-2 0,0-2 0,0-1 0,0-4 0,0 2 0,0-2 0,0 0 0,2 0 0,5-1 0,4 1 0,3-2 0,1 0 0,0-4 0,-1-3 0,1-5 0,2-3 0,0-2 0,0 0 0,-1 0 0,-1 0 0,0 0 0,-1-1 0,1-4 0,-2-4 0,-2-2 0,-3-1 0,-5 3 0,-1 2 0,-2 4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8T17:42:26.149"/>
    </inkml:context>
    <inkml:brush xml:id="br0">
      <inkml:brushProperty name="width" value="0.1" units="cm"/>
      <inkml:brushProperty name="height" value="0.1" units="cm"/>
      <inkml:brushProperty name="color" value="#E71224"/>
    </inkml:brush>
  </inkml:definitions>
  <inkml:trace contextRef="#ctx0" brushRef="#br0">2592 864 24575,'0'-62'0,"0"0"0,0-7 0,-5 0 0,-8 5 0,-16-5 0,-17 1 0,-11 1 0,-8-2 0,-5 2 0,2 7 0,3 8 0,5 14 0,1 14 0,-10 10 0,-17 7 0,-11 5 0,44 1 0,-1 1 0,0 0 0,1 2 0,0 2 0,0 2 0,-1 3 0,1 3 0,0 4 0,2 3 0,-1 3 0,2 2 0,0 4 0,2 3 0,-4 11 0,1 4 0,0 11 0,1 4 0,-4 12 0,2 4 0,16-20 0,1 1 0,0 2-183,2-1 1,1 1-1,1 2 183,-2 8 0,2 2 0,2 2-401,-1 9 1,2 3 0,1 1 400,1 5 0,2 1 0,1 1 0,1 2 0,0 1 0,2-1 0,1-6 0,2-2 0,1 0 0,1-7 0,2-1 0,-1 0-227,1-1 0,1 1 0,0-1 227,2 0 0,0 0 0,1 0 0,0 1 0,0 0 0,1-1 0,0 0 0,0 0 0,2-1 0,-1-3 0,2 0 0,-1-1 0,2-2 0,0-1 0,1-1-39,0-1 1,1-1 0,0-2 38,1 25 0,2-3 246,2-9 0,2-4-246,1-12 0,2-5 1182,15 26-1182,5-20 739,2-19-739,0-11 132,-3-8-132,-3-6 0,-4-4 0,-1 0 0,3 0 0,4 0 0,3 1 0,4-2 0,7 3 0,6-2 0,5-2 0,3-3 0,3-5 0,10-3 0,15-1 0,13-2 0,5 0 0,-6 0 0,-10 0 0,-7 0 0,-4 0 0,1 0 0,-6 0 0,-13 0 0,-9 0 0,-5 0 0,6 0 0,12-2 0,6-1 0,5-6 0,4-6 0,5-4 0,3-4 0,-7 0 0,-9-2 0,-10-4 0,-4-7 0,-5-6 0,-6-4 0,-5-12 0,-5-23 0,-16 28 0,-1-2 0,0-8 0,0-1 0,-2 0 0,0 1 0,-2 5 0,-1 1 0,-3 6 0,0 0 0,-3-1 0,-1 1 0,-1-3 0,0 1 0,-1-3 0,0-2 0,0-4 0,0-2 0,0 1 0,0-1 0,0-1 0,0 0 0,0-2 0,0 2 0,-1 5 0,2 0 0,-1 0 0,1 0 0,1 0 0,1 0 0,0 0 0,1-1 0,1-5 0,0-1 0,0 2 0,0 1 0,1 2 0,-1 0 0,0 6 0,0 1 0,1-37 0,1 12 0,-3 3 0,-2 2 0,-1-1 0,-1 2 0,0-1 0,0-10 0,1-6 0,1-8 0,1 4 0,1 6 0,-1 1 0,-1 3 0,-1 3 0,-1 9 0,0 17-6784,0 15 6784,0 18 0,0 14 0,0 10 0,0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11/15/22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consists of reviewing several different pieces of literature: mostly, it was literature published from Spotify employees and interns. Some of it may be outdated, as most of this information comes from when Discover Weekly was first implemented, and we can probably assume their recommendation system now does a lot more work with neural networks. So, my review here will cover the Machine Learning approach that Discover Weekly was first built on.</a:t>
            </a:r>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93336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536114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 Learning Model behind Collaborative Filtering</a:t>
            </a:r>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6918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is Collaborative Filtering used specifically in Discover Weekly?</a:t>
            </a: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3110650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the way that NLP is used by ”the echo nest” is that it searches through websites and blogs that focus on local music.</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So, The Echo Nest will go through blog posts, and find what unpopular bands are being talked about, and use the adjectives they are described with to further categorize these bands.</a:t>
            </a:r>
          </a:p>
          <a:p>
            <a:r>
              <a:rPr lang="en-US" dirty="0"/>
              <a:t>For instance, in San Antonio, one local music blog is </a:t>
            </a:r>
            <a:r>
              <a:rPr lang="en-US" dirty="0" err="1"/>
              <a:t>KRTUindie.org</a:t>
            </a:r>
            <a:r>
              <a:rPr lang="en-US" dirty="0"/>
              <a:t>.</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A blogger may </a:t>
            </a:r>
            <a:r>
              <a:rPr lang="en-US" sz="1600" dirty="0"/>
              <a:t>write a review on a new up-and-coming artist from San Antonio, </a:t>
            </a:r>
            <a:r>
              <a:rPr lang="en-US" sz="1600" dirty="0" err="1">
                <a:solidFill>
                  <a:schemeClr val="accent3"/>
                </a:solidFill>
              </a:rPr>
              <a:t>Mexstep</a:t>
            </a:r>
            <a:r>
              <a:rPr lang="en-US" sz="1600" dirty="0"/>
              <a:t>, that has a “90s Hip-Hop” sound.</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 If </a:t>
            </a:r>
            <a:r>
              <a:rPr lang="en-US" sz="1600" dirty="0" err="1">
                <a:solidFill>
                  <a:schemeClr val="accent3"/>
                </a:solidFill>
              </a:rPr>
              <a:t>Mexstep</a:t>
            </a:r>
            <a:r>
              <a:rPr lang="en-US" sz="1600" dirty="0"/>
              <a:t> continues making music, and writers continue to write about them, eventually the </a:t>
            </a:r>
            <a:r>
              <a:rPr lang="en-US" sz="1600" dirty="0">
                <a:solidFill>
                  <a:schemeClr val="accent1"/>
                </a:solidFill>
              </a:rPr>
              <a:t>NLP bots </a:t>
            </a:r>
            <a:r>
              <a:rPr lang="en-US" sz="1600" dirty="0"/>
              <a:t>will pick up that this is a new “hidden gem” type of artist to recommend to users who are known for liking “90s Hip-Hop”.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78216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SO, how is NLP used specifically in Discover Weekly?</a:t>
            </a:r>
          </a:p>
          <a:p>
            <a:endParaRPr lang="en-US" dirty="0"/>
          </a:p>
          <a:p>
            <a:r>
              <a:rPr lang="en-US" dirty="0"/>
              <a:t>For example, we see some of the top terms used to describe a random song. In this instance, “perky” and “nonviolent” are the 2 terms with the highest score. </a:t>
            </a:r>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428785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third and final machine learning technique used by Spotify is Audio Analysis Modeling.</a:t>
            </a:r>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132866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 Weekly is just one part of the Ecosystem</a:t>
            </a:r>
          </a:p>
          <a:p>
            <a:r>
              <a:rPr lang="en-US" dirty="0"/>
              <a:t>The recommendation system is also used for generating pre-made playlists, such as playlists based on a certain mood</a:t>
            </a:r>
          </a:p>
          <a:p>
            <a:r>
              <a:rPr lang="en-US" dirty="0"/>
              <a:t>-Evening party playlist  -workout playlist  -Rainy Day playlist</a:t>
            </a:r>
          </a:p>
          <a:p>
            <a:r>
              <a:rPr lang="en-US" dirty="0"/>
              <a:t>Also used to find “similar artists” to put under an artist’s page</a:t>
            </a:r>
          </a:p>
          <a:p>
            <a:r>
              <a:rPr lang="en-US" dirty="0"/>
              <a:t>Also used to generate a radio station based on an artist or a genre</a:t>
            </a:r>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397859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11/15/22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11/15/22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11/15/22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11/15/22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11/15/22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11/15/22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11/15/22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customXml" Target="../ink/ink38.xml"/><Relationship Id="rId18" Type="http://schemas.openxmlformats.org/officeDocument/2006/relationships/image" Target="../media/image47.png"/><Relationship Id="rId3" Type="http://schemas.openxmlformats.org/officeDocument/2006/relationships/image" Target="../media/image1.png"/><Relationship Id="rId21" Type="http://schemas.openxmlformats.org/officeDocument/2006/relationships/customXml" Target="../ink/ink42.xml"/><Relationship Id="rId7" Type="http://schemas.openxmlformats.org/officeDocument/2006/relationships/customXml" Target="../ink/ink35.xml"/><Relationship Id="rId12" Type="http://schemas.openxmlformats.org/officeDocument/2006/relationships/image" Target="../media/image44.png"/><Relationship Id="rId17" Type="http://schemas.openxmlformats.org/officeDocument/2006/relationships/customXml" Target="../ink/ink40.xml"/><Relationship Id="rId2" Type="http://schemas.openxmlformats.org/officeDocument/2006/relationships/notesSlide" Target="../notesSlides/notesSlide5.xml"/><Relationship Id="rId16" Type="http://schemas.openxmlformats.org/officeDocument/2006/relationships/image" Target="../media/image46.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customXml" Target="../ink/ink37.xml"/><Relationship Id="rId24" Type="http://schemas.openxmlformats.org/officeDocument/2006/relationships/image" Target="../media/image50.png"/><Relationship Id="rId5" Type="http://schemas.openxmlformats.org/officeDocument/2006/relationships/customXml" Target="../ink/ink34.xml"/><Relationship Id="rId15" Type="http://schemas.openxmlformats.org/officeDocument/2006/relationships/customXml" Target="../ink/ink39.xml"/><Relationship Id="rId23" Type="http://schemas.openxmlformats.org/officeDocument/2006/relationships/customXml" Target="../ink/ink43.xml"/><Relationship Id="rId10" Type="http://schemas.openxmlformats.org/officeDocument/2006/relationships/image" Target="../media/image43.png"/><Relationship Id="rId19" Type="http://schemas.openxmlformats.org/officeDocument/2006/relationships/customXml" Target="../ink/ink41.xml"/><Relationship Id="rId4" Type="http://schemas.openxmlformats.org/officeDocument/2006/relationships/image" Target="../media/image40.png"/><Relationship Id="rId9" Type="http://schemas.openxmlformats.org/officeDocument/2006/relationships/customXml" Target="../ink/ink36.xml"/><Relationship Id="rId14" Type="http://schemas.openxmlformats.org/officeDocument/2006/relationships/image" Target="../media/image45.png"/><Relationship Id="rId22"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image" Target="../media/image1.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image" Target="../media/image54.png"/><Relationship Id="rId5" Type="http://schemas.openxmlformats.org/officeDocument/2006/relationships/image" Target="https://miro.medium.com/max/700/1*srOKaVeDN8i5uqEQepjPPw.png" TargetMode="External"/><Relationship Id="rId10" Type="http://schemas.openxmlformats.org/officeDocument/2006/relationships/customXml" Target="../ink/ink46.xml"/><Relationship Id="rId4" Type="http://schemas.openxmlformats.org/officeDocument/2006/relationships/image" Target="../media/image51.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customXml" Target="../ink/ink51.xml"/><Relationship Id="rId26" Type="http://schemas.openxmlformats.org/officeDocument/2006/relationships/customXml" Target="../ink/ink55.xml"/><Relationship Id="rId3" Type="http://schemas.openxmlformats.org/officeDocument/2006/relationships/image" Target="../media/image55.jpeg"/><Relationship Id="rId21" Type="http://schemas.openxmlformats.org/officeDocument/2006/relationships/image" Target="../media/image63.png"/><Relationship Id="rId12" Type="http://schemas.openxmlformats.org/officeDocument/2006/relationships/customXml" Target="../ink/ink48.xml"/><Relationship Id="rId17" Type="http://schemas.openxmlformats.org/officeDocument/2006/relationships/image" Target="../media/image61.png"/><Relationship Id="rId25" Type="http://schemas.openxmlformats.org/officeDocument/2006/relationships/image" Target="../media/image65.png"/><Relationship Id="rId2" Type="http://schemas.openxmlformats.org/officeDocument/2006/relationships/image" Target="../media/image1.png"/><Relationship Id="rId16" Type="http://schemas.openxmlformats.org/officeDocument/2006/relationships/customXml" Target="../ink/ink50.xml"/><Relationship Id="rId20" Type="http://schemas.openxmlformats.org/officeDocument/2006/relationships/customXml" Target="../ink/ink52.xml"/><Relationship Id="rId1" Type="http://schemas.openxmlformats.org/officeDocument/2006/relationships/slideLayout" Target="../slideLayouts/slideLayout2.xml"/><Relationship Id="rId11" Type="http://schemas.openxmlformats.org/officeDocument/2006/relationships/image" Target="../media/image58.png"/><Relationship Id="rId24" Type="http://schemas.openxmlformats.org/officeDocument/2006/relationships/customXml" Target="../ink/ink54.xml"/><Relationship Id="rId15" Type="http://schemas.openxmlformats.org/officeDocument/2006/relationships/image" Target="../media/image60.png"/><Relationship Id="rId23" Type="http://schemas.openxmlformats.org/officeDocument/2006/relationships/image" Target="../media/image64.png"/><Relationship Id="rId19" Type="http://schemas.openxmlformats.org/officeDocument/2006/relationships/image" Target="../media/image62.png"/><Relationship Id="rId4" Type="http://schemas.openxmlformats.org/officeDocument/2006/relationships/customXml" Target="../ink/ink47.xml"/><Relationship Id="rId14" Type="http://schemas.openxmlformats.org/officeDocument/2006/relationships/customXml" Target="../ink/ink49.xml"/><Relationship Id="rId22" Type="http://schemas.openxmlformats.org/officeDocument/2006/relationships/customXml" Target="../ink/ink53.xml"/><Relationship Id="rId27"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72.png"/><Relationship Id="rId3" Type="http://schemas.openxmlformats.org/officeDocument/2006/relationships/image" Target="https://miro.medium.com/max/566/1*_EU2Q9hPaxtKyzt_KS85FA.png" TargetMode="External"/><Relationship Id="rId7" Type="http://schemas.openxmlformats.org/officeDocument/2006/relationships/image" Target="../media/image69.png"/><Relationship Id="rId12" Type="http://schemas.openxmlformats.org/officeDocument/2006/relationships/customXml" Target="../ink/ink60.xml"/><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customXml" Target="../ink/ink57.xml"/><Relationship Id="rId11" Type="http://schemas.openxmlformats.org/officeDocument/2006/relationships/image" Target="../media/image71.png"/><Relationship Id="rId5" Type="http://schemas.openxmlformats.org/officeDocument/2006/relationships/image" Target="../media/image68.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customXml" Target="../ink/ink65.xml"/><Relationship Id="rId18" Type="http://schemas.openxmlformats.org/officeDocument/2006/relationships/image" Target="../media/image80.png"/><Relationship Id="rId26" Type="http://schemas.openxmlformats.org/officeDocument/2006/relationships/image" Target="../media/image84.png"/><Relationship Id="rId3" Type="http://schemas.openxmlformats.org/officeDocument/2006/relationships/image" Target="../media/image67.png"/><Relationship Id="rId21" Type="http://schemas.openxmlformats.org/officeDocument/2006/relationships/customXml" Target="../ink/ink69.xml"/><Relationship Id="rId7" Type="http://schemas.openxmlformats.org/officeDocument/2006/relationships/customXml" Target="../ink/ink62.xml"/><Relationship Id="rId12" Type="http://schemas.openxmlformats.org/officeDocument/2006/relationships/image" Target="../media/image77.png"/><Relationship Id="rId17" Type="http://schemas.openxmlformats.org/officeDocument/2006/relationships/customXml" Target="../ink/ink67.xml"/><Relationship Id="rId25" Type="http://schemas.openxmlformats.org/officeDocument/2006/relationships/customXml" Target="../ink/ink71.xml"/><Relationship Id="rId2" Type="http://schemas.openxmlformats.org/officeDocument/2006/relationships/notesSlide" Target="../notesSlides/notesSlide8.xml"/><Relationship Id="rId16" Type="http://schemas.openxmlformats.org/officeDocument/2006/relationships/image" Target="../media/image79.png"/><Relationship Id="rId20"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74.png"/><Relationship Id="rId11" Type="http://schemas.openxmlformats.org/officeDocument/2006/relationships/customXml" Target="../ink/ink64.xml"/><Relationship Id="rId24" Type="http://schemas.openxmlformats.org/officeDocument/2006/relationships/image" Target="../media/image83.png"/><Relationship Id="rId5" Type="http://schemas.openxmlformats.org/officeDocument/2006/relationships/customXml" Target="../ink/ink61.xml"/><Relationship Id="rId15" Type="http://schemas.openxmlformats.org/officeDocument/2006/relationships/customXml" Target="../ink/ink66.xml"/><Relationship Id="rId23" Type="http://schemas.openxmlformats.org/officeDocument/2006/relationships/customXml" Target="../ink/ink70.xml"/><Relationship Id="rId28" Type="http://schemas.openxmlformats.org/officeDocument/2006/relationships/image" Target="../media/image73.png"/><Relationship Id="rId10" Type="http://schemas.openxmlformats.org/officeDocument/2006/relationships/image" Target="../media/image76.png"/><Relationship Id="rId19" Type="http://schemas.openxmlformats.org/officeDocument/2006/relationships/customXml" Target="../ink/ink68.xml"/><Relationship Id="rId4" Type="http://schemas.openxmlformats.org/officeDocument/2006/relationships/image" Target="../media/image1.png"/><Relationship Id="rId9" Type="http://schemas.openxmlformats.org/officeDocument/2006/relationships/customXml" Target="../ink/ink63.xml"/><Relationship Id="rId14" Type="http://schemas.openxmlformats.org/officeDocument/2006/relationships/image" Target="../media/image78.png"/><Relationship Id="rId22" Type="http://schemas.openxmlformats.org/officeDocument/2006/relationships/image" Target="../media/image82.png"/><Relationship Id="rId27" Type="http://schemas.openxmlformats.org/officeDocument/2006/relationships/customXml" Target="../ink/ink7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usinessofapps.com/data/spotify-statist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15.xml"/><Relationship Id="rId26" Type="http://schemas.openxmlformats.org/officeDocument/2006/relationships/customXml" Target="../ink/ink19.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23.xml"/><Relationship Id="rId42" Type="http://schemas.openxmlformats.org/officeDocument/2006/relationships/customXml" Target="../ink/ink27.xml"/><Relationship Id="rId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customXml" Target="../ink/ink14.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6.png"/><Relationship Id="rId24" Type="http://schemas.openxmlformats.org/officeDocument/2006/relationships/customXml" Target="../ink/ink18.xml"/><Relationship Id="rId32" Type="http://schemas.openxmlformats.org/officeDocument/2006/relationships/customXml" Target="../ink/ink22.xml"/><Relationship Id="rId37" Type="http://schemas.openxmlformats.org/officeDocument/2006/relationships/image" Target="../media/image29.png"/><Relationship Id="rId40" Type="http://schemas.openxmlformats.org/officeDocument/2006/relationships/customXml" Target="../ink/ink26.xml"/><Relationship Id="rId45" Type="http://schemas.openxmlformats.org/officeDocument/2006/relationships/image" Target="../media/image33.png"/><Relationship Id="rId5" Type="http://schemas.openxmlformats.org/officeDocument/2006/relationships/image" Target="../media/image7.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0.xml"/><Relationship Id="rId36" Type="http://schemas.openxmlformats.org/officeDocument/2006/relationships/customXml" Target="../ink/ink24.xml"/><Relationship Id="rId10" Type="http://schemas.openxmlformats.org/officeDocument/2006/relationships/customXml" Target="../ink/ink11.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8.xml"/><Relationship Id="rId4" Type="http://schemas.openxmlformats.org/officeDocument/2006/relationships/image" Target="../media/image13.png"/><Relationship Id="rId9" Type="http://schemas.openxmlformats.org/officeDocument/2006/relationships/image" Target="../media/image15.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24.png"/><Relationship Id="rId30" Type="http://schemas.openxmlformats.org/officeDocument/2006/relationships/customXml" Target="../ink/ink21.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10.xml"/><Relationship Id="rId3" Type="http://schemas.openxmlformats.org/officeDocument/2006/relationships/image" Target="../media/image1.png"/><Relationship Id="rId12" Type="http://schemas.openxmlformats.org/officeDocument/2006/relationships/customXml" Target="../ink/ink12.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25.xml"/><Relationship Id="rId20" Type="http://schemas.openxmlformats.org/officeDocument/2006/relationships/customXml" Target="../ink/ink16.xml"/><Relationship Id="rId41"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33.xml"/><Relationship Id="rId3" Type="http://schemas.openxmlformats.org/officeDocument/2006/relationships/image" Target="../media/image1.png"/><Relationship Id="rId7" Type="http://schemas.openxmlformats.org/officeDocument/2006/relationships/customXml" Target="../ink/ink30.xml"/><Relationship Id="rId12"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32.xml"/><Relationship Id="rId5" Type="http://schemas.openxmlformats.org/officeDocument/2006/relationships/customXml" Target="../ink/ink29.xml"/><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customXml" Target="../ink/ink31.xml"/><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0948" y="1676400"/>
            <a:ext cx="9254064" cy="2000251"/>
          </a:xfrm>
        </p:spPr>
        <p:txBody>
          <a:bodyPr>
            <a:normAutofit fontScale="90000"/>
          </a:bodyPr>
          <a:lstStyle/>
          <a:p>
            <a:r>
              <a:rPr lang="en-US" dirty="0"/>
              <a:t>Literature Review:</a:t>
            </a:r>
            <a:br>
              <a:rPr lang="en-US" dirty="0"/>
            </a:br>
            <a:r>
              <a:rPr lang="en-US" dirty="0"/>
              <a:t>The Machine Learning Approach to Spotify’s Discover Weekly Playlists</a:t>
            </a:r>
            <a:br>
              <a:rPr lang="en-US" dirty="0"/>
            </a:br>
            <a:endParaRPr lang="en-US" dirty="0"/>
          </a:p>
        </p:txBody>
      </p:sp>
      <p:sp>
        <p:nvSpPr>
          <p:cNvPr id="5" name="Subtitle 4"/>
          <p:cNvSpPr>
            <a:spLocks noGrp="1"/>
          </p:cNvSpPr>
          <p:nvPr>
            <p:ph type="subTitle" idx="1"/>
          </p:nvPr>
        </p:nvSpPr>
        <p:spPr>
          <a:xfrm>
            <a:off x="1640947" y="3124200"/>
            <a:ext cx="8735325" cy="1752600"/>
          </a:xfrm>
        </p:spPr>
        <p:txBody>
          <a:bodyPr/>
          <a:lstStyle/>
          <a:p>
            <a:r>
              <a:rPr lang="en-US" dirty="0"/>
              <a:t>Author: Kassie Garcia</a:t>
            </a:r>
          </a:p>
          <a:p>
            <a:r>
              <a:rPr lang="en-US" dirty="0"/>
              <a:t>Course: CS4253 Machine Learning</a:t>
            </a:r>
          </a:p>
          <a:p>
            <a:endParaRPr lang="en-US" dirty="0"/>
          </a:p>
        </p:txBody>
      </p:sp>
      <p:pic>
        <p:nvPicPr>
          <p:cNvPr id="8" name="Picture 2" descr="Logo and Brand Assets — Spotify">
            <a:extLst>
              <a:ext uri="{FF2B5EF4-FFF2-40B4-BE49-F238E27FC236}">
                <a16:creationId xmlns:a16="http://schemas.microsoft.com/office/drawing/2014/main" id="{95B8A169-76AC-1EDD-0482-4D026A95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28937"/>
            <a:ext cx="2590800" cy="77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708665"/>
            <a:ext cx="6628129" cy="1223963"/>
          </a:xfrm>
        </p:spPr>
        <p:txBody>
          <a:bodyPr>
            <a:normAutofit fontScale="90000"/>
          </a:bodyPr>
          <a:lstStyle/>
          <a:p>
            <a:r>
              <a:rPr lang="en-US" dirty="0"/>
              <a:t>ML Techniques: Natural Language Processing with Spotify’s ‘The Echo Nest’ Technology</a:t>
            </a:r>
            <a:br>
              <a:rPr lang="en-US" dirty="0"/>
            </a:br>
            <a:endParaRPr lang="en-US" dirty="0"/>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6551612" y="2286000"/>
            <a:ext cx="4900068" cy="4343400"/>
          </a:xfrm>
          <a:ln>
            <a:noFill/>
          </a:ln>
        </p:spPr>
        <p:txBody>
          <a:bodyPr>
            <a:normAutofit fontScale="85000" lnSpcReduction="20000"/>
          </a:bodyPr>
          <a:lstStyle/>
          <a:p>
            <a:r>
              <a:rPr lang="en-US" dirty="0"/>
              <a:t>In 2014, Spotify acquired </a:t>
            </a:r>
            <a:r>
              <a:rPr lang="en-US" b="1" u="sng" dirty="0">
                <a:solidFill>
                  <a:schemeClr val="accent3"/>
                </a:solidFill>
              </a:rPr>
              <a:t>The Echo Nest</a:t>
            </a:r>
            <a:r>
              <a:rPr lang="en-US" dirty="0">
                <a:solidFill>
                  <a:schemeClr val="accent3"/>
                </a:solidFill>
              </a:rPr>
              <a:t>. </a:t>
            </a:r>
          </a:p>
          <a:p>
            <a:r>
              <a:rPr lang="en-US" b="1" u="sng" dirty="0">
                <a:solidFill>
                  <a:schemeClr val="accent3"/>
                </a:solidFill>
              </a:rPr>
              <a:t>The Echo Nest </a:t>
            </a:r>
            <a:r>
              <a:rPr lang="en-US" dirty="0"/>
              <a:t>is a music intelligence platform which implements </a:t>
            </a:r>
            <a:r>
              <a:rPr lang="en-US" b="1" u="sng" dirty="0">
                <a:solidFill>
                  <a:schemeClr val="accent1"/>
                </a:solidFill>
              </a:rPr>
              <a:t>NLP</a:t>
            </a:r>
            <a:r>
              <a:rPr lang="en-US" dirty="0"/>
              <a:t> technology to mine music blogs and determine which artists are considered hidden gems, new, and unpopular.</a:t>
            </a:r>
          </a:p>
          <a:p>
            <a:r>
              <a:rPr lang="en-US" b="1" u="sng" dirty="0">
                <a:solidFill>
                  <a:schemeClr val="accent3"/>
                </a:solidFill>
              </a:rPr>
              <a:t>The Echo Nest </a:t>
            </a:r>
            <a:r>
              <a:rPr lang="en-US" dirty="0"/>
              <a:t>is used to find the adjectives frequently used in reference to artists or songs, and it is finding out which other underground artists are being discussed along with them. </a:t>
            </a:r>
          </a:p>
          <a:p>
            <a:endParaRPr lang="en-US" dirty="0"/>
          </a:p>
        </p:txBody>
      </p:sp>
      <p:sp>
        <p:nvSpPr>
          <p:cNvPr id="3" name="TextBox 2">
            <a:extLst>
              <a:ext uri="{FF2B5EF4-FFF2-40B4-BE49-F238E27FC236}">
                <a16:creationId xmlns:a16="http://schemas.microsoft.com/office/drawing/2014/main" id="{8F709E6B-3D3F-8FE4-B3BC-84A539F03F77}"/>
              </a:ext>
            </a:extLst>
          </p:cNvPr>
          <p:cNvSpPr txBox="1"/>
          <p:nvPr/>
        </p:nvSpPr>
        <p:spPr>
          <a:xfrm>
            <a:off x="1218882" y="1701797"/>
            <a:ext cx="4875529" cy="461665"/>
          </a:xfrm>
          <a:prstGeom prst="rect">
            <a:avLst/>
          </a:prstGeom>
          <a:noFill/>
          <a:ln>
            <a:solidFill>
              <a:schemeClr val="accent1"/>
            </a:solidFill>
          </a:ln>
        </p:spPr>
        <p:txBody>
          <a:bodyPr wrap="square">
            <a:spAutoFit/>
          </a:bodyPr>
          <a:lstStyle/>
          <a:p>
            <a:r>
              <a:rPr lang="en-US" sz="2400" dirty="0"/>
              <a:t>What is Natural Language Processing?</a:t>
            </a:r>
          </a:p>
        </p:txBody>
      </p:sp>
      <p:sp>
        <p:nvSpPr>
          <p:cNvPr id="4" name="TextBox 3">
            <a:extLst>
              <a:ext uri="{FF2B5EF4-FFF2-40B4-BE49-F238E27FC236}">
                <a16:creationId xmlns:a16="http://schemas.microsoft.com/office/drawing/2014/main" id="{CB7E633C-D072-F9EE-E807-FBF7F0E989D9}"/>
              </a:ext>
            </a:extLst>
          </p:cNvPr>
          <p:cNvSpPr txBox="1"/>
          <p:nvPr/>
        </p:nvSpPr>
        <p:spPr>
          <a:xfrm>
            <a:off x="6551612" y="1701796"/>
            <a:ext cx="4875529" cy="461665"/>
          </a:xfrm>
          <a:prstGeom prst="rect">
            <a:avLst/>
          </a:prstGeom>
          <a:noFill/>
          <a:ln>
            <a:solidFill>
              <a:schemeClr val="accent1"/>
            </a:solidFill>
          </a:ln>
        </p:spPr>
        <p:txBody>
          <a:bodyPr wrap="square">
            <a:spAutoFit/>
          </a:bodyPr>
          <a:lstStyle/>
          <a:p>
            <a:r>
              <a:rPr lang="en-US" sz="2400" dirty="0"/>
              <a:t>What is The Echo Nest?</a:t>
            </a:r>
          </a:p>
        </p:txBody>
      </p:sp>
      <p:sp>
        <p:nvSpPr>
          <p:cNvPr id="5" name="Content Placeholder 13">
            <a:extLst>
              <a:ext uri="{FF2B5EF4-FFF2-40B4-BE49-F238E27FC236}">
                <a16:creationId xmlns:a16="http://schemas.microsoft.com/office/drawing/2014/main" id="{C030FC33-26AC-8975-DA26-5BC0FAA8CDFD}"/>
              </a:ext>
            </a:extLst>
          </p:cNvPr>
          <p:cNvSpPr txBox="1">
            <a:spLocks/>
          </p:cNvSpPr>
          <p:nvPr/>
        </p:nvSpPr>
        <p:spPr>
          <a:xfrm>
            <a:off x="1223970" y="2285999"/>
            <a:ext cx="4900068" cy="1955803"/>
          </a:xfrm>
          <a:prstGeom prst="rect">
            <a:avLst/>
          </a:prstGeom>
          <a:ln>
            <a:noFill/>
          </a:ln>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000" b="1" u="sng" dirty="0">
                <a:solidFill>
                  <a:schemeClr val="accent1"/>
                </a:solidFill>
              </a:rPr>
              <a:t>Natural Language Processing (NLP) </a:t>
            </a:r>
            <a:r>
              <a:rPr lang="en-US" sz="2000" dirty="0"/>
              <a:t>is the second ML technique Spotify uses to recommend songs.</a:t>
            </a:r>
          </a:p>
          <a:p>
            <a:r>
              <a:rPr lang="en-US" sz="2000" b="1" u="sng" dirty="0">
                <a:solidFill>
                  <a:schemeClr val="accent1"/>
                </a:solidFill>
              </a:rPr>
              <a:t>NLP</a:t>
            </a:r>
            <a:r>
              <a:rPr lang="en-US" sz="2000" dirty="0"/>
              <a:t> is a ML technique which combines computational linguistics and ML models to allow a system to process human language data (either in text of voice form) and understand the full meaning of this language data. </a:t>
            </a:r>
          </a:p>
          <a:p>
            <a:endParaRPr lang="en-US" sz="2000" dirty="0"/>
          </a:p>
        </p:txBody>
      </p:sp>
    </p:spTree>
    <p:extLst>
      <p:ext uri="{BB962C8B-B14F-4D97-AF65-F5344CB8AC3E}">
        <p14:creationId xmlns:p14="http://schemas.microsoft.com/office/powerpoint/2010/main" val="22032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477834"/>
            <a:ext cx="7923529" cy="1223963"/>
          </a:xfrm>
        </p:spPr>
        <p:txBody>
          <a:bodyPr>
            <a:normAutofit fontScale="90000"/>
          </a:bodyPr>
          <a:lstStyle/>
          <a:p>
            <a:r>
              <a:rPr lang="en-US" dirty="0"/>
              <a:t>Natural Language Processing with Spotify’s ‘The Echo Nest’ Technology: An Example</a:t>
            </a:r>
            <a:br>
              <a:rPr lang="en-US" dirty="0"/>
            </a:br>
            <a:endParaRPr lang="en-US" dirty="0"/>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8380412" y="2056474"/>
            <a:ext cx="3429000" cy="3164625"/>
          </a:xfrm>
          <a:ln>
            <a:solidFill>
              <a:schemeClr val="accent1"/>
            </a:solidFill>
          </a:ln>
        </p:spPr>
        <p:txBody>
          <a:bodyPr>
            <a:normAutofit fontScale="92500" lnSpcReduction="20000"/>
          </a:bodyPr>
          <a:lstStyle/>
          <a:p>
            <a:pPr marL="0" indent="0">
              <a:buNone/>
            </a:pPr>
            <a:r>
              <a:rPr lang="en-US" sz="2000" dirty="0"/>
              <a:t>For instance, a blogger may write a review on a new up-and-coming artist from San Antonio, </a:t>
            </a:r>
            <a:r>
              <a:rPr lang="en-US" sz="2000" dirty="0">
                <a:solidFill>
                  <a:schemeClr val="accent3"/>
                </a:solidFill>
              </a:rPr>
              <a:t>Mexstep</a:t>
            </a:r>
            <a:r>
              <a:rPr lang="en-US" sz="2000" dirty="0"/>
              <a:t>, that has a “90s Hip-Hop” sound.</a:t>
            </a:r>
          </a:p>
          <a:p>
            <a:pPr marL="0" indent="0">
              <a:buNone/>
            </a:pPr>
            <a:r>
              <a:rPr lang="en-US" sz="2000" dirty="0"/>
              <a:t> If </a:t>
            </a:r>
            <a:r>
              <a:rPr lang="en-US" sz="2000" dirty="0">
                <a:solidFill>
                  <a:schemeClr val="accent3"/>
                </a:solidFill>
              </a:rPr>
              <a:t>Mexstep</a:t>
            </a:r>
            <a:r>
              <a:rPr lang="en-US" sz="2000" dirty="0"/>
              <a:t> continues making music, and writers continue to write about them, eventually the </a:t>
            </a:r>
            <a:r>
              <a:rPr lang="en-US" sz="2000" dirty="0">
                <a:solidFill>
                  <a:schemeClr val="accent1"/>
                </a:solidFill>
              </a:rPr>
              <a:t>NLP bots </a:t>
            </a:r>
            <a:r>
              <a:rPr lang="en-US" sz="2000" dirty="0"/>
              <a:t>will pick up that this is a new “hidden gem” type of artist to recommend to users who are known for liking “90s Hip-Hop”. </a:t>
            </a:r>
          </a:p>
        </p:txBody>
      </p:sp>
      <p:sp>
        <p:nvSpPr>
          <p:cNvPr id="4" name="TextBox 3">
            <a:extLst>
              <a:ext uri="{FF2B5EF4-FFF2-40B4-BE49-F238E27FC236}">
                <a16:creationId xmlns:a16="http://schemas.microsoft.com/office/drawing/2014/main" id="{CB7E633C-D072-F9EE-E807-FBF7F0E989D9}"/>
              </a:ext>
            </a:extLst>
          </p:cNvPr>
          <p:cNvSpPr txBox="1"/>
          <p:nvPr/>
        </p:nvSpPr>
        <p:spPr>
          <a:xfrm>
            <a:off x="1401210" y="1301401"/>
            <a:ext cx="4875529" cy="461665"/>
          </a:xfrm>
          <a:prstGeom prst="rect">
            <a:avLst/>
          </a:prstGeom>
          <a:noFill/>
          <a:ln>
            <a:solidFill>
              <a:schemeClr val="accent1"/>
            </a:solidFill>
          </a:ln>
        </p:spPr>
        <p:txBody>
          <a:bodyPr wrap="square">
            <a:spAutoFit/>
          </a:bodyPr>
          <a:lstStyle/>
          <a:p>
            <a:r>
              <a:rPr lang="en-US" sz="2400" dirty="0"/>
              <a:t>Local Music Blog: KRTUindie.org</a:t>
            </a:r>
          </a:p>
        </p:txBody>
      </p:sp>
      <p:pic>
        <p:nvPicPr>
          <p:cNvPr id="8" name="Picture 7" descr="Text&#10;&#10;Description automatically generated">
            <a:extLst>
              <a:ext uri="{FF2B5EF4-FFF2-40B4-BE49-F238E27FC236}">
                <a16:creationId xmlns:a16="http://schemas.microsoft.com/office/drawing/2014/main" id="{B73F4A3C-A6F0-8B73-7608-E47EFC07F680}"/>
              </a:ext>
            </a:extLst>
          </p:cNvPr>
          <p:cNvPicPr>
            <a:picLocks noChangeAspect="1"/>
          </p:cNvPicPr>
          <p:nvPr/>
        </p:nvPicPr>
        <p:blipFill rotWithShape="1">
          <a:blip r:embed="rId4">
            <a:extLst>
              <a:ext uri="{28A0092B-C50C-407E-A947-70E740481C1C}">
                <a14:useLocalDpi xmlns:a14="http://schemas.microsoft.com/office/drawing/2010/main" val="0"/>
              </a:ext>
            </a:extLst>
          </a:blip>
          <a:srcRect b="29542"/>
          <a:stretch/>
        </p:blipFill>
        <p:spPr>
          <a:xfrm>
            <a:off x="74612" y="1867375"/>
            <a:ext cx="7772400" cy="3542825"/>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192790A-007E-AEE7-972F-233EA6AC3515}"/>
                  </a:ext>
                </a:extLst>
              </p14:cNvPr>
              <p14:cNvContentPartPr/>
              <p14:nvPr/>
            </p14:nvContentPartPr>
            <p14:xfrm>
              <a:off x="3383583" y="2885118"/>
              <a:ext cx="448200" cy="17280"/>
            </p14:xfrm>
          </p:contentPart>
        </mc:Choice>
        <mc:Fallback xmlns="">
          <p:pic>
            <p:nvPicPr>
              <p:cNvPr id="7" name="Ink 6">
                <a:extLst>
                  <a:ext uri="{FF2B5EF4-FFF2-40B4-BE49-F238E27FC236}">
                    <a16:creationId xmlns:a16="http://schemas.microsoft.com/office/drawing/2014/main" id="{D192790A-007E-AEE7-972F-233EA6AC3515}"/>
                  </a:ext>
                </a:extLst>
              </p:cNvPr>
              <p:cNvPicPr/>
              <p:nvPr/>
            </p:nvPicPr>
            <p:blipFill>
              <a:blip r:embed="rId6"/>
              <a:stretch>
                <a:fillRect/>
              </a:stretch>
            </p:blipFill>
            <p:spPr>
              <a:xfrm>
                <a:off x="3329583" y="2777118"/>
                <a:ext cx="5558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AE8907A-7F44-FDF1-FABA-45497E66495A}"/>
                  </a:ext>
                </a:extLst>
              </p14:cNvPr>
              <p14:cNvContentPartPr/>
              <p14:nvPr/>
            </p14:nvContentPartPr>
            <p14:xfrm>
              <a:off x="4380783" y="3264198"/>
              <a:ext cx="731520" cy="16920"/>
            </p14:xfrm>
          </p:contentPart>
        </mc:Choice>
        <mc:Fallback xmlns="">
          <p:pic>
            <p:nvPicPr>
              <p:cNvPr id="9" name="Ink 8">
                <a:extLst>
                  <a:ext uri="{FF2B5EF4-FFF2-40B4-BE49-F238E27FC236}">
                    <a16:creationId xmlns:a16="http://schemas.microsoft.com/office/drawing/2014/main" id="{FAE8907A-7F44-FDF1-FABA-45497E66495A}"/>
                  </a:ext>
                </a:extLst>
              </p:cNvPr>
              <p:cNvPicPr/>
              <p:nvPr/>
            </p:nvPicPr>
            <p:blipFill>
              <a:blip r:embed="rId8"/>
              <a:stretch>
                <a:fillRect/>
              </a:stretch>
            </p:blipFill>
            <p:spPr>
              <a:xfrm>
                <a:off x="4327143" y="3156558"/>
                <a:ext cx="8391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48EAAF-A45F-7B7F-0CD1-D0C94EEC2D4A}"/>
                  </a:ext>
                </a:extLst>
              </p14:cNvPr>
              <p14:cNvContentPartPr/>
              <p14:nvPr/>
            </p14:nvContentPartPr>
            <p14:xfrm>
              <a:off x="6185463" y="3288318"/>
              <a:ext cx="392040" cy="360"/>
            </p14:xfrm>
          </p:contentPart>
        </mc:Choice>
        <mc:Fallback xmlns="">
          <p:pic>
            <p:nvPicPr>
              <p:cNvPr id="10" name="Ink 9">
                <a:extLst>
                  <a:ext uri="{FF2B5EF4-FFF2-40B4-BE49-F238E27FC236}">
                    <a16:creationId xmlns:a16="http://schemas.microsoft.com/office/drawing/2014/main" id="{0D48EAAF-A45F-7B7F-0CD1-D0C94EEC2D4A}"/>
                  </a:ext>
                </a:extLst>
              </p:cNvPr>
              <p:cNvPicPr/>
              <p:nvPr/>
            </p:nvPicPr>
            <p:blipFill>
              <a:blip r:embed="rId10"/>
              <a:stretch>
                <a:fillRect/>
              </a:stretch>
            </p:blipFill>
            <p:spPr>
              <a:xfrm>
                <a:off x="6131463" y="3180318"/>
                <a:ext cx="499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BBB82065-82EC-5EB1-C254-F30F1BE9495D}"/>
                  </a:ext>
                </a:extLst>
              </p14:cNvPr>
              <p14:cNvContentPartPr/>
              <p14:nvPr/>
            </p14:nvContentPartPr>
            <p14:xfrm>
              <a:off x="3980103" y="3505398"/>
              <a:ext cx="476280" cy="360"/>
            </p14:xfrm>
          </p:contentPart>
        </mc:Choice>
        <mc:Fallback xmlns="">
          <p:pic>
            <p:nvPicPr>
              <p:cNvPr id="11" name="Ink 10">
                <a:extLst>
                  <a:ext uri="{FF2B5EF4-FFF2-40B4-BE49-F238E27FC236}">
                    <a16:creationId xmlns:a16="http://schemas.microsoft.com/office/drawing/2014/main" id="{BBB82065-82EC-5EB1-C254-F30F1BE9495D}"/>
                  </a:ext>
                </a:extLst>
              </p:cNvPr>
              <p:cNvPicPr/>
              <p:nvPr/>
            </p:nvPicPr>
            <p:blipFill>
              <a:blip r:embed="rId12"/>
              <a:stretch>
                <a:fillRect/>
              </a:stretch>
            </p:blipFill>
            <p:spPr>
              <a:xfrm>
                <a:off x="3926103" y="3397398"/>
                <a:ext cx="583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018284B0-2E82-99EA-6E16-7731FF533CA8}"/>
                  </a:ext>
                </a:extLst>
              </p14:cNvPr>
              <p14:cNvContentPartPr/>
              <p14:nvPr/>
            </p14:nvContentPartPr>
            <p14:xfrm>
              <a:off x="4575903" y="3511878"/>
              <a:ext cx="650520" cy="12240"/>
            </p14:xfrm>
          </p:contentPart>
        </mc:Choice>
        <mc:Fallback xmlns="">
          <p:pic>
            <p:nvPicPr>
              <p:cNvPr id="12" name="Ink 11">
                <a:extLst>
                  <a:ext uri="{FF2B5EF4-FFF2-40B4-BE49-F238E27FC236}">
                    <a16:creationId xmlns:a16="http://schemas.microsoft.com/office/drawing/2014/main" id="{018284B0-2E82-99EA-6E16-7731FF533CA8}"/>
                  </a:ext>
                </a:extLst>
              </p:cNvPr>
              <p:cNvPicPr/>
              <p:nvPr/>
            </p:nvPicPr>
            <p:blipFill>
              <a:blip r:embed="rId14"/>
              <a:stretch>
                <a:fillRect/>
              </a:stretch>
            </p:blipFill>
            <p:spPr>
              <a:xfrm>
                <a:off x="4522263" y="3404238"/>
                <a:ext cx="7581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5E4E12E9-2D8A-080E-640A-F41AD28E7254}"/>
                  </a:ext>
                </a:extLst>
              </p14:cNvPr>
              <p14:cNvContentPartPr/>
              <p14:nvPr/>
            </p14:nvContentPartPr>
            <p14:xfrm>
              <a:off x="5578863" y="3499278"/>
              <a:ext cx="1462680" cy="16920"/>
            </p14:xfrm>
          </p:contentPart>
        </mc:Choice>
        <mc:Fallback xmlns="">
          <p:pic>
            <p:nvPicPr>
              <p:cNvPr id="15" name="Ink 14">
                <a:extLst>
                  <a:ext uri="{FF2B5EF4-FFF2-40B4-BE49-F238E27FC236}">
                    <a16:creationId xmlns:a16="http://schemas.microsoft.com/office/drawing/2014/main" id="{5E4E12E9-2D8A-080E-640A-F41AD28E7254}"/>
                  </a:ext>
                </a:extLst>
              </p:cNvPr>
              <p:cNvPicPr/>
              <p:nvPr/>
            </p:nvPicPr>
            <p:blipFill>
              <a:blip r:embed="rId16"/>
              <a:stretch>
                <a:fillRect/>
              </a:stretch>
            </p:blipFill>
            <p:spPr>
              <a:xfrm>
                <a:off x="5525223" y="3391278"/>
                <a:ext cx="15703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E1E3256D-7ABA-5306-0491-98684B4EFBDF}"/>
                  </a:ext>
                </a:extLst>
              </p14:cNvPr>
              <p14:cNvContentPartPr/>
              <p14:nvPr/>
            </p14:nvContentPartPr>
            <p14:xfrm>
              <a:off x="4170903" y="3727158"/>
              <a:ext cx="416160" cy="3960"/>
            </p14:xfrm>
          </p:contentPart>
        </mc:Choice>
        <mc:Fallback xmlns="">
          <p:pic>
            <p:nvPicPr>
              <p:cNvPr id="16" name="Ink 15">
                <a:extLst>
                  <a:ext uri="{FF2B5EF4-FFF2-40B4-BE49-F238E27FC236}">
                    <a16:creationId xmlns:a16="http://schemas.microsoft.com/office/drawing/2014/main" id="{E1E3256D-7ABA-5306-0491-98684B4EFBDF}"/>
                  </a:ext>
                </a:extLst>
              </p:cNvPr>
              <p:cNvPicPr/>
              <p:nvPr/>
            </p:nvPicPr>
            <p:blipFill>
              <a:blip r:embed="rId18"/>
              <a:stretch>
                <a:fillRect/>
              </a:stretch>
            </p:blipFill>
            <p:spPr>
              <a:xfrm>
                <a:off x="4116903" y="3619518"/>
                <a:ext cx="5238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BA0587CE-253D-6025-4027-CF26E7903676}"/>
                  </a:ext>
                </a:extLst>
              </p14:cNvPr>
              <p14:cNvContentPartPr/>
              <p14:nvPr/>
            </p14:nvContentPartPr>
            <p14:xfrm>
              <a:off x="6751743" y="3744704"/>
              <a:ext cx="1006560" cy="360"/>
            </p14:xfrm>
          </p:contentPart>
        </mc:Choice>
        <mc:Fallback xmlns="">
          <p:pic>
            <p:nvPicPr>
              <p:cNvPr id="17" name="Ink 16">
                <a:extLst>
                  <a:ext uri="{FF2B5EF4-FFF2-40B4-BE49-F238E27FC236}">
                    <a16:creationId xmlns:a16="http://schemas.microsoft.com/office/drawing/2014/main" id="{BA0587CE-253D-6025-4027-CF26E7903676}"/>
                  </a:ext>
                </a:extLst>
              </p:cNvPr>
              <p:cNvPicPr/>
              <p:nvPr/>
            </p:nvPicPr>
            <p:blipFill>
              <a:blip r:embed="rId20"/>
              <a:stretch>
                <a:fillRect/>
              </a:stretch>
            </p:blipFill>
            <p:spPr>
              <a:xfrm>
                <a:off x="6698103" y="3637064"/>
                <a:ext cx="1114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AFBE662-DD7B-B19B-18F5-CB59A8153615}"/>
                  </a:ext>
                </a:extLst>
              </p14:cNvPr>
              <p14:cNvContentPartPr/>
              <p14:nvPr/>
            </p14:nvContentPartPr>
            <p14:xfrm>
              <a:off x="2612823" y="3939464"/>
              <a:ext cx="509400" cy="6840"/>
            </p14:xfrm>
          </p:contentPart>
        </mc:Choice>
        <mc:Fallback xmlns="">
          <p:pic>
            <p:nvPicPr>
              <p:cNvPr id="18" name="Ink 17">
                <a:extLst>
                  <a:ext uri="{FF2B5EF4-FFF2-40B4-BE49-F238E27FC236}">
                    <a16:creationId xmlns:a16="http://schemas.microsoft.com/office/drawing/2014/main" id="{1AFBE662-DD7B-B19B-18F5-CB59A8153615}"/>
                  </a:ext>
                </a:extLst>
              </p:cNvPr>
              <p:cNvPicPr/>
              <p:nvPr/>
            </p:nvPicPr>
            <p:blipFill>
              <a:blip r:embed="rId22"/>
              <a:stretch>
                <a:fillRect/>
              </a:stretch>
            </p:blipFill>
            <p:spPr>
              <a:xfrm>
                <a:off x="2559183" y="3831464"/>
                <a:ext cx="6170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CDDB0F6C-8EB1-0523-D3A1-A69455167D1C}"/>
                  </a:ext>
                </a:extLst>
              </p14:cNvPr>
              <p14:cNvContentPartPr/>
              <p14:nvPr/>
            </p14:nvContentPartPr>
            <p14:xfrm>
              <a:off x="2477076" y="2630076"/>
              <a:ext cx="1376640" cy="37080"/>
            </p14:xfrm>
          </p:contentPart>
        </mc:Choice>
        <mc:Fallback xmlns="">
          <p:pic>
            <p:nvPicPr>
              <p:cNvPr id="19" name="Ink 18">
                <a:extLst>
                  <a:ext uri="{FF2B5EF4-FFF2-40B4-BE49-F238E27FC236}">
                    <a16:creationId xmlns:a16="http://schemas.microsoft.com/office/drawing/2014/main" id="{CDDB0F6C-8EB1-0523-D3A1-A69455167D1C}"/>
                  </a:ext>
                </a:extLst>
              </p:cNvPr>
              <p:cNvPicPr/>
              <p:nvPr/>
            </p:nvPicPr>
            <p:blipFill>
              <a:blip r:embed="rId24"/>
              <a:stretch>
                <a:fillRect/>
              </a:stretch>
            </p:blipFill>
            <p:spPr>
              <a:xfrm>
                <a:off x="2423436" y="2522076"/>
                <a:ext cx="1484280" cy="252720"/>
              </a:xfrm>
              <a:prstGeom prst="rect">
                <a:avLst/>
              </a:prstGeom>
            </p:spPr>
          </p:pic>
        </mc:Fallback>
      </mc:AlternateContent>
    </p:spTree>
    <p:extLst>
      <p:ext uri="{BB962C8B-B14F-4D97-AF65-F5344CB8AC3E}">
        <p14:creationId xmlns:p14="http://schemas.microsoft.com/office/powerpoint/2010/main" val="31895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Natural Language Processing and Discover Weekly</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45994" y="1507621"/>
            <a:ext cx="9904729" cy="5156203"/>
          </a:xfrm>
          <a:ln>
            <a:noFill/>
          </a:ln>
        </p:spPr>
        <p:txBody>
          <a:bodyPr>
            <a:normAutofit/>
          </a:bodyPr>
          <a:lstStyle/>
          <a:p>
            <a:r>
              <a:rPr lang="en-US" dirty="0"/>
              <a:t>The Echo Nest technology would bucket the data collected using </a:t>
            </a:r>
            <a:r>
              <a:rPr lang="en-US" b="1" u="sng" dirty="0">
                <a:solidFill>
                  <a:schemeClr val="accent1"/>
                </a:solidFill>
              </a:rPr>
              <a:t>NLP</a:t>
            </a:r>
            <a:r>
              <a:rPr lang="en-US" dirty="0"/>
              <a:t> into “</a:t>
            </a:r>
            <a:r>
              <a:rPr lang="en-US" b="1" dirty="0">
                <a:solidFill>
                  <a:srgbClr val="95AB25"/>
                </a:solidFill>
              </a:rPr>
              <a:t>top terms</a:t>
            </a:r>
            <a:r>
              <a:rPr lang="en-US" dirty="0"/>
              <a:t>”. </a:t>
            </a:r>
          </a:p>
          <a:p>
            <a:r>
              <a:rPr lang="en-US" dirty="0"/>
              <a:t>Each song has </a:t>
            </a:r>
            <a:r>
              <a:rPr lang="en-US" b="1" dirty="0">
                <a:solidFill>
                  <a:srgbClr val="95AB25"/>
                </a:solidFill>
              </a:rPr>
              <a:t>top terms </a:t>
            </a:r>
            <a:r>
              <a:rPr lang="en-US" dirty="0"/>
              <a:t>associated with it. Each </a:t>
            </a:r>
            <a:r>
              <a:rPr lang="en-US" b="1" dirty="0">
                <a:solidFill>
                  <a:srgbClr val="95AB25"/>
                </a:solidFill>
              </a:rPr>
              <a:t>term</a:t>
            </a:r>
            <a:r>
              <a:rPr lang="en-US" b="1" dirty="0"/>
              <a:t> </a:t>
            </a:r>
            <a:r>
              <a:rPr lang="en-US" dirty="0"/>
              <a:t>has an associated </a:t>
            </a:r>
            <a:r>
              <a:rPr lang="en-US" b="1" dirty="0">
                <a:solidFill>
                  <a:schemeClr val="accent3"/>
                </a:solidFill>
              </a:rPr>
              <a:t>score</a:t>
            </a:r>
            <a:r>
              <a:rPr lang="en-US" b="1" dirty="0"/>
              <a:t>.</a:t>
            </a:r>
            <a:r>
              <a:rPr lang="en-US" dirty="0"/>
              <a:t> This </a:t>
            </a:r>
            <a:r>
              <a:rPr lang="en-US" b="1" dirty="0">
                <a:solidFill>
                  <a:schemeClr val="accent3"/>
                </a:solidFill>
              </a:rPr>
              <a:t>score</a:t>
            </a:r>
            <a:r>
              <a:rPr lang="en-US" dirty="0"/>
              <a:t> is the probability that a user will describe the song or artist with that </a:t>
            </a:r>
            <a:r>
              <a:rPr lang="en-US" b="1" dirty="0">
                <a:solidFill>
                  <a:srgbClr val="95AB25"/>
                </a:solidFill>
              </a:rPr>
              <a:t>term</a:t>
            </a:r>
            <a:r>
              <a:rPr lang="en-US" dirty="0"/>
              <a:t>.</a:t>
            </a:r>
          </a:p>
        </p:txBody>
      </p:sp>
      <p:sp>
        <p:nvSpPr>
          <p:cNvPr id="3" name="Rectangle 4">
            <a:extLst>
              <a:ext uri="{FF2B5EF4-FFF2-40B4-BE49-F238E27FC236}">
                <a16:creationId xmlns:a16="http://schemas.microsoft.com/office/drawing/2014/main" id="{F3AEAF0A-66B9-905C-74C9-EA7779BC9167}"/>
              </a:ext>
            </a:extLst>
          </p:cNvPr>
          <p:cNvSpPr>
            <a:spLocks noChangeArrowheads="1"/>
          </p:cNvSpPr>
          <p:nvPr/>
        </p:nvSpPr>
        <p:spPr bwMode="auto">
          <a:xfrm>
            <a:off x="5256213" y="3428999"/>
            <a:ext cx="166604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339" name="Picture 3" descr="Table&#10;&#10;Description automatically generated">
            <a:extLst>
              <a:ext uri="{FF2B5EF4-FFF2-40B4-BE49-F238E27FC236}">
                <a16:creationId xmlns:a16="http://schemas.microsoft.com/office/drawing/2014/main" id="{F330864D-E618-969D-D78D-9E2C2FF202A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016625" y="4416305"/>
            <a:ext cx="6172200" cy="24114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40ECBD6-7C4D-B8DB-1056-96DDC83A6512}"/>
                  </a:ext>
                </a:extLst>
              </p14:cNvPr>
              <p14:cNvContentPartPr/>
              <p14:nvPr/>
            </p14:nvContentPartPr>
            <p14:xfrm>
              <a:off x="11532198" y="4775185"/>
              <a:ext cx="461520" cy="360"/>
            </p14:xfrm>
          </p:contentPart>
        </mc:Choice>
        <mc:Fallback xmlns="">
          <p:pic>
            <p:nvPicPr>
              <p:cNvPr id="4" name="Ink 3">
                <a:extLst>
                  <a:ext uri="{FF2B5EF4-FFF2-40B4-BE49-F238E27FC236}">
                    <a16:creationId xmlns:a16="http://schemas.microsoft.com/office/drawing/2014/main" id="{B40ECBD6-7C4D-B8DB-1056-96DDC83A6512}"/>
                  </a:ext>
                </a:extLst>
              </p:cNvPr>
              <p:cNvPicPr/>
              <p:nvPr/>
            </p:nvPicPr>
            <p:blipFill>
              <a:blip r:embed="rId7"/>
              <a:stretch>
                <a:fillRect/>
              </a:stretch>
            </p:blipFill>
            <p:spPr>
              <a:xfrm>
                <a:off x="11478198" y="4667545"/>
                <a:ext cx="569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57165D83-EC63-361D-7821-314BA77F9270}"/>
                  </a:ext>
                </a:extLst>
              </p14:cNvPr>
              <p14:cNvContentPartPr/>
              <p14:nvPr/>
            </p14:nvContentPartPr>
            <p14:xfrm>
              <a:off x="11472438" y="4987945"/>
              <a:ext cx="462960" cy="360"/>
            </p14:xfrm>
          </p:contentPart>
        </mc:Choice>
        <mc:Fallback xmlns="">
          <p:pic>
            <p:nvPicPr>
              <p:cNvPr id="5" name="Ink 4">
                <a:extLst>
                  <a:ext uri="{FF2B5EF4-FFF2-40B4-BE49-F238E27FC236}">
                    <a16:creationId xmlns:a16="http://schemas.microsoft.com/office/drawing/2014/main" id="{57165D83-EC63-361D-7821-314BA77F9270}"/>
                  </a:ext>
                </a:extLst>
              </p:cNvPr>
              <p:cNvPicPr/>
              <p:nvPr/>
            </p:nvPicPr>
            <p:blipFill>
              <a:blip r:embed="rId9"/>
              <a:stretch>
                <a:fillRect/>
              </a:stretch>
            </p:blipFill>
            <p:spPr>
              <a:xfrm>
                <a:off x="11418798" y="4880305"/>
                <a:ext cx="570600" cy="216000"/>
              </a:xfrm>
              <a:prstGeom prst="rect">
                <a:avLst/>
              </a:prstGeom>
            </p:spPr>
          </p:pic>
        </mc:Fallback>
      </mc:AlternateContent>
      <p:sp>
        <p:nvSpPr>
          <p:cNvPr id="7" name="TextBox 6">
            <a:extLst>
              <a:ext uri="{FF2B5EF4-FFF2-40B4-BE49-F238E27FC236}">
                <a16:creationId xmlns:a16="http://schemas.microsoft.com/office/drawing/2014/main" id="{ED50B8E2-1480-A77A-171D-E87D39564696}"/>
              </a:ext>
            </a:extLst>
          </p:cNvPr>
          <p:cNvSpPr txBox="1"/>
          <p:nvPr/>
        </p:nvSpPr>
        <p:spPr>
          <a:xfrm>
            <a:off x="223140" y="4200728"/>
            <a:ext cx="5714998" cy="2862322"/>
          </a:xfrm>
          <a:prstGeom prst="rect">
            <a:avLst/>
          </a:prstGeom>
          <a:noFill/>
        </p:spPr>
        <p:txBody>
          <a:bodyPr wrap="square" rtlCol="0">
            <a:spAutoFit/>
          </a:bodyPr>
          <a:lstStyle/>
          <a:p>
            <a:r>
              <a:rPr lang="en-US" sz="2000" dirty="0"/>
              <a:t>These </a:t>
            </a:r>
            <a:r>
              <a:rPr lang="en-US" sz="2000" b="1" dirty="0">
                <a:solidFill>
                  <a:srgbClr val="95AB25"/>
                </a:solidFill>
              </a:rPr>
              <a:t>top terms</a:t>
            </a:r>
            <a:r>
              <a:rPr lang="en-US" sz="2000" dirty="0">
                <a:solidFill>
                  <a:srgbClr val="95AB25"/>
                </a:solidFill>
              </a:rPr>
              <a:t> </a:t>
            </a:r>
            <a:r>
              <a:rPr lang="en-US" sz="2000" dirty="0"/>
              <a:t>are then used (in combination with </a:t>
            </a:r>
            <a:r>
              <a:rPr lang="en-US" sz="2000" b="1" dirty="0">
                <a:solidFill>
                  <a:srgbClr val="C45900"/>
                </a:solidFill>
              </a:rPr>
              <a:t>collaborative filtering</a:t>
            </a:r>
            <a:r>
              <a:rPr lang="en-US" sz="2000" dirty="0"/>
              <a:t>) to recognize the </a:t>
            </a:r>
            <a:r>
              <a:rPr lang="en-US" sz="2000" b="1" dirty="0"/>
              <a:t>similarities</a:t>
            </a:r>
            <a:r>
              <a:rPr lang="en-US" sz="2000" dirty="0"/>
              <a:t> between songs. </a:t>
            </a:r>
          </a:p>
          <a:p>
            <a:r>
              <a:rPr lang="en-US" sz="2000" dirty="0"/>
              <a:t>If two songs are </a:t>
            </a:r>
            <a:r>
              <a:rPr lang="en-US" sz="2000" b="1" dirty="0"/>
              <a:t>similar</a:t>
            </a:r>
            <a:r>
              <a:rPr lang="en-US" sz="2000" dirty="0"/>
              <a:t>, and one is unknown to the target user, then we can add it to a user’s Discover Weekly Playlist. </a:t>
            </a:r>
          </a:p>
          <a:p>
            <a:r>
              <a:rPr lang="en-US" sz="2000" b="1" i="1" dirty="0">
                <a:solidFill>
                  <a:schemeClr val="accent6"/>
                </a:solidFill>
              </a:rPr>
              <a:t>This works especially well at finding “hidden gems” or unpopular songs!</a:t>
            </a:r>
          </a:p>
          <a:p>
            <a:endParaRPr lang="en-US" sz="2000" dirty="0"/>
          </a:p>
        </p:txBody>
      </p:sp>
      <p:sp>
        <p:nvSpPr>
          <p:cNvPr id="8" name="TextBox 7">
            <a:extLst>
              <a:ext uri="{FF2B5EF4-FFF2-40B4-BE49-F238E27FC236}">
                <a16:creationId xmlns:a16="http://schemas.microsoft.com/office/drawing/2014/main" id="{69288B16-AF91-BD1A-9C22-AEC53EDF54FC}"/>
              </a:ext>
            </a:extLst>
          </p:cNvPr>
          <p:cNvSpPr txBox="1"/>
          <p:nvPr/>
        </p:nvSpPr>
        <p:spPr>
          <a:xfrm>
            <a:off x="6396966" y="3657617"/>
            <a:ext cx="5411518" cy="707886"/>
          </a:xfrm>
          <a:prstGeom prst="rect">
            <a:avLst/>
          </a:prstGeom>
          <a:solidFill>
            <a:schemeClr val="accent2"/>
          </a:solidFill>
          <a:ln>
            <a:solidFill>
              <a:schemeClr val="accent1"/>
            </a:solidFill>
          </a:ln>
        </p:spPr>
        <p:txBody>
          <a:bodyPr wrap="square" rtlCol="0">
            <a:spAutoFit/>
          </a:bodyPr>
          <a:lstStyle/>
          <a:p>
            <a:r>
              <a:rPr lang="en-US" sz="2000" dirty="0"/>
              <a:t>In this figure, “perky” and “nonviolent” are the two terms most relevant to this example song. </a:t>
            </a:r>
          </a:p>
        </p:txBody>
      </p:sp>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5B6626E8-FA5E-6CC6-42A5-52830F97A3DE}"/>
                  </a:ext>
                </a:extLst>
              </p14:cNvPr>
              <p14:cNvContentPartPr/>
              <p14:nvPr/>
            </p14:nvContentPartPr>
            <p14:xfrm>
              <a:off x="5903509" y="3709920"/>
              <a:ext cx="230760" cy="538560"/>
            </p14:xfrm>
          </p:contentPart>
        </mc:Choice>
        <mc:Fallback>
          <p:pic>
            <p:nvPicPr>
              <p:cNvPr id="2" name="Ink 1">
                <a:extLst>
                  <a:ext uri="{FF2B5EF4-FFF2-40B4-BE49-F238E27FC236}">
                    <a16:creationId xmlns:a16="http://schemas.microsoft.com/office/drawing/2014/main" id="{5B6626E8-FA5E-6CC6-42A5-52830F97A3DE}"/>
                  </a:ext>
                </a:extLst>
              </p:cNvPr>
              <p:cNvPicPr/>
              <p:nvPr/>
            </p:nvPicPr>
            <p:blipFill>
              <a:blip r:embed="rId11"/>
              <a:stretch>
                <a:fillRect/>
              </a:stretch>
            </p:blipFill>
            <p:spPr>
              <a:xfrm>
                <a:off x="5885869" y="3691920"/>
                <a:ext cx="266400" cy="574200"/>
              </a:xfrm>
              <a:prstGeom prst="rect">
                <a:avLst/>
              </a:prstGeom>
            </p:spPr>
          </p:pic>
        </mc:Fallback>
      </mc:AlternateContent>
    </p:spTree>
    <p:extLst>
      <p:ext uri="{BB962C8B-B14F-4D97-AF65-F5344CB8AC3E}">
        <p14:creationId xmlns:p14="http://schemas.microsoft.com/office/powerpoint/2010/main" val="170487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Natural Language Processing: Issues</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18884" y="1701797"/>
            <a:ext cx="7237728" cy="5156203"/>
          </a:xfrm>
          <a:ln>
            <a:noFill/>
          </a:ln>
        </p:spPr>
        <p:txBody>
          <a:bodyPr>
            <a:normAutofit fontScale="85000" lnSpcReduction="10000"/>
          </a:bodyPr>
          <a:lstStyle/>
          <a:p>
            <a:r>
              <a:rPr lang="en-US" b="1" dirty="0">
                <a:solidFill>
                  <a:schemeClr val="accent1"/>
                </a:solidFill>
              </a:rPr>
              <a:t>NLP</a:t>
            </a:r>
            <a:r>
              <a:rPr lang="en-US" dirty="0"/>
              <a:t> was able to successfully recommend </a:t>
            </a:r>
            <a:r>
              <a:rPr lang="en-US" b="1" i="1" dirty="0">
                <a:solidFill>
                  <a:srgbClr val="839721"/>
                </a:solidFill>
              </a:rPr>
              <a:t>unpopular songs</a:t>
            </a:r>
            <a:r>
              <a:rPr lang="en-US" dirty="0"/>
              <a:t>, which </a:t>
            </a:r>
            <a:r>
              <a:rPr lang="en-US" b="1" dirty="0">
                <a:solidFill>
                  <a:schemeClr val="accent2"/>
                </a:solidFill>
              </a:rPr>
              <a:t>CF modeling </a:t>
            </a:r>
            <a:r>
              <a:rPr lang="en-US" dirty="0"/>
              <a:t>was not able to do.</a:t>
            </a:r>
          </a:p>
          <a:p>
            <a:r>
              <a:rPr lang="en-US" dirty="0"/>
              <a:t>However, </a:t>
            </a:r>
            <a:r>
              <a:rPr lang="en-US" b="1" dirty="0">
                <a:solidFill>
                  <a:schemeClr val="accent1"/>
                </a:solidFill>
              </a:rPr>
              <a:t>NLP models </a:t>
            </a:r>
            <a:r>
              <a:rPr lang="en-US" dirty="0"/>
              <a:t>will fail to find music if the online coverage / social media coverage is very low. </a:t>
            </a:r>
          </a:p>
          <a:p>
            <a:r>
              <a:rPr lang="en-US" dirty="0"/>
              <a:t>This means that our models will </a:t>
            </a:r>
            <a:r>
              <a:rPr lang="en-US" i="1" dirty="0"/>
              <a:t>fail</a:t>
            </a:r>
            <a:r>
              <a:rPr lang="en-US" dirty="0"/>
              <a:t> to find </a:t>
            </a:r>
            <a:r>
              <a:rPr lang="en-US" b="1" i="1" dirty="0">
                <a:solidFill>
                  <a:schemeClr val="accent3"/>
                </a:solidFill>
              </a:rPr>
              <a:t>new songs </a:t>
            </a:r>
            <a:r>
              <a:rPr lang="en-US" dirty="0"/>
              <a:t>to recommend to a target user.</a:t>
            </a:r>
          </a:p>
          <a:p>
            <a:r>
              <a:rPr lang="en-US" dirty="0"/>
              <a:t> For example, say we uploaded a new song with only 10 streams so far. Because it has so little streams, </a:t>
            </a:r>
            <a:r>
              <a:rPr lang="en-US" b="1" dirty="0">
                <a:solidFill>
                  <a:schemeClr val="accent2"/>
                </a:solidFill>
              </a:rPr>
              <a:t>Collaborative Filtering </a:t>
            </a:r>
            <a:r>
              <a:rPr lang="en-US" dirty="0"/>
              <a:t>would not pick up on it. Also, because our song hasn’t been mentioned online, the </a:t>
            </a:r>
            <a:r>
              <a:rPr lang="en-US" b="1" dirty="0">
                <a:solidFill>
                  <a:schemeClr val="accent1"/>
                </a:solidFill>
              </a:rPr>
              <a:t>NLP</a:t>
            </a:r>
            <a:r>
              <a:rPr lang="en-US" dirty="0"/>
              <a:t> models will fail to find it as well.</a:t>
            </a:r>
          </a:p>
          <a:p>
            <a:r>
              <a:rPr lang="en-US" dirty="0"/>
              <a:t> How will we be able to find </a:t>
            </a:r>
            <a:r>
              <a:rPr lang="en-US" b="1" i="1" dirty="0">
                <a:solidFill>
                  <a:schemeClr val="accent3"/>
                </a:solidFill>
              </a:rPr>
              <a:t>new songs</a:t>
            </a:r>
            <a:r>
              <a:rPr lang="en-US" dirty="0"/>
              <a:t>?</a:t>
            </a:r>
            <a:r>
              <a:rPr lang="en-US" dirty="0">
                <a:solidFill>
                  <a:schemeClr val="accent6"/>
                </a:solidFill>
              </a:rPr>
              <a:t> </a:t>
            </a:r>
            <a:r>
              <a:rPr lang="en-US" b="1" u="sng" dirty="0">
                <a:solidFill>
                  <a:schemeClr val="accent6"/>
                </a:solidFill>
              </a:rPr>
              <a:t>Audio Analysis Modeling !</a:t>
            </a:r>
          </a:p>
        </p:txBody>
      </p:sp>
      <p:pic>
        <p:nvPicPr>
          <p:cNvPr id="3" name="Picture 2" descr="Graphical user interface, application, Teams&#10;&#10;Description automatically generated">
            <a:extLst>
              <a:ext uri="{FF2B5EF4-FFF2-40B4-BE49-F238E27FC236}">
                <a16:creationId xmlns:a16="http://schemas.microsoft.com/office/drawing/2014/main" id="{D1C80ABE-C101-40FE-6DEA-C162BB8E64DA}"/>
              </a:ext>
            </a:extLst>
          </p:cNvPr>
          <p:cNvPicPr>
            <a:picLocks noChangeAspect="1"/>
          </p:cNvPicPr>
          <p:nvPr/>
        </p:nvPicPr>
        <p:blipFill rotWithShape="1">
          <a:blip r:embed="rId3">
            <a:extLst>
              <a:ext uri="{28A0092B-C50C-407E-A947-70E740481C1C}">
                <a14:useLocalDpi xmlns:a14="http://schemas.microsoft.com/office/drawing/2010/main" val="0"/>
              </a:ext>
            </a:extLst>
          </a:blip>
          <a:srcRect t="5556" b="16667"/>
          <a:stretch/>
        </p:blipFill>
        <p:spPr>
          <a:xfrm>
            <a:off x="8837612" y="1249363"/>
            <a:ext cx="3168763" cy="5334000"/>
          </a:xfrm>
          <a:prstGeom prst="rect">
            <a:avLst/>
          </a:prstGeom>
        </p:spPr>
      </p:pic>
      <p:grpSp>
        <p:nvGrpSpPr>
          <p:cNvPr id="25" name="Group 24">
            <a:extLst>
              <a:ext uri="{FF2B5EF4-FFF2-40B4-BE49-F238E27FC236}">
                <a16:creationId xmlns:a16="http://schemas.microsoft.com/office/drawing/2014/main" id="{E0000D28-FEC7-4C7F-FF79-34751B141B39}"/>
              </a:ext>
            </a:extLst>
          </p:cNvPr>
          <p:cNvGrpSpPr/>
          <p:nvPr/>
        </p:nvGrpSpPr>
        <p:grpSpPr>
          <a:xfrm>
            <a:off x="10637512" y="5301848"/>
            <a:ext cx="1413000" cy="1147320"/>
            <a:chOff x="10637512" y="5301848"/>
            <a:chExt cx="1413000" cy="114732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1615DF8-48FA-E8FB-C4E6-54ED66D48CAC}"/>
                    </a:ext>
                  </a:extLst>
                </p14:cNvPr>
                <p14:cNvContentPartPr/>
                <p14:nvPr/>
              </p14:nvContentPartPr>
              <p14:xfrm>
                <a:off x="10637512" y="5301848"/>
                <a:ext cx="387360" cy="1147320"/>
              </p14:xfrm>
            </p:contentPart>
          </mc:Choice>
          <mc:Fallback xmlns="">
            <p:pic>
              <p:nvPicPr>
                <p:cNvPr id="9" name="Ink 8">
                  <a:extLst>
                    <a:ext uri="{FF2B5EF4-FFF2-40B4-BE49-F238E27FC236}">
                      <a16:creationId xmlns:a16="http://schemas.microsoft.com/office/drawing/2014/main" id="{41615DF8-48FA-E8FB-C4E6-54ED66D48CAC}"/>
                    </a:ext>
                  </a:extLst>
                </p:cNvPr>
                <p:cNvPicPr/>
                <p:nvPr/>
              </p:nvPicPr>
              <p:blipFill>
                <a:blip r:embed="rId11"/>
                <a:stretch>
                  <a:fillRect/>
                </a:stretch>
              </p:blipFill>
              <p:spPr>
                <a:xfrm>
                  <a:off x="10619512" y="5283848"/>
                  <a:ext cx="42300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969A2DF-17CD-DB2A-CE75-B10732DE3245}"/>
                    </a:ext>
                  </a:extLst>
                </p14:cNvPr>
                <p14:cNvContentPartPr/>
                <p14:nvPr/>
              </p14:nvContentPartPr>
              <p14:xfrm>
                <a:off x="11126032" y="5515328"/>
                <a:ext cx="195480" cy="320760"/>
              </p14:xfrm>
            </p:contentPart>
          </mc:Choice>
          <mc:Fallback xmlns="">
            <p:pic>
              <p:nvPicPr>
                <p:cNvPr id="10" name="Ink 9">
                  <a:extLst>
                    <a:ext uri="{FF2B5EF4-FFF2-40B4-BE49-F238E27FC236}">
                      <a16:creationId xmlns:a16="http://schemas.microsoft.com/office/drawing/2014/main" id="{3969A2DF-17CD-DB2A-CE75-B10732DE3245}"/>
                    </a:ext>
                  </a:extLst>
                </p:cNvPr>
                <p:cNvPicPr/>
                <p:nvPr/>
              </p:nvPicPr>
              <p:blipFill>
                <a:blip r:embed="rId13"/>
                <a:stretch>
                  <a:fillRect/>
                </a:stretch>
              </p:blipFill>
              <p:spPr>
                <a:xfrm>
                  <a:off x="11108392" y="5497688"/>
                  <a:ext cx="23112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85C6592-5C92-D729-70B8-0489DF0A989D}"/>
                    </a:ext>
                  </a:extLst>
                </p14:cNvPr>
                <p14:cNvContentPartPr/>
                <p14:nvPr/>
              </p14:nvContentPartPr>
              <p14:xfrm>
                <a:off x="11397112" y="5549528"/>
                <a:ext cx="189000" cy="158040"/>
              </p14:xfrm>
            </p:contentPart>
          </mc:Choice>
          <mc:Fallback xmlns="">
            <p:pic>
              <p:nvPicPr>
                <p:cNvPr id="12" name="Ink 11">
                  <a:extLst>
                    <a:ext uri="{FF2B5EF4-FFF2-40B4-BE49-F238E27FC236}">
                      <a16:creationId xmlns:a16="http://schemas.microsoft.com/office/drawing/2014/main" id="{685C6592-5C92-D729-70B8-0489DF0A989D}"/>
                    </a:ext>
                  </a:extLst>
                </p:cNvPr>
                <p:cNvPicPr/>
                <p:nvPr/>
              </p:nvPicPr>
              <p:blipFill>
                <a:blip r:embed="rId15"/>
                <a:stretch>
                  <a:fillRect/>
                </a:stretch>
              </p:blipFill>
              <p:spPr>
                <a:xfrm>
                  <a:off x="11379112" y="5531528"/>
                  <a:ext cx="224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19C386D1-10DA-DA27-8325-2514AD420A10}"/>
                    </a:ext>
                  </a:extLst>
                </p14:cNvPr>
                <p14:cNvContentPartPr/>
                <p14:nvPr/>
              </p14:nvContentPartPr>
              <p14:xfrm>
                <a:off x="11588272" y="5422448"/>
                <a:ext cx="231120" cy="255960"/>
              </p14:xfrm>
            </p:contentPart>
          </mc:Choice>
          <mc:Fallback xmlns="">
            <p:pic>
              <p:nvPicPr>
                <p:cNvPr id="16" name="Ink 15">
                  <a:extLst>
                    <a:ext uri="{FF2B5EF4-FFF2-40B4-BE49-F238E27FC236}">
                      <a16:creationId xmlns:a16="http://schemas.microsoft.com/office/drawing/2014/main" id="{19C386D1-10DA-DA27-8325-2514AD420A10}"/>
                    </a:ext>
                  </a:extLst>
                </p:cNvPr>
                <p:cNvPicPr/>
                <p:nvPr/>
              </p:nvPicPr>
              <p:blipFill>
                <a:blip r:embed="rId17"/>
                <a:stretch>
                  <a:fillRect/>
                </a:stretch>
              </p:blipFill>
              <p:spPr>
                <a:xfrm>
                  <a:off x="11570632" y="5404448"/>
                  <a:ext cx="2667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F8A996-28AA-9044-F11C-57F9C004ED9B}"/>
                    </a:ext>
                  </a:extLst>
                </p14:cNvPr>
                <p14:cNvContentPartPr/>
                <p14:nvPr/>
              </p14:nvContentPartPr>
              <p14:xfrm>
                <a:off x="11101912" y="5967848"/>
                <a:ext cx="189720" cy="309240"/>
              </p14:xfrm>
            </p:contentPart>
          </mc:Choice>
          <mc:Fallback xmlns="">
            <p:pic>
              <p:nvPicPr>
                <p:cNvPr id="18" name="Ink 17">
                  <a:extLst>
                    <a:ext uri="{FF2B5EF4-FFF2-40B4-BE49-F238E27FC236}">
                      <a16:creationId xmlns:a16="http://schemas.microsoft.com/office/drawing/2014/main" id="{0EF8A996-28AA-9044-F11C-57F9C004ED9B}"/>
                    </a:ext>
                  </a:extLst>
                </p:cNvPr>
                <p:cNvPicPr/>
                <p:nvPr/>
              </p:nvPicPr>
              <p:blipFill>
                <a:blip r:embed="rId19"/>
                <a:stretch>
                  <a:fillRect/>
                </a:stretch>
              </p:blipFill>
              <p:spPr>
                <a:xfrm>
                  <a:off x="11083912" y="5949848"/>
                  <a:ext cx="2253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CB01F18-F8A8-2280-A657-45FE77D6A002}"/>
                    </a:ext>
                  </a:extLst>
                </p14:cNvPr>
                <p14:cNvContentPartPr/>
                <p14:nvPr/>
              </p14:nvContentPartPr>
              <p14:xfrm>
                <a:off x="11371552" y="5999888"/>
                <a:ext cx="348120" cy="187560"/>
              </p14:xfrm>
            </p:contentPart>
          </mc:Choice>
          <mc:Fallback xmlns="">
            <p:pic>
              <p:nvPicPr>
                <p:cNvPr id="20" name="Ink 19">
                  <a:extLst>
                    <a:ext uri="{FF2B5EF4-FFF2-40B4-BE49-F238E27FC236}">
                      <a16:creationId xmlns:a16="http://schemas.microsoft.com/office/drawing/2014/main" id="{7CB01F18-F8A8-2280-A657-45FE77D6A002}"/>
                    </a:ext>
                  </a:extLst>
                </p:cNvPr>
                <p:cNvPicPr/>
                <p:nvPr/>
              </p:nvPicPr>
              <p:blipFill>
                <a:blip r:embed="rId21"/>
                <a:stretch>
                  <a:fillRect/>
                </a:stretch>
              </p:blipFill>
              <p:spPr>
                <a:xfrm>
                  <a:off x="11353552" y="5982248"/>
                  <a:ext cx="383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C42D9461-8B3B-8E04-C858-493B64767E9C}"/>
                    </a:ext>
                  </a:extLst>
                </p14:cNvPr>
                <p14:cNvContentPartPr/>
                <p14:nvPr/>
              </p14:nvContentPartPr>
              <p14:xfrm>
                <a:off x="11732272" y="5900528"/>
                <a:ext cx="205560" cy="303840"/>
              </p14:xfrm>
            </p:contentPart>
          </mc:Choice>
          <mc:Fallback xmlns="">
            <p:pic>
              <p:nvPicPr>
                <p:cNvPr id="22" name="Ink 21">
                  <a:extLst>
                    <a:ext uri="{FF2B5EF4-FFF2-40B4-BE49-F238E27FC236}">
                      <a16:creationId xmlns:a16="http://schemas.microsoft.com/office/drawing/2014/main" id="{C42D9461-8B3B-8E04-C858-493B64767E9C}"/>
                    </a:ext>
                  </a:extLst>
                </p:cNvPr>
                <p:cNvPicPr/>
                <p:nvPr/>
              </p:nvPicPr>
              <p:blipFill>
                <a:blip r:embed="rId23"/>
                <a:stretch>
                  <a:fillRect/>
                </a:stretch>
              </p:blipFill>
              <p:spPr>
                <a:xfrm>
                  <a:off x="11714272" y="5882888"/>
                  <a:ext cx="24120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6A659F43-2944-C3AB-02C5-6F2BE99082AD}"/>
                    </a:ext>
                  </a:extLst>
                </p14:cNvPr>
                <p14:cNvContentPartPr/>
                <p14:nvPr/>
              </p14:nvContentPartPr>
              <p14:xfrm>
                <a:off x="11939272" y="5822048"/>
                <a:ext cx="111240" cy="183240"/>
              </p14:xfrm>
            </p:contentPart>
          </mc:Choice>
          <mc:Fallback xmlns="">
            <p:pic>
              <p:nvPicPr>
                <p:cNvPr id="24" name="Ink 23">
                  <a:extLst>
                    <a:ext uri="{FF2B5EF4-FFF2-40B4-BE49-F238E27FC236}">
                      <a16:creationId xmlns:a16="http://schemas.microsoft.com/office/drawing/2014/main" id="{6A659F43-2944-C3AB-02C5-6F2BE99082AD}"/>
                    </a:ext>
                  </a:extLst>
                </p:cNvPr>
                <p:cNvPicPr/>
                <p:nvPr/>
              </p:nvPicPr>
              <p:blipFill>
                <a:blip r:embed="rId25"/>
                <a:stretch>
                  <a:fillRect/>
                </a:stretch>
              </p:blipFill>
              <p:spPr>
                <a:xfrm>
                  <a:off x="11921272" y="5804048"/>
                  <a:ext cx="146880" cy="21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4" name="Ink 3">
                <a:extLst>
                  <a:ext uri="{FF2B5EF4-FFF2-40B4-BE49-F238E27FC236}">
                    <a16:creationId xmlns:a16="http://schemas.microsoft.com/office/drawing/2014/main" id="{7F516412-0F05-85F4-5534-9A007C409533}"/>
                  </a:ext>
                </a:extLst>
              </p14:cNvPr>
              <p14:cNvContentPartPr/>
              <p14:nvPr/>
            </p14:nvContentPartPr>
            <p14:xfrm>
              <a:off x="9574429" y="5941200"/>
              <a:ext cx="369000" cy="2160"/>
            </p14:xfrm>
          </p:contentPart>
        </mc:Choice>
        <mc:Fallback>
          <p:pic>
            <p:nvPicPr>
              <p:cNvPr id="4" name="Ink 3">
                <a:extLst>
                  <a:ext uri="{FF2B5EF4-FFF2-40B4-BE49-F238E27FC236}">
                    <a16:creationId xmlns:a16="http://schemas.microsoft.com/office/drawing/2014/main" id="{7F516412-0F05-85F4-5534-9A007C409533}"/>
                  </a:ext>
                </a:extLst>
              </p:cNvPr>
              <p:cNvPicPr/>
              <p:nvPr/>
            </p:nvPicPr>
            <p:blipFill>
              <a:blip r:embed="rId27"/>
              <a:stretch>
                <a:fillRect/>
              </a:stretch>
            </p:blipFill>
            <p:spPr>
              <a:xfrm>
                <a:off x="9520429" y="5833200"/>
                <a:ext cx="476640" cy="217800"/>
              </a:xfrm>
              <a:prstGeom prst="rect">
                <a:avLst/>
              </a:prstGeom>
            </p:spPr>
          </p:pic>
        </mc:Fallback>
      </mc:AlternateContent>
    </p:spTree>
    <p:extLst>
      <p:ext uri="{BB962C8B-B14F-4D97-AF65-F5344CB8AC3E}">
        <p14:creationId xmlns:p14="http://schemas.microsoft.com/office/powerpoint/2010/main" val="14977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ML Techniques: Audio Analysis Modeling</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18884" y="1701797"/>
            <a:ext cx="10438128" cy="5156203"/>
          </a:xfrm>
          <a:ln>
            <a:noFill/>
          </a:ln>
        </p:spPr>
        <p:txBody>
          <a:bodyPr>
            <a:normAutofit/>
          </a:bodyPr>
          <a:lstStyle/>
          <a:p>
            <a:r>
              <a:rPr lang="en-US" b="1" u="sng" dirty="0">
                <a:solidFill>
                  <a:schemeClr val="accent6"/>
                </a:solidFill>
              </a:rPr>
              <a:t>Audio Analysis Modeling</a:t>
            </a:r>
            <a:r>
              <a:rPr lang="en-US" dirty="0">
                <a:solidFill>
                  <a:schemeClr val="accent1"/>
                </a:solidFill>
              </a:rPr>
              <a:t> </a:t>
            </a:r>
            <a:r>
              <a:rPr lang="en-US" b="1" dirty="0"/>
              <a:t>is</a:t>
            </a:r>
            <a:r>
              <a:rPr lang="en-US" dirty="0"/>
              <a:t> a deep learning technique used to </a:t>
            </a:r>
            <a:r>
              <a:rPr lang="en-US" b="1" dirty="0"/>
              <a:t>analyze audio signals </a:t>
            </a:r>
            <a:r>
              <a:rPr lang="en-US" dirty="0"/>
              <a:t>from sound data recorded on digital devices.</a:t>
            </a:r>
          </a:p>
          <a:p>
            <a:pPr lvl="1"/>
            <a:r>
              <a:rPr lang="en-US" b="1" u="sng" dirty="0">
                <a:solidFill>
                  <a:schemeClr val="accent6"/>
                </a:solidFill>
              </a:rPr>
              <a:t>Audio Models</a:t>
            </a:r>
            <a:r>
              <a:rPr lang="en-US" dirty="0">
                <a:solidFill>
                  <a:schemeClr val="accent6"/>
                </a:solidFill>
              </a:rPr>
              <a:t> </a:t>
            </a:r>
            <a:r>
              <a:rPr lang="en-US" dirty="0"/>
              <a:t>analyze the song itself! (finds the key, tempo, pitch, etc.)</a:t>
            </a:r>
          </a:p>
          <a:p>
            <a:pPr lvl="1"/>
            <a:r>
              <a:rPr lang="en-US" b="1" u="sng" dirty="0">
                <a:solidFill>
                  <a:schemeClr val="accent6"/>
                </a:solidFill>
              </a:rPr>
              <a:t>Audio Models</a:t>
            </a:r>
            <a:r>
              <a:rPr lang="en-US" dirty="0">
                <a:solidFill>
                  <a:schemeClr val="accent6"/>
                </a:solidFill>
              </a:rPr>
              <a:t> </a:t>
            </a:r>
            <a:r>
              <a:rPr lang="en-US" dirty="0"/>
              <a:t>take </a:t>
            </a:r>
            <a:r>
              <a:rPr lang="en-US" b="1" i="1" dirty="0">
                <a:solidFill>
                  <a:schemeClr val="accent3">
                    <a:lumMod val="60000"/>
                    <a:lumOff val="40000"/>
                  </a:schemeClr>
                </a:solidFill>
              </a:rPr>
              <a:t>new songs</a:t>
            </a:r>
            <a:r>
              <a:rPr lang="en-US" dirty="0">
                <a:solidFill>
                  <a:schemeClr val="accent3">
                    <a:lumMod val="60000"/>
                    <a:lumOff val="40000"/>
                  </a:schemeClr>
                </a:solidFill>
              </a:rPr>
              <a:t> </a:t>
            </a:r>
            <a:r>
              <a:rPr lang="en-US" dirty="0"/>
              <a:t>into account when recommending music</a:t>
            </a:r>
            <a:endParaRPr lang="en-US" b="1" u="sng" dirty="0"/>
          </a:p>
          <a:p>
            <a:r>
              <a:rPr lang="en-US" dirty="0"/>
              <a:t> On Spotify, </a:t>
            </a:r>
            <a:r>
              <a:rPr lang="en-US" b="1" u="sng" dirty="0">
                <a:solidFill>
                  <a:schemeClr val="accent6"/>
                </a:solidFill>
              </a:rPr>
              <a:t>Audio Models </a:t>
            </a:r>
            <a:r>
              <a:rPr lang="en-US" dirty="0"/>
              <a:t>are used to analyze (raw audio) songs in order to categorize it.</a:t>
            </a:r>
          </a:p>
          <a:p>
            <a:r>
              <a:rPr lang="en-US" dirty="0"/>
              <a:t> The process of the actual analysis is done by using </a:t>
            </a:r>
            <a:r>
              <a:rPr lang="en-US" b="1" u="sng" dirty="0">
                <a:solidFill>
                  <a:srgbClr val="95AB25"/>
                </a:solidFill>
              </a:rPr>
              <a:t>Convolutional Neural Networks.  </a:t>
            </a:r>
          </a:p>
          <a:p>
            <a:endParaRPr lang="en-US" b="1" dirty="0">
              <a:solidFill>
                <a:schemeClr val="accent1"/>
              </a:solidFill>
            </a:endParaRPr>
          </a:p>
        </p:txBody>
      </p:sp>
    </p:spTree>
    <p:extLst>
      <p:ext uri="{BB962C8B-B14F-4D97-AF65-F5344CB8AC3E}">
        <p14:creationId xmlns:p14="http://schemas.microsoft.com/office/powerpoint/2010/main" val="293839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207F-1C6B-7FC1-5B1B-3AA0F4DA3EC8}"/>
              </a:ext>
            </a:extLst>
          </p:cNvPr>
          <p:cNvSpPr>
            <a:spLocks noGrp="1"/>
          </p:cNvSpPr>
          <p:nvPr>
            <p:ph type="title"/>
          </p:nvPr>
        </p:nvSpPr>
        <p:spPr>
          <a:xfrm>
            <a:off x="1218883" y="274637"/>
            <a:ext cx="10360501" cy="1223963"/>
          </a:xfrm>
        </p:spPr>
        <p:txBody>
          <a:bodyPr anchor="b">
            <a:normAutofit/>
          </a:bodyPr>
          <a:lstStyle/>
          <a:p>
            <a:r>
              <a:rPr lang="en-US" dirty="0"/>
              <a:t>CNN in Audio Analysis Modeling</a:t>
            </a:r>
          </a:p>
        </p:txBody>
      </p:sp>
      <p:sp>
        <p:nvSpPr>
          <p:cNvPr id="3" name="Content Placeholder 2">
            <a:extLst>
              <a:ext uri="{FF2B5EF4-FFF2-40B4-BE49-F238E27FC236}">
                <a16:creationId xmlns:a16="http://schemas.microsoft.com/office/drawing/2014/main" id="{BFF6FDB4-B511-5665-1DDC-28E7998CC15C}"/>
              </a:ext>
            </a:extLst>
          </p:cNvPr>
          <p:cNvSpPr>
            <a:spLocks noGrp="1"/>
          </p:cNvSpPr>
          <p:nvPr>
            <p:ph sz="half" idx="1"/>
          </p:nvPr>
        </p:nvSpPr>
        <p:spPr>
          <a:xfrm>
            <a:off x="1218883" y="1706880"/>
            <a:ext cx="5078677" cy="4465320"/>
          </a:xfrm>
        </p:spPr>
        <p:txBody>
          <a:bodyPr>
            <a:normAutofit fontScale="62500" lnSpcReduction="20000"/>
          </a:bodyPr>
          <a:lstStyle/>
          <a:p>
            <a:r>
              <a:rPr lang="en-US" b="1" u="sng" dirty="0">
                <a:solidFill>
                  <a:srgbClr val="95AB25"/>
                </a:solidFill>
              </a:rPr>
              <a:t>Convolutional Neural Networks </a:t>
            </a:r>
            <a:r>
              <a:rPr lang="en-US" dirty="0"/>
              <a:t>(CNN) is an ANN architecture which is used to solve difficult image-driven pattern recognition tasks, such as facial recognition.</a:t>
            </a:r>
          </a:p>
          <a:p>
            <a:pPr lvl="1"/>
            <a:r>
              <a:rPr lang="en-US" dirty="0"/>
              <a:t>However, in Spotify</a:t>
            </a:r>
            <a:r>
              <a:rPr lang="en-US" dirty="0">
                <a:solidFill>
                  <a:srgbClr val="95AB25"/>
                </a:solidFill>
              </a:rPr>
              <a:t>, </a:t>
            </a:r>
            <a:r>
              <a:rPr lang="en-US" b="1" u="sng" dirty="0">
                <a:solidFill>
                  <a:srgbClr val="95AB25"/>
                </a:solidFill>
              </a:rPr>
              <a:t>CNN</a:t>
            </a:r>
            <a:r>
              <a:rPr lang="en-US" dirty="0">
                <a:solidFill>
                  <a:srgbClr val="95AB25"/>
                </a:solidFill>
              </a:rPr>
              <a:t> </a:t>
            </a:r>
            <a:r>
              <a:rPr lang="en-US" dirty="0"/>
              <a:t>is used to evaluate </a:t>
            </a:r>
            <a:r>
              <a:rPr lang="en-US" b="1" dirty="0">
                <a:solidFill>
                  <a:schemeClr val="accent3"/>
                </a:solidFill>
              </a:rPr>
              <a:t>audio signals </a:t>
            </a:r>
            <a:r>
              <a:rPr lang="en-US" dirty="0"/>
              <a:t>instead of image pixels.</a:t>
            </a:r>
          </a:p>
          <a:p>
            <a:r>
              <a:rPr lang="en-US" dirty="0"/>
              <a:t>Here, we can see an example of the </a:t>
            </a:r>
            <a:r>
              <a:rPr lang="en-US" b="1" u="sng" dirty="0">
                <a:solidFill>
                  <a:srgbClr val="95AB25"/>
                </a:solidFill>
              </a:rPr>
              <a:t>CNN </a:t>
            </a:r>
            <a:r>
              <a:rPr lang="en-US" dirty="0"/>
              <a:t>architecture used in Audio Analysis Modeling. The network has four convolutional layers (left side) and three dense layers (right side).</a:t>
            </a:r>
          </a:p>
          <a:p>
            <a:r>
              <a:rPr lang="en-US" dirty="0"/>
              <a:t> The </a:t>
            </a:r>
            <a:r>
              <a:rPr lang="en-US" b="1" dirty="0">
                <a:solidFill>
                  <a:schemeClr val="accent3"/>
                </a:solidFill>
              </a:rPr>
              <a:t>audio signal </a:t>
            </a:r>
            <a:r>
              <a:rPr lang="en-US" dirty="0"/>
              <a:t>input is concatenated together to form a spectrogram (far left). Then, the </a:t>
            </a:r>
            <a:r>
              <a:rPr lang="en-US" b="1" dirty="0">
                <a:solidFill>
                  <a:schemeClr val="accent3"/>
                </a:solidFill>
              </a:rPr>
              <a:t>audio signals </a:t>
            </a:r>
            <a:r>
              <a:rPr lang="en-US" dirty="0"/>
              <a:t>go through the four convolutional layers, after which they will pass through a </a:t>
            </a:r>
            <a:r>
              <a:rPr lang="en-US" b="1" dirty="0"/>
              <a:t>global temporal pooling </a:t>
            </a:r>
            <a:r>
              <a:rPr lang="en-US" dirty="0"/>
              <a:t>layer, which will compute </a:t>
            </a:r>
            <a:r>
              <a:rPr lang="en-US" b="1" i="1" dirty="0"/>
              <a:t>the metrics of the features</a:t>
            </a:r>
            <a:r>
              <a:rPr lang="en-US" dirty="0"/>
              <a:t> learned across the time of the song. </a:t>
            </a:r>
          </a:p>
          <a:p>
            <a:endParaRPr lang="en-US" dirty="0"/>
          </a:p>
          <a:p>
            <a:endParaRPr lang="en-US" dirty="0"/>
          </a:p>
        </p:txBody>
      </p:sp>
      <p:pic>
        <p:nvPicPr>
          <p:cNvPr id="4" name="Picture 3" descr="Diagram&#10;&#10;Description automatically generated">
            <a:extLst>
              <a:ext uri="{FF2B5EF4-FFF2-40B4-BE49-F238E27FC236}">
                <a16:creationId xmlns:a16="http://schemas.microsoft.com/office/drawing/2014/main" id="{5D6D2E72-1936-2956-8C1D-0FB7FEB7F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0707" y="2415938"/>
            <a:ext cx="5078677" cy="3047204"/>
          </a:xfrm>
          <a:prstGeom prst="rect">
            <a:avLst/>
          </a:prstGeom>
          <a:noFill/>
        </p:spPr>
      </p:pic>
      <p:sp>
        <p:nvSpPr>
          <p:cNvPr id="5" name="TextBox 4">
            <a:extLst>
              <a:ext uri="{FF2B5EF4-FFF2-40B4-BE49-F238E27FC236}">
                <a16:creationId xmlns:a16="http://schemas.microsoft.com/office/drawing/2014/main" id="{41753ED1-9B1F-72D3-9516-1E7CE7A2FBAE}"/>
              </a:ext>
            </a:extLst>
          </p:cNvPr>
          <p:cNvSpPr txBox="1"/>
          <p:nvPr/>
        </p:nvSpPr>
        <p:spPr>
          <a:xfrm>
            <a:off x="6502160" y="1905000"/>
            <a:ext cx="5077224" cy="369332"/>
          </a:xfrm>
          <a:prstGeom prst="rect">
            <a:avLst/>
          </a:prstGeom>
          <a:noFill/>
          <a:ln>
            <a:solidFill>
              <a:schemeClr val="accent1"/>
            </a:solidFill>
          </a:ln>
        </p:spPr>
        <p:txBody>
          <a:bodyPr wrap="none" rtlCol="0">
            <a:spAutoFit/>
          </a:bodyPr>
          <a:lstStyle/>
          <a:p>
            <a:r>
              <a:rPr lang="en-US" sz="1800" dirty="0">
                <a:effectLst/>
                <a:ea typeface="Times New Roman" panose="02020603050405020304" pitchFamily="18" charset="0"/>
              </a:rPr>
              <a:t>CNN Architecture used in Audio Analysis Modeling</a:t>
            </a:r>
            <a:endParaRPr lang="en-US" sz="2800" dirty="0"/>
          </a:p>
        </p:txBody>
      </p:sp>
      <p:pic>
        <p:nvPicPr>
          <p:cNvPr id="6" name="Picture 2" descr="Logo and Brand Assets — Spotify">
            <a:extLst>
              <a:ext uri="{FF2B5EF4-FFF2-40B4-BE49-F238E27FC236}">
                <a16:creationId xmlns:a16="http://schemas.microsoft.com/office/drawing/2014/main" id="{6A70D62B-5E7C-B449-7924-20C8F7EC2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8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207F-1C6B-7FC1-5B1B-3AA0F4DA3EC8}"/>
              </a:ext>
            </a:extLst>
          </p:cNvPr>
          <p:cNvSpPr>
            <a:spLocks noGrp="1"/>
          </p:cNvSpPr>
          <p:nvPr>
            <p:ph type="title"/>
          </p:nvPr>
        </p:nvSpPr>
        <p:spPr>
          <a:xfrm>
            <a:off x="1218883" y="274637"/>
            <a:ext cx="5485129" cy="1223963"/>
          </a:xfrm>
        </p:spPr>
        <p:txBody>
          <a:bodyPr anchor="b">
            <a:normAutofit fontScale="90000"/>
          </a:bodyPr>
          <a:lstStyle/>
          <a:p>
            <a:r>
              <a:rPr lang="en-US" dirty="0"/>
              <a:t>CNN in Audio Analysis Modeling and Discover Weekly</a:t>
            </a:r>
          </a:p>
        </p:txBody>
      </p:sp>
      <p:sp>
        <p:nvSpPr>
          <p:cNvPr id="3" name="Content Placeholder 2">
            <a:extLst>
              <a:ext uri="{FF2B5EF4-FFF2-40B4-BE49-F238E27FC236}">
                <a16:creationId xmlns:a16="http://schemas.microsoft.com/office/drawing/2014/main" id="{BFF6FDB4-B511-5665-1DDC-28E7998CC15C}"/>
              </a:ext>
            </a:extLst>
          </p:cNvPr>
          <p:cNvSpPr>
            <a:spLocks noGrp="1"/>
          </p:cNvSpPr>
          <p:nvPr>
            <p:ph sz="half" idx="1"/>
          </p:nvPr>
        </p:nvSpPr>
        <p:spPr>
          <a:xfrm>
            <a:off x="1218883" y="1706879"/>
            <a:ext cx="5078677" cy="5151121"/>
          </a:xfrm>
        </p:spPr>
        <p:txBody>
          <a:bodyPr>
            <a:normAutofit fontScale="62500" lnSpcReduction="20000"/>
          </a:bodyPr>
          <a:lstStyle/>
          <a:p>
            <a:r>
              <a:rPr lang="en-US" dirty="0"/>
              <a:t>After the processing of the song was complete, the </a:t>
            </a:r>
            <a:r>
              <a:rPr lang="en-US" b="1" u="sng" dirty="0">
                <a:solidFill>
                  <a:srgbClr val="95AB25"/>
                </a:solidFill>
              </a:rPr>
              <a:t>CNN architecture</a:t>
            </a:r>
            <a:r>
              <a:rPr lang="en-US" dirty="0">
                <a:solidFill>
                  <a:srgbClr val="95AB25"/>
                </a:solidFill>
              </a:rPr>
              <a:t> </a:t>
            </a:r>
            <a:r>
              <a:rPr lang="en-US" dirty="0"/>
              <a:t>will determine certain estimations on the song’s </a:t>
            </a:r>
            <a:r>
              <a:rPr lang="en-US" b="1" dirty="0">
                <a:solidFill>
                  <a:schemeClr val="accent3"/>
                </a:solidFill>
              </a:rPr>
              <a:t>features</a:t>
            </a:r>
            <a:r>
              <a:rPr lang="en-US" dirty="0"/>
              <a:t>, such as: </a:t>
            </a:r>
            <a:r>
              <a:rPr lang="en-US" i="1" dirty="0"/>
              <a:t>key signature, time signature, dynamics, tempo, loudness, pitch, and more</a:t>
            </a:r>
            <a:r>
              <a:rPr lang="en-US" dirty="0"/>
              <a:t>.</a:t>
            </a:r>
          </a:p>
          <a:p>
            <a:r>
              <a:rPr lang="en-US" dirty="0"/>
              <a:t>Here, we can see the plot of the data found for </a:t>
            </a:r>
            <a:r>
              <a:rPr lang="en-US" b="1" dirty="0">
                <a:solidFill>
                  <a:schemeClr val="accent3"/>
                </a:solidFill>
              </a:rPr>
              <a:t>key features</a:t>
            </a:r>
            <a:r>
              <a:rPr lang="en-US" dirty="0">
                <a:solidFill>
                  <a:schemeClr val="accent3"/>
                </a:solidFill>
              </a:rPr>
              <a:t> </a:t>
            </a:r>
            <a:r>
              <a:rPr lang="en-US" dirty="0"/>
              <a:t>in the 30 second song snippet of “Around the World” by the artist Daft Punk.</a:t>
            </a:r>
          </a:p>
          <a:p>
            <a:r>
              <a:rPr lang="en-US" dirty="0"/>
              <a:t>In these plots, we see that our </a:t>
            </a:r>
            <a:r>
              <a:rPr lang="en-US" b="1" u="sng" dirty="0">
                <a:solidFill>
                  <a:schemeClr val="accent6"/>
                </a:solidFill>
              </a:rPr>
              <a:t>Audio Analysis Model</a:t>
            </a:r>
            <a:r>
              <a:rPr lang="en-US" dirty="0"/>
              <a:t> used </a:t>
            </a:r>
            <a:r>
              <a:rPr lang="en-US" b="1" u="sng" dirty="0">
                <a:solidFill>
                  <a:srgbClr val="95AB25"/>
                </a:solidFill>
              </a:rPr>
              <a:t>CNN</a:t>
            </a:r>
            <a:r>
              <a:rPr lang="en-US" dirty="0"/>
              <a:t> to find data on the song’s loudness, pitch strength, beat, and more </a:t>
            </a:r>
            <a:r>
              <a:rPr lang="en-US" b="1" dirty="0">
                <a:solidFill>
                  <a:schemeClr val="accent3"/>
                </a:solidFill>
              </a:rPr>
              <a:t>key features</a:t>
            </a:r>
            <a:r>
              <a:rPr lang="en-US" dirty="0">
                <a:solidFill>
                  <a:schemeClr val="accent3"/>
                </a:solidFill>
              </a:rPr>
              <a:t>. </a:t>
            </a:r>
          </a:p>
          <a:p>
            <a:r>
              <a:rPr lang="en-US" dirty="0"/>
              <a:t>Once our </a:t>
            </a:r>
            <a:r>
              <a:rPr lang="en-US" b="1" u="sng" dirty="0">
                <a:solidFill>
                  <a:schemeClr val="accent6"/>
                </a:solidFill>
              </a:rPr>
              <a:t>Audio Model </a:t>
            </a:r>
            <a:r>
              <a:rPr lang="en-US" dirty="0"/>
              <a:t>found data on a song’s </a:t>
            </a:r>
            <a:r>
              <a:rPr lang="en-US" b="1" dirty="0">
                <a:solidFill>
                  <a:schemeClr val="accent3"/>
                </a:solidFill>
              </a:rPr>
              <a:t>key features</a:t>
            </a:r>
            <a:r>
              <a:rPr lang="en-US" dirty="0"/>
              <a:t>, the recommendation system will use it to find </a:t>
            </a:r>
            <a:r>
              <a:rPr lang="en-US" b="1" i="1" dirty="0">
                <a:solidFill>
                  <a:schemeClr val="accent1">
                    <a:lumMod val="40000"/>
                    <a:lumOff val="60000"/>
                  </a:schemeClr>
                </a:solidFill>
              </a:rPr>
              <a:t>similarities</a:t>
            </a:r>
            <a:r>
              <a:rPr lang="en-US" dirty="0"/>
              <a:t> between </a:t>
            </a:r>
            <a:r>
              <a:rPr lang="en-US" b="1" dirty="0">
                <a:solidFill>
                  <a:srgbClr val="BC5500"/>
                </a:solidFill>
              </a:rPr>
              <a:t>songs in the user’s listening history </a:t>
            </a:r>
            <a:r>
              <a:rPr lang="en-US" dirty="0"/>
              <a:t>and </a:t>
            </a:r>
            <a:r>
              <a:rPr lang="en-US" b="1" dirty="0">
                <a:solidFill>
                  <a:srgbClr val="BC5500"/>
                </a:solidFill>
              </a:rPr>
              <a:t>new</a:t>
            </a:r>
            <a:r>
              <a:rPr lang="en-US" b="1" dirty="0"/>
              <a:t> </a:t>
            </a:r>
            <a:r>
              <a:rPr lang="en-US" b="1" dirty="0">
                <a:solidFill>
                  <a:srgbClr val="BC5500"/>
                </a:solidFill>
              </a:rPr>
              <a:t>songs which are within Spotify’s database</a:t>
            </a:r>
            <a:r>
              <a:rPr lang="en-US" dirty="0"/>
              <a:t>. </a:t>
            </a:r>
          </a:p>
          <a:p>
            <a:r>
              <a:rPr lang="en-US" dirty="0"/>
              <a:t>From there, the recommendation system can add these </a:t>
            </a:r>
            <a:r>
              <a:rPr lang="en-US" b="1" i="1" dirty="0">
                <a:solidFill>
                  <a:srgbClr val="BC5500"/>
                </a:solidFill>
              </a:rPr>
              <a:t>new songs </a:t>
            </a:r>
            <a:r>
              <a:rPr lang="en-US" dirty="0"/>
              <a:t>into the user’s Discover Weekly playlist for their enjoyment. </a:t>
            </a:r>
          </a:p>
          <a:p>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41753ED1-9B1F-72D3-9516-1E7CE7A2FBAE}"/>
              </a:ext>
            </a:extLst>
          </p:cNvPr>
          <p:cNvSpPr txBox="1"/>
          <p:nvPr/>
        </p:nvSpPr>
        <p:spPr>
          <a:xfrm>
            <a:off x="6780213" y="6312043"/>
            <a:ext cx="5221210" cy="369332"/>
          </a:xfrm>
          <a:prstGeom prst="rect">
            <a:avLst/>
          </a:prstGeom>
          <a:noFill/>
          <a:ln>
            <a:solidFill>
              <a:schemeClr val="accent1"/>
            </a:solidFill>
          </a:ln>
        </p:spPr>
        <p:txBody>
          <a:bodyPr wrap="square" rtlCol="0">
            <a:spAutoFit/>
          </a:bodyPr>
          <a:lstStyle/>
          <a:p>
            <a:r>
              <a:rPr lang="en-US" sz="1800" dirty="0"/>
              <a:t>Plot of key features found in song snippet </a:t>
            </a:r>
          </a:p>
        </p:txBody>
      </p:sp>
      <p:sp>
        <p:nvSpPr>
          <p:cNvPr id="6" name="Rectangle 2">
            <a:extLst>
              <a:ext uri="{FF2B5EF4-FFF2-40B4-BE49-F238E27FC236}">
                <a16:creationId xmlns:a16="http://schemas.microsoft.com/office/drawing/2014/main" id="{22C4AF5E-0E61-713D-4AD8-A9A577616674}"/>
              </a:ext>
            </a:extLst>
          </p:cNvPr>
          <p:cNvSpPr>
            <a:spLocks noChangeArrowheads="1"/>
          </p:cNvSpPr>
          <p:nvPr/>
        </p:nvSpPr>
        <p:spPr bwMode="auto">
          <a:xfrm>
            <a:off x="6780213" y="380999"/>
            <a:ext cx="224392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361" name="Picture 1" descr="Timeline&#10;&#10;Description automatically generated">
            <a:extLst>
              <a:ext uri="{FF2B5EF4-FFF2-40B4-BE49-F238E27FC236}">
                <a16:creationId xmlns:a16="http://schemas.microsoft.com/office/drawing/2014/main" id="{7C3560E4-A6B0-EA0A-55BB-58FDF4D0C11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80212" y="381000"/>
            <a:ext cx="5221210" cy="5867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43CE687-889B-2D08-3A71-826E5B653D1A}"/>
                  </a:ext>
                </a:extLst>
              </p14:cNvPr>
              <p14:cNvContentPartPr/>
              <p14:nvPr/>
            </p14:nvContentPartPr>
            <p14:xfrm>
              <a:off x="8863836" y="535479"/>
              <a:ext cx="2004840" cy="360"/>
            </p14:xfrm>
          </p:contentPart>
        </mc:Choice>
        <mc:Fallback xmlns="">
          <p:pic>
            <p:nvPicPr>
              <p:cNvPr id="7" name="Ink 6">
                <a:extLst>
                  <a:ext uri="{FF2B5EF4-FFF2-40B4-BE49-F238E27FC236}">
                    <a16:creationId xmlns:a16="http://schemas.microsoft.com/office/drawing/2014/main" id="{C43CE687-889B-2D08-3A71-826E5B653D1A}"/>
                  </a:ext>
                </a:extLst>
              </p:cNvPr>
              <p:cNvPicPr/>
              <p:nvPr/>
            </p:nvPicPr>
            <p:blipFill>
              <a:blip r:embed="rId5"/>
              <a:stretch>
                <a:fillRect/>
              </a:stretch>
            </p:blipFill>
            <p:spPr>
              <a:xfrm>
                <a:off x="8809836" y="427839"/>
                <a:ext cx="2112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F3509AD-F12E-4C7D-1AE1-8666574B1E84}"/>
                  </a:ext>
                </a:extLst>
              </p14:cNvPr>
              <p14:cNvContentPartPr/>
              <p14:nvPr/>
            </p14:nvContentPartPr>
            <p14:xfrm>
              <a:off x="9159756" y="1994559"/>
              <a:ext cx="680400" cy="360"/>
            </p14:xfrm>
          </p:contentPart>
        </mc:Choice>
        <mc:Fallback xmlns="">
          <p:pic>
            <p:nvPicPr>
              <p:cNvPr id="8" name="Ink 7">
                <a:extLst>
                  <a:ext uri="{FF2B5EF4-FFF2-40B4-BE49-F238E27FC236}">
                    <a16:creationId xmlns:a16="http://schemas.microsoft.com/office/drawing/2014/main" id="{DF3509AD-F12E-4C7D-1AE1-8666574B1E84}"/>
                  </a:ext>
                </a:extLst>
              </p:cNvPr>
              <p:cNvPicPr/>
              <p:nvPr/>
            </p:nvPicPr>
            <p:blipFill>
              <a:blip r:embed="rId7"/>
              <a:stretch>
                <a:fillRect/>
              </a:stretch>
            </p:blipFill>
            <p:spPr>
              <a:xfrm>
                <a:off x="9106116" y="1886919"/>
                <a:ext cx="788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1E6C612-94CA-7E84-4DA3-F96A452D2C06}"/>
                  </a:ext>
                </a:extLst>
              </p14:cNvPr>
              <p14:cNvContentPartPr/>
              <p14:nvPr/>
            </p14:nvContentPartPr>
            <p14:xfrm>
              <a:off x="9145356" y="3429519"/>
              <a:ext cx="870120" cy="360"/>
            </p14:xfrm>
          </p:contentPart>
        </mc:Choice>
        <mc:Fallback xmlns="">
          <p:pic>
            <p:nvPicPr>
              <p:cNvPr id="9" name="Ink 8">
                <a:extLst>
                  <a:ext uri="{FF2B5EF4-FFF2-40B4-BE49-F238E27FC236}">
                    <a16:creationId xmlns:a16="http://schemas.microsoft.com/office/drawing/2014/main" id="{81E6C612-94CA-7E84-4DA3-F96A452D2C06}"/>
                  </a:ext>
                </a:extLst>
              </p:cNvPr>
              <p:cNvPicPr/>
              <p:nvPr/>
            </p:nvPicPr>
            <p:blipFill>
              <a:blip r:embed="rId9"/>
              <a:stretch>
                <a:fillRect/>
              </a:stretch>
            </p:blipFill>
            <p:spPr>
              <a:xfrm>
                <a:off x="9091356" y="3321879"/>
                <a:ext cx="977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245F29E-DCE7-F293-9FFE-389A65D71B5A}"/>
                  </a:ext>
                </a:extLst>
              </p14:cNvPr>
              <p14:cNvContentPartPr/>
              <p14:nvPr/>
            </p14:nvContentPartPr>
            <p14:xfrm>
              <a:off x="8239236" y="4846839"/>
              <a:ext cx="2163960" cy="360"/>
            </p14:xfrm>
          </p:contentPart>
        </mc:Choice>
        <mc:Fallback xmlns="">
          <p:pic>
            <p:nvPicPr>
              <p:cNvPr id="10" name="Ink 9">
                <a:extLst>
                  <a:ext uri="{FF2B5EF4-FFF2-40B4-BE49-F238E27FC236}">
                    <a16:creationId xmlns:a16="http://schemas.microsoft.com/office/drawing/2014/main" id="{5245F29E-DCE7-F293-9FFE-389A65D71B5A}"/>
                  </a:ext>
                </a:extLst>
              </p:cNvPr>
              <p:cNvPicPr/>
              <p:nvPr/>
            </p:nvPicPr>
            <p:blipFill>
              <a:blip r:embed="rId11"/>
              <a:stretch>
                <a:fillRect/>
              </a:stretch>
            </p:blipFill>
            <p:spPr>
              <a:xfrm>
                <a:off x="8185236" y="4739199"/>
                <a:ext cx="227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3CAFF0FD-0163-50D8-6C6E-615B1085C48F}"/>
                  </a:ext>
                </a:extLst>
              </p14:cNvPr>
              <p14:cNvContentPartPr/>
              <p14:nvPr/>
            </p14:nvContentPartPr>
            <p14:xfrm>
              <a:off x="10510836" y="4851519"/>
              <a:ext cx="215640" cy="360"/>
            </p14:xfrm>
          </p:contentPart>
        </mc:Choice>
        <mc:Fallback xmlns="">
          <p:pic>
            <p:nvPicPr>
              <p:cNvPr id="12" name="Ink 11">
                <a:extLst>
                  <a:ext uri="{FF2B5EF4-FFF2-40B4-BE49-F238E27FC236}">
                    <a16:creationId xmlns:a16="http://schemas.microsoft.com/office/drawing/2014/main" id="{3CAFF0FD-0163-50D8-6C6E-615B1085C48F}"/>
                  </a:ext>
                </a:extLst>
              </p:cNvPr>
              <p:cNvPicPr/>
              <p:nvPr/>
            </p:nvPicPr>
            <p:blipFill>
              <a:blip r:embed="rId13"/>
              <a:stretch>
                <a:fillRect/>
              </a:stretch>
            </p:blipFill>
            <p:spPr>
              <a:xfrm>
                <a:off x="10456836" y="4743879"/>
                <a:ext cx="323280" cy="216000"/>
              </a:xfrm>
              <a:prstGeom prst="rect">
                <a:avLst/>
              </a:prstGeom>
            </p:spPr>
          </p:pic>
        </mc:Fallback>
      </mc:AlternateContent>
    </p:spTree>
    <p:extLst>
      <p:ext uri="{BB962C8B-B14F-4D97-AF65-F5344CB8AC3E}">
        <p14:creationId xmlns:p14="http://schemas.microsoft.com/office/powerpoint/2010/main" val="21977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207F-1C6B-7FC1-5B1B-3AA0F4DA3EC8}"/>
              </a:ext>
            </a:extLst>
          </p:cNvPr>
          <p:cNvSpPr>
            <a:spLocks noGrp="1"/>
          </p:cNvSpPr>
          <p:nvPr>
            <p:ph type="title"/>
          </p:nvPr>
        </p:nvSpPr>
        <p:spPr>
          <a:xfrm>
            <a:off x="1370012" y="0"/>
            <a:ext cx="8533129" cy="1223963"/>
          </a:xfrm>
        </p:spPr>
        <p:txBody>
          <a:bodyPr anchor="b">
            <a:normAutofit/>
          </a:bodyPr>
          <a:lstStyle/>
          <a:p>
            <a:r>
              <a:rPr lang="en-US" dirty="0"/>
              <a:t>The 3 ML Techniques: Conclusion</a:t>
            </a:r>
          </a:p>
        </p:txBody>
      </p:sp>
      <p:sp>
        <p:nvSpPr>
          <p:cNvPr id="3" name="Content Placeholder 2">
            <a:extLst>
              <a:ext uri="{FF2B5EF4-FFF2-40B4-BE49-F238E27FC236}">
                <a16:creationId xmlns:a16="http://schemas.microsoft.com/office/drawing/2014/main" id="{BFF6FDB4-B511-5665-1DDC-28E7998CC15C}"/>
              </a:ext>
            </a:extLst>
          </p:cNvPr>
          <p:cNvSpPr>
            <a:spLocks noGrp="1"/>
          </p:cNvSpPr>
          <p:nvPr>
            <p:ph sz="half" idx="1"/>
          </p:nvPr>
        </p:nvSpPr>
        <p:spPr>
          <a:xfrm>
            <a:off x="6542446" y="1469230"/>
            <a:ext cx="5646379" cy="5358539"/>
          </a:xfrm>
        </p:spPr>
        <p:txBody>
          <a:bodyPr>
            <a:normAutofit fontScale="25000" lnSpcReduction="20000"/>
          </a:bodyPr>
          <a:lstStyle/>
          <a:p>
            <a:r>
              <a:rPr lang="en-US" sz="6200" dirty="0"/>
              <a:t>we have now covered the 3 ML techniques behind Spotify’s Recommendation System / Discover Weekly playlists. </a:t>
            </a:r>
          </a:p>
          <a:p>
            <a:r>
              <a:rPr lang="en-US" sz="6200" dirty="0"/>
              <a:t>We learned that the </a:t>
            </a:r>
            <a:r>
              <a:rPr lang="en-US" sz="6200" b="1" u="sng" dirty="0">
                <a:solidFill>
                  <a:srgbClr val="BC5500"/>
                </a:solidFill>
              </a:rPr>
              <a:t>Collaborative Filtering </a:t>
            </a:r>
            <a:r>
              <a:rPr lang="en-US" sz="6200" dirty="0"/>
              <a:t>technique is great for recommending </a:t>
            </a:r>
            <a:r>
              <a:rPr lang="en-US" sz="6200" b="1" i="1" dirty="0">
                <a:solidFill>
                  <a:srgbClr val="839721"/>
                </a:solidFill>
              </a:rPr>
              <a:t>popular songs </a:t>
            </a:r>
            <a:r>
              <a:rPr lang="en-US" sz="6200" dirty="0"/>
              <a:t>based on similar users, but not so great at recommending </a:t>
            </a:r>
            <a:r>
              <a:rPr lang="en-US" sz="6200" b="1" i="1" dirty="0">
                <a:solidFill>
                  <a:schemeClr val="accent1">
                    <a:lumMod val="40000"/>
                    <a:lumOff val="60000"/>
                  </a:schemeClr>
                </a:solidFill>
              </a:rPr>
              <a:t>unpopular songs </a:t>
            </a:r>
            <a:r>
              <a:rPr lang="en-US" sz="6200" dirty="0"/>
              <a:t>with a small number of streams.</a:t>
            </a:r>
          </a:p>
          <a:p>
            <a:r>
              <a:rPr lang="en-US" sz="6200" dirty="0"/>
              <a:t>The </a:t>
            </a:r>
            <a:r>
              <a:rPr lang="en-US" sz="6200" b="1" u="sng" dirty="0">
                <a:solidFill>
                  <a:schemeClr val="accent1"/>
                </a:solidFill>
              </a:rPr>
              <a:t>Natural Language Processing </a:t>
            </a:r>
            <a:r>
              <a:rPr lang="en-US" sz="6200" dirty="0"/>
              <a:t>technique solves this issue by finding what songs / artists are generating “buzz” on the internet, and therefore it can find </a:t>
            </a:r>
            <a:r>
              <a:rPr lang="en-US" sz="6200" b="1" i="1" dirty="0">
                <a:solidFill>
                  <a:schemeClr val="accent1">
                    <a:lumMod val="40000"/>
                    <a:lumOff val="60000"/>
                  </a:schemeClr>
                </a:solidFill>
              </a:rPr>
              <a:t>unpopular songs</a:t>
            </a:r>
            <a:r>
              <a:rPr lang="en-US" sz="6200" dirty="0"/>
              <a:t>. The issue is that both </a:t>
            </a:r>
            <a:r>
              <a:rPr lang="en-US" sz="6200" b="1" u="sng" dirty="0">
                <a:solidFill>
                  <a:srgbClr val="C45900"/>
                </a:solidFill>
              </a:rPr>
              <a:t>Collaborative Filtering </a:t>
            </a:r>
            <a:r>
              <a:rPr lang="en-US" sz="6200" dirty="0"/>
              <a:t>and </a:t>
            </a:r>
            <a:r>
              <a:rPr lang="en-US" sz="6200" b="1" u="sng" dirty="0">
                <a:solidFill>
                  <a:schemeClr val="accent1"/>
                </a:solidFill>
              </a:rPr>
              <a:t>NLP</a:t>
            </a:r>
            <a:r>
              <a:rPr lang="en-US" sz="6200" dirty="0">
                <a:solidFill>
                  <a:schemeClr val="accent1"/>
                </a:solidFill>
              </a:rPr>
              <a:t> </a:t>
            </a:r>
            <a:r>
              <a:rPr lang="en-US" sz="6200" dirty="0"/>
              <a:t>fail to find </a:t>
            </a:r>
            <a:r>
              <a:rPr lang="en-US" sz="6200" b="1" i="1" dirty="0">
                <a:solidFill>
                  <a:schemeClr val="accent3">
                    <a:lumMod val="60000"/>
                    <a:lumOff val="40000"/>
                  </a:schemeClr>
                </a:solidFill>
              </a:rPr>
              <a:t>new songs</a:t>
            </a:r>
            <a:r>
              <a:rPr lang="en-US" sz="6200" i="1" dirty="0"/>
              <a:t> </a:t>
            </a:r>
            <a:r>
              <a:rPr lang="en-US" sz="6200" dirty="0"/>
              <a:t>to recommend that don’t have any “buzz” yet.</a:t>
            </a:r>
          </a:p>
          <a:p>
            <a:r>
              <a:rPr lang="en-US" sz="6200" dirty="0"/>
              <a:t>To find </a:t>
            </a:r>
            <a:r>
              <a:rPr lang="en-US" sz="6200" b="1" i="1" dirty="0">
                <a:solidFill>
                  <a:schemeClr val="accent3">
                    <a:lumMod val="60000"/>
                    <a:lumOff val="40000"/>
                  </a:schemeClr>
                </a:solidFill>
              </a:rPr>
              <a:t>new songs, </a:t>
            </a:r>
            <a:r>
              <a:rPr lang="en-US" sz="6200" dirty="0"/>
              <a:t>we use </a:t>
            </a:r>
            <a:r>
              <a:rPr lang="en-US" sz="6200" b="1" u="sng" dirty="0">
                <a:solidFill>
                  <a:schemeClr val="accent6"/>
                </a:solidFill>
              </a:rPr>
              <a:t>Audio Analysis Modeling </a:t>
            </a:r>
            <a:r>
              <a:rPr lang="en-US" sz="6200" dirty="0"/>
              <a:t>as the final technique to analyze the songs, find data on their key features, and then recommend these </a:t>
            </a:r>
            <a:r>
              <a:rPr lang="en-US" sz="6200" b="1" i="1" dirty="0">
                <a:solidFill>
                  <a:schemeClr val="accent3">
                    <a:lumMod val="60000"/>
                    <a:lumOff val="40000"/>
                  </a:schemeClr>
                </a:solidFill>
              </a:rPr>
              <a:t>new songs</a:t>
            </a:r>
            <a:r>
              <a:rPr lang="en-US" sz="6200" dirty="0"/>
              <a:t>.</a:t>
            </a:r>
          </a:p>
          <a:p>
            <a:r>
              <a:rPr lang="en-US" sz="6200" dirty="0"/>
              <a:t>When Spotify’s Recommendation System implements all 3 techniques, it successfully creates a Discover Weekly playlist that will recommend </a:t>
            </a:r>
            <a:r>
              <a:rPr lang="en-US" sz="6200" b="1" dirty="0">
                <a:solidFill>
                  <a:schemeClr val="accent3">
                    <a:lumMod val="60000"/>
                    <a:lumOff val="40000"/>
                  </a:schemeClr>
                </a:solidFill>
              </a:rPr>
              <a:t>new songs</a:t>
            </a:r>
            <a:r>
              <a:rPr lang="en-US" sz="6200" b="1" dirty="0">
                <a:solidFill>
                  <a:srgbClr val="839721"/>
                </a:solidFill>
              </a:rPr>
              <a:t>, </a:t>
            </a:r>
            <a:r>
              <a:rPr lang="en-US" sz="6200" b="1" i="1" dirty="0">
                <a:solidFill>
                  <a:srgbClr val="839721"/>
                </a:solidFill>
              </a:rPr>
              <a:t>popular songs</a:t>
            </a:r>
            <a:r>
              <a:rPr lang="en-US" sz="6200" dirty="0"/>
              <a:t>, and </a:t>
            </a:r>
            <a:r>
              <a:rPr lang="en-US" sz="6200" b="1" i="1" dirty="0">
                <a:solidFill>
                  <a:schemeClr val="accent1">
                    <a:lumMod val="60000"/>
                    <a:lumOff val="40000"/>
                  </a:schemeClr>
                </a:solidFill>
              </a:rPr>
              <a:t>unpopular songs </a:t>
            </a:r>
            <a:r>
              <a:rPr lang="en-US" sz="6200" dirty="0"/>
              <a:t>which all cater to a user’s musical interests. </a:t>
            </a:r>
          </a:p>
          <a:p>
            <a:r>
              <a:rPr lang="en-US" sz="6200" dirty="0"/>
              <a:t>These 3 techniques are all part of a bigger Recommendation Ecosystem!</a:t>
            </a:r>
          </a:p>
          <a:p>
            <a:r>
              <a:rPr lang="en-US" sz="6200" dirty="0"/>
              <a:t>This ecosystem is also used to build pre-made playlists, radio recommendations, and more.</a:t>
            </a:r>
          </a:p>
        </p:txBody>
      </p:sp>
      <p:sp>
        <p:nvSpPr>
          <p:cNvPr id="5" name="TextBox 4">
            <a:extLst>
              <a:ext uri="{FF2B5EF4-FFF2-40B4-BE49-F238E27FC236}">
                <a16:creationId xmlns:a16="http://schemas.microsoft.com/office/drawing/2014/main" id="{41753ED1-9B1F-72D3-9516-1E7CE7A2FBAE}"/>
              </a:ext>
            </a:extLst>
          </p:cNvPr>
          <p:cNvSpPr txBox="1"/>
          <p:nvPr/>
        </p:nvSpPr>
        <p:spPr>
          <a:xfrm>
            <a:off x="1218883" y="1280755"/>
            <a:ext cx="3732213" cy="369332"/>
          </a:xfrm>
          <a:prstGeom prst="rect">
            <a:avLst/>
          </a:prstGeom>
          <a:noFill/>
          <a:ln>
            <a:solidFill>
              <a:schemeClr val="accent1"/>
            </a:solidFill>
          </a:ln>
        </p:spPr>
        <p:txBody>
          <a:bodyPr wrap="square" rtlCol="0">
            <a:spAutoFit/>
          </a:bodyPr>
          <a:lstStyle/>
          <a:p>
            <a:r>
              <a:rPr lang="en-US" sz="1800" dirty="0"/>
              <a:t>Spotify’s Recommendation Ecosystem </a:t>
            </a:r>
          </a:p>
        </p:txBody>
      </p:sp>
      <p:sp>
        <p:nvSpPr>
          <p:cNvPr id="6" name="Rectangle 2">
            <a:extLst>
              <a:ext uri="{FF2B5EF4-FFF2-40B4-BE49-F238E27FC236}">
                <a16:creationId xmlns:a16="http://schemas.microsoft.com/office/drawing/2014/main" id="{22C4AF5E-0E61-713D-4AD8-A9A577616674}"/>
              </a:ext>
            </a:extLst>
          </p:cNvPr>
          <p:cNvSpPr>
            <a:spLocks noChangeArrowheads="1"/>
          </p:cNvSpPr>
          <p:nvPr/>
        </p:nvSpPr>
        <p:spPr bwMode="auto">
          <a:xfrm>
            <a:off x="6780213" y="380999"/>
            <a:ext cx="224392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descr="Diagram&#10;&#10;Description automatically generated">
            <a:extLst>
              <a:ext uri="{FF2B5EF4-FFF2-40B4-BE49-F238E27FC236}">
                <a16:creationId xmlns:a16="http://schemas.microsoft.com/office/drawing/2014/main" id="{BBF0AC29-95FD-9BA3-2736-2A3259A3F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12" y="1706879"/>
            <a:ext cx="6347725" cy="4002898"/>
          </a:xfrm>
          <a:prstGeom prst="rect">
            <a:avLst/>
          </a:prstGeom>
        </p:spPr>
      </p:pic>
      <p:pic>
        <p:nvPicPr>
          <p:cNvPr id="11" name="Picture 2" descr="Logo and Brand Assets — Spotify">
            <a:extLst>
              <a:ext uri="{FF2B5EF4-FFF2-40B4-BE49-F238E27FC236}">
                <a16:creationId xmlns:a16="http://schemas.microsoft.com/office/drawing/2014/main" id="{0EF581FE-6F0E-CC9E-075F-9CC23A870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B908CF19-9D73-B4AC-E3E0-474C78925601}"/>
                  </a:ext>
                </a:extLst>
              </p14:cNvPr>
              <p14:cNvContentPartPr/>
              <p14:nvPr/>
            </p14:nvContentPartPr>
            <p14:xfrm>
              <a:off x="4510329" y="4673535"/>
              <a:ext cx="664920" cy="360"/>
            </p14:xfrm>
          </p:contentPart>
        </mc:Choice>
        <mc:Fallback xmlns="">
          <p:pic>
            <p:nvPicPr>
              <p:cNvPr id="16" name="Ink 15">
                <a:extLst>
                  <a:ext uri="{FF2B5EF4-FFF2-40B4-BE49-F238E27FC236}">
                    <a16:creationId xmlns:a16="http://schemas.microsoft.com/office/drawing/2014/main" id="{B908CF19-9D73-B4AC-E3E0-474C78925601}"/>
                  </a:ext>
                </a:extLst>
              </p:cNvPr>
              <p:cNvPicPr/>
              <p:nvPr/>
            </p:nvPicPr>
            <p:blipFill>
              <a:blip r:embed="rId6"/>
              <a:stretch>
                <a:fillRect/>
              </a:stretch>
            </p:blipFill>
            <p:spPr>
              <a:xfrm>
                <a:off x="4420329" y="4493535"/>
                <a:ext cx="8445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81CC1716-CE7D-D2F7-6C13-4DAD9E5A6574}"/>
                  </a:ext>
                </a:extLst>
              </p14:cNvPr>
              <p14:cNvContentPartPr/>
              <p14:nvPr/>
            </p14:nvContentPartPr>
            <p14:xfrm>
              <a:off x="4753329" y="4998255"/>
              <a:ext cx="793800" cy="360"/>
            </p14:xfrm>
          </p:contentPart>
        </mc:Choice>
        <mc:Fallback xmlns="">
          <p:pic>
            <p:nvPicPr>
              <p:cNvPr id="17" name="Ink 16">
                <a:extLst>
                  <a:ext uri="{FF2B5EF4-FFF2-40B4-BE49-F238E27FC236}">
                    <a16:creationId xmlns:a16="http://schemas.microsoft.com/office/drawing/2014/main" id="{81CC1716-CE7D-D2F7-6C13-4DAD9E5A6574}"/>
                  </a:ext>
                </a:extLst>
              </p:cNvPr>
              <p:cNvPicPr/>
              <p:nvPr/>
            </p:nvPicPr>
            <p:blipFill>
              <a:blip r:embed="rId8"/>
              <a:stretch>
                <a:fillRect/>
              </a:stretch>
            </p:blipFill>
            <p:spPr>
              <a:xfrm>
                <a:off x="4663329" y="4818255"/>
                <a:ext cx="973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1F9C6B44-25F7-6F4D-FF57-E8ADBE801DE3}"/>
                  </a:ext>
                </a:extLst>
              </p14:cNvPr>
              <p14:cNvContentPartPr/>
              <p14:nvPr/>
            </p14:nvContentPartPr>
            <p14:xfrm>
              <a:off x="4894089" y="5466255"/>
              <a:ext cx="710280" cy="360"/>
            </p14:xfrm>
          </p:contentPart>
        </mc:Choice>
        <mc:Fallback xmlns="">
          <p:pic>
            <p:nvPicPr>
              <p:cNvPr id="18" name="Ink 17">
                <a:extLst>
                  <a:ext uri="{FF2B5EF4-FFF2-40B4-BE49-F238E27FC236}">
                    <a16:creationId xmlns:a16="http://schemas.microsoft.com/office/drawing/2014/main" id="{1F9C6B44-25F7-6F4D-FF57-E8ADBE801DE3}"/>
                  </a:ext>
                </a:extLst>
              </p:cNvPr>
              <p:cNvPicPr/>
              <p:nvPr/>
            </p:nvPicPr>
            <p:blipFill>
              <a:blip r:embed="rId10"/>
              <a:stretch>
                <a:fillRect/>
              </a:stretch>
            </p:blipFill>
            <p:spPr>
              <a:xfrm>
                <a:off x="4804089" y="5286255"/>
                <a:ext cx="889920" cy="360000"/>
              </a:xfrm>
              <a:prstGeom prst="rect">
                <a:avLst/>
              </a:prstGeom>
            </p:spPr>
          </p:pic>
        </mc:Fallback>
      </mc:AlternateContent>
      <p:grpSp>
        <p:nvGrpSpPr>
          <p:cNvPr id="10" name="Group 9">
            <a:extLst>
              <a:ext uri="{FF2B5EF4-FFF2-40B4-BE49-F238E27FC236}">
                <a16:creationId xmlns:a16="http://schemas.microsoft.com/office/drawing/2014/main" id="{4C3115B9-74A7-F24F-0A3D-E0807D315F12}"/>
              </a:ext>
            </a:extLst>
          </p:cNvPr>
          <p:cNvGrpSpPr/>
          <p:nvPr/>
        </p:nvGrpSpPr>
        <p:grpSpPr>
          <a:xfrm>
            <a:off x="4255416" y="4336704"/>
            <a:ext cx="1570320" cy="1397160"/>
            <a:chOff x="4255416" y="4336704"/>
            <a:chExt cx="1570320" cy="1397160"/>
          </a:xfrm>
        </p:grpSpPr>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1345F522-9BEE-D6E0-BE49-FFD16524F450}"/>
                    </a:ext>
                  </a:extLst>
                </p14:cNvPr>
                <p14:cNvContentPartPr/>
                <p14:nvPr/>
              </p14:nvContentPartPr>
              <p14:xfrm>
                <a:off x="4299696" y="4336704"/>
                <a:ext cx="1341000" cy="377280"/>
              </p14:xfrm>
            </p:contentPart>
          </mc:Choice>
          <mc:Fallback xmlns="">
            <p:pic>
              <p:nvPicPr>
                <p:cNvPr id="7" name="Ink 6">
                  <a:extLst>
                    <a:ext uri="{FF2B5EF4-FFF2-40B4-BE49-F238E27FC236}">
                      <a16:creationId xmlns:a16="http://schemas.microsoft.com/office/drawing/2014/main" id="{1345F522-9BEE-D6E0-BE49-FFD16524F450}"/>
                    </a:ext>
                  </a:extLst>
                </p:cNvPr>
                <p:cNvPicPr/>
                <p:nvPr/>
              </p:nvPicPr>
              <p:blipFill>
                <a:blip r:embed="rId12"/>
                <a:stretch>
                  <a:fillRect/>
                </a:stretch>
              </p:blipFill>
              <p:spPr>
                <a:xfrm>
                  <a:off x="4281696" y="4319064"/>
                  <a:ext cx="137664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C8C6F6D5-9116-03EE-B921-0F2DC7686A61}"/>
                    </a:ext>
                  </a:extLst>
                </p14:cNvPr>
                <p14:cNvContentPartPr/>
                <p14:nvPr/>
              </p14:nvContentPartPr>
              <p14:xfrm>
                <a:off x="4255416" y="4618224"/>
                <a:ext cx="126360" cy="718200"/>
              </p14:xfrm>
            </p:contentPart>
          </mc:Choice>
          <mc:Fallback xmlns="">
            <p:pic>
              <p:nvPicPr>
                <p:cNvPr id="8" name="Ink 7">
                  <a:extLst>
                    <a:ext uri="{FF2B5EF4-FFF2-40B4-BE49-F238E27FC236}">
                      <a16:creationId xmlns:a16="http://schemas.microsoft.com/office/drawing/2014/main" id="{C8C6F6D5-9116-03EE-B921-0F2DC7686A61}"/>
                    </a:ext>
                  </a:extLst>
                </p:cNvPr>
                <p:cNvPicPr/>
                <p:nvPr/>
              </p:nvPicPr>
              <p:blipFill>
                <a:blip r:embed="rId14"/>
                <a:stretch>
                  <a:fillRect/>
                </a:stretch>
              </p:blipFill>
              <p:spPr>
                <a:xfrm>
                  <a:off x="4237776" y="4600224"/>
                  <a:ext cx="162000" cy="753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58468B4A-6A3B-09E9-F9CC-89B61CC78F51}"/>
                    </a:ext>
                  </a:extLst>
                </p14:cNvPr>
                <p14:cNvContentPartPr/>
                <p14:nvPr/>
              </p14:nvContentPartPr>
              <p14:xfrm>
                <a:off x="4279176" y="4680144"/>
                <a:ext cx="1546560" cy="1053720"/>
              </p14:xfrm>
            </p:contentPart>
          </mc:Choice>
          <mc:Fallback xmlns="">
            <p:pic>
              <p:nvPicPr>
                <p:cNvPr id="9" name="Ink 8">
                  <a:extLst>
                    <a:ext uri="{FF2B5EF4-FFF2-40B4-BE49-F238E27FC236}">
                      <a16:creationId xmlns:a16="http://schemas.microsoft.com/office/drawing/2014/main" id="{58468B4A-6A3B-09E9-F9CC-89B61CC78F51}"/>
                    </a:ext>
                  </a:extLst>
                </p:cNvPr>
                <p:cNvPicPr/>
                <p:nvPr/>
              </p:nvPicPr>
              <p:blipFill>
                <a:blip r:embed="rId16"/>
                <a:stretch>
                  <a:fillRect/>
                </a:stretch>
              </p:blipFill>
              <p:spPr>
                <a:xfrm>
                  <a:off x="4261176" y="4662504"/>
                  <a:ext cx="1582200" cy="1089360"/>
                </a:xfrm>
                <a:prstGeom prst="rect">
                  <a:avLst/>
                </a:prstGeom>
              </p:spPr>
            </p:pic>
          </mc:Fallback>
        </mc:AlternateContent>
      </p:grpSp>
      <p:sp>
        <p:nvSpPr>
          <p:cNvPr id="13" name="TextBox 12">
            <a:extLst>
              <a:ext uri="{FF2B5EF4-FFF2-40B4-BE49-F238E27FC236}">
                <a16:creationId xmlns:a16="http://schemas.microsoft.com/office/drawing/2014/main" id="{6FF0F5FD-FD24-E030-DCE9-FD632694D387}"/>
              </a:ext>
            </a:extLst>
          </p:cNvPr>
          <p:cNvSpPr txBox="1"/>
          <p:nvPr/>
        </p:nvSpPr>
        <p:spPr>
          <a:xfrm>
            <a:off x="150812" y="5846471"/>
            <a:ext cx="6347725" cy="923330"/>
          </a:xfrm>
          <a:prstGeom prst="rect">
            <a:avLst/>
          </a:prstGeom>
          <a:solidFill>
            <a:schemeClr val="accent2"/>
          </a:solidFill>
          <a:ln>
            <a:solidFill>
              <a:schemeClr val="accent1"/>
            </a:solidFill>
          </a:ln>
        </p:spPr>
        <p:txBody>
          <a:bodyPr wrap="square">
            <a:spAutoFit/>
          </a:bodyPr>
          <a:lstStyle/>
          <a:p>
            <a:r>
              <a:rPr lang="en-US" sz="1800" dirty="0"/>
              <a:t>We covered the Discover Weekly Recommendation System, but these techniques are also used in Radio, Pre-Made Playlists, and Artist Recommendations as well!</a:t>
            </a:r>
          </a:p>
        </p:txBody>
      </p:sp>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3FA38A56-9F4B-A389-EB53-4E73960F9C3B}"/>
                  </a:ext>
                </a:extLst>
              </p14:cNvPr>
              <p14:cNvContentPartPr/>
              <p14:nvPr/>
            </p14:nvContentPartPr>
            <p14:xfrm>
              <a:off x="1795442" y="3044221"/>
              <a:ext cx="475560" cy="7560"/>
            </p14:xfrm>
          </p:contentPart>
        </mc:Choice>
        <mc:Fallback xmlns="">
          <p:pic>
            <p:nvPicPr>
              <p:cNvPr id="14" name="Ink 13">
                <a:extLst>
                  <a:ext uri="{FF2B5EF4-FFF2-40B4-BE49-F238E27FC236}">
                    <a16:creationId xmlns:a16="http://schemas.microsoft.com/office/drawing/2014/main" id="{3FA38A56-9F4B-A389-EB53-4E73960F9C3B}"/>
                  </a:ext>
                </a:extLst>
              </p:cNvPr>
              <p:cNvPicPr/>
              <p:nvPr/>
            </p:nvPicPr>
            <p:blipFill>
              <a:blip r:embed="rId18"/>
              <a:stretch>
                <a:fillRect/>
              </a:stretch>
            </p:blipFill>
            <p:spPr>
              <a:xfrm>
                <a:off x="1705802" y="2864221"/>
                <a:ext cx="6552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992AB519-7C5F-7D54-EE6D-2D30E4313B36}"/>
                  </a:ext>
                </a:extLst>
              </p14:cNvPr>
              <p14:cNvContentPartPr/>
              <p14:nvPr/>
            </p14:nvContentPartPr>
            <p14:xfrm>
              <a:off x="1742882" y="3529861"/>
              <a:ext cx="511200" cy="360"/>
            </p14:xfrm>
          </p:contentPart>
        </mc:Choice>
        <mc:Fallback xmlns="">
          <p:pic>
            <p:nvPicPr>
              <p:cNvPr id="15" name="Ink 14">
                <a:extLst>
                  <a:ext uri="{FF2B5EF4-FFF2-40B4-BE49-F238E27FC236}">
                    <a16:creationId xmlns:a16="http://schemas.microsoft.com/office/drawing/2014/main" id="{992AB519-7C5F-7D54-EE6D-2D30E4313B36}"/>
                  </a:ext>
                </a:extLst>
              </p:cNvPr>
              <p:cNvPicPr/>
              <p:nvPr/>
            </p:nvPicPr>
            <p:blipFill>
              <a:blip r:embed="rId20"/>
              <a:stretch>
                <a:fillRect/>
              </a:stretch>
            </p:blipFill>
            <p:spPr>
              <a:xfrm>
                <a:off x="1652882" y="3349861"/>
                <a:ext cx="6908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09344219-9700-E266-1AF7-59EB76094B1B}"/>
                  </a:ext>
                </a:extLst>
              </p14:cNvPr>
              <p14:cNvContentPartPr/>
              <p14:nvPr/>
            </p14:nvContentPartPr>
            <p14:xfrm>
              <a:off x="1762322" y="3975901"/>
              <a:ext cx="504720" cy="4320"/>
            </p14:xfrm>
          </p:contentPart>
        </mc:Choice>
        <mc:Fallback xmlns="">
          <p:pic>
            <p:nvPicPr>
              <p:cNvPr id="22" name="Ink 21">
                <a:extLst>
                  <a:ext uri="{FF2B5EF4-FFF2-40B4-BE49-F238E27FC236}">
                    <a16:creationId xmlns:a16="http://schemas.microsoft.com/office/drawing/2014/main" id="{09344219-9700-E266-1AF7-59EB76094B1B}"/>
                  </a:ext>
                </a:extLst>
              </p:cNvPr>
              <p:cNvPicPr/>
              <p:nvPr/>
            </p:nvPicPr>
            <p:blipFill>
              <a:blip r:embed="rId22"/>
              <a:stretch>
                <a:fillRect/>
              </a:stretch>
            </p:blipFill>
            <p:spPr>
              <a:xfrm>
                <a:off x="1672682" y="3796261"/>
                <a:ext cx="6843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2EC46A89-7531-E27E-2A2E-0063A15FA17E}"/>
                  </a:ext>
                </a:extLst>
              </p14:cNvPr>
              <p14:cNvContentPartPr/>
              <p14:nvPr/>
            </p14:nvContentPartPr>
            <p14:xfrm>
              <a:off x="1742162" y="4497541"/>
              <a:ext cx="603720" cy="30600"/>
            </p14:xfrm>
          </p:contentPart>
        </mc:Choice>
        <mc:Fallback xmlns="">
          <p:pic>
            <p:nvPicPr>
              <p:cNvPr id="26" name="Ink 25">
                <a:extLst>
                  <a:ext uri="{FF2B5EF4-FFF2-40B4-BE49-F238E27FC236}">
                    <a16:creationId xmlns:a16="http://schemas.microsoft.com/office/drawing/2014/main" id="{2EC46A89-7531-E27E-2A2E-0063A15FA17E}"/>
                  </a:ext>
                </a:extLst>
              </p:cNvPr>
              <p:cNvPicPr/>
              <p:nvPr/>
            </p:nvPicPr>
            <p:blipFill>
              <a:blip r:embed="rId24"/>
              <a:stretch>
                <a:fillRect/>
              </a:stretch>
            </p:blipFill>
            <p:spPr>
              <a:xfrm>
                <a:off x="1652162" y="4317901"/>
                <a:ext cx="7833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CC297ADA-788F-F75E-0CDE-5A3EAFDC2E4A}"/>
                  </a:ext>
                </a:extLst>
              </p14:cNvPr>
              <p14:cNvContentPartPr/>
              <p14:nvPr/>
            </p14:nvContentPartPr>
            <p14:xfrm>
              <a:off x="3309602" y="4621021"/>
              <a:ext cx="831960" cy="359640"/>
            </p14:xfrm>
          </p:contentPart>
        </mc:Choice>
        <mc:Fallback xmlns="">
          <p:pic>
            <p:nvPicPr>
              <p:cNvPr id="30" name="Ink 29">
                <a:extLst>
                  <a:ext uri="{FF2B5EF4-FFF2-40B4-BE49-F238E27FC236}">
                    <a16:creationId xmlns:a16="http://schemas.microsoft.com/office/drawing/2014/main" id="{CC297ADA-788F-F75E-0CDE-5A3EAFDC2E4A}"/>
                  </a:ext>
                </a:extLst>
              </p:cNvPr>
              <p:cNvPicPr/>
              <p:nvPr/>
            </p:nvPicPr>
            <p:blipFill>
              <a:blip r:embed="rId26"/>
              <a:stretch>
                <a:fillRect/>
              </a:stretch>
            </p:blipFill>
            <p:spPr>
              <a:xfrm>
                <a:off x="3219962" y="4441021"/>
                <a:ext cx="1011600" cy="719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Ink 11">
                <a:extLst>
                  <a:ext uri="{FF2B5EF4-FFF2-40B4-BE49-F238E27FC236}">
                    <a16:creationId xmlns:a16="http://schemas.microsoft.com/office/drawing/2014/main" id="{D41063CA-1F74-EBF3-BB12-313213BB2871}"/>
                  </a:ext>
                </a:extLst>
              </p14:cNvPr>
              <p14:cNvContentPartPr/>
              <p14:nvPr/>
            </p14:nvContentPartPr>
            <p14:xfrm>
              <a:off x="1571269" y="4256040"/>
              <a:ext cx="797760" cy="561600"/>
            </p14:xfrm>
          </p:contentPart>
        </mc:Choice>
        <mc:Fallback>
          <p:pic>
            <p:nvPicPr>
              <p:cNvPr id="12" name="Ink 11">
                <a:extLst>
                  <a:ext uri="{FF2B5EF4-FFF2-40B4-BE49-F238E27FC236}">
                    <a16:creationId xmlns:a16="http://schemas.microsoft.com/office/drawing/2014/main" id="{D41063CA-1F74-EBF3-BB12-313213BB2871}"/>
                  </a:ext>
                </a:extLst>
              </p:cNvPr>
              <p:cNvPicPr/>
              <p:nvPr/>
            </p:nvPicPr>
            <p:blipFill>
              <a:blip r:embed="rId28"/>
              <a:stretch>
                <a:fillRect/>
              </a:stretch>
            </p:blipFill>
            <p:spPr>
              <a:xfrm>
                <a:off x="1562629" y="4247040"/>
                <a:ext cx="815400" cy="579240"/>
              </a:xfrm>
              <a:prstGeom prst="rect">
                <a:avLst/>
              </a:prstGeom>
            </p:spPr>
          </p:pic>
        </mc:Fallback>
      </mc:AlternateContent>
    </p:spTree>
    <p:extLst>
      <p:ext uri="{BB962C8B-B14F-4D97-AF65-F5344CB8AC3E}">
        <p14:creationId xmlns:p14="http://schemas.microsoft.com/office/powerpoint/2010/main" val="346137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25BB-14BA-E194-0CCE-5617B9A2145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320FF4-980B-B08D-7205-7C0632F9DF82}"/>
              </a:ext>
            </a:extLst>
          </p:cNvPr>
          <p:cNvSpPr>
            <a:spLocks noGrp="1"/>
          </p:cNvSpPr>
          <p:nvPr>
            <p:ph idx="1"/>
          </p:nvPr>
        </p:nvSpPr>
        <p:spPr>
          <a:xfrm>
            <a:off x="1218883" y="1701796"/>
            <a:ext cx="10742929" cy="5156203"/>
          </a:xfrm>
        </p:spPr>
        <p:txBody>
          <a:bodyPr>
            <a:noAutofit/>
          </a:bodyPr>
          <a:lstStyle/>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“Spotify revenue and Usage Statistics (2022),” </a:t>
            </a:r>
            <a:r>
              <a:rPr lang="en-US" sz="1100" i="1" dirty="0">
                <a:effectLst/>
                <a:latin typeface="Times New Roman" panose="02020603050405020304" pitchFamily="18" charset="0"/>
                <a:ea typeface="MS Mincho" panose="02020609040205080304" pitchFamily="49" charset="-128"/>
              </a:rPr>
              <a:t>Business of Apps</a:t>
            </a:r>
            <a:r>
              <a:rPr lang="en-US" sz="1100" dirty="0">
                <a:effectLst/>
                <a:latin typeface="Times New Roman" panose="02020603050405020304" pitchFamily="18" charset="0"/>
                <a:ea typeface="MS Mincho" panose="02020609040205080304" pitchFamily="49" charset="-128"/>
              </a:rPr>
              <a:t>, 06-Sep-2022. [Online]. Available: https://www.businessofapps.com/data/spotify-statistics/. [Accessed: 18-Oct-2022].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S. Dieleman, “Recommending Music on Spotify with Deep Learning,” </a:t>
            </a:r>
            <a:r>
              <a:rPr lang="en-US" sz="1100" i="1" dirty="0">
                <a:effectLst/>
                <a:latin typeface="Times New Roman" panose="02020603050405020304" pitchFamily="18" charset="0"/>
                <a:ea typeface="MS Mincho" panose="02020609040205080304" pitchFamily="49" charset="-128"/>
              </a:rPr>
              <a:t>benanne</a:t>
            </a:r>
            <a:r>
              <a:rPr lang="en-US" sz="1100" dirty="0">
                <a:effectLst/>
                <a:latin typeface="Times New Roman" panose="02020603050405020304" pitchFamily="18" charset="0"/>
                <a:ea typeface="MS Mincho" panose="02020609040205080304" pitchFamily="49" charset="-128"/>
              </a:rPr>
              <a:t>, 05-Aug-2014. .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T. Hodgson, “Spotify and the democratization of music,” </a:t>
            </a:r>
            <a:r>
              <a:rPr lang="en-US" sz="1100" i="1" dirty="0">
                <a:effectLst/>
                <a:latin typeface="Times New Roman" panose="02020603050405020304" pitchFamily="18" charset="0"/>
                <a:ea typeface="MS Mincho" panose="02020609040205080304" pitchFamily="49" charset="-128"/>
              </a:rPr>
              <a:t>Popular Music</a:t>
            </a:r>
            <a:r>
              <a:rPr lang="en-US" sz="1100" dirty="0">
                <a:effectLst/>
                <a:latin typeface="Times New Roman" panose="02020603050405020304" pitchFamily="18" charset="0"/>
                <a:ea typeface="MS Mincho" panose="02020609040205080304" pitchFamily="49" charset="-128"/>
              </a:rPr>
              <a:t>, vol. 40, no. 1, pp. 1–17, 2021.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M. Madathil, “Music recommendation system spotify - collaborative filtering,” 2017. [Online]. Available: https://hpac.cs.umu.se/teaching/sem-mus-17/Reports/Madathil.pdf.  [Accessed: 16-Oct-2022].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A. E. Nixon, “Building a memory based collaborative filtering recommender,” </a:t>
            </a:r>
            <a:r>
              <a:rPr lang="en-US" sz="1100" i="1" dirty="0">
                <a:effectLst/>
                <a:latin typeface="Times New Roman" panose="02020603050405020304" pitchFamily="18" charset="0"/>
                <a:ea typeface="MS Mincho" panose="02020609040205080304" pitchFamily="49" charset="-128"/>
              </a:rPr>
              <a:t>Medium</a:t>
            </a:r>
            <a:r>
              <a:rPr lang="en-US" sz="1100" dirty="0">
                <a:effectLst/>
                <a:latin typeface="Times New Roman" panose="02020603050405020304" pitchFamily="18" charset="0"/>
                <a:ea typeface="MS Mincho" panose="02020609040205080304" pitchFamily="49" charset="-128"/>
              </a:rPr>
              <a:t>, 25-Feb-2021. [Online]. Available: https://towardsdatascience.com/how-does-collaborative-filtering-work-da56ea94e331. [Accessed: 18-Oct-2022].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Y. Ding and C. Liu. “Exploring drawbacks in music recommendation systems”. Bachelor Thesis in Informatics, 2015.</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IBM Cloud Education, “What is natural language processing?,” </a:t>
            </a:r>
            <a:r>
              <a:rPr lang="en-US" sz="1100" i="1" dirty="0">
                <a:effectLst/>
                <a:latin typeface="Times New Roman" panose="02020603050405020304" pitchFamily="18" charset="0"/>
                <a:ea typeface="MS Mincho" panose="02020609040205080304" pitchFamily="49" charset="-128"/>
              </a:rPr>
              <a:t>IBM</a:t>
            </a:r>
            <a:r>
              <a:rPr lang="en-US" sz="1100" dirty="0">
                <a:effectLst/>
                <a:latin typeface="Times New Roman" panose="02020603050405020304" pitchFamily="18" charset="0"/>
                <a:ea typeface="MS Mincho" panose="02020609040205080304" pitchFamily="49" charset="-128"/>
              </a:rPr>
              <a:t>. [Online]. Available: https://www.ibm.com/cloud/learn/natural-language-processing. [Accessed: 16-Oct-2022].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P. Daru, “Spotify's algorithm,” </a:t>
            </a:r>
            <a:r>
              <a:rPr lang="en-US" sz="1100" i="1" dirty="0">
                <a:effectLst/>
                <a:latin typeface="Times New Roman" panose="02020603050405020304" pitchFamily="18" charset="0"/>
                <a:ea typeface="MS Mincho" panose="02020609040205080304" pitchFamily="49" charset="-128"/>
              </a:rPr>
              <a:t>djinit.ai</a:t>
            </a:r>
            <a:r>
              <a:rPr lang="en-US" sz="1100" dirty="0">
                <a:effectLst/>
                <a:latin typeface="Times New Roman" panose="02020603050405020304" pitchFamily="18" charset="0"/>
                <a:ea typeface="MS Mincho" panose="02020609040205080304" pitchFamily="49" charset="-128"/>
              </a:rPr>
              <a:t>, 16-Apr-2020. [Online]. Available: https://djinit-ai.github.io/2020/04/16/Spotify%27s-algorithm.html. [Accessed: 18-Oct-2022].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S. Ciocca, “How does Spotify know you so well?,” </a:t>
            </a:r>
            <a:r>
              <a:rPr lang="en-US" sz="1100" i="1" dirty="0">
                <a:effectLst/>
                <a:latin typeface="Times New Roman" panose="02020603050405020304" pitchFamily="18" charset="0"/>
                <a:ea typeface="MS Mincho" panose="02020609040205080304" pitchFamily="49" charset="-128"/>
              </a:rPr>
              <a:t>Medium</a:t>
            </a:r>
            <a:r>
              <a:rPr lang="en-US" sz="1100" dirty="0">
                <a:effectLst/>
                <a:latin typeface="Times New Roman" panose="02020603050405020304" pitchFamily="18" charset="0"/>
                <a:ea typeface="MS Mincho" panose="02020609040205080304" pitchFamily="49" charset="-128"/>
              </a:rPr>
              <a:t>, 08-Apr-2020. [Online]. Available: https://medium.com/s/story/spotifys-discover-weekly-how-machine-learning-finds-your-new-music-19a41ab76efe. [Accessed: 18-Oct-2022].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K. O'Shea and R. Nash, “An introduction to Convolutional Neural Networks,” </a:t>
            </a:r>
            <a:r>
              <a:rPr lang="en-US" sz="1100" i="1" dirty="0">
                <a:effectLst/>
                <a:latin typeface="Times New Roman" panose="02020603050405020304" pitchFamily="18" charset="0"/>
                <a:ea typeface="MS Mincho" panose="02020609040205080304" pitchFamily="49" charset="-128"/>
              </a:rPr>
              <a:t>arXiv.org</a:t>
            </a:r>
            <a:r>
              <a:rPr lang="en-US" sz="1100" dirty="0">
                <a:effectLst/>
                <a:latin typeface="Times New Roman" panose="02020603050405020304" pitchFamily="18" charset="0"/>
                <a:ea typeface="MS Mincho" panose="02020609040205080304" pitchFamily="49" charset="-128"/>
              </a:rPr>
              <a:t>, 02-Dec-2015. [Online]. Available: https://arxiv.org/abs/1511.08458. [Accessed: 18-Oct-2022]. </a:t>
            </a: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V. Murali, “Building Data Pipelines for music recommendations at Spotify,” </a:t>
            </a:r>
            <a:r>
              <a:rPr lang="en-US" sz="1100" i="1" dirty="0">
                <a:effectLst/>
                <a:latin typeface="Times New Roman" panose="02020603050405020304" pitchFamily="18" charset="0"/>
                <a:ea typeface="Times New Roman" panose="02020603050405020304" pitchFamily="18" charset="0"/>
              </a:rPr>
              <a:t>SlideShare</a:t>
            </a:r>
            <a:r>
              <a:rPr lang="en-US" sz="1100" dirty="0">
                <a:effectLst/>
                <a:latin typeface="Times New Roman" panose="02020603050405020304" pitchFamily="18" charset="0"/>
                <a:ea typeface="Times New Roman" panose="02020603050405020304" pitchFamily="18" charset="0"/>
              </a:rPr>
              <a:t>, 2015. [Online]. Available: https://www.slideshare.net/vidhyamurali/building-data-pipelines-for-music-recommendations-at-spotify. [Accessed: 18-Oct-2022]. </a:t>
            </a:r>
          </a:p>
          <a:p>
            <a:pPr marL="34290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rPr>
              <a:t>A. Pasick, “The magic that makes Spotify's discover weekly playlists so damn good,” </a:t>
            </a:r>
            <a:r>
              <a:rPr lang="en-US" sz="1100" i="1" dirty="0">
                <a:effectLst/>
              </a:rPr>
              <a:t>Quartz</a:t>
            </a:r>
            <a:r>
              <a:rPr lang="en-US" sz="1100" dirty="0">
                <a:effectLst/>
              </a:rPr>
              <a:t>. [Online]. Available: https://qz.com/571007/the-magic-that-makes-spotifys-discover-weekly-playlists-so-damn-good/. [Accessed: 18-Oct-2022]. </a:t>
            </a:r>
          </a:p>
          <a:p>
            <a:pPr marL="342900" indent="-342900">
              <a:lnSpc>
                <a:spcPct val="10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rPr>
              <a:t>“Mexstep &amp; Friends,” </a:t>
            </a:r>
            <a:r>
              <a:rPr lang="en-US" sz="1100" i="1" dirty="0">
                <a:effectLst/>
              </a:rPr>
              <a:t>KRTU Indie Overnight</a:t>
            </a:r>
            <a:r>
              <a:rPr lang="en-US" sz="1100" dirty="0">
                <a:effectLst/>
              </a:rPr>
              <a:t>, 06-Oct-2022. [Online]. Available: http://www.krtuindie.org/blog. [Accessed: 18-Oct-2022]. </a:t>
            </a:r>
          </a:p>
          <a:p>
            <a:pPr marL="342900" indent="-342900">
              <a:lnSpc>
                <a:spcPct val="100000"/>
              </a:lnSpc>
              <a:spcBef>
                <a:spcPts val="0"/>
              </a:spcBef>
              <a:spcAft>
                <a:spcPts val="250"/>
              </a:spcAft>
              <a:buSzPts val="800"/>
              <a:buFont typeface="Times New Roman" panose="02020603050405020304" pitchFamily="18" charset="0"/>
              <a:buAutoNum type="arabicPeriod"/>
              <a:tabLst>
                <a:tab pos="228600" algn="l"/>
              </a:tabLst>
            </a:pPr>
            <a:endParaRPr lang="en-US" sz="1100" dirty="0">
              <a:effectLst/>
            </a:endParaRPr>
          </a:p>
          <a:p>
            <a:pPr marL="342900" indent="-342900">
              <a:lnSpc>
                <a:spcPct val="100000"/>
              </a:lnSpc>
              <a:spcBef>
                <a:spcPts val="0"/>
              </a:spcBef>
              <a:spcAft>
                <a:spcPts val="250"/>
              </a:spcAft>
              <a:buSzPts val="800"/>
              <a:buFont typeface="Times New Roman" panose="02020603050405020304" pitchFamily="18" charset="0"/>
              <a:buAutoNum type="arabicPeriod"/>
              <a:tabLst>
                <a:tab pos="228600" algn="l"/>
              </a:tabLst>
            </a:pPr>
            <a:endParaRPr lang="en-US" sz="1100" dirty="0">
              <a:effectLst/>
            </a:endParaRPr>
          </a:p>
          <a:p>
            <a:pPr marL="342900" marR="0" lvl="0" indent="-342900">
              <a:lnSpc>
                <a:spcPct val="100000"/>
              </a:lnSpc>
              <a:spcBef>
                <a:spcPts val="0"/>
              </a:spcBef>
              <a:spcAft>
                <a:spcPts val="250"/>
              </a:spcAft>
              <a:buSzPts val="800"/>
              <a:buFont typeface="Times New Roman" panose="02020603050405020304" pitchFamily="18" charset="0"/>
              <a:buAutoNum type="arabicPeriod"/>
              <a:tabLst>
                <a:tab pos="228600" algn="l"/>
              </a:tabLst>
            </a:pPr>
            <a:endParaRPr lang="en-US" sz="1100" dirty="0">
              <a:effectLst/>
              <a:latin typeface="Times New Roman" panose="02020603050405020304" pitchFamily="18" charset="0"/>
              <a:ea typeface="Times New Roman" panose="02020603050405020304" pitchFamily="18" charset="0"/>
            </a:endParaRPr>
          </a:p>
          <a:p>
            <a:pPr marL="0" marR="0" lvl="0" indent="0">
              <a:lnSpc>
                <a:spcPct val="100000"/>
              </a:lnSpc>
              <a:spcBef>
                <a:spcPts val="0"/>
              </a:spcBef>
              <a:spcAft>
                <a:spcPts val="250"/>
              </a:spcAft>
              <a:buSzPts val="800"/>
              <a:buNone/>
              <a:tabLst>
                <a:tab pos="228600" algn="l"/>
              </a:tabLst>
            </a:pPr>
            <a:endParaRPr lang="en-US" sz="1100" dirty="0">
              <a:effectLst/>
              <a:latin typeface="Times New Roman" panose="02020603050405020304" pitchFamily="18" charset="0"/>
              <a:ea typeface="Times New Roman" panose="02020603050405020304" pitchFamily="18" charset="0"/>
            </a:endParaRPr>
          </a:p>
          <a:p>
            <a:pPr>
              <a:lnSpc>
                <a:spcPct val="100000"/>
              </a:lnSpc>
            </a:pPr>
            <a:endParaRPr lang="en-US" sz="1100" b="0" i="0" u="sng" dirty="0">
              <a:solidFill>
                <a:srgbClr val="8AB4F8"/>
              </a:solidFill>
              <a:effectLst/>
              <a:latin typeface="Roboto" panose="02000000000000000000" pitchFamily="2" charset="0"/>
              <a:hlinkClick r:id="rId2"/>
            </a:endParaRPr>
          </a:p>
          <a:p>
            <a:pPr>
              <a:lnSpc>
                <a:spcPct val="100000"/>
              </a:lnSpc>
            </a:pPr>
            <a:endParaRPr lang="en-US" sz="1100" dirty="0"/>
          </a:p>
        </p:txBody>
      </p:sp>
      <p:pic>
        <p:nvPicPr>
          <p:cNvPr id="4" name="Picture 2" descr="Logo and Brand Assets — Spotify">
            <a:extLst>
              <a:ext uri="{FF2B5EF4-FFF2-40B4-BE49-F238E27FC236}">
                <a16:creationId xmlns:a16="http://schemas.microsoft.com/office/drawing/2014/main" id="{687C51C0-F455-1E0D-4856-294D24A6E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96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What is Spotify?</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18883" y="1701797"/>
            <a:ext cx="4265929" cy="2717803"/>
          </a:xfrm>
        </p:spPr>
        <p:txBody>
          <a:bodyPr>
            <a:normAutofit fontScale="70000" lnSpcReduction="20000"/>
          </a:bodyPr>
          <a:lstStyle/>
          <a:p>
            <a:r>
              <a:rPr lang="en-US" dirty="0"/>
              <a:t>World’s most popular on-demand music streaming service</a:t>
            </a:r>
          </a:p>
          <a:p>
            <a:r>
              <a:rPr lang="en-US" dirty="0"/>
              <a:t>422 million active users as of Q1 2022</a:t>
            </a:r>
          </a:p>
          <a:p>
            <a:r>
              <a:rPr lang="en-US" dirty="0"/>
              <a:t>188 million users who subscribe to Spotify’s services</a:t>
            </a:r>
          </a:p>
          <a:p>
            <a:r>
              <a:rPr lang="en-US" dirty="0"/>
              <a:t>Offers access to digital items such as music, podcasts, and videos from creators from all over the world</a:t>
            </a:r>
          </a:p>
          <a:p>
            <a:endParaRPr lang="en-US" dirty="0"/>
          </a:p>
          <a:p>
            <a:endParaRPr lang="en-US" dirty="0"/>
          </a:p>
        </p:txBody>
      </p:sp>
      <p:pic>
        <p:nvPicPr>
          <p:cNvPr id="10" name="Picture 9" descr="Graphical user interface, website&#10;&#10;Description automatically generated">
            <a:extLst>
              <a:ext uri="{FF2B5EF4-FFF2-40B4-BE49-F238E27FC236}">
                <a16:creationId xmlns:a16="http://schemas.microsoft.com/office/drawing/2014/main" id="{B5942DEC-8994-2F92-AE91-8F2079FC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011" y="2133600"/>
            <a:ext cx="6170654" cy="4038600"/>
          </a:xfrm>
          <a:prstGeom prst="rect">
            <a:avLst/>
          </a:prstGeom>
        </p:spPr>
      </p:pic>
      <p:sp>
        <p:nvSpPr>
          <p:cNvPr id="11" name="TextBox 10">
            <a:extLst>
              <a:ext uri="{FF2B5EF4-FFF2-40B4-BE49-F238E27FC236}">
                <a16:creationId xmlns:a16="http://schemas.microsoft.com/office/drawing/2014/main" id="{374028CF-4E74-D6BC-10CF-D2BDE76B2DB4}"/>
              </a:ext>
            </a:extLst>
          </p:cNvPr>
          <p:cNvSpPr txBox="1"/>
          <p:nvPr/>
        </p:nvSpPr>
        <p:spPr>
          <a:xfrm>
            <a:off x="7618412" y="1381780"/>
            <a:ext cx="2866875" cy="523220"/>
          </a:xfrm>
          <a:prstGeom prst="rect">
            <a:avLst/>
          </a:prstGeom>
          <a:noFill/>
          <a:ln>
            <a:solidFill>
              <a:schemeClr val="accent1"/>
            </a:solidFill>
          </a:ln>
        </p:spPr>
        <p:txBody>
          <a:bodyPr wrap="none" rtlCol="0">
            <a:spAutoFit/>
          </a:bodyPr>
          <a:lstStyle/>
          <a:p>
            <a:r>
              <a:rPr lang="en-US" sz="2800" dirty="0"/>
              <a:t>Spotify Homepage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834D5669-A703-2CEE-35C5-396F31CC5ED6}"/>
              </a:ext>
            </a:extLst>
          </p:cNvPr>
          <p:cNvSpPr/>
          <p:nvPr/>
        </p:nvSpPr>
        <p:spPr>
          <a:xfrm>
            <a:off x="862063" y="4463600"/>
            <a:ext cx="4316650" cy="1403800"/>
          </a:xfrm>
          <a:prstGeom prst="roundRect">
            <a:avLst>
              <a:gd name="adj" fmla="val 1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3" name="Title 12"/>
          <p:cNvSpPr>
            <a:spLocks noGrp="1"/>
          </p:cNvSpPr>
          <p:nvPr>
            <p:ph type="title"/>
          </p:nvPr>
        </p:nvSpPr>
        <p:spPr/>
        <p:txBody>
          <a:bodyPr/>
          <a:lstStyle/>
          <a:p>
            <a:r>
              <a:rPr lang="en-US" dirty="0"/>
              <a:t>Introduction: What is Discover Weekly?</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989013" y="1701797"/>
            <a:ext cx="4495800" cy="2717803"/>
          </a:xfrm>
        </p:spPr>
        <p:txBody>
          <a:bodyPr>
            <a:normAutofit fontScale="70000" lnSpcReduction="20000"/>
          </a:bodyPr>
          <a:lstStyle/>
          <a:p>
            <a:r>
              <a:rPr lang="en-US" dirty="0"/>
              <a:t>Spotify’s Discover Weekly is a music recommendation system that curates a unique playlist of songs tailored to a user’s interests and personality.</a:t>
            </a:r>
          </a:p>
          <a:p>
            <a:r>
              <a:rPr lang="en-US" dirty="0"/>
              <a:t>Launched in July 2015</a:t>
            </a:r>
          </a:p>
          <a:p>
            <a:r>
              <a:rPr lang="en-US" dirty="0"/>
              <a:t>30 songs</a:t>
            </a:r>
          </a:p>
          <a:p>
            <a:r>
              <a:rPr lang="en-US" dirty="0"/>
              <a:t>Updates every Monday with a new set of songs</a:t>
            </a:r>
          </a:p>
          <a:p>
            <a:endParaRPr lang="en-US" dirty="0"/>
          </a:p>
          <a:p>
            <a:endParaRPr lang="en-US" dirty="0"/>
          </a:p>
        </p:txBody>
      </p:sp>
      <p:sp>
        <p:nvSpPr>
          <p:cNvPr id="11" name="TextBox 10">
            <a:extLst>
              <a:ext uri="{FF2B5EF4-FFF2-40B4-BE49-F238E27FC236}">
                <a16:creationId xmlns:a16="http://schemas.microsoft.com/office/drawing/2014/main" id="{374028CF-4E74-D6BC-10CF-D2BDE76B2DB4}"/>
              </a:ext>
            </a:extLst>
          </p:cNvPr>
          <p:cNvSpPr txBox="1"/>
          <p:nvPr/>
        </p:nvSpPr>
        <p:spPr>
          <a:xfrm>
            <a:off x="7000077" y="1509864"/>
            <a:ext cx="3674532" cy="523220"/>
          </a:xfrm>
          <a:prstGeom prst="rect">
            <a:avLst/>
          </a:prstGeom>
          <a:noFill/>
          <a:ln>
            <a:solidFill>
              <a:schemeClr val="accent1"/>
            </a:solidFill>
          </a:ln>
        </p:spPr>
        <p:txBody>
          <a:bodyPr wrap="none" rtlCol="0">
            <a:spAutoFit/>
          </a:bodyPr>
          <a:lstStyle/>
          <a:p>
            <a:r>
              <a:rPr lang="en-US" sz="2800" dirty="0"/>
              <a:t>Discover Weekly Playlist</a:t>
            </a:r>
          </a:p>
        </p:txBody>
      </p:sp>
      <p:pic>
        <p:nvPicPr>
          <p:cNvPr id="3" name="Picture 2" descr="A screenshot of a video game&#10;&#10;Description automatically generated">
            <a:extLst>
              <a:ext uri="{FF2B5EF4-FFF2-40B4-BE49-F238E27FC236}">
                <a16:creationId xmlns:a16="http://schemas.microsoft.com/office/drawing/2014/main" id="{E87C74A9-3FB8-16B3-5125-37B5BA1C403A}"/>
              </a:ext>
            </a:extLst>
          </p:cNvPr>
          <p:cNvPicPr>
            <a:picLocks noChangeAspect="1"/>
          </p:cNvPicPr>
          <p:nvPr/>
        </p:nvPicPr>
        <p:blipFill rotWithShape="1">
          <a:blip r:embed="rId4">
            <a:extLst>
              <a:ext uri="{28A0092B-C50C-407E-A947-70E740481C1C}">
                <a14:useLocalDpi xmlns:a14="http://schemas.microsoft.com/office/drawing/2010/main" val="0"/>
              </a:ext>
            </a:extLst>
          </a:blip>
          <a:srcRect b="10727"/>
          <a:stretch/>
        </p:blipFill>
        <p:spPr>
          <a:xfrm>
            <a:off x="5713411" y="2209800"/>
            <a:ext cx="6247863" cy="4149603"/>
          </a:xfrm>
          <a:prstGeom prst="rect">
            <a:avLst/>
          </a:prstGeom>
        </p:spPr>
      </p:pic>
      <p:grpSp>
        <p:nvGrpSpPr>
          <p:cNvPr id="8" name="Group 7">
            <a:extLst>
              <a:ext uri="{FF2B5EF4-FFF2-40B4-BE49-F238E27FC236}">
                <a16:creationId xmlns:a16="http://schemas.microsoft.com/office/drawing/2014/main" id="{845FD9A3-6403-BF6F-8FBD-F5520A14E02B}"/>
              </a:ext>
            </a:extLst>
          </p:cNvPr>
          <p:cNvGrpSpPr/>
          <p:nvPr/>
        </p:nvGrpSpPr>
        <p:grpSpPr>
          <a:xfrm rot="372725">
            <a:off x="5049412" y="4720803"/>
            <a:ext cx="870799" cy="870799"/>
            <a:chOff x="3445850" y="1015932"/>
            <a:chExt cx="870799" cy="870799"/>
          </a:xfrm>
        </p:grpSpPr>
        <p:sp>
          <p:nvSpPr>
            <p:cNvPr id="9" name="Down Arrow 8">
              <a:extLst>
                <a:ext uri="{FF2B5EF4-FFF2-40B4-BE49-F238E27FC236}">
                  <a16:creationId xmlns:a16="http://schemas.microsoft.com/office/drawing/2014/main" id="{A8EB61D3-80E3-2E6B-57D1-711CB371DC03}"/>
                </a:ext>
              </a:extLst>
            </p:cNvPr>
            <p:cNvSpPr/>
            <p:nvPr/>
          </p:nvSpPr>
          <p:spPr>
            <a:xfrm rot="15859870">
              <a:off x="3445850" y="1015932"/>
              <a:ext cx="870799" cy="870799"/>
            </a:xfrm>
            <a:prstGeom prst="downArrow">
              <a:avLst>
                <a:gd name="adj1" fmla="val 55000"/>
                <a:gd name="adj2" fmla="val 45000"/>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2" name="Down Arrow 6">
              <a:extLst>
                <a:ext uri="{FF2B5EF4-FFF2-40B4-BE49-F238E27FC236}">
                  <a16:creationId xmlns:a16="http://schemas.microsoft.com/office/drawing/2014/main" id="{248487E9-174E-A25A-ED53-78BEEB7ADC5A}"/>
                </a:ext>
              </a:extLst>
            </p:cNvPr>
            <p:cNvSpPr txBox="1"/>
            <p:nvPr/>
          </p:nvSpPr>
          <p:spPr>
            <a:xfrm rot="15859870">
              <a:off x="3534546" y="1134338"/>
              <a:ext cx="478939" cy="6552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18" name="TextBox 17">
            <a:extLst>
              <a:ext uri="{FF2B5EF4-FFF2-40B4-BE49-F238E27FC236}">
                <a16:creationId xmlns:a16="http://schemas.microsoft.com/office/drawing/2014/main" id="{BCC5E5AC-DAD6-0478-3E19-AD19E901F747}"/>
              </a:ext>
            </a:extLst>
          </p:cNvPr>
          <p:cNvSpPr txBox="1"/>
          <p:nvPr/>
        </p:nvSpPr>
        <p:spPr>
          <a:xfrm>
            <a:off x="989013" y="4419600"/>
            <a:ext cx="4056290" cy="1809726"/>
          </a:xfrm>
          <a:prstGeom prst="rect">
            <a:avLst/>
          </a:prstGeom>
          <a:noFill/>
        </p:spPr>
        <p:txBody>
          <a:bodyPr wrap="square" rtlCol="0">
            <a:spAutoFit/>
          </a:bodyPr>
          <a:lstStyle/>
          <a:p>
            <a:pPr marL="0" lvl="0" indent="0" algn="l" defTabSz="2578100">
              <a:lnSpc>
                <a:spcPct val="90000"/>
              </a:lnSpc>
              <a:spcBef>
                <a:spcPct val="0"/>
              </a:spcBef>
              <a:spcAft>
                <a:spcPct val="35000"/>
              </a:spcAft>
              <a:buNone/>
            </a:pPr>
            <a:r>
              <a:rPr lang="en-US" sz="1800" dirty="0"/>
              <a:t>Consists of songs from genres I often listen to, such as: indie rock, post-punk, pop, and more.</a:t>
            </a:r>
          </a:p>
          <a:p>
            <a:pPr marL="0" lvl="0" indent="0" algn="l" defTabSz="2578100">
              <a:lnSpc>
                <a:spcPct val="90000"/>
              </a:lnSpc>
              <a:spcBef>
                <a:spcPct val="0"/>
              </a:spcBef>
              <a:spcAft>
                <a:spcPct val="35000"/>
              </a:spcAft>
              <a:buNone/>
            </a:pPr>
            <a:r>
              <a:rPr lang="en-US" sz="1800" kern="1200" dirty="0"/>
              <a:t>Also</a:t>
            </a:r>
            <a:r>
              <a:rPr lang="en-US" sz="1800" dirty="0"/>
              <a:t>, </a:t>
            </a:r>
            <a:r>
              <a:rPr lang="en-US" sz="1800" kern="1200" dirty="0"/>
              <a:t>will recommend new songs from bands I have liked.</a:t>
            </a:r>
          </a:p>
          <a:p>
            <a:endParaRPr lang="en-US" sz="1800" dirty="0"/>
          </a:p>
        </p:txBody>
      </p:sp>
    </p:spTree>
    <p:extLst>
      <p:ext uri="{BB962C8B-B14F-4D97-AF65-F5344CB8AC3E}">
        <p14:creationId xmlns:p14="http://schemas.microsoft.com/office/powerpoint/2010/main" val="365846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4412" y="1308129"/>
            <a:ext cx="5287246" cy="1223963"/>
          </a:xfrm>
        </p:spPr>
        <p:txBody>
          <a:bodyPr/>
          <a:lstStyle/>
          <a:p>
            <a:r>
              <a:rPr lang="en-US" dirty="0"/>
              <a:t>Basic Outline of Discover Weekly</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5912565" y="2990019"/>
            <a:ext cx="5287247" cy="2953581"/>
          </a:xfrm>
        </p:spPr>
        <p:txBody>
          <a:bodyPr>
            <a:normAutofit fontScale="85000" lnSpcReduction="20000"/>
          </a:bodyPr>
          <a:lstStyle/>
          <a:p>
            <a:r>
              <a:rPr lang="en-US" dirty="0"/>
              <a:t>Every Monday morning, Spotify’s recommendation system will use your listening data (taste profile) to find songs that fit your profile, but that you have never listened to before.</a:t>
            </a:r>
          </a:p>
          <a:p>
            <a:r>
              <a:rPr lang="en-US" dirty="0"/>
              <a:t>Spotify’s system makes sure to recommend ‘similar’ songs that are also new or unpopular, not just whatever song is popular at the time.</a:t>
            </a:r>
          </a:p>
        </p:txBody>
      </p:sp>
      <p:pic>
        <p:nvPicPr>
          <p:cNvPr id="2" name="Picture 2">
            <a:extLst>
              <a:ext uri="{FF2B5EF4-FFF2-40B4-BE49-F238E27FC236}">
                <a16:creationId xmlns:a16="http://schemas.microsoft.com/office/drawing/2014/main" id="{22970A5B-E6D7-CCAD-9DA7-34E97AC6C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11675" cy="688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36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Spotify Recommendation Pipeline</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468930" y="1600200"/>
            <a:ext cx="5332729" cy="2717803"/>
          </a:xfrm>
        </p:spPr>
        <p:txBody>
          <a:bodyPr>
            <a:normAutofit fontScale="92500" lnSpcReduction="10000"/>
          </a:bodyPr>
          <a:lstStyle/>
          <a:p>
            <a:r>
              <a:rPr lang="en-US" dirty="0"/>
              <a:t>Discover Weekly is created from Spotify’s Recommendation Engine, which is based on three main Machine Learning techniques:</a:t>
            </a:r>
          </a:p>
          <a:p>
            <a:pPr lvl="1"/>
            <a:r>
              <a:rPr lang="en-US" dirty="0"/>
              <a:t> Collaborative Filtering</a:t>
            </a:r>
          </a:p>
          <a:p>
            <a:pPr lvl="1"/>
            <a:r>
              <a:rPr lang="en-US" dirty="0"/>
              <a:t> Natural Language Processing (NLP)</a:t>
            </a:r>
          </a:p>
          <a:p>
            <a:pPr lvl="1"/>
            <a:r>
              <a:rPr lang="en-US" dirty="0"/>
              <a:t>Raw Audio Modeling</a:t>
            </a:r>
          </a:p>
          <a:p>
            <a:pPr marL="377886" lvl="1" indent="0">
              <a:buNone/>
            </a:pPr>
            <a:endParaRPr lang="en-US" dirty="0"/>
          </a:p>
          <a:p>
            <a:endParaRPr lang="en-US" dirty="0"/>
          </a:p>
        </p:txBody>
      </p:sp>
      <p:pic>
        <p:nvPicPr>
          <p:cNvPr id="2" name="Picture 1" descr="Diagram&#10;&#10;Description automatically generated">
            <a:extLst>
              <a:ext uri="{FF2B5EF4-FFF2-40B4-BE49-F238E27FC236}">
                <a16:creationId xmlns:a16="http://schemas.microsoft.com/office/drawing/2014/main" id="{4A79BEBD-A917-979C-17FE-8583D6A449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779" y="4137568"/>
            <a:ext cx="6509033" cy="2717803"/>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DD2FEA6-2F35-FF0E-CD20-3B89714DBE33}"/>
                  </a:ext>
                </a:extLst>
              </p14:cNvPr>
              <p14:cNvContentPartPr/>
              <p14:nvPr/>
            </p14:nvContentPartPr>
            <p14:xfrm>
              <a:off x="5239409" y="5216645"/>
              <a:ext cx="1752600" cy="772982"/>
            </p14:xfrm>
          </p:contentPart>
        </mc:Choice>
        <mc:Fallback xmlns="">
          <p:pic>
            <p:nvPicPr>
              <p:cNvPr id="3" name="Ink 2">
                <a:extLst>
                  <a:ext uri="{FF2B5EF4-FFF2-40B4-BE49-F238E27FC236}">
                    <a16:creationId xmlns:a16="http://schemas.microsoft.com/office/drawing/2014/main" id="{CDD2FEA6-2F35-FF0E-CD20-3B89714DBE33}"/>
                  </a:ext>
                </a:extLst>
              </p:cNvPr>
              <p:cNvPicPr/>
              <p:nvPr/>
            </p:nvPicPr>
            <p:blipFill>
              <a:blip r:embed="rId5"/>
              <a:stretch>
                <a:fillRect/>
              </a:stretch>
            </p:blipFill>
            <p:spPr>
              <a:xfrm>
                <a:off x="5221771" y="5198644"/>
                <a:ext cx="1788235" cy="808625"/>
              </a:xfrm>
              <a:prstGeom prst="rect">
                <a:avLst/>
              </a:prstGeom>
            </p:spPr>
          </p:pic>
        </mc:Fallback>
      </mc:AlternateContent>
      <p:sp>
        <p:nvSpPr>
          <p:cNvPr id="7" name="TextBox 6">
            <a:extLst>
              <a:ext uri="{FF2B5EF4-FFF2-40B4-BE49-F238E27FC236}">
                <a16:creationId xmlns:a16="http://schemas.microsoft.com/office/drawing/2014/main" id="{1C359C1A-0715-DAB6-F152-FBA24633A7B9}"/>
              </a:ext>
            </a:extLst>
          </p:cNvPr>
          <p:cNvSpPr txBox="1"/>
          <p:nvPr/>
        </p:nvSpPr>
        <p:spPr>
          <a:xfrm>
            <a:off x="7923212" y="1600200"/>
            <a:ext cx="3810000" cy="3970318"/>
          </a:xfrm>
          <a:prstGeom prst="rect">
            <a:avLst/>
          </a:prstGeom>
          <a:noFill/>
          <a:ln>
            <a:solidFill>
              <a:schemeClr val="accent1"/>
            </a:solidFill>
          </a:ln>
        </p:spPr>
        <p:txBody>
          <a:bodyPr wrap="square" rtlCol="0">
            <a:spAutoFit/>
          </a:bodyPr>
          <a:lstStyle/>
          <a:p>
            <a:r>
              <a:rPr lang="en-US" sz="2800" dirty="0"/>
              <a:t>The </a:t>
            </a:r>
            <a:r>
              <a:rPr lang="en-US" sz="2800" b="1" dirty="0">
                <a:solidFill>
                  <a:srgbClr val="95AB25"/>
                </a:solidFill>
              </a:rPr>
              <a:t>goal</a:t>
            </a:r>
            <a:r>
              <a:rPr lang="en-US" sz="2800" dirty="0"/>
              <a:t> of Discover Weekly is to find </a:t>
            </a:r>
            <a:r>
              <a:rPr lang="en-US" sz="2800" i="1" dirty="0"/>
              <a:t>“hidden gems” </a:t>
            </a:r>
            <a:r>
              <a:rPr lang="en-US" sz="2800" dirty="0"/>
              <a:t>for a user’s listening experience.</a:t>
            </a:r>
          </a:p>
          <a:p>
            <a:r>
              <a:rPr lang="en-US" sz="2800" dirty="0"/>
              <a:t>We do not want to just recommend what is popular. </a:t>
            </a:r>
          </a:p>
          <a:p>
            <a:r>
              <a:rPr lang="en-US" sz="2800" dirty="0"/>
              <a:t>These ML Techniques help to achieve this goal.</a:t>
            </a:r>
          </a:p>
        </p:txBody>
      </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5B6E954-4E7C-77F9-2498-6F7CF71E72D4}"/>
                  </a:ext>
                </a:extLst>
              </p14:cNvPr>
              <p14:cNvContentPartPr/>
              <p14:nvPr/>
            </p14:nvContentPartPr>
            <p14:xfrm>
              <a:off x="3444217" y="5216645"/>
              <a:ext cx="1752600" cy="772982"/>
            </p14:xfrm>
          </p:contentPart>
        </mc:Choice>
        <mc:Fallback xmlns="">
          <p:pic>
            <p:nvPicPr>
              <p:cNvPr id="8" name="Ink 7">
                <a:extLst>
                  <a:ext uri="{FF2B5EF4-FFF2-40B4-BE49-F238E27FC236}">
                    <a16:creationId xmlns:a16="http://schemas.microsoft.com/office/drawing/2014/main" id="{75B6E954-4E7C-77F9-2498-6F7CF71E72D4}"/>
                  </a:ext>
                </a:extLst>
              </p:cNvPr>
              <p:cNvPicPr/>
              <p:nvPr/>
            </p:nvPicPr>
            <p:blipFill>
              <a:blip r:embed="rId5"/>
              <a:stretch>
                <a:fillRect/>
              </a:stretch>
            </p:blipFill>
            <p:spPr>
              <a:xfrm>
                <a:off x="3426579" y="5198644"/>
                <a:ext cx="1788235" cy="80862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DEBF61A-1432-B7A5-47F3-519C613651FE}"/>
                  </a:ext>
                </a:extLst>
              </p14:cNvPr>
              <p14:cNvContentPartPr/>
              <p14:nvPr/>
            </p14:nvContentPartPr>
            <p14:xfrm>
              <a:off x="1751012" y="5369045"/>
              <a:ext cx="1752600" cy="772982"/>
            </p14:xfrm>
          </p:contentPart>
        </mc:Choice>
        <mc:Fallback xmlns="">
          <p:pic>
            <p:nvPicPr>
              <p:cNvPr id="9" name="Ink 8">
                <a:extLst>
                  <a:ext uri="{FF2B5EF4-FFF2-40B4-BE49-F238E27FC236}">
                    <a16:creationId xmlns:a16="http://schemas.microsoft.com/office/drawing/2014/main" id="{2DEBF61A-1432-B7A5-47F3-519C613651FE}"/>
                  </a:ext>
                </a:extLst>
              </p:cNvPr>
              <p:cNvPicPr/>
              <p:nvPr/>
            </p:nvPicPr>
            <p:blipFill>
              <a:blip r:embed="rId5"/>
              <a:stretch>
                <a:fillRect/>
              </a:stretch>
            </p:blipFill>
            <p:spPr>
              <a:xfrm>
                <a:off x="1733374" y="5351044"/>
                <a:ext cx="1788235" cy="808625"/>
              </a:xfrm>
              <a:prstGeom prst="rect">
                <a:avLst/>
              </a:prstGeom>
            </p:spPr>
          </p:pic>
        </mc:Fallback>
      </mc:AlternateContent>
    </p:spTree>
    <p:extLst>
      <p:ext uri="{BB962C8B-B14F-4D97-AF65-F5344CB8AC3E}">
        <p14:creationId xmlns:p14="http://schemas.microsoft.com/office/powerpoint/2010/main" val="347914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ML Techniques: Collaborative Filtering</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068634" y="2375662"/>
            <a:ext cx="5280495" cy="3491738"/>
          </a:xfrm>
        </p:spPr>
        <p:txBody>
          <a:bodyPr>
            <a:normAutofit fontScale="70000" lnSpcReduction="20000"/>
          </a:bodyPr>
          <a:lstStyle/>
          <a:p>
            <a:r>
              <a:rPr lang="en-US" b="1" u="sng" dirty="0">
                <a:solidFill>
                  <a:schemeClr val="accent1"/>
                </a:solidFill>
              </a:rPr>
              <a:t>Collaborative Filtering </a:t>
            </a:r>
            <a:r>
              <a:rPr lang="en-US" dirty="0"/>
              <a:t>is a Machine Learning technique which analyze both </a:t>
            </a:r>
            <a:r>
              <a:rPr lang="en-US" i="1" dirty="0">
                <a:solidFill>
                  <a:schemeClr val="accent3"/>
                </a:solidFill>
              </a:rPr>
              <a:t>your</a:t>
            </a:r>
            <a:r>
              <a:rPr lang="en-US" dirty="0"/>
              <a:t> behavior and </a:t>
            </a:r>
            <a:r>
              <a:rPr lang="en-US" i="1" dirty="0">
                <a:solidFill>
                  <a:schemeClr val="accent3"/>
                </a:solidFill>
              </a:rPr>
              <a:t>others’</a:t>
            </a:r>
            <a:r>
              <a:rPr lang="en-US" i="1" dirty="0"/>
              <a:t> </a:t>
            </a:r>
            <a:r>
              <a:rPr lang="en-US" dirty="0"/>
              <a:t>behaviors in order to make a good recommendation of an item.</a:t>
            </a:r>
          </a:p>
          <a:p>
            <a:r>
              <a:rPr lang="en-US" sz="2800" b="1" u="sng" dirty="0"/>
              <a:t>Basic Idea</a:t>
            </a:r>
          </a:p>
          <a:p>
            <a:pPr lvl="1"/>
            <a:r>
              <a:rPr lang="en-US" dirty="0"/>
              <a:t>if there are 2 users, </a:t>
            </a:r>
            <a:r>
              <a:rPr lang="en-US" b="1" dirty="0"/>
              <a:t>user A</a:t>
            </a:r>
            <a:r>
              <a:rPr lang="en-US" dirty="0"/>
              <a:t> and </a:t>
            </a:r>
            <a:r>
              <a:rPr lang="en-US" b="1" dirty="0"/>
              <a:t>user B</a:t>
            </a:r>
            <a:r>
              <a:rPr lang="en-US" dirty="0"/>
              <a:t>, who listen to the same songs and interact with these songs in a similar manner, then it is likely that their music tastes are similar as well. </a:t>
            </a:r>
          </a:p>
          <a:p>
            <a:pPr lvl="1"/>
            <a:r>
              <a:rPr lang="en-US" dirty="0"/>
              <a:t>This information can then be used to recommend </a:t>
            </a:r>
            <a:r>
              <a:rPr lang="en-US" b="1" dirty="0"/>
              <a:t>user A</a:t>
            </a:r>
            <a:r>
              <a:rPr lang="en-US" dirty="0"/>
              <a:t> the music that </a:t>
            </a:r>
            <a:r>
              <a:rPr lang="en-US" b="1" dirty="0"/>
              <a:t>user B</a:t>
            </a:r>
            <a:r>
              <a:rPr lang="en-US" dirty="0"/>
              <a:t> has saved, but </a:t>
            </a:r>
            <a:r>
              <a:rPr lang="en-US" b="1" dirty="0"/>
              <a:t>user A</a:t>
            </a:r>
            <a:r>
              <a:rPr lang="en-US" dirty="0"/>
              <a:t> has not listened to yet, and vice versa. </a:t>
            </a:r>
          </a:p>
          <a:p>
            <a:endParaRPr lang="en-US" dirty="0"/>
          </a:p>
        </p:txBody>
      </p:sp>
      <p:sp>
        <p:nvSpPr>
          <p:cNvPr id="11" name="TextBox 10">
            <a:extLst>
              <a:ext uri="{FF2B5EF4-FFF2-40B4-BE49-F238E27FC236}">
                <a16:creationId xmlns:a16="http://schemas.microsoft.com/office/drawing/2014/main" id="{374028CF-4E74-D6BC-10CF-D2BDE76B2DB4}"/>
              </a:ext>
            </a:extLst>
          </p:cNvPr>
          <p:cNvSpPr txBox="1"/>
          <p:nvPr/>
        </p:nvSpPr>
        <p:spPr>
          <a:xfrm>
            <a:off x="1348588" y="1675521"/>
            <a:ext cx="4720588" cy="523220"/>
          </a:xfrm>
          <a:prstGeom prst="rect">
            <a:avLst/>
          </a:prstGeom>
          <a:noFill/>
          <a:ln>
            <a:solidFill>
              <a:schemeClr val="accent1"/>
            </a:solidFill>
          </a:ln>
        </p:spPr>
        <p:txBody>
          <a:bodyPr wrap="none" rtlCol="0">
            <a:spAutoFit/>
          </a:bodyPr>
          <a:lstStyle/>
          <a:p>
            <a:r>
              <a:rPr lang="en-US" sz="2800" dirty="0"/>
              <a:t>What is Collaborative Filtering?</a:t>
            </a:r>
          </a:p>
        </p:txBody>
      </p:sp>
      <p:pic>
        <p:nvPicPr>
          <p:cNvPr id="3" name="Picture 2" descr="Graphical user interface&#10;&#10;Description automatically generated">
            <a:extLst>
              <a:ext uri="{FF2B5EF4-FFF2-40B4-BE49-F238E27FC236}">
                <a16:creationId xmlns:a16="http://schemas.microsoft.com/office/drawing/2014/main" id="{7CB26CEC-3C67-37D9-3B1A-74B98711C0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0134" y="1600200"/>
            <a:ext cx="4400583" cy="3962400"/>
          </a:xfrm>
          <a:prstGeom prst="rect">
            <a:avLst/>
          </a:prstGeom>
        </p:spPr>
      </p:pic>
      <p:grpSp>
        <p:nvGrpSpPr>
          <p:cNvPr id="8" name="Group 7">
            <a:extLst>
              <a:ext uri="{FF2B5EF4-FFF2-40B4-BE49-F238E27FC236}">
                <a16:creationId xmlns:a16="http://schemas.microsoft.com/office/drawing/2014/main" id="{C015D436-35C4-95D9-EC49-48EE52506C38}"/>
              </a:ext>
            </a:extLst>
          </p:cNvPr>
          <p:cNvGrpSpPr/>
          <p:nvPr/>
        </p:nvGrpSpPr>
        <p:grpSpPr>
          <a:xfrm>
            <a:off x="7974225" y="2924148"/>
            <a:ext cx="112320" cy="190080"/>
            <a:chOff x="7974225" y="2924148"/>
            <a:chExt cx="112320" cy="1900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6D0310-2442-929F-EBAA-548929F98BA8}"/>
                    </a:ext>
                  </a:extLst>
                </p14:cNvPr>
                <p14:cNvContentPartPr/>
                <p14:nvPr/>
              </p14:nvContentPartPr>
              <p14:xfrm>
                <a:off x="7974225" y="2924148"/>
                <a:ext cx="112320" cy="190080"/>
              </p14:xfrm>
            </p:contentPart>
          </mc:Choice>
          <mc:Fallback xmlns="">
            <p:pic>
              <p:nvPicPr>
                <p:cNvPr id="5" name="Ink 4">
                  <a:extLst>
                    <a:ext uri="{FF2B5EF4-FFF2-40B4-BE49-F238E27FC236}">
                      <a16:creationId xmlns:a16="http://schemas.microsoft.com/office/drawing/2014/main" id="{FC6D0310-2442-929F-EBAA-548929F98BA8}"/>
                    </a:ext>
                  </a:extLst>
                </p:cNvPr>
                <p:cNvPicPr/>
                <p:nvPr/>
              </p:nvPicPr>
              <p:blipFill>
                <a:blip r:embed="rId5"/>
                <a:stretch>
                  <a:fillRect/>
                </a:stretch>
              </p:blipFill>
              <p:spPr>
                <a:xfrm>
                  <a:off x="7956585" y="2906148"/>
                  <a:ext cx="147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B13422A-3731-1241-E55A-5D22B408F858}"/>
                    </a:ext>
                  </a:extLst>
                </p14:cNvPr>
                <p14:cNvContentPartPr/>
                <p14:nvPr/>
              </p14:nvContentPartPr>
              <p14:xfrm>
                <a:off x="7991505" y="3054468"/>
                <a:ext cx="75960" cy="360"/>
              </p14:xfrm>
            </p:contentPart>
          </mc:Choice>
          <mc:Fallback xmlns="">
            <p:pic>
              <p:nvPicPr>
                <p:cNvPr id="7" name="Ink 6">
                  <a:extLst>
                    <a:ext uri="{FF2B5EF4-FFF2-40B4-BE49-F238E27FC236}">
                      <a16:creationId xmlns:a16="http://schemas.microsoft.com/office/drawing/2014/main" id="{5B13422A-3731-1241-E55A-5D22B408F858}"/>
                    </a:ext>
                  </a:extLst>
                </p:cNvPr>
                <p:cNvPicPr/>
                <p:nvPr/>
              </p:nvPicPr>
              <p:blipFill>
                <a:blip r:embed="rId7"/>
                <a:stretch>
                  <a:fillRect/>
                </a:stretch>
              </p:blipFill>
              <p:spPr>
                <a:xfrm>
                  <a:off x="7973865" y="3036468"/>
                  <a:ext cx="111600" cy="36000"/>
                </a:xfrm>
                <a:prstGeom prst="rect">
                  <a:avLst/>
                </a:prstGeom>
              </p:spPr>
            </p:pic>
          </mc:Fallback>
        </mc:AlternateContent>
      </p:grpSp>
      <p:grpSp>
        <p:nvGrpSpPr>
          <p:cNvPr id="15" name="Group 14">
            <a:extLst>
              <a:ext uri="{FF2B5EF4-FFF2-40B4-BE49-F238E27FC236}">
                <a16:creationId xmlns:a16="http://schemas.microsoft.com/office/drawing/2014/main" id="{5C63F394-1A34-0401-BF6D-7E0DB68A3786}"/>
              </a:ext>
            </a:extLst>
          </p:cNvPr>
          <p:cNvGrpSpPr/>
          <p:nvPr/>
        </p:nvGrpSpPr>
        <p:grpSpPr>
          <a:xfrm>
            <a:off x="8077905" y="3487908"/>
            <a:ext cx="104400" cy="206640"/>
            <a:chOff x="8077905" y="3487908"/>
            <a:chExt cx="104400" cy="2066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E976919-6679-D003-81B8-362A8423AD63}"/>
                    </a:ext>
                  </a:extLst>
                </p14:cNvPr>
                <p14:cNvContentPartPr/>
                <p14:nvPr/>
              </p14:nvContentPartPr>
              <p14:xfrm>
                <a:off x="8077905" y="3487908"/>
                <a:ext cx="7560" cy="206640"/>
              </p14:xfrm>
            </p:contentPart>
          </mc:Choice>
          <mc:Fallback xmlns="">
            <p:pic>
              <p:nvPicPr>
                <p:cNvPr id="9" name="Ink 8">
                  <a:extLst>
                    <a:ext uri="{FF2B5EF4-FFF2-40B4-BE49-F238E27FC236}">
                      <a16:creationId xmlns:a16="http://schemas.microsoft.com/office/drawing/2014/main" id="{3E976919-6679-D003-81B8-362A8423AD63}"/>
                    </a:ext>
                  </a:extLst>
                </p:cNvPr>
                <p:cNvPicPr/>
                <p:nvPr/>
              </p:nvPicPr>
              <p:blipFill>
                <a:blip r:embed="rId9"/>
                <a:stretch>
                  <a:fillRect/>
                </a:stretch>
              </p:blipFill>
              <p:spPr>
                <a:xfrm>
                  <a:off x="8059905" y="3469908"/>
                  <a:ext cx="432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8A8DEDC7-EFBE-E135-5435-C6ADFEBC68AF}"/>
                    </a:ext>
                  </a:extLst>
                </p14:cNvPr>
                <p14:cNvContentPartPr/>
                <p14:nvPr/>
              </p14:nvContentPartPr>
              <p14:xfrm>
                <a:off x="8089425" y="3509508"/>
                <a:ext cx="92880" cy="164520"/>
              </p14:xfrm>
            </p:contentPart>
          </mc:Choice>
          <mc:Fallback xmlns="">
            <p:pic>
              <p:nvPicPr>
                <p:cNvPr id="12" name="Ink 11">
                  <a:extLst>
                    <a:ext uri="{FF2B5EF4-FFF2-40B4-BE49-F238E27FC236}">
                      <a16:creationId xmlns:a16="http://schemas.microsoft.com/office/drawing/2014/main" id="{8A8DEDC7-EFBE-E135-5435-C6ADFEBC68AF}"/>
                    </a:ext>
                  </a:extLst>
                </p:cNvPr>
                <p:cNvPicPr/>
                <p:nvPr/>
              </p:nvPicPr>
              <p:blipFill>
                <a:blip r:embed="rId11"/>
                <a:stretch>
                  <a:fillRect/>
                </a:stretch>
              </p:blipFill>
              <p:spPr>
                <a:xfrm>
                  <a:off x="8071785" y="3491508"/>
                  <a:ext cx="128520" cy="20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45726CE-B8FE-1ED1-9630-5069EB1EC27C}"/>
                  </a:ext>
                </a:extLst>
              </p14:cNvPr>
              <p14:cNvContentPartPr/>
              <p14:nvPr/>
            </p14:nvContentPartPr>
            <p14:xfrm>
              <a:off x="8147025" y="4014228"/>
              <a:ext cx="99720" cy="171000"/>
            </p14:xfrm>
          </p:contentPart>
        </mc:Choice>
        <mc:Fallback xmlns="">
          <p:pic>
            <p:nvPicPr>
              <p:cNvPr id="16" name="Ink 15">
                <a:extLst>
                  <a:ext uri="{FF2B5EF4-FFF2-40B4-BE49-F238E27FC236}">
                    <a16:creationId xmlns:a16="http://schemas.microsoft.com/office/drawing/2014/main" id="{B45726CE-B8FE-1ED1-9630-5069EB1EC27C}"/>
                  </a:ext>
                </a:extLst>
              </p:cNvPr>
              <p:cNvPicPr/>
              <p:nvPr/>
            </p:nvPicPr>
            <p:blipFill>
              <a:blip r:embed="rId13"/>
              <a:stretch>
                <a:fillRect/>
              </a:stretch>
            </p:blipFill>
            <p:spPr>
              <a:xfrm>
                <a:off x="8129385" y="3996228"/>
                <a:ext cx="135360" cy="206640"/>
              </a:xfrm>
              <a:prstGeom prst="rect">
                <a:avLst/>
              </a:prstGeom>
            </p:spPr>
          </p:pic>
        </mc:Fallback>
      </mc:AlternateContent>
      <p:sp>
        <p:nvSpPr>
          <p:cNvPr id="17" name="TextBox 16">
            <a:extLst>
              <a:ext uri="{FF2B5EF4-FFF2-40B4-BE49-F238E27FC236}">
                <a16:creationId xmlns:a16="http://schemas.microsoft.com/office/drawing/2014/main" id="{970A75EF-48BB-9636-497D-880FF136E700}"/>
              </a:ext>
            </a:extLst>
          </p:cNvPr>
          <p:cNvSpPr txBox="1"/>
          <p:nvPr/>
        </p:nvSpPr>
        <p:spPr>
          <a:xfrm>
            <a:off x="7230134" y="5768906"/>
            <a:ext cx="4400583" cy="830997"/>
          </a:xfrm>
          <a:prstGeom prst="rect">
            <a:avLst/>
          </a:prstGeom>
          <a:solidFill>
            <a:schemeClr val="accent2"/>
          </a:solidFill>
        </p:spPr>
        <p:txBody>
          <a:bodyPr wrap="square" rtlCol="0">
            <a:spAutoFit/>
          </a:bodyPr>
          <a:lstStyle/>
          <a:p>
            <a:r>
              <a:rPr lang="en-US" sz="1600" dirty="0"/>
              <a:t>If user B and user C are determined as </a:t>
            </a:r>
            <a:r>
              <a:rPr lang="en-US" sz="1600" i="1" dirty="0"/>
              <a:t>similar</a:t>
            </a:r>
            <a:r>
              <a:rPr lang="en-US" sz="1600" dirty="0"/>
              <a:t>, then we may recommend Paramore songs to user B, and Adele songs to user C.</a:t>
            </a:r>
          </a:p>
        </p:txBody>
      </p:sp>
    </p:spTree>
    <p:extLst>
      <p:ext uri="{BB962C8B-B14F-4D97-AF65-F5344CB8AC3E}">
        <p14:creationId xmlns:p14="http://schemas.microsoft.com/office/powerpoint/2010/main" val="69632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28908"/>
            <a:ext cx="10360501" cy="1223963"/>
          </a:xfrm>
        </p:spPr>
        <p:txBody>
          <a:bodyPr/>
          <a:lstStyle/>
          <a:p>
            <a:r>
              <a:rPr lang="en-US" dirty="0"/>
              <a:t>Collaborative Filtering: The KNN Approach</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18883" y="1701797"/>
            <a:ext cx="6932929" cy="4881566"/>
          </a:xfrm>
        </p:spPr>
        <p:txBody>
          <a:bodyPr>
            <a:normAutofit fontScale="25000" lnSpcReduction="20000"/>
          </a:bodyPr>
          <a:lstStyle/>
          <a:p>
            <a:r>
              <a:rPr lang="en-US" sz="6400" dirty="0"/>
              <a:t>To build a </a:t>
            </a:r>
            <a:r>
              <a:rPr lang="en-US" sz="6400" b="1" dirty="0">
                <a:solidFill>
                  <a:srgbClr val="C45900"/>
                </a:solidFill>
              </a:rPr>
              <a:t>Collaborative Filtering Model</a:t>
            </a:r>
            <a:r>
              <a:rPr lang="en-US" sz="6400" dirty="0"/>
              <a:t>, the Spotify Recommendation System will collect </a:t>
            </a:r>
            <a:r>
              <a:rPr lang="en-US" sz="6400" b="1" dirty="0">
                <a:solidFill>
                  <a:srgbClr val="95AB25"/>
                </a:solidFill>
              </a:rPr>
              <a:t>metrics</a:t>
            </a:r>
            <a:r>
              <a:rPr lang="en-US" sz="6400" dirty="0"/>
              <a:t> on a user’s data.</a:t>
            </a:r>
          </a:p>
          <a:p>
            <a:pPr lvl="1"/>
            <a:r>
              <a:rPr lang="en-US" sz="6400" dirty="0"/>
              <a:t>Saves</a:t>
            </a:r>
          </a:p>
          <a:p>
            <a:pPr lvl="1"/>
            <a:r>
              <a:rPr lang="en-US" sz="6400" dirty="0"/>
              <a:t>Shares</a:t>
            </a:r>
          </a:p>
          <a:p>
            <a:pPr lvl="1"/>
            <a:r>
              <a:rPr lang="en-US" sz="6400" dirty="0"/>
              <a:t>Skip Rate</a:t>
            </a:r>
          </a:p>
          <a:p>
            <a:pPr lvl="1"/>
            <a:r>
              <a:rPr lang="en-US" sz="6400" dirty="0"/>
              <a:t>Stream Count</a:t>
            </a:r>
          </a:p>
          <a:p>
            <a:pPr lvl="1"/>
            <a:r>
              <a:rPr lang="en-US" sz="6400" dirty="0"/>
              <a:t>User ratings</a:t>
            </a:r>
          </a:p>
          <a:p>
            <a:r>
              <a:rPr lang="en-US" sz="6400" b="1" dirty="0">
                <a:solidFill>
                  <a:srgbClr val="C45900"/>
                </a:solidFill>
              </a:rPr>
              <a:t>Collaborative Learning Modeling </a:t>
            </a:r>
            <a:r>
              <a:rPr lang="en-US" sz="6400" dirty="0"/>
              <a:t>is based upon the </a:t>
            </a:r>
            <a:r>
              <a:rPr lang="en-US" sz="6400" b="1" u="sng" dirty="0">
                <a:solidFill>
                  <a:schemeClr val="accent1"/>
                </a:solidFill>
              </a:rPr>
              <a:t>K-Nearest Neighbors (KNN) </a:t>
            </a:r>
            <a:r>
              <a:rPr lang="en-US" sz="6400" dirty="0"/>
              <a:t>approach. </a:t>
            </a:r>
          </a:p>
          <a:p>
            <a:pPr lvl="1"/>
            <a:r>
              <a:rPr lang="en-US" sz="6400" b="1" u="sng" dirty="0">
                <a:solidFill>
                  <a:schemeClr val="accent1"/>
                </a:solidFill>
              </a:rPr>
              <a:t>KNN</a:t>
            </a:r>
            <a:r>
              <a:rPr lang="en-US" sz="6400" b="1" dirty="0"/>
              <a:t> </a:t>
            </a:r>
            <a:r>
              <a:rPr lang="en-US" sz="6400" dirty="0"/>
              <a:t>is a ML method which is used to calculate the distance of ”neighbor” users to the target user.</a:t>
            </a:r>
          </a:p>
          <a:p>
            <a:pPr lvl="1"/>
            <a:r>
              <a:rPr lang="en-US" sz="6400" b="1" u="sng" dirty="0">
                <a:solidFill>
                  <a:schemeClr val="accent1"/>
                </a:solidFill>
              </a:rPr>
              <a:t>KNN</a:t>
            </a:r>
            <a:r>
              <a:rPr lang="en-US" sz="6400" dirty="0"/>
              <a:t> is being used to find neighbor users who have </a:t>
            </a:r>
            <a:r>
              <a:rPr lang="en-US" sz="6400" b="1" dirty="0">
                <a:solidFill>
                  <a:schemeClr val="accent6"/>
                </a:solidFill>
              </a:rPr>
              <a:t>similar preferences </a:t>
            </a:r>
            <a:r>
              <a:rPr lang="en-US" sz="6400" dirty="0"/>
              <a:t>to a target user, and then we </a:t>
            </a:r>
            <a:r>
              <a:rPr lang="en-US" sz="6400" b="1" dirty="0">
                <a:solidFill>
                  <a:schemeClr val="accent3"/>
                </a:solidFill>
              </a:rPr>
              <a:t>group</a:t>
            </a:r>
            <a:r>
              <a:rPr lang="en-US" sz="6400" b="1" dirty="0"/>
              <a:t> </a:t>
            </a:r>
            <a:r>
              <a:rPr lang="en-US" sz="6400" dirty="0"/>
              <a:t>these users accordingly.</a:t>
            </a:r>
          </a:p>
          <a:p>
            <a:pPr lvl="2"/>
            <a:r>
              <a:rPr lang="en-US" sz="6000" dirty="0"/>
              <a:t>A user’s </a:t>
            </a:r>
            <a:r>
              <a:rPr lang="en-US" sz="6000" b="1" dirty="0">
                <a:solidFill>
                  <a:schemeClr val="accent6"/>
                </a:solidFill>
              </a:rPr>
              <a:t>preferences</a:t>
            </a:r>
            <a:r>
              <a:rPr lang="en-US" sz="6000" dirty="0"/>
              <a:t> is found based on the </a:t>
            </a:r>
            <a:r>
              <a:rPr lang="en-US" sz="6000" b="1" dirty="0">
                <a:solidFill>
                  <a:srgbClr val="95AB25"/>
                </a:solidFill>
              </a:rPr>
              <a:t>data metrics</a:t>
            </a:r>
            <a:r>
              <a:rPr lang="en-US" sz="6000" dirty="0"/>
              <a:t> that Spotify had previously collected on these users.</a:t>
            </a:r>
          </a:p>
          <a:p>
            <a:pPr lvl="1"/>
            <a:r>
              <a:rPr lang="en-US" sz="6000" dirty="0"/>
              <a:t>Then, from these </a:t>
            </a:r>
            <a:r>
              <a:rPr lang="en-US" sz="6000" b="1" dirty="0">
                <a:solidFill>
                  <a:schemeClr val="accent3"/>
                </a:solidFill>
              </a:rPr>
              <a:t>groups of users found using KNN</a:t>
            </a:r>
            <a:r>
              <a:rPr lang="en-US" sz="6000" dirty="0"/>
              <a:t>, we can use </a:t>
            </a:r>
            <a:r>
              <a:rPr lang="en-US" sz="6000" b="1" dirty="0">
                <a:solidFill>
                  <a:srgbClr val="C45900"/>
                </a:solidFill>
              </a:rPr>
              <a:t>item-based collaborative filtering </a:t>
            </a:r>
            <a:r>
              <a:rPr lang="en-US" sz="6000" dirty="0"/>
              <a:t>to then recommend new songs to our target user based on the song preferences found in the group of similar users.</a:t>
            </a:r>
          </a:p>
          <a:p>
            <a:endParaRPr lang="en-US" dirty="0"/>
          </a:p>
          <a:p>
            <a:endParaRPr lang="en-US" dirty="0"/>
          </a:p>
          <a:p>
            <a:endParaRPr lang="en-US" dirty="0"/>
          </a:p>
          <a:p>
            <a:endParaRPr lang="en-US" dirty="0"/>
          </a:p>
          <a:p>
            <a:endParaRPr lang="en-US" dirty="0"/>
          </a:p>
        </p:txBody>
      </p:sp>
      <p:pic>
        <p:nvPicPr>
          <p:cNvPr id="12290" name="Picture 2" descr="K Nearest Neighbor | KNN Algorithm | KNN in Python &amp; R">
            <a:extLst>
              <a:ext uri="{FF2B5EF4-FFF2-40B4-BE49-F238E27FC236}">
                <a16:creationId xmlns:a16="http://schemas.microsoft.com/office/drawing/2014/main" id="{9750821D-25C5-4B2C-B0B1-F68E33712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1861989"/>
            <a:ext cx="3656013" cy="1600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AECD93-AB68-8A45-C84A-E689C9DC2990}"/>
              </a:ext>
            </a:extLst>
          </p:cNvPr>
          <p:cNvSpPr txBox="1"/>
          <p:nvPr/>
        </p:nvSpPr>
        <p:spPr>
          <a:xfrm>
            <a:off x="8971684" y="1317499"/>
            <a:ext cx="2228128" cy="523220"/>
          </a:xfrm>
          <a:prstGeom prst="rect">
            <a:avLst/>
          </a:prstGeom>
          <a:noFill/>
          <a:ln>
            <a:solidFill>
              <a:schemeClr val="accent1"/>
            </a:solidFill>
          </a:ln>
        </p:spPr>
        <p:txBody>
          <a:bodyPr wrap="square" rtlCol="0">
            <a:spAutoFit/>
          </a:bodyPr>
          <a:lstStyle/>
          <a:p>
            <a:r>
              <a:rPr lang="en-US" sz="2800" dirty="0"/>
              <a:t>KNN Diagram</a:t>
            </a:r>
          </a:p>
        </p:txBody>
      </p:sp>
      <p:pic>
        <p:nvPicPr>
          <p:cNvPr id="8" name="Picture 7" descr="Graphical user interface&#10;&#10;Description automatically generated">
            <a:extLst>
              <a:ext uri="{FF2B5EF4-FFF2-40B4-BE49-F238E27FC236}">
                <a16:creationId xmlns:a16="http://schemas.microsoft.com/office/drawing/2014/main" id="{E4C3D020-6EE0-5FE5-CAD5-CC4A6A9F3E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4211" y="3535799"/>
            <a:ext cx="3656013" cy="3291970"/>
          </a:xfrm>
          <a:prstGeom prst="rect">
            <a:avLst/>
          </a:prstGeom>
        </p:spPr>
      </p:pic>
      <p:grpSp>
        <p:nvGrpSpPr>
          <p:cNvPr id="52" name="Group 51">
            <a:extLst>
              <a:ext uri="{FF2B5EF4-FFF2-40B4-BE49-F238E27FC236}">
                <a16:creationId xmlns:a16="http://schemas.microsoft.com/office/drawing/2014/main" id="{80368645-2B9A-9621-B25F-19ADA0963E5E}"/>
              </a:ext>
            </a:extLst>
          </p:cNvPr>
          <p:cNvGrpSpPr/>
          <p:nvPr/>
        </p:nvGrpSpPr>
        <p:grpSpPr>
          <a:xfrm>
            <a:off x="8549404" y="3504994"/>
            <a:ext cx="1200960" cy="2576520"/>
            <a:chOff x="8549404" y="3504994"/>
            <a:chExt cx="1200960" cy="257652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6787A71-7298-178F-2868-D69EB7A85AD8}"/>
                    </a:ext>
                  </a:extLst>
                </p14:cNvPr>
                <p14:cNvContentPartPr/>
                <p14:nvPr/>
              </p14:nvContentPartPr>
              <p14:xfrm>
                <a:off x="8804284" y="4311754"/>
                <a:ext cx="946080" cy="1769760"/>
              </p14:xfrm>
            </p:contentPart>
          </mc:Choice>
          <mc:Fallback xmlns="">
            <p:pic>
              <p:nvPicPr>
                <p:cNvPr id="12" name="Ink 11">
                  <a:extLst>
                    <a:ext uri="{FF2B5EF4-FFF2-40B4-BE49-F238E27FC236}">
                      <a16:creationId xmlns:a16="http://schemas.microsoft.com/office/drawing/2014/main" id="{B6787A71-7298-178F-2868-D69EB7A85AD8}"/>
                    </a:ext>
                  </a:extLst>
                </p:cNvPr>
                <p:cNvPicPr/>
                <p:nvPr/>
              </p:nvPicPr>
              <p:blipFill>
                <a:blip r:embed="rId7"/>
                <a:stretch>
                  <a:fillRect/>
                </a:stretch>
              </p:blipFill>
              <p:spPr>
                <a:xfrm>
                  <a:off x="8786284" y="4293754"/>
                  <a:ext cx="981720" cy="180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DD763AC-25F0-4760-6C80-CBEBA2DD669C}"/>
                    </a:ext>
                  </a:extLst>
                </p14:cNvPr>
                <p14:cNvContentPartPr/>
                <p14:nvPr/>
              </p14:nvContentPartPr>
              <p14:xfrm>
                <a:off x="8589004" y="3890554"/>
                <a:ext cx="128160" cy="166680"/>
              </p14:xfrm>
            </p:contentPart>
          </mc:Choice>
          <mc:Fallback xmlns="">
            <p:pic>
              <p:nvPicPr>
                <p:cNvPr id="15" name="Ink 14">
                  <a:extLst>
                    <a:ext uri="{FF2B5EF4-FFF2-40B4-BE49-F238E27FC236}">
                      <a16:creationId xmlns:a16="http://schemas.microsoft.com/office/drawing/2014/main" id="{4DD763AC-25F0-4760-6C80-CBEBA2DD669C}"/>
                    </a:ext>
                  </a:extLst>
                </p:cNvPr>
                <p:cNvPicPr/>
                <p:nvPr/>
              </p:nvPicPr>
              <p:blipFill>
                <a:blip r:embed="rId9"/>
                <a:stretch>
                  <a:fillRect/>
                </a:stretch>
              </p:blipFill>
              <p:spPr>
                <a:xfrm>
                  <a:off x="8571364" y="3872554"/>
                  <a:ext cx="1638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1845157F-3C81-A36C-0316-F2102D7DFEE1}"/>
                    </a:ext>
                  </a:extLst>
                </p14:cNvPr>
                <p14:cNvContentPartPr/>
                <p14:nvPr/>
              </p14:nvContentPartPr>
              <p14:xfrm>
                <a:off x="8719684" y="3819274"/>
                <a:ext cx="93600" cy="98280"/>
              </p14:xfrm>
            </p:contentPart>
          </mc:Choice>
          <mc:Fallback xmlns="">
            <p:pic>
              <p:nvPicPr>
                <p:cNvPr id="17" name="Ink 16">
                  <a:extLst>
                    <a:ext uri="{FF2B5EF4-FFF2-40B4-BE49-F238E27FC236}">
                      <a16:creationId xmlns:a16="http://schemas.microsoft.com/office/drawing/2014/main" id="{1845157F-3C81-A36C-0316-F2102D7DFEE1}"/>
                    </a:ext>
                  </a:extLst>
                </p:cNvPr>
                <p:cNvPicPr/>
                <p:nvPr/>
              </p:nvPicPr>
              <p:blipFill>
                <a:blip r:embed="rId11"/>
                <a:stretch>
                  <a:fillRect/>
                </a:stretch>
              </p:blipFill>
              <p:spPr>
                <a:xfrm>
                  <a:off x="8702044" y="3801634"/>
                  <a:ext cx="1292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2DBC2CBB-34FF-0400-6DDF-F54BBF3EE880}"/>
                    </a:ext>
                  </a:extLst>
                </p14:cNvPr>
                <p14:cNvContentPartPr/>
                <p14:nvPr/>
              </p14:nvContentPartPr>
              <p14:xfrm>
                <a:off x="8851084" y="3778954"/>
                <a:ext cx="104760" cy="89280"/>
              </p14:xfrm>
            </p:contentPart>
          </mc:Choice>
          <mc:Fallback xmlns="">
            <p:pic>
              <p:nvPicPr>
                <p:cNvPr id="19" name="Ink 18">
                  <a:extLst>
                    <a:ext uri="{FF2B5EF4-FFF2-40B4-BE49-F238E27FC236}">
                      <a16:creationId xmlns:a16="http://schemas.microsoft.com/office/drawing/2014/main" id="{2DBC2CBB-34FF-0400-6DDF-F54BBF3EE880}"/>
                    </a:ext>
                  </a:extLst>
                </p:cNvPr>
                <p:cNvPicPr/>
                <p:nvPr/>
              </p:nvPicPr>
              <p:blipFill>
                <a:blip r:embed="rId13"/>
                <a:stretch>
                  <a:fillRect/>
                </a:stretch>
              </p:blipFill>
              <p:spPr>
                <a:xfrm>
                  <a:off x="8833084" y="3760954"/>
                  <a:ext cx="1404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66D2EF0D-6250-5474-828C-90903328332A}"/>
                    </a:ext>
                  </a:extLst>
                </p14:cNvPr>
                <p14:cNvContentPartPr/>
                <p14:nvPr/>
              </p14:nvContentPartPr>
              <p14:xfrm>
                <a:off x="8971684" y="3710554"/>
                <a:ext cx="75960" cy="97560"/>
              </p14:xfrm>
            </p:contentPart>
          </mc:Choice>
          <mc:Fallback xmlns="">
            <p:pic>
              <p:nvPicPr>
                <p:cNvPr id="21" name="Ink 20">
                  <a:extLst>
                    <a:ext uri="{FF2B5EF4-FFF2-40B4-BE49-F238E27FC236}">
                      <a16:creationId xmlns:a16="http://schemas.microsoft.com/office/drawing/2014/main" id="{66D2EF0D-6250-5474-828C-90903328332A}"/>
                    </a:ext>
                  </a:extLst>
                </p:cNvPr>
                <p:cNvPicPr/>
                <p:nvPr/>
              </p:nvPicPr>
              <p:blipFill>
                <a:blip r:embed="rId15"/>
                <a:stretch>
                  <a:fillRect/>
                </a:stretch>
              </p:blipFill>
              <p:spPr>
                <a:xfrm>
                  <a:off x="8953684" y="3692914"/>
                  <a:ext cx="1116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DD2010CB-AFD5-1E72-622B-F5CD19426AAB}"/>
                    </a:ext>
                  </a:extLst>
                </p14:cNvPr>
                <p14:cNvContentPartPr/>
                <p14:nvPr/>
              </p14:nvContentPartPr>
              <p14:xfrm>
                <a:off x="9092284" y="3670234"/>
                <a:ext cx="104760" cy="90360"/>
              </p14:xfrm>
            </p:contentPart>
          </mc:Choice>
          <mc:Fallback xmlns="">
            <p:pic>
              <p:nvPicPr>
                <p:cNvPr id="23" name="Ink 22">
                  <a:extLst>
                    <a:ext uri="{FF2B5EF4-FFF2-40B4-BE49-F238E27FC236}">
                      <a16:creationId xmlns:a16="http://schemas.microsoft.com/office/drawing/2014/main" id="{DD2010CB-AFD5-1E72-622B-F5CD19426AAB}"/>
                    </a:ext>
                  </a:extLst>
                </p:cNvPr>
                <p:cNvPicPr/>
                <p:nvPr/>
              </p:nvPicPr>
              <p:blipFill>
                <a:blip r:embed="rId17"/>
                <a:stretch>
                  <a:fillRect/>
                </a:stretch>
              </p:blipFill>
              <p:spPr>
                <a:xfrm>
                  <a:off x="9074644" y="3652594"/>
                  <a:ext cx="1404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569AF373-46B8-E052-05F9-2A7DB5ABF435}"/>
                    </a:ext>
                  </a:extLst>
                </p14:cNvPr>
                <p14:cNvContentPartPr/>
                <p14:nvPr/>
              </p14:nvContentPartPr>
              <p14:xfrm>
                <a:off x="9220804" y="3609754"/>
                <a:ext cx="102600" cy="93240"/>
              </p14:xfrm>
            </p:contentPart>
          </mc:Choice>
          <mc:Fallback xmlns="">
            <p:pic>
              <p:nvPicPr>
                <p:cNvPr id="25" name="Ink 24">
                  <a:extLst>
                    <a:ext uri="{FF2B5EF4-FFF2-40B4-BE49-F238E27FC236}">
                      <a16:creationId xmlns:a16="http://schemas.microsoft.com/office/drawing/2014/main" id="{569AF373-46B8-E052-05F9-2A7DB5ABF435}"/>
                    </a:ext>
                  </a:extLst>
                </p:cNvPr>
                <p:cNvPicPr/>
                <p:nvPr/>
              </p:nvPicPr>
              <p:blipFill>
                <a:blip r:embed="rId19"/>
                <a:stretch>
                  <a:fillRect/>
                </a:stretch>
              </p:blipFill>
              <p:spPr>
                <a:xfrm>
                  <a:off x="9202804" y="3592114"/>
                  <a:ext cx="1382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0BAE1D19-7BF1-CDD0-B965-CE0D22193151}"/>
                    </a:ext>
                  </a:extLst>
                </p14:cNvPr>
                <p14:cNvContentPartPr/>
                <p14:nvPr/>
              </p14:nvContentPartPr>
              <p14:xfrm>
                <a:off x="9310444" y="3516514"/>
                <a:ext cx="115200" cy="104400"/>
              </p14:xfrm>
            </p:contentPart>
          </mc:Choice>
          <mc:Fallback xmlns="">
            <p:pic>
              <p:nvPicPr>
                <p:cNvPr id="27" name="Ink 26">
                  <a:extLst>
                    <a:ext uri="{FF2B5EF4-FFF2-40B4-BE49-F238E27FC236}">
                      <a16:creationId xmlns:a16="http://schemas.microsoft.com/office/drawing/2014/main" id="{0BAE1D19-7BF1-CDD0-B965-CE0D22193151}"/>
                    </a:ext>
                  </a:extLst>
                </p:cNvPr>
                <p:cNvPicPr/>
                <p:nvPr/>
              </p:nvPicPr>
              <p:blipFill>
                <a:blip r:embed="rId21"/>
                <a:stretch>
                  <a:fillRect/>
                </a:stretch>
              </p:blipFill>
              <p:spPr>
                <a:xfrm>
                  <a:off x="9292444" y="3498514"/>
                  <a:ext cx="1508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893D97C4-F30E-4BA1-29FF-D4A2ECCABCEC}"/>
                    </a:ext>
                  </a:extLst>
                </p14:cNvPr>
                <p14:cNvContentPartPr/>
                <p14:nvPr/>
              </p14:nvContentPartPr>
              <p14:xfrm>
                <a:off x="9350404" y="3504994"/>
                <a:ext cx="35640" cy="83880"/>
              </p14:xfrm>
            </p:contentPart>
          </mc:Choice>
          <mc:Fallback xmlns="">
            <p:pic>
              <p:nvPicPr>
                <p:cNvPr id="29" name="Ink 28">
                  <a:extLst>
                    <a:ext uri="{FF2B5EF4-FFF2-40B4-BE49-F238E27FC236}">
                      <a16:creationId xmlns:a16="http://schemas.microsoft.com/office/drawing/2014/main" id="{893D97C4-F30E-4BA1-29FF-D4A2ECCABCEC}"/>
                    </a:ext>
                  </a:extLst>
                </p:cNvPr>
                <p:cNvPicPr/>
                <p:nvPr/>
              </p:nvPicPr>
              <p:blipFill>
                <a:blip r:embed="rId23"/>
                <a:stretch>
                  <a:fillRect/>
                </a:stretch>
              </p:blipFill>
              <p:spPr>
                <a:xfrm>
                  <a:off x="9332404" y="3486994"/>
                  <a:ext cx="712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5C1508DF-AF6E-62AB-D220-917E2EC57AD4}"/>
                    </a:ext>
                  </a:extLst>
                </p14:cNvPr>
                <p14:cNvContentPartPr/>
                <p14:nvPr/>
              </p14:nvContentPartPr>
              <p14:xfrm>
                <a:off x="8670724" y="4209154"/>
                <a:ext cx="80640" cy="111960"/>
              </p14:xfrm>
            </p:contentPart>
          </mc:Choice>
          <mc:Fallback xmlns="">
            <p:pic>
              <p:nvPicPr>
                <p:cNvPr id="31" name="Ink 30">
                  <a:extLst>
                    <a:ext uri="{FF2B5EF4-FFF2-40B4-BE49-F238E27FC236}">
                      <a16:creationId xmlns:a16="http://schemas.microsoft.com/office/drawing/2014/main" id="{5C1508DF-AF6E-62AB-D220-917E2EC57AD4}"/>
                    </a:ext>
                  </a:extLst>
                </p:cNvPr>
                <p:cNvPicPr/>
                <p:nvPr/>
              </p:nvPicPr>
              <p:blipFill>
                <a:blip r:embed="rId25"/>
                <a:stretch>
                  <a:fillRect/>
                </a:stretch>
              </p:blipFill>
              <p:spPr>
                <a:xfrm>
                  <a:off x="8652724" y="4191514"/>
                  <a:ext cx="1162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3C0E32EB-E9AC-1A55-0252-6BA8C014AF66}"/>
                    </a:ext>
                  </a:extLst>
                </p14:cNvPr>
                <p14:cNvContentPartPr/>
                <p14:nvPr/>
              </p14:nvContentPartPr>
              <p14:xfrm>
                <a:off x="8782324" y="4191154"/>
                <a:ext cx="71280" cy="98640"/>
              </p14:xfrm>
            </p:contentPart>
          </mc:Choice>
          <mc:Fallback xmlns="">
            <p:pic>
              <p:nvPicPr>
                <p:cNvPr id="33" name="Ink 32">
                  <a:extLst>
                    <a:ext uri="{FF2B5EF4-FFF2-40B4-BE49-F238E27FC236}">
                      <a16:creationId xmlns:a16="http://schemas.microsoft.com/office/drawing/2014/main" id="{3C0E32EB-E9AC-1A55-0252-6BA8C014AF66}"/>
                    </a:ext>
                  </a:extLst>
                </p:cNvPr>
                <p:cNvPicPr/>
                <p:nvPr/>
              </p:nvPicPr>
              <p:blipFill>
                <a:blip r:embed="rId27"/>
                <a:stretch>
                  <a:fillRect/>
                </a:stretch>
              </p:blipFill>
              <p:spPr>
                <a:xfrm>
                  <a:off x="8764684" y="4173514"/>
                  <a:ext cx="1069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1766EC15-D64E-748D-41D3-F0A8ECE53DF3}"/>
                    </a:ext>
                  </a:extLst>
                </p14:cNvPr>
                <p14:cNvContentPartPr/>
                <p14:nvPr/>
              </p14:nvContentPartPr>
              <p14:xfrm>
                <a:off x="8899684" y="4174954"/>
                <a:ext cx="7920" cy="62640"/>
              </p14:xfrm>
            </p:contentPart>
          </mc:Choice>
          <mc:Fallback xmlns="">
            <p:pic>
              <p:nvPicPr>
                <p:cNvPr id="35" name="Ink 34">
                  <a:extLst>
                    <a:ext uri="{FF2B5EF4-FFF2-40B4-BE49-F238E27FC236}">
                      <a16:creationId xmlns:a16="http://schemas.microsoft.com/office/drawing/2014/main" id="{1766EC15-D64E-748D-41D3-F0A8ECE53DF3}"/>
                    </a:ext>
                  </a:extLst>
                </p:cNvPr>
                <p:cNvPicPr/>
                <p:nvPr/>
              </p:nvPicPr>
              <p:blipFill>
                <a:blip r:embed="rId29"/>
                <a:stretch>
                  <a:fillRect/>
                </a:stretch>
              </p:blipFill>
              <p:spPr>
                <a:xfrm>
                  <a:off x="8882044" y="4156954"/>
                  <a:ext cx="435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DBC38F6C-2A6E-F442-E218-34B664A1F0CA}"/>
                    </a:ext>
                  </a:extLst>
                </p14:cNvPr>
                <p14:cNvContentPartPr/>
                <p14:nvPr/>
              </p14:nvContentPartPr>
              <p14:xfrm>
                <a:off x="8905444" y="4102594"/>
                <a:ext cx="360" cy="360"/>
              </p14:xfrm>
            </p:contentPart>
          </mc:Choice>
          <mc:Fallback xmlns="">
            <p:pic>
              <p:nvPicPr>
                <p:cNvPr id="37" name="Ink 36">
                  <a:extLst>
                    <a:ext uri="{FF2B5EF4-FFF2-40B4-BE49-F238E27FC236}">
                      <a16:creationId xmlns:a16="http://schemas.microsoft.com/office/drawing/2014/main" id="{DBC38F6C-2A6E-F442-E218-34B664A1F0CA}"/>
                    </a:ext>
                  </a:extLst>
                </p:cNvPr>
                <p:cNvPicPr/>
                <p:nvPr/>
              </p:nvPicPr>
              <p:blipFill>
                <a:blip r:embed="rId31"/>
                <a:stretch>
                  <a:fillRect/>
                </a:stretch>
              </p:blipFill>
              <p:spPr>
                <a:xfrm>
                  <a:off x="8887804" y="40849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a:extLst>
                    <a:ext uri="{FF2B5EF4-FFF2-40B4-BE49-F238E27FC236}">
                      <a16:creationId xmlns:a16="http://schemas.microsoft.com/office/drawing/2014/main" id="{987DEDA6-18F6-2A51-2EC0-6D4B8E6ACCDE}"/>
                    </a:ext>
                  </a:extLst>
                </p14:cNvPr>
                <p14:cNvContentPartPr/>
                <p14:nvPr/>
              </p14:nvContentPartPr>
              <p14:xfrm>
                <a:off x="8942524" y="4135354"/>
                <a:ext cx="81720" cy="151920"/>
              </p14:xfrm>
            </p:contentPart>
          </mc:Choice>
          <mc:Fallback xmlns="">
            <p:pic>
              <p:nvPicPr>
                <p:cNvPr id="39" name="Ink 38">
                  <a:extLst>
                    <a:ext uri="{FF2B5EF4-FFF2-40B4-BE49-F238E27FC236}">
                      <a16:creationId xmlns:a16="http://schemas.microsoft.com/office/drawing/2014/main" id="{987DEDA6-18F6-2A51-2EC0-6D4B8E6ACCDE}"/>
                    </a:ext>
                  </a:extLst>
                </p:cNvPr>
                <p:cNvPicPr/>
                <p:nvPr/>
              </p:nvPicPr>
              <p:blipFill>
                <a:blip r:embed="rId33"/>
                <a:stretch>
                  <a:fillRect/>
                </a:stretch>
              </p:blipFill>
              <p:spPr>
                <a:xfrm>
                  <a:off x="8924524" y="4117714"/>
                  <a:ext cx="1173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BB2F43E1-195E-2F08-A9B8-EC393D4DB5FF}"/>
                    </a:ext>
                  </a:extLst>
                </p14:cNvPr>
                <p14:cNvContentPartPr/>
                <p14:nvPr/>
              </p14:nvContentPartPr>
              <p14:xfrm>
                <a:off x="9019564" y="4074874"/>
                <a:ext cx="92160" cy="103680"/>
              </p14:xfrm>
            </p:contentPart>
          </mc:Choice>
          <mc:Fallback xmlns="">
            <p:pic>
              <p:nvPicPr>
                <p:cNvPr id="41" name="Ink 40">
                  <a:extLst>
                    <a:ext uri="{FF2B5EF4-FFF2-40B4-BE49-F238E27FC236}">
                      <a16:creationId xmlns:a16="http://schemas.microsoft.com/office/drawing/2014/main" id="{BB2F43E1-195E-2F08-A9B8-EC393D4DB5FF}"/>
                    </a:ext>
                  </a:extLst>
                </p:cNvPr>
                <p:cNvPicPr/>
                <p:nvPr/>
              </p:nvPicPr>
              <p:blipFill>
                <a:blip r:embed="rId35"/>
                <a:stretch>
                  <a:fillRect/>
                </a:stretch>
              </p:blipFill>
              <p:spPr>
                <a:xfrm>
                  <a:off x="9001564" y="4056874"/>
                  <a:ext cx="1278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53394247-CCEA-315F-637D-5ABDAE6862AC}"/>
                    </a:ext>
                  </a:extLst>
                </p14:cNvPr>
                <p14:cNvContentPartPr/>
                <p14:nvPr/>
              </p14:nvContentPartPr>
              <p14:xfrm>
                <a:off x="9150244" y="4023394"/>
                <a:ext cx="79560" cy="105120"/>
              </p14:xfrm>
            </p:contentPart>
          </mc:Choice>
          <mc:Fallback xmlns="">
            <p:pic>
              <p:nvPicPr>
                <p:cNvPr id="43" name="Ink 42">
                  <a:extLst>
                    <a:ext uri="{FF2B5EF4-FFF2-40B4-BE49-F238E27FC236}">
                      <a16:creationId xmlns:a16="http://schemas.microsoft.com/office/drawing/2014/main" id="{53394247-CCEA-315F-637D-5ABDAE6862AC}"/>
                    </a:ext>
                  </a:extLst>
                </p:cNvPr>
                <p:cNvPicPr/>
                <p:nvPr/>
              </p:nvPicPr>
              <p:blipFill>
                <a:blip r:embed="rId37"/>
                <a:stretch>
                  <a:fillRect/>
                </a:stretch>
              </p:blipFill>
              <p:spPr>
                <a:xfrm>
                  <a:off x="9132604" y="4005394"/>
                  <a:ext cx="1152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5" name="Ink 44">
                  <a:extLst>
                    <a:ext uri="{FF2B5EF4-FFF2-40B4-BE49-F238E27FC236}">
                      <a16:creationId xmlns:a16="http://schemas.microsoft.com/office/drawing/2014/main" id="{6F4F6D4B-F3B5-A3C4-9BF2-8AAA06BF851F}"/>
                    </a:ext>
                  </a:extLst>
                </p14:cNvPr>
                <p14:cNvContentPartPr/>
                <p14:nvPr/>
              </p14:nvContentPartPr>
              <p14:xfrm>
                <a:off x="9280564" y="4010074"/>
                <a:ext cx="67680" cy="77040"/>
              </p14:xfrm>
            </p:contentPart>
          </mc:Choice>
          <mc:Fallback xmlns="">
            <p:pic>
              <p:nvPicPr>
                <p:cNvPr id="45" name="Ink 44">
                  <a:extLst>
                    <a:ext uri="{FF2B5EF4-FFF2-40B4-BE49-F238E27FC236}">
                      <a16:creationId xmlns:a16="http://schemas.microsoft.com/office/drawing/2014/main" id="{6F4F6D4B-F3B5-A3C4-9BF2-8AAA06BF851F}"/>
                    </a:ext>
                  </a:extLst>
                </p:cNvPr>
                <p:cNvPicPr/>
                <p:nvPr/>
              </p:nvPicPr>
              <p:blipFill>
                <a:blip r:embed="rId39"/>
                <a:stretch>
                  <a:fillRect/>
                </a:stretch>
              </p:blipFill>
              <p:spPr>
                <a:xfrm>
                  <a:off x="9262924" y="3992074"/>
                  <a:ext cx="103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0E29CA82-317A-1183-8474-CF5E7D56906D}"/>
                    </a:ext>
                  </a:extLst>
                </p14:cNvPr>
                <p14:cNvContentPartPr/>
                <p14:nvPr/>
              </p14:nvContentPartPr>
              <p14:xfrm>
                <a:off x="9393964" y="3961474"/>
                <a:ext cx="55080" cy="81360"/>
              </p14:xfrm>
            </p:contentPart>
          </mc:Choice>
          <mc:Fallback xmlns="">
            <p:pic>
              <p:nvPicPr>
                <p:cNvPr id="47" name="Ink 46">
                  <a:extLst>
                    <a:ext uri="{FF2B5EF4-FFF2-40B4-BE49-F238E27FC236}">
                      <a16:creationId xmlns:a16="http://schemas.microsoft.com/office/drawing/2014/main" id="{0E29CA82-317A-1183-8474-CF5E7D56906D}"/>
                    </a:ext>
                  </a:extLst>
                </p:cNvPr>
                <p:cNvPicPr/>
                <p:nvPr/>
              </p:nvPicPr>
              <p:blipFill>
                <a:blip r:embed="rId41"/>
                <a:stretch>
                  <a:fillRect/>
                </a:stretch>
              </p:blipFill>
              <p:spPr>
                <a:xfrm>
                  <a:off x="9375964" y="3943834"/>
                  <a:ext cx="907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9" name="Ink 48">
                  <a:extLst>
                    <a:ext uri="{FF2B5EF4-FFF2-40B4-BE49-F238E27FC236}">
                      <a16:creationId xmlns:a16="http://schemas.microsoft.com/office/drawing/2014/main" id="{91718229-7ED0-9558-6BB6-9FE75D799EAD}"/>
                    </a:ext>
                  </a:extLst>
                </p14:cNvPr>
                <p14:cNvContentPartPr/>
                <p14:nvPr/>
              </p14:nvContentPartPr>
              <p14:xfrm>
                <a:off x="9516004" y="3912874"/>
                <a:ext cx="70920" cy="104760"/>
              </p14:xfrm>
            </p:contentPart>
          </mc:Choice>
          <mc:Fallback xmlns="">
            <p:pic>
              <p:nvPicPr>
                <p:cNvPr id="49" name="Ink 48">
                  <a:extLst>
                    <a:ext uri="{FF2B5EF4-FFF2-40B4-BE49-F238E27FC236}">
                      <a16:creationId xmlns:a16="http://schemas.microsoft.com/office/drawing/2014/main" id="{91718229-7ED0-9558-6BB6-9FE75D799EAD}"/>
                    </a:ext>
                  </a:extLst>
                </p:cNvPr>
                <p:cNvPicPr/>
                <p:nvPr/>
              </p:nvPicPr>
              <p:blipFill>
                <a:blip r:embed="rId43"/>
                <a:stretch>
                  <a:fillRect/>
                </a:stretch>
              </p:blipFill>
              <p:spPr>
                <a:xfrm>
                  <a:off x="9498364" y="3894874"/>
                  <a:ext cx="1065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A5D16CBD-10A2-01E2-30D4-E3F170C42B76}"/>
                    </a:ext>
                  </a:extLst>
                </p14:cNvPr>
                <p14:cNvContentPartPr/>
                <p14:nvPr/>
              </p14:nvContentPartPr>
              <p14:xfrm>
                <a:off x="8549404" y="4299514"/>
                <a:ext cx="170640" cy="312840"/>
              </p14:xfrm>
            </p:contentPart>
          </mc:Choice>
          <mc:Fallback xmlns="">
            <p:pic>
              <p:nvPicPr>
                <p:cNvPr id="51" name="Ink 50">
                  <a:extLst>
                    <a:ext uri="{FF2B5EF4-FFF2-40B4-BE49-F238E27FC236}">
                      <a16:creationId xmlns:a16="http://schemas.microsoft.com/office/drawing/2014/main" id="{A5D16CBD-10A2-01E2-30D4-E3F170C42B76}"/>
                    </a:ext>
                  </a:extLst>
                </p:cNvPr>
                <p:cNvPicPr/>
                <p:nvPr/>
              </p:nvPicPr>
              <p:blipFill>
                <a:blip r:embed="rId45"/>
                <a:stretch>
                  <a:fillRect/>
                </a:stretch>
              </p:blipFill>
              <p:spPr>
                <a:xfrm>
                  <a:off x="8531404" y="4281874"/>
                  <a:ext cx="206280" cy="348480"/>
                </a:xfrm>
                <a:prstGeom prst="rect">
                  <a:avLst/>
                </a:prstGeom>
              </p:spPr>
            </p:pic>
          </mc:Fallback>
        </mc:AlternateContent>
      </p:grpSp>
    </p:spTree>
    <p:extLst>
      <p:ext uri="{BB962C8B-B14F-4D97-AF65-F5344CB8AC3E}">
        <p14:creationId xmlns:p14="http://schemas.microsoft.com/office/powerpoint/2010/main" val="14914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Collaborative Filtering and Discover Weekly</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065212" y="3871540"/>
            <a:ext cx="10820400" cy="2711824"/>
          </a:xfrm>
        </p:spPr>
        <p:txBody>
          <a:bodyPr>
            <a:normAutofit fontScale="62500" lnSpcReduction="20000"/>
          </a:bodyPr>
          <a:lstStyle/>
          <a:p>
            <a:r>
              <a:rPr lang="en-US" dirty="0"/>
              <a:t>This diagram is a </a:t>
            </a:r>
            <a:r>
              <a:rPr lang="en-US" b="1" dirty="0">
                <a:solidFill>
                  <a:schemeClr val="accent1"/>
                </a:solidFill>
              </a:rPr>
              <a:t>flowchart</a:t>
            </a:r>
            <a:r>
              <a:rPr lang="en-US" dirty="0"/>
              <a:t> which details the steps of the </a:t>
            </a:r>
            <a:r>
              <a:rPr lang="en-US" b="1" dirty="0">
                <a:solidFill>
                  <a:srgbClr val="C45900"/>
                </a:solidFill>
              </a:rPr>
              <a:t>collaborative filtering modeling </a:t>
            </a:r>
            <a:r>
              <a:rPr lang="en-US" dirty="0"/>
              <a:t>used by Spotify. </a:t>
            </a:r>
          </a:p>
          <a:p>
            <a:r>
              <a:rPr lang="en-US" dirty="0"/>
              <a:t> The </a:t>
            </a:r>
            <a:r>
              <a:rPr lang="en-US" b="1" dirty="0">
                <a:solidFill>
                  <a:schemeClr val="accent1"/>
                </a:solidFill>
              </a:rPr>
              <a:t>flowchart</a:t>
            </a:r>
            <a:r>
              <a:rPr lang="en-US" dirty="0">
                <a:solidFill>
                  <a:schemeClr val="accent1"/>
                </a:solidFill>
              </a:rPr>
              <a:t> </a:t>
            </a:r>
            <a:r>
              <a:rPr lang="en-US" dirty="0"/>
              <a:t>is a loop, where the target user gets recommended a song that has the highest </a:t>
            </a:r>
            <a:r>
              <a:rPr lang="en-US" b="1" u="sng" dirty="0">
                <a:solidFill>
                  <a:schemeClr val="accent3"/>
                </a:solidFill>
              </a:rPr>
              <a:t>comment.</a:t>
            </a:r>
            <a:endParaRPr lang="en-US" dirty="0"/>
          </a:p>
          <a:p>
            <a:pPr lvl="1"/>
            <a:r>
              <a:rPr lang="en-US" dirty="0"/>
              <a:t>A </a:t>
            </a:r>
            <a:r>
              <a:rPr lang="en-US" b="1" u="sng" dirty="0">
                <a:solidFill>
                  <a:schemeClr val="accent3"/>
                </a:solidFill>
              </a:rPr>
              <a:t>comment</a:t>
            </a:r>
            <a:r>
              <a:rPr lang="en-US" dirty="0"/>
              <a:t> is basically like a </a:t>
            </a:r>
            <a:r>
              <a:rPr lang="en-US" b="1" dirty="0">
                <a:solidFill>
                  <a:schemeClr val="accent4"/>
                </a:solidFill>
              </a:rPr>
              <a:t>score</a:t>
            </a:r>
            <a:r>
              <a:rPr lang="en-US" dirty="0"/>
              <a:t> of how much the user is predicted to enjoy the song</a:t>
            </a:r>
          </a:p>
          <a:p>
            <a:r>
              <a:rPr lang="en-US" dirty="0"/>
              <a:t> This </a:t>
            </a:r>
            <a:r>
              <a:rPr lang="en-US" b="1" dirty="0">
                <a:solidFill>
                  <a:schemeClr val="accent1"/>
                </a:solidFill>
              </a:rPr>
              <a:t>flow</a:t>
            </a:r>
            <a:r>
              <a:rPr lang="en-US" dirty="0"/>
              <a:t> will loop continuously, searching through the data on both the neighbors and the target user preferences, until it finds a song from the neighbor’s music taste that is similar enough to recommend to the target user (</a:t>
            </a:r>
            <a:r>
              <a:rPr lang="en-US" dirty="0">
                <a:solidFill>
                  <a:schemeClr val="accent4"/>
                </a:solidFill>
              </a:rPr>
              <a:t>has the highest score</a:t>
            </a:r>
            <a:r>
              <a:rPr lang="en-US" dirty="0"/>
              <a:t>). </a:t>
            </a:r>
          </a:p>
          <a:p>
            <a:r>
              <a:rPr lang="en-US" dirty="0"/>
              <a:t>After around 30 songs are found, a </a:t>
            </a:r>
            <a:r>
              <a:rPr lang="en-US" b="1" dirty="0"/>
              <a:t>Spotify Discover Weekly playlist </a:t>
            </a:r>
            <a:r>
              <a:rPr lang="en-US" dirty="0"/>
              <a:t>will then be shared with the target user that is filled with song recommendations that the user is predicted to enjoy.</a:t>
            </a:r>
          </a:p>
          <a:p>
            <a:pPr marL="0" indent="0">
              <a:buNone/>
            </a:pPr>
            <a:endParaRPr lang="en-US" dirty="0"/>
          </a:p>
          <a:p>
            <a:endParaRPr lang="en-US" dirty="0"/>
          </a:p>
        </p:txBody>
      </p:sp>
      <p:sp>
        <p:nvSpPr>
          <p:cNvPr id="4" name="TextBox 3">
            <a:extLst>
              <a:ext uri="{FF2B5EF4-FFF2-40B4-BE49-F238E27FC236}">
                <a16:creationId xmlns:a16="http://schemas.microsoft.com/office/drawing/2014/main" id="{1FAECD93-AB68-8A45-C84A-E689C9DC2990}"/>
              </a:ext>
            </a:extLst>
          </p:cNvPr>
          <p:cNvSpPr txBox="1"/>
          <p:nvPr/>
        </p:nvSpPr>
        <p:spPr>
          <a:xfrm>
            <a:off x="3118597" y="1433220"/>
            <a:ext cx="5951629" cy="400110"/>
          </a:xfrm>
          <a:prstGeom prst="rect">
            <a:avLst/>
          </a:prstGeom>
          <a:noFill/>
          <a:ln>
            <a:solidFill>
              <a:schemeClr val="accent1"/>
            </a:solidFill>
          </a:ln>
        </p:spPr>
        <p:txBody>
          <a:bodyPr wrap="none" rtlCol="0">
            <a:spAutoFit/>
          </a:bodyPr>
          <a:lstStyle/>
          <a:p>
            <a:r>
              <a:rPr lang="en-US" sz="2000" dirty="0"/>
              <a:t>C.F. Flowchart for the Spotify Recommendation System </a:t>
            </a:r>
          </a:p>
        </p:txBody>
      </p:sp>
      <p:pic>
        <p:nvPicPr>
          <p:cNvPr id="5" name="Picture 4" descr="Graphical user interface&#10;&#10;Description automatically generated with medium confidence">
            <a:extLst>
              <a:ext uri="{FF2B5EF4-FFF2-40B4-BE49-F238E27FC236}">
                <a16:creationId xmlns:a16="http://schemas.microsoft.com/office/drawing/2014/main" id="{73228B95-1651-D022-B55C-7CFEAC6C16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8568" y="1964863"/>
            <a:ext cx="6551688" cy="1775143"/>
          </a:xfrm>
          <a:prstGeom prst="rect">
            <a:avLst/>
          </a:prstGeom>
        </p:spPr>
      </p:pic>
      <p:grpSp>
        <p:nvGrpSpPr>
          <p:cNvPr id="18" name="Group 17">
            <a:extLst>
              <a:ext uri="{FF2B5EF4-FFF2-40B4-BE49-F238E27FC236}">
                <a16:creationId xmlns:a16="http://schemas.microsoft.com/office/drawing/2014/main" id="{ED1F80E1-7888-2456-7148-1ADA8101C818}"/>
              </a:ext>
            </a:extLst>
          </p:cNvPr>
          <p:cNvGrpSpPr/>
          <p:nvPr/>
        </p:nvGrpSpPr>
        <p:grpSpPr>
          <a:xfrm>
            <a:off x="1470534" y="1987005"/>
            <a:ext cx="1536480" cy="1086480"/>
            <a:chOff x="1470534" y="1987005"/>
            <a:chExt cx="1536480" cy="108648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494248F-9E09-C096-3F97-22AB379FF44B}"/>
                    </a:ext>
                  </a:extLst>
                </p14:cNvPr>
                <p14:cNvContentPartPr/>
                <p14:nvPr/>
              </p14:nvContentPartPr>
              <p14:xfrm>
                <a:off x="2338134" y="1987005"/>
                <a:ext cx="668880" cy="1086480"/>
              </p14:xfrm>
            </p:contentPart>
          </mc:Choice>
          <mc:Fallback xmlns="">
            <p:pic>
              <p:nvPicPr>
                <p:cNvPr id="7" name="Ink 6">
                  <a:extLst>
                    <a:ext uri="{FF2B5EF4-FFF2-40B4-BE49-F238E27FC236}">
                      <a16:creationId xmlns:a16="http://schemas.microsoft.com/office/drawing/2014/main" id="{3494248F-9E09-C096-3F97-22AB379FF44B}"/>
                    </a:ext>
                  </a:extLst>
                </p:cNvPr>
                <p:cNvPicPr/>
                <p:nvPr/>
              </p:nvPicPr>
              <p:blipFill>
                <a:blip r:embed="rId6"/>
                <a:stretch>
                  <a:fillRect/>
                </a:stretch>
              </p:blipFill>
              <p:spPr>
                <a:xfrm>
                  <a:off x="2320494" y="1969365"/>
                  <a:ext cx="70452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4AA434E-87E8-849B-1587-4C6AEDD1C081}"/>
                    </a:ext>
                  </a:extLst>
                </p14:cNvPr>
                <p14:cNvContentPartPr/>
                <p14:nvPr/>
              </p14:nvContentPartPr>
              <p14:xfrm>
                <a:off x="1470534" y="2279325"/>
                <a:ext cx="109080" cy="365040"/>
              </p14:xfrm>
            </p:contentPart>
          </mc:Choice>
          <mc:Fallback xmlns="">
            <p:pic>
              <p:nvPicPr>
                <p:cNvPr id="9" name="Ink 8">
                  <a:extLst>
                    <a:ext uri="{FF2B5EF4-FFF2-40B4-BE49-F238E27FC236}">
                      <a16:creationId xmlns:a16="http://schemas.microsoft.com/office/drawing/2014/main" id="{A4AA434E-87E8-849B-1587-4C6AEDD1C081}"/>
                    </a:ext>
                  </a:extLst>
                </p:cNvPr>
                <p:cNvPicPr/>
                <p:nvPr/>
              </p:nvPicPr>
              <p:blipFill>
                <a:blip r:embed="rId8"/>
                <a:stretch>
                  <a:fillRect/>
                </a:stretch>
              </p:blipFill>
              <p:spPr>
                <a:xfrm>
                  <a:off x="1452894" y="2261685"/>
                  <a:ext cx="1447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157BC13-F802-AD16-689E-A0E8C46DC09A}"/>
                    </a:ext>
                  </a:extLst>
                </p14:cNvPr>
                <p14:cNvContentPartPr/>
                <p14:nvPr/>
              </p14:nvContentPartPr>
              <p14:xfrm>
                <a:off x="1600134" y="2425125"/>
                <a:ext cx="279000" cy="189000"/>
              </p14:xfrm>
            </p:contentPart>
          </mc:Choice>
          <mc:Fallback xmlns="">
            <p:pic>
              <p:nvPicPr>
                <p:cNvPr id="10" name="Ink 9">
                  <a:extLst>
                    <a:ext uri="{FF2B5EF4-FFF2-40B4-BE49-F238E27FC236}">
                      <a16:creationId xmlns:a16="http://schemas.microsoft.com/office/drawing/2014/main" id="{F157BC13-F802-AD16-689E-A0E8C46DC09A}"/>
                    </a:ext>
                  </a:extLst>
                </p:cNvPr>
                <p:cNvPicPr/>
                <p:nvPr/>
              </p:nvPicPr>
              <p:blipFill>
                <a:blip r:embed="rId10"/>
                <a:stretch>
                  <a:fillRect/>
                </a:stretch>
              </p:blipFill>
              <p:spPr>
                <a:xfrm>
                  <a:off x="1582134" y="2407125"/>
                  <a:ext cx="3146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C14ABFA9-2487-FD7C-599C-4CFABB604908}"/>
                    </a:ext>
                  </a:extLst>
                </p14:cNvPr>
                <p14:cNvContentPartPr/>
                <p14:nvPr/>
              </p14:nvContentPartPr>
              <p14:xfrm>
                <a:off x="1890654" y="2415045"/>
                <a:ext cx="120600" cy="337320"/>
              </p14:xfrm>
            </p:contentPart>
          </mc:Choice>
          <mc:Fallback xmlns="">
            <p:pic>
              <p:nvPicPr>
                <p:cNvPr id="11" name="Ink 10">
                  <a:extLst>
                    <a:ext uri="{FF2B5EF4-FFF2-40B4-BE49-F238E27FC236}">
                      <a16:creationId xmlns:a16="http://schemas.microsoft.com/office/drawing/2014/main" id="{C14ABFA9-2487-FD7C-599C-4CFABB604908}"/>
                    </a:ext>
                  </a:extLst>
                </p:cNvPr>
                <p:cNvPicPr/>
                <p:nvPr/>
              </p:nvPicPr>
              <p:blipFill>
                <a:blip r:embed="rId12"/>
                <a:stretch>
                  <a:fillRect/>
                </a:stretch>
              </p:blipFill>
              <p:spPr>
                <a:xfrm>
                  <a:off x="1872654" y="2397045"/>
                  <a:ext cx="15624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714E74DC-2990-398A-044B-378607E7D921}"/>
                    </a:ext>
                  </a:extLst>
                </p14:cNvPr>
                <p14:cNvContentPartPr/>
                <p14:nvPr/>
              </p14:nvContentPartPr>
              <p14:xfrm>
                <a:off x="2041494" y="2394165"/>
                <a:ext cx="108360" cy="209520"/>
              </p14:xfrm>
            </p:contentPart>
          </mc:Choice>
          <mc:Fallback xmlns="">
            <p:pic>
              <p:nvPicPr>
                <p:cNvPr id="16" name="Ink 15">
                  <a:extLst>
                    <a:ext uri="{FF2B5EF4-FFF2-40B4-BE49-F238E27FC236}">
                      <a16:creationId xmlns:a16="http://schemas.microsoft.com/office/drawing/2014/main" id="{714E74DC-2990-398A-044B-378607E7D921}"/>
                    </a:ext>
                  </a:extLst>
                </p:cNvPr>
                <p:cNvPicPr/>
                <p:nvPr/>
              </p:nvPicPr>
              <p:blipFill>
                <a:blip r:embed="rId14"/>
                <a:stretch>
                  <a:fillRect/>
                </a:stretch>
              </p:blipFill>
              <p:spPr>
                <a:xfrm>
                  <a:off x="2023854" y="2376165"/>
                  <a:ext cx="144000" cy="245160"/>
                </a:xfrm>
                <a:prstGeom prst="rect">
                  <a:avLst/>
                </a:prstGeom>
              </p:spPr>
            </p:pic>
          </mc:Fallback>
        </mc:AlternateContent>
      </p:grpSp>
    </p:spTree>
    <p:extLst>
      <p:ext uri="{BB962C8B-B14F-4D97-AF65-F5344CB8AC3E}">
        <p14:creationId xmlns:p14="http://schemas.microsoft.com/office/powerpoint/2010/main" val="63752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Collaborative Filtering: Issues</a:t>
            </a:r>
          </a:p>
        </p:txBody>
      </p:sp>
      <p:pic>
        <p:nvPicPr>
          <p:cNvPr id="6" name="Picture 2" descr="Logo and Brand Assets — Spotify">
            <a:extLst>
              <a:ext uri="{FF2B5EF4-FFF2-40B4-BE49-F238E27FC236}">
                <a16:creationId xmlns:a16="http://schemas.microsoft.com/office/drawing/2014/main" id="{2C490632-25E3-B49E-EC94-BF2CBFF0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25" y="30231"/>
            <a:ext cx="2590800" cy="77643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1218883" y="1701797"/>
            <a:ext cx="9904729" cy="5156203"/>
          </a:xfrm>
          <a:ln>
            <a:noFill/>
          </a:ln>
        </p:spPr>
        <p:txBody>
          <a:bodyPr>
            <a:normAutofit fontScale="85000" lnSpcReduction="20000"/>
          </a:bodyPr>
          <a:lstStyle/>
          <a:p>
            <a:r>
              <a:rPr lang="en-US" b="1" dirty="0">
                <a:solidFill>
                  <a:srgbClr val="C45900"/>
                </a:solidFill>
              </a:rPr>
              <a:t>Collaborative filtering </a:t>
            </a:r>
            <a:r>
              <a:rPr lang="en-US" dirty="0"/>
              <a:t>does a decent job at music recommendation, but there are some downsides.</a:t>
            </a:r>
          </a:p>
          <a:p>
            <a:r>
              <a:rPr lang="en-US" dirty="0"/>
              <a:t> </a:t>
            </a:r>
            <a:r>
              <a:rPr lang="en-US" b="1" dirty="0">
                <a:solidFill>
                  <a:srgbClr val="C45900"/>
                </a:solidFill>
              </a:rPr>
              <a:t>Collaborative filtering </a:t>
            </a:r>
            <a:r>
              <a:rPr lang="en-US" dirty="0"/>
              <a:t>is </a:t>
            </a:r>
            <a:r>
              <a:rPr lang="en-US" b="1" u="sng" dirty="0">
                <a:solidFill>
                  <a:schemeClr val="accent6"/>
                </a:solidFill>
              </a:rPr>
              <a:t>content-agnostic</a:t>
            </a:r>
          </a:p>
          <a:p>
            <a:pPr lvl="1"/>
            <a:r>
              <a:rPr lang="en-US" dirty="0"/>
              <a:t> meaning it only uses the consumption data associated with an item, and not data on the item itself. </a:t>
            </a:r>
          </a:p>
          <a:p>
            <a:pPr lvl="1"/>
            <a:r>
              <a:rPr lang="en-US" dirty="0"/>
              <a:t>For Example, it only collects data on the user (saves, shares, skip rate, etc.) instead of data on the actual songs it is recommending (genre, beat, etc.). </a:t>
            </a:r>
          </a:p>
          <a:p>
            <a:r>
              <a:rPr lang="en-US" dirty="0"/>
              <a:t>Because it is </a:t>
            </a:r>
            <a:r>
              <a:rPr lang="en-US" b="1" u="sng" dirty="0">
                <a:solidFill>
                  <a:schemeClr val="accent6"/>
                </a:solidFill>
              </a:rPr>
              <a:t>content-agonistic</a:t>
            </a:r>
            <a:r>
              <a:rPr lang="en-US" dirty="0">
                <a:solidFill>
                  <a:schemeClr val="accent6"/>
                </a:solidFill>
              </a:rPr>
              <a:t>,</a:t>
            </a:r>
            <a:r>
              <a:rPr lang="en-US" dirty="0"/>
              <a:t> popular songs get recommended the most.</a:t>
            </a:r>
          </a:p>
          <a:p>
            <a:pPr lvl="1"/>
            <a:r>
              <a:rPr lang="en-US" dirty="0"/>
              <a:t>This is the opposite of what Spotify wants! Remember how we said our goal is to find “hidden gems?” </a:t>
            </a:r>
          </a:p>
          <a:p>
            <a:r>
              <a:rPr lang="en-US" dirty="0"/>
              <a:t>Because it is </a:t>
            </a:r>
            <a:r>
              <a:rPr lang="en-US" b="1" u="sng" dirty="0">
                <a:solidFill>
                  <a:schemeClr val="accent6"/>
                </a:solidFill>
              </a:rPr>
              <a:t>content-agonistic</a:t>
            </a:r>
            <a:r>
              <a:rPr lang="en-US" dirty="0"/>
              <a:t>, it has a </a:t>
            </a:r>
            <a:r>
              <a:rPr lang="en-US" b="1" u="sng" dirty="0">
                <a:solidFill>
                  <a:srgbClr val="95AB25"/>
                </a:solidFill>
              </a:rPr>
              <a:t>Cold-Start Problem</a:t>
            </a:r>
            <a:r>
              <a:rPr lang="en-US" dirty="0"/>
              <a:t>.</a:t>
            </a:r>
          </a:p>
          <a:p>
            <a:pPr lvl="1"/>
            <a:r>
              <a:rPr lang="en-US" dirty="0"/>
              <a:t>The </a:t>
            </a:r>
            <a:r>
              <a:rPr lang="en-US" b="1" u="sng" dirty="0">
                <a:solidFill>
                  <a:srgbClr val="95AB25"/>
                </a:solidFill>
              </a:rPr>
              <a:t>cold-start problem </a:t>
            </a:r>
            <a:r>
              <a:rPr lang="en-US" dirty="0"/>
              <a:t>is where we have a user which is new to Spotify and has no preferences yet, and therefore it becomes increasing difficult to recommend new and unpopular songs to them.</a:t>
            </a:r>
          </a:p>
          <a:p>
            <a:r>
              <a:rPr lang="en-US" dirty="0"/>
              <a:t>Because of the issues raised by collaborative filtering, Spotify needed a new approach: </a:t>
            </a:r>
            <a:r>
              <a:rPr lang="en-US" b="1" u="sng" dirty="0">
                <a:solidFill>
                  <a:schemeClr val="accent1"/>
                </a:solidFill>
              </a:rPr>
              <a:t>Natural Language Processing</a:t>
            </a:r>
            <a:r>
              <a:rPr lang="en-US" b="1" dirty="0">
                <a:solidFill>
                  <a:schemeClr val="accent1"/>
                </a:solidFill>
              </a:rPr>
              <a:t>.</a:t>
            </a:r>
          </a:p>
          <a:p>
            <a:endParaRPr lang="en-US" dirty="0"/>
          </a:p>
        </p:txBody>
      </p:sp>
    </p:spTree>
    <p:extLst>
      <p:ext uri="{BB962C8B-B14F-4D97-AF65-F5344CB8AC3E}">
        <p14:creationId xmlns:p14="http://schemas.microsoft.com/office/powerpoint/2010/main" val="13774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dcmitype/"/>
    <ds:schemaRef ds:uri="4873beb7-5857-4685-be1f-d57550cc96cc"/>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16x9</Template>
  <TotalTime>4218</TotalTime>
  <Words>2953</Words>
  <Application>Microsoft Macintosh PowerPoint</Application>
  <PresentationFormat>Custom</PresentationFormat>
  <Paragraphs>166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Roboto</vt:lpstr>
      <vt:lpstr>Times New Roman</vt:lpstr>
      <vt:lpstr>Tech 16x9</vt:lpstr>
      <vt:lpstr>Literature Review: The Machine Learning Approach to Spotify’s Discover Weekly Playlists </vt:lpstr>
      <vt:lpstr>Introduction: What is Spotify?</vt:lpstr>
      <vt:lpstr>Introduction: What is Discover Weekly?</vt:lpstr>
      <vt:lpstr>Basic Outline of Discover Weekly</vt:lpstr>
      <vt:lpstr>The Spotify Recommendation Pipeline</vt:lpstr>
      <vt:lpstr>ML Techniques: Collaborative Filtering</vt:lpstr>
      <vt:lpstr>Collaborative Filtering: The KNN Approach</vt:lpstr>
      <vt:lpstr>Collaborative Filtering and Discover Weekly</vt:lpstr>
      <vt:lpstr>Collaborative Filtering: Issues</vt:lpstr>
      <vt:lpstr>ML Techniques: Natural Language Processing with Spotify’s ‘The Echo Nest’ Technology </vt:lpstr>
      <vt:lpstr>Natural Language Processing with Spotify’s ‘The Echo Nest’ Technology: An Example </vt:lpstr>
      <vt:lpstr>Natural Language Processing and Discover Weekly</vt:lpstr>
      <vt:lpstr>Natural Language Processing: Issues</vt:lpstr>
      <vt:lpstr>ML Techniques: Audio Analysis Modeling</vt:lpstr>
      <vt:lpstr>CNN in Audio Analysis Modeling</vt:lpstr>
      <vt:lpstr>CNN in Audio Analysis Modeling and Discover Weekly</vt:lpstr>
      <vt:lpstr>The 3 ML Techniques: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The Machine Learning Approach to Discover Weekly Playlists </dc:title>
  <dc:creator>Kassie Garcia</dc:creator>
  <cp:lastModifiedBy>Kassie Garcia</cp:lastModifiedBy>
  <cp:revision>26</cp:revision>
  <dcterms:created xsi:type="dcterms:W3CDTF">2022-10-18T05:42:41Z</dcterms:created>
  <dcterms:modified xsi:type="dcterms:W3CDTF">2022-11-16T00:21:54Z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