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2" r:id="rId3"/>
  </p:sldMasterIdLst>
  <p:notesMasterIdLst>
    <p:notesMasterId r:id="rId33"/>
  </p:notesMasterIdLst>
  <p:sldIdLst>
    <p:sldId id="256" r:id="rId4"/>
    <p:sldId id="622" r:id="rId5"/>
    <p:sldId id="623" r:id="rId6"/>
    <p:sldId id="624" r:id="rId7"/>
    <p:sldId id="627" r:id="rId8"/>
    <p:sldId id="625" r:id="rId9"/>
    <p:sldId id="626" r:id="rId10"/>
    <p:sldId id="645" r:id="rId11"/>
    <p:sldId id="648" r:id="rId12"/>
    <p:sldId id="647" r:id="rId13"/>
    <p:sldId id="649" r:id="rId14"/>
    <p:sldId id="628" r:id="rId15"/>
    <p:sldId id="629" r:id="rId16"/>
    <p:sldId id="630" r:id="rId17"/>
    <p:sldId id="631" r:id="rId18"/>
    <p:sldId id="632" r:id="rId19"/>
    <p:sldId id="633" r:id="rId20"/>
    <p:sldId id="634" r:id="rId21"/>
    <p:sldId id="635" r:id="rId22"/>
    <p:sldId id="636" r:id="rId23"/>
    <p:sldId id="637" r:id="rId24"/>
    <p:sldId id="638" r:id="rId25"/>
    <p:sldId id="639" r:id="rId26"/>
    <p:sldId id="640" r:id="rId27"/>
    <p:sldId id="641" r:id="rId28"/>
    <p:sldId id="642" r:id="rId29"/>
    <p:sldId id="643" r:id="rId30"/>
    <p:sldId id="644" r:id="rId31"/>
    <p:sldId id="62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06BA"/>
    <a:srgbClr val="0970E1"/>
    <a:srgbClr val="B3EBFF"/>
    <a:srgbClr val="3EB3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475" autoAdjust="0"/>
  </p:normalViewPr>
  <p:slideViewPr>
    <p:cSldViewPr>
      <p:cViewPr varScale="1">
        <p:scale>
          <a:sx n="82" d="100"/>
          <a:sy n="82" d="100"/>
        </p:scale>
        <p:origin x="1430" y="-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21188-9CA9-4EF3-8FCD-5F318E5ABDFB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B7A58-BE1E-4EFC-BF82-6CE60DDDF9B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52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4D7B7A58-BE1E-4EFC-BF82-6CE60DDDF9BA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0731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Imagem de Slide 1">
            <a:extLst>
              <a:ext uri="{FF2B5EF4-FFF2-40B4-BE49-F238E27FC236}">
                <a16:creationId xmlns:a16="http://schemas.microsoft.com/office/drawing/2014/main" id="{0299A884-18EC-4E6F-B355-90D452CB4CF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Espaço Reservado para Anotações 2">
            <a:extLst>
              <a:ext uri="{FF2B5EF4-FFF2-40B4-BE49-F238E27FC236}">
                <a16:creationId xmlns:a16="http://schemas.microsoft.com/office/drawing/2014/main" id="{8BFEEAAB-662C-47CE-B762-A709D50B7A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/>
              <a:t>Existem outros operadores de comparação.</a:t>
            </a:r>
          </a:p>
        </p:txBody>
      </p:sp>
      <p:sp>
        <p:nvSpPr>
          <p:cNvPr id="33796" name="Espaço Reservado para Número de Slide 3">
            <a:extLst>
              <a:ext uri="{FF2B5EF4-FFF2-40B4-BE49-F238E27FC236}">
                <a16:creationId xmlns:a16="http://schemas.microsoft.com/office/drawing/2014/main" id="{AAEE4F8A-853E-4B16-A0F0-FDBFE6889F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FA44BB-0EDE-4828-9DDD-445C5BF152FC}" type="slidenum">
              <a:rPr kumimoji="0" lang="pt-BR" alt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pt-BR" alt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403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475" y="0"/>
            <a:ext cx="3819525" cy="6858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50000">
                <a:schemeClr val="bg2"/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1267485"/>
            <a:ext cx="3651533" cy="5133316"/>
          </a:xfrm>
        </p:spPr>
        <p:txBody>
          <a:bodyPr anchor="ctr" anchorCtr="0"/>
          <a:lstStyle>
            <a:lvl1pPr>
              <a:lnSpc>
                <a:spcPct val="90000"/>
              </a:lnSpc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201702"/>
            <a:ext cx="2605134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CB35-A368-4E9F-9937-DFCF513CCEC8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74E28E45-CBBC-401E-9713-0F73701B8C2D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CB35-A368-4E9F-9937-DFCF513CCEC8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8E45-CBBC-401E-9713-0F73701B8C2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CB35-A368-4E9F-9937-DFCF513CCEC8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8E45-CBBC-401E-9713-0F73701B8C2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9FA0983-CAED-4B9F-B0A4-395467D8D86F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9FF3667-3A13-403C-A205-6B6F1192C87C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C2AA564-3A0D-433D-863D-69F0E99C07D2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4CAB670-DB7F-4CCF-A15A-FF1551DDD733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ector reto 9">
            <a:extLst>
              <a:ext uri="{FF2B5EF4-FFF2-40B4-BE49-F238E27FC236}">
                <a16:creationId xmlns:a16="http://schemas.microsoft.com/office/drawing/2014/main" id="{ECEDEE25-A8F5-4FF6-9675-26AA171F65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Conector reto 10">
            <a:extLst>
              <a:ext uri="{FF2B5EF4-FFF2-40B4-BE49-F238E27FC236}">
                <a16:creationId xmlns:a16="http://schemas.microsoft.com/office/drawing/2014/main" id="{9D5327DD-8D84-4CB3-99FC-5DBDF4BFE780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ector reto 11">
            <a:extLst>
              <a:ext uri="{FF2B5EF4-FFF2-40B4-BE49-F238E27FC236}">
                <a16:creationId xmlns:a16="http://schemas.microsoft.com/office/drawing/2014/main" id="{71E03D07-FEEB-4308-8D92-A06360E7775B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Conector reto 12">
            <a:extLst>
              <a:ext uri="{FF2B5EF4-FFF2-40B4-BE49-F238E27FC236}">
                <a16:creationId xmlns:a16="http://schemas.microsoft.com/office/drawing/2014/main" id="{6ABD2AD1-07E4-4BCE-9048-E5C2F835EF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ector reto 13">
            <a:extLst>
              <a:ext uri="{FF2B5EF4-FFF2-40B4-BE49-F238E27FC236}">
                <a16:creationId xmlns:a16="http://schemas.microsoft.com/office/drawing/2014/main" id="{C8064443-1B9B-4E3E-A48A-ECE10DC55A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Conector reto 14">
            <a:extLst>
              <a:ext uri="{FF2B5EF4-FFF2-40B4-BE49-F238E27FC236}">
                <a16:creationId xmlns:a16="http://schemas.microsoft.com/office/drawing/2014/main" id="{31250E7A-DDDE-4064-A838-1FEB7212F4D4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9FF56D8-900E-4459-B476-FA8E8547F652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2F558880-497A-47A6-A572-6FF4B2C317F5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695D325-B45A-41B1-B2A1-04A7CCDD4B5F}"/>
              </a:ext>
            </a:extLst>
          </p:cNvPr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01557764-0452-4855-871E-C3341063141F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FA518AD-6F3F-43A5-8806-9D3A05CC6643}"/>
              </a:ext>
            </a:extLst>
          </p:cNvPr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14CB755-FBD4-4E13-94CA-EF7F59B0B125}"/>
              </a:ext>
            </a:extLst>
          </p:cNvPr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22" name="Espaço Reservado para Data 27">
            <a:extLst>
              <a:ext uri="{FF2B5EF4-FFF2-40B4-BE49-F238E27FC236}">
                <a16:creationId xmlns:a16="http://schemas.microsoft.com/office/drawing/2014/main" id="{9648B2F2-96BD-4721-8BEA-B3EED0F7C1CE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2034CD-A6CD-495D-9D34-EDAD08357EBA}" type="datetime1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19/02/2024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Espaço Reservado para Rodapé 16">
            <a:extLst>
              <a:ext uri="{FF2B5EF4-FFF2-40B4-BE49-F238E27FC236}">
                <a16:creationId xmlns:a16="http://schemas.microsoft.com/office/drawing/2014/main" id="{6CBE8637-988A-4B11-BCC7-16B8F192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Espaço Reservado para Número de Slide 28">
            <a:extLst>
              <a:ext uri="{FF2B5EF4-FFF2-40B4-BE49-F238E27FC236}">
                <a16:creationId xmlns:a16="http://schemas.microsoft.com/office/drawing/2014/main" id="{60F64DA7-3C5D-4215-9F38-9DFBDFAF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A42ADB-C929-44ED-9DF2-E53F209214D2}" type="slidenum">
              <a:rPr kumimoji="0" lang="pt-BR" altLang="pt-B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altLang="pt-B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645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6">
            <a:extLst>
              <a:ext uri="{FF2B5EF4-FFF2-40B4-BE49-F238E27FC236}">
                <a16:creationId xmlns:a16="http://schemas.microsoft.com/office/drawing/2014/main" id="{EA69B681-4102-4506-AD88-6041535BC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4E9420-9454-4285-A1D9-F8A104CCAC11}" type="datetime1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19/02/2024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Espaço Reservado para Número de Slide 8">
            <a:extLst>
              <a:ext uri="{FF2B5EF4-FFF2-40B4-BE49-F238E27FC236}">
                <a16:creationId xmlns:a16="http://schemas.microsoft.com/office/drawing/2014/main" id="{58498993-A038-4E0E-B7D3-B9654CFFE5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D12A32-E715-40D8-B015-51668ED8F3CF}" type="slidenum">
              <a:rPr kumimoji="0" lang="pt-BR" altLang="pt-B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altLang="pt-B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Espaço Reservado para Rodapé 9">
            <a:extLst>
              <a:ext uri="{FF2B5EF4-FFF2-40B4-BE49-F238E27FC236}">
                <a16:creationId xmlns:a16="http://schemas.microsoft.com/office/drawing/2014/main" id="{EE5012EC-0BCF-40F0-B486-E933BBA242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492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1143000"/>
          </a:xfrm>
        </p:spPr>
        <p:txBody>
          <a:bodyPr anchor="ctr" anchorCtr="0">
            <a:noAutofit/>
          </a:bodyPr>
          <a:lstStyle>
            <a:lvl1pPr algn="l">
              <a:lnSpc>
                <a:spcPct val="90000"/>
              </a:lnSpc>
              <a:defRPr sz="4800" baseline="0">
                <a:ln w="12700">
                  <a:noFill/>
                </a:ln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0876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CB35-A368-4E9F-9937-DFCF513CCEC8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E28E45-CBBC-401E-9713-0F73701B8C2D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CB35-A368-4E9F-9937-DFCF513CCEC8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E28E45-CBBC-401E-9713-0F73701B8C2D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CB35-A368-4E9F-9937-DFCF513CCEC8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8E45-CBBC-401E-9713-0F73701B8C2D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CB35-A368-4E9F-9937-DFCF513CCEC8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8E45-CBBC-401E-9713-0F73701B8C2D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CB35-A368-4E9F-9937-DFCF513CCEC8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8E45-CBBC-401E-9713-0F73701B8C2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CB35-A368-4E9F-9937-DFCF513CCEC8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E28E45-CBBC-401E-9713-0F73701B8C2D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CF3CB35-A368-4E9F-9937-DFCF513CCEC8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4E28E45-CBBC-401E-9713-0F73701B8C2D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CB35-A368-4E9F-9937-DFCF513CCEC8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8E45-CBBC-401E-9713-0F73701B8C2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50000">
                <a:schemeClr val="bg2"/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113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4E28E45-CBBC-401E-9713-0F73701B8C2D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CF3CB35-A368-4E9F-9937-DFCF513CCEC8}" type="datetimeFigureOut">
              <a:rPr lang="en-US" smtClean="0"/>
              <a:pPr/>
              <a:t>2/19/2024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800" b="1" kern="1200">
          <a:ln w="12700">
            <a:noFill/>
          </a:ln>
          <a:solidFill>
            <a:schemeClr val="tx1"/>
          </a:solidFill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>
            <a:extLst>
              <a:ext uri="{FF2B5EF4-FFF2-40B4-BE49-F238E27FC236}">
                <a16:creationId xmlns:a16="http://schemas.microsoft.com/office/drawing/2014/main" id="{D11DD512-94D2-4F99-8FA3-3D17DCF57B3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2" name="Espaço Reservado para Título 21">
            <a:extLst>
              <a:ext uri="{FF2B5EF4-FFF2-40B4-BE49-F238E27FC236}">
                <a16:creationId xmlns:a16="http://schemas.microsoft.com/office/drawing/2014/main" id="{5D720E70-46DA-416E-B9DC-871B8AE54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028" name="Espaço Reservado para Texto 12">
            <a:extLst>
              <a:ext uri="{FF2B5EF4-FFF2-40B4-BE49-F238E27FC236}">
                <a16:creationId xmlns:a16="http://schemas.microsoft.com/office/drawing/2014/main" id="{23844465-A4FC-447C-94F5-9537F1B6DD1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14" name="Espaço Reservado para Data 13">
            <a:extLst>
              <a:ext uri="{FF2B5EF4-FFF2-40B4-BE49-F238E27FC236}">
                <a16:creationId xmlns:a16="http://schemas.microsoft.com/office/drawing/2014/main" id="{CBAD5833-D3B4-4D9C-ABA8-4E819585D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59177469-BF44-4B22-89C4-7EE2753129F1}" type="datetime1">
              <a:rPr lang="pt-BR"/>
              <a:pPr>
                <a:defRPr/>
              </a:pPr>
              <a:t>19/02/2024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061C4AD-8191-4C12-A3D5-F3B031DD1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Conector reto 6">
            <a:extLst>
              <a:ext uri="{FF2B5EF4-FFF2-40B4-BE49-F238E27FC236}">
                <a16:creationId xmlns:a16="http://schemas.microsoft.com/office/drawing/2014/main" id="{AF1D04F1-9646-4C97-9B98-0BE9C4F2A3A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Conector reto 8">
            <a:extLst>
              <a:ext uri="{FF2B5EF4-FFF2-40B4-BE49-F238E27FC236}">
                <a16:creationId xmlns:a16="http://schemas.microsoft.com/office/drawing/2014/main" id="{7FCDEFD8-DCCF-4E3E-94EF-859EC38A078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CB6964-2918-4EDF-A1BD-15C015BFC337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Conector reto 10">
            <a:extLst>
              <a:ext uri="{FF2B5EF4-FFF2-40B4-BE49-F238E27FC236}">
                <a16:creationId xmlns:a16="http://schemas.microsoft.com/office/drawing/2014/main" id="{4A6DF3B2-71B9-4A1B-938E-A1AF839C092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0FC4473-3D7E-4ECA-BED1-A6C9B4822D33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Espaço Reservado para Número de Slide 22">
            <a:extLst>
              <a:ext uri="{FF2B5EF4-FFF2-40B4-BE49-F238E27FC236}">
                <a16:creationId xmlns:a16="http://schemas.microsoft.com/office/drawing/2014/main" id="{940245F1-7F22-4397-985E-57956A06C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D5672440-E8EA-4A76-A99C-AF4AF1DA720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1838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4471A6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B2C1DB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DCB3B2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755576" y="0"/>
            <a:ext cx="3816424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m 7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025144"/>
            <a:ext cx="8388424" cy="1847224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147851" y="1484784"/>
            <a:ext cx="71287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effectLst>
                  <a:outerShdw blurRad="76200" dist="38100" dir="8100000" algn="tr">
                    <a:prstClr val="black">
                      <a:alpha val="40000"/>
                    </a:prstClr>
                  </a:outerShdw>
                </a:effectLst>
              </a:rPr>
              <a:t>Banco de Dados</a:t>
            </a:r>
            <a:endParaRPr lang="pt-BR" sz="8000" dirty="0"/>
          </a:p>
        </p:txBody>
      </p:sp>
      <p:sp>
        <p:nvSpPr>
          <p:cNvPr id="2" name="AutoShape 2" descr="Resultado de imagem para icone banco de dad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1" y="2420888"/>
            <a:ext cx="5184576" cy="477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1920" y="201702"/>
            <a:ext cx="3553814" cy="949569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sz="2800" b="1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itchFamily="34" charset="-128"/>
                <a:ea typeface="Adobe Fan Heiti Std B" pitchFamily="34" charset="-128"/>
              </a:rPr>
              <a:t>Josivaldo</a:t>
            </a:r>
            <a:r>
              <a:rPr lang="en-US" sz="28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itchFamily="34" charset="-128"/>
                <a:ea typeface="Adobe Fan Heiti Std B" pitchFamily="34" charset="-128"/>
              </a:rPr>
              <a:t> de </a:t>
            </a:r>
            <a:r>
              <a:rPr lang="en-US" sz="2800" b="1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itchFamily="34" charset="-128"/>
                <a:ea typeface="Adobe Fan Heiti Std B" pitchFamily="34" charset="-128"/>
              </a:rPr>
              <a:t>França</a:t>
            </a:r>
            <a:endParaRPr lang="en-US" sz="2800" b="1" i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Fan Heiti Std B" pitchFamily="34" charset="-128"/>
              <a:ea typeface="Adobe Fan Heiti Std B" pitchFamily="34" charset="-128"/>
            </a:endParaRPr>
          </a:p>
          <a:p>
            <a:pPr marL="0" indent="0" algn="r">
              <a:buNone/>
            </a:pPr>
            <a:r>
              <a:rPr lang="en-US" sz="28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itchFamily="34" charset="-128"/>
                <a:ea typeface="Adobe Fan Heiti Std B" pitchFamily="34" charset="-128"/>
              </a:rPr>
              <a:t>TDS </a:t>
            </a:r>
            <a:r>
              <a:rPr lang="en-US" sz="2800" b="1" i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itchFamily="34" charset="-128"/>
                <a:ea typeface="Adobe Fan Heiti Std B" pitchFamily="34" charset="-128"/>
              </a:rPr>
              <a:t>– 2019.2</a:t>
            </a:r>
            <a:endParaRPr lang="en-US" sz="2800" b="1" i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961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Espaço Reservado para Conteúdo 2">
            <a:extLst>
              <a:ext uri="{FF2B5EF4-FFF2-40B4-BE49-F238E27FC236}">
                <a16:creationId xmlns:a16="http://schemas.microsoft.com/office/drawing/2014/main" id="{8A0CEF66-4849-4400-B91F-7E297045975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77914" y="260649"/>
            <a:ext cx="7467600" cy="936104"/>
          </a:xfrm>
        </p:spPr>
        <p:txBody>
          <a:bodyPr/>
          <a:lstStyle/>
          <a:p>
            <a:r>
              <a:rPr lang="pt-BR" altLang="pt-BR" dirty="0"/>
              <a:t>Se tiver problema de senha deve-se editar o arquivo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C3746C-E0B8-4360-BCB3-5386246604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A2D14F-4041-436D-8319-B223FD2A7E27}" type="slidenum">
              <a:rPr kumimoji="0" lang="pt-BR" altLang="pt-B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altLang="pt-B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1338C70-161C-49FD-8241-7F14387007F4}"/>
              </a:ext>
            </a:extLst>
          </p:cNvPr>
          <p:cNvSpPr/>
          <p:nvPr/>
        </p:nvSpPr>
        <p:spPr>
          <a:xfrm>
            <a:off x="377914" y="1470085"/>
            <a:ext cx="82819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Após a instalação do MySQL (se você não fizer nada), o usuário padrão será o “root” e a senha será vazia… E isso não é nada seguro, mesmo quando se desenvolve localmente… Hoje vou ensinar como mudar essa senha tanto no Windows quanto no Linux.</a:t>
            </a:r>
          </a:p>
          <a:p>
            <a:endParaRPr lang="pt-BR" dirty="0"/>
          </a:p>
          <a:p>
            <a:r>
              <a:rPr lang="pt-BR" dirty="0"/>
              <a:t>Mudando a senha do root no Windows</a:t>
            </a:r>
          </a:p>
          <a:p>
            <a:r>
              <a:rPr lang="pt-BR" dirty="0"/>
              <a:t>Iniciar &gt; Executar, digite CMD e aperte </a:t>
            </a:r>
            <a:r>
              <a:rPr lang="pt-BR" dirty="0" err="1"/>
              <a:t>enter</a:t>
            </a:r>
            <a:endParaRPr lang="pt-BR" dirty="0"/>
          </a:p>
          <a:p>
            <a:endParaRPr lang="pt-BR" dirty="0"/>
          </a:p>
          <a:p>
            <a:r>
              <a:rPr lang="pt-BR" dirty="0"/>
              <a:t>Navegue até o diretório bin dentro da pasta onde o MySQL está instalado, pode ser C:\mysql\bin ou se você estiver usando o XAMPP será C:\xampp\mysql\bin</a:t>
            </a:r>
          </a:p>
          <a:p>
            <a:endParaRPr lang="pt-BR" dirty="0"/>
          </a:p>
          <a:p>
            <a:r>
              <a:rPr lang="pt-BR" dirty="0"/>
              <a:t>Digite os seguintes comandos:</a:t>
            </a:r>
          </a:p>
          <a:p>
            <a:endParaRPr lang="pt-BR" dirty="0"/>
          </a:p>
          <a:p>
            <a:r>
              <a:rPr lang="pt-BR" dirty="0" err="1"/>
              <a:t>mysql</a:t>
            </a:r>
            <a:r>
              <a:rPr lang="pt-BR" dirty="0"/>
              <a:t> -u root </a:t>
            </a:r>
            <a:r>
              <a:rPr lang="pt-BR" dirty="0" err="1"/>
              <a:t>mysql</a:t>
            </a:r>
            <a:endParaRPr lang="pt-BR" dirty="0"/>
          </a:p>
          <a:p>
            <a:endParaRPr lang="pt-BR" dirty="0"/>
          </a:p>
          <a:p>
            <a:r>
              <a:rPr lang="pt-BR" dirty="0"/>
              <a:t>SET PASSWORD FOR </a:t>
            </a:r>
            <a:r>
              <a:rPr lang="pt-BR" dirty="0" err="1"/>
              <a:t>root@localhost</a:t>
            </a:r>
            <a:r>
              <a:rPr lang="pt-BR" dirty="0"/>
              <a:t>=PASSWORD('NOVASENHA');</a:t>
            </a:r>
          </a:p>
        </p:txBody>
      </p:sp>
    </p:spTree>
    <p:extLst>
      <p:ext uri="{BB962C8B-B14F-4D97-AF65-F5344CB8AC3E}">
        <p14:creationId xmlns:p14="http://schemas.microsoft.com/office/powerpoint/2010/main" val="3298655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5C8F0-97BF-43BC-B2B8-A27B90150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Aprenda fazendo</a:t>
            </a:r>
          </a:p>
        </p:txBody>
      </p:sp>
      <p:sp>
        <p:nvSpPr>
          <p:cNvPr id="13315" name="Espaço Reservado para Conteúdo 2">
            <a:extLst>
              <a:ext uri="{FF2B5EF4-FFF2-40B4-BE49-F238E27FC236}">
                <a16:creationId xmlns:a16="http://schemas.microsoft.com/office/drawing/2014/main" id="{8A0CEF66-4849-4400-B91F-7E297045975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pt-BR" altLang="pt-BR" dirty="0"/>
              <a:t>Crie um banco de dados com o nome: Carros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C3746C-E0B8-4360-BCB3-5386246604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A2D14F-4041-436D-8319-B223FD2A7E27}" type="slidenum">
              <a:rPr kumimoji="0" lang="pt-BR" altLang="pt-B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altLang="pt-B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8503610-1696-468C-B970-EAB8442E168E}"/>
              </a:ext>
            </a:extLst>
          </p:cNvPr>
          <p:cNvSpPr txBox="1"/>
          <p:nvPr/>
        </p:nvSpPr>
        <p:spPr>
          <a:xfrm>
            <a:off x="683568" y="3429000"/>
            <a:ext cx="542925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</a:rPr>
              <a:t>CREATE DATABASE </a:t>
            </a:r>
            <a:r>
              <a:rPr lang="pt-BR" sz="1600" noProof="0" dirty="0">
                <a:solidFill>
                  <a:prstClr val="black"/>
                </a:solidFill>
                <a:latin typeface="Lucida Console" pitchFamily="49" charset="0"/>
              </a:rPr>
              <a:t>carros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8667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83249-22EF-4BD0-BB95-24E0EF7A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Tipos de dados SQL</a:t>
            </a:r>
          </a:p>
        </p:txBody>
      </p:sp>
      <p:sp>
        <p:nvSpPr>
          <p:cNvPr id="14339" name="Espaço Reservado para Conteúdo 2">
            <a:extLst>
              <a:ext uri="{FF2B5EF4-FFF2-40B4-BE49-F238E27FC236}">
                <a16:creationId xmlns:a16="http://schemas.microsoft.com/office/drawing/2014/main" id="{03801BAC-D83D-4089-B1A4-0939187169B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algn="just"/>
            <a:r>
              <a:rPr lang="pt-BR" altLang="pt-BR" sz="2000"/>
              <a:t>Números Inteiros</a:t>
            </a:r>
          </a:p>
          <a:p>
            <a:pPr lvl="1" algn="just"/>
            <a:r>
              <a:rPr lang="pt-BR" altLang="pt-BR" sz="1700"/>
              <a:t>N = comprimento máximo de exibição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14ABF1D-25B3-4463-8DBE-6F279214CA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FBCEFE-6740-4CEC-94DA-F3D453B29A75}" type="slidenum">
              <a:rPr kumimoji="0" lang="pt-BR" altLang="pt-B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altLang="pt-B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4A8DF438-9DA2-44BE-A3E9-F642B0A981EF}"/>
              </a:ext>
            </a:extLst>
          </p:cNvPr>
          <p:cNvGraphicFramePr>
            <a:graphicFrameLocks/>
          </p:cNvGraphicFramePr>
          <p:nvPr/>
        </p:nvGraphicFramePr>
        <p:xfrm>
          <a:off x="357188" y="2357438"/>
          <a:ext cx="7643811" cy="4206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7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1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9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Tipo</a:t>
                      </a:r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Faixa</a:t>
                      </a:r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Descrição</a:t>
                      </a:r>
                    </a:p>
                  </a:txBody>
                  <a:tcPr marL="91439" marR="91439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6">
                <a:tc>
                  <a:txBody>
                    <a:bodyPr/>
                    <a:lstStyle/>
                    <a:p>
                      <a:r>
                        <a:rPr lang="pt-BR" sz="1600" dirty="0"/>
                        <a:t>TINYINT(N)</a:t>
                      </a:r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-128...127 ou 0...255</a:t>
                      </a:r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dirty="0"/>
                        <a:t>Inteiro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muito pequeno – 1 byte</a:t>
                      </a:r>
                    </a:p>
                  </a:txBody>
                  <a:tcPr marL="91439" marR="91439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BIT</a:t>
                      </a:r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Sinônimo de TINYINT</a:t>
                      </a:r>
                    </a:p>
                  </a:txBody>
                  <a:tcPr marL="91439" marR="91439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6">
                <a:tc>
                  <a:txBody>
                    <a:bodyPr/>
                    <a:lstStyle/>
                    <a:p>
                      <a:r>
                        <a:rPr lang="pt-BR" sz="1600" dirty="0"/>
                        <a:t>BOOL</a:t>
                      </a:r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Sinônimo de TINYINT</a:t>
                      </a:r>
                    </a:p>
                  </a:txBody>
                  <a:tcPr marL="91439" marR="91439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6">
                <a:tc>
                  <a:txBody>
                    <a:bodyPr/>
                    <a:lstStyle/>
                    <a:p>
                      <a:r>
                        <a:rPr lang="pt-BR" sz="1600" dirty="0"/>
                        <a:t>SMALLINT(N)</a:t>
                      </a:r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-32768... 32767 ou 0... 65535</a:t>
                      </a:r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Inteiro</a:t>
                      </a:r>
                      <a:r>
                        <a:rPr lang="pt-BR" sz="1600" baseline="0" dirty="0"/>
                        <a:t> pequeno – 2 bytes</a:t>
                      </a:r>
                      <a:endParaRPr lang="pt-BR" sz="1600" dirty="0"/>
                    </a:p>
                  </a:txBody>
                  <a:tcPr marL="91439" marR="91439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207">
                <a:tc>
                  <a:txBody>
                    <a:bodyPr/>
                    <a:lstStyle/>
                    <a:p>
                      <a:r>
                        <a:rPr lang="pt-BR" sz="1600" dirty="0"/>
                        <a:t>MEDIUMINT(N)</a:t>
                      </a:r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-8388608...8388607 ou</a:t>
                      </a:r>
                      <a:r>
                        <a:rPr lang="pt-BR" sz="1600" baseline="0" dirty="0"/>
                        <a:t> 0...16777215</a:t>
                      </a:r>
                      <a:endParaRPr lang="pt-BR" sz="1600" dirty="0"/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Inteiro</a:t>
                      </a:r>
                      <a:r>
                        <a:rPr lang="pt-BR" sz="1600" baseline="0" dirty="0"/>
                        <a:t> de tamanho médio – 3 bytes </a:t>
                      </a:r>
                      <a:endParaRPr lang="pt-BR" sz="1600" dirty="0"/>
                    </a:p>
                  </a:txBody>
                  <a:tcPr marL="91439" marR="91439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207">
                <a:tc>
                  <a:txBody>
                    <a:bodyPr/>
                    <a:lstStyle/>
                    <a:p>
                      <a:r>
                        <a:rPr lang="pt-BR" sz="1600" dirty="0"/>
                        <a:t>INT(N)</a:t>
                      </a:r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-2147483648... 2147483647 ou 0... 4294967295</a:t>
                      </a:r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Inteiro</a:t>
                      </a:r>
                      <a:r>
                        <a:rPr lang="pt-BR" sz="1600" baseline="0" dirty="0"/>
                        <a:t> regular – 4 bytes</a:t>
                      </a:r>
                      <a:endParaRPr lang="pt-BR" sz="1600" dirty="0"/>
                    </a:p>
                  </a:txBody>
                  <a:tcPr marL="91439" marR="91439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6">
                <a:tc>
                  <a:txBody>
                    <a:bodyPr/>
                    <a:lstStyle/>
                    <a:p>
                      <a:r>
                        <a:rPr lang="pt-BR" sz="1600" dirty="0"/>
                        <a:t>INTEGER(N)</a:t>
                      </a:r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Sinônimo de INT</a:t>
                      </a:r>
                    </a:p>
                  </a:txBody>
                  <a:tcPr marL="91439" marR="91439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23084">
                <a:tc>
                  <a:txBody>
                    <a:bodyPr/>
                    <a:lstStyle/>
                    <a:p>
                      <a:r>
                        <a:rPr lang="pt-BR" sz="1600" dirty="0"/>
                        <a:t>BIGINT(N)</a:t>
                      </a:r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-9223372036854775808... </a:t>
                      </a:r>
                    </a:p>
                    <a:p>
                      <a:r>
                        <a:rPr lang="pt-BR" sz="1600" dirty="0"/>
                        <a:t>9223372036854775807 ou </a:t>
                      </a:r>
                    </a:p>
                    <a:p>
                      <a:r>
                        <a:rPr lang="pt-BR" sz="1600" dirty="0"/>
                        <a:t>0... 18446744073709551615</a:t>
                      </a:r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Inteiro grande – 8 bytes</a:t>
                      </a:r>
                    </a:p>
                  </a:txBody>
                  <a:tcPr marL="91439" marR="91439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481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63398-FC46-431B-9B12-859334092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Tipos de dados SQL</a:t>
            </a:r>
          </a:p>
        </p:txBody>
      </p:sp>
      <p:sp>
        <p:nvSpPr>
          <p:cNvPr id="15363" name="Espaço Reservado para Conteúdo 2">
            <a:extLst>
              <a:ext uri="{FF2B5EF4-FFF2-40B4-BE49-F238E27FC236}">
                <a16:creationId xmlns:a16="http://schemas.microsoft.com/office/drawing/2014/main" id="{9787CE6C-0EA3-4B5D-8C64-77A80841787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algn="just"/>
            <a:r>
              <a:rPr lang="pt-BR" altLang="pt-BR" sz="2000"/>
              <a:t>Números Flutuantes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82169E-9ABF-4153-9E37-0F64D7FEDE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1581E3-B461-4E71-B3EB-1B1A2854C502}" type="slidenum">
              <a:rPr kumimoji="0" lang="pt-BR" altLang="pt-B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altLang="pt-B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AF590875-75A1-4288-97CE-3B7BF2EB40A7}"/>
              </a:ext>
            </a:extLst>
          </p:cNvPr>
          <p:cNvGraphicFramePr>
            <a:graphicFrameLocks/>
          </p:cNvGraphicFramePr>
          <p:nvPr/>
        </p:nvGraphicFramePr>
        <p:xfrm>
          <a:off x="642938" y="2214563"/>
          <a:ext cx="7543800" cy="949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59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Tipo</a:t>
                      </a:r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Faixa</a:t>
                      </a:r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Descrição</a:t>
                      </a:r>
                    </a:p>
                  </a:txBody>
                  <a:tcPr marT="45689" marB="4568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733">
                <a:tc>
                  <a:txBody>
                    <a:bodyPr/>
                    <a:lstStyle/>
                    <a:p>
                      <a:r>
                        <a:rPr lang="pt-BR" sz="1600" dirty="0"/>
                        <a:t>FLOAT</a:t>
                      </a:r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dirty="0"/>
                        <a:t>Utilizado para números</a:t>
                      </a:r>
                      <a:r>
                        <a:rPr lang="pt-BR" sz="1600" baseline="0" dirty="0"/>
                        <a:t> de ponto flutuante duplo ou simples</a:t>
                      </a:r>
                      <a:endParaRPr lang="pt-BR" sz="1600" dirty="0"/>
                    </a:p>
                  </a:txBody>
                  <a:tcPr marT="45689" marB="4568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764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1E018-AA4C-4835-B609-C9A01A0C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Tipos de dados SQL</a:t>
            </a:r>
          </a:p>
        </p:txBody>
      </p:sp>
      <p:sp>
        <p:nvSpPr>
          <p:cNvPr id="16387" name="Espaço Reservado para Conteúdo 2">
            <a:extLst>
              <a:ext uri="{FF2B5EF4-FFF2-40B4-BE49-F238E27FC236}">
                <a16:creationId xmlns:a16="http://schemas.microsoft.com/office/drawing/2014/main" id="{7E2CBBE8-E085-407B-9414-35CB5739E99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algn="just"/>
            <a:r>
              <a:rPr lang="pt-BR" altLang="pt-BR" sz="2000"/>
              <a:t>Strings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7AA64F4-F962-4511-B133-FBD5530B0C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3F699E-4AD8-41EC-92DA-6085FBAB896A}" type="slidenum">
              <a:rPr kumimoji="0" lang="pt-BR" altLang="pt-B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pt-BR" altLang="pt-B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58EF4CB8-97D6-4E64-B4B2-7B0C6167EDBD}"/>
              </a:ext>
            </a:extLst>
          </p:cNvPr>
          <p:cNvGraphicFramePr>
            <a:graphicFrameLocks/>
          </p:cNvGraphicFramePr>
          <p:nvPr/>
        </p:nvGraphicFramePr>
        <p:xfrm>
          <a:off x="642938" y="2214563"/>
          <a:ext cx="754380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Tipo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Faixa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Descrição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pt-BR" sz="1600" dirty="0"/>
                        <a:t>VARCHAR(N)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1 a 255 caracteres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just"/>
                      <a:endParaRPr lang="pt-BR" sz="16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pt-BR" sz="1600" dirty="0"/>
                        <a:t>TEXT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0 </a:t>
                      </a:r>
                      <a:r>
                        <a:rPr lang="pt-BR" sz="1600" baseline="0" dirty="0"/>
                        <a:t>a 65.535 caracteres</a:t>
                      </a:r>
                      <a:endParaRPr lang="pt-BR" sz="16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dirty="0"/>
                        <a:t>Campo TEXT</a:t>
                      </a:r>
                      <a:r>
                        <a:rPr lang="pt-BR" sz="1600" baseline="0" dirty="0"/>
                        <a:t> de tamanho normal</a:t>
                      </a:r>
                      <a:endParaRPr lang="pt-BR" sz="16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364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9860-9CB6-4F02-98B3-E22D4A4E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Atributos SQL</a:t>
            </a:r>
          </a:p>
        </p:txBody>
      </p:sp>
      <p:sp>
        <p:nvSpPr>
          <p:cNvPr id="17411" name="Espaço Reservado para Conteúdo 2">
            <a:extLst>
              <a:ext uri="{FF2B5EF4-FFF2-40B4-BE49-F238E27FC236}">
                <a16:creationId xmlns:a16="http://schemas.microsoft.com/office/drawing/2014/main" id="{F5E9A2B7-A5B5-4738-B8AC-12C710EAD71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pt-BR" altLang="pt-BR"/>
              <a:t>Not null</a:t>
            </a:r>
          </a:p>
          <a:p>
            <a:r>
              <a:rPr lang="pt-BR" altLang="pt-BR"/>
              <a:t>Auto-increment</a:t>
            </a:r>
          </a:p>
          <a:p>
            <a:r>
              <a:rPr lang="pt-BR" altLang="pt-BR"/>
              <a:t>Primary key</a:t>
            </a:r>
          </a:p>
          <a:p>
            <a:r>
              <a:rPr lang="pt-BR" altLang="pt-BR"/>
              <a:t>contraint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095890B-1733-4CAC-970A-E1C1E788ED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989686-9873-4AE5-A90F-E3F8BCAFA918}" type="slidenum">
              <a:rPr kumimoji="0" lang="pt-BR" altLang="pt-B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pt-BR" altLang="pt-B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7758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6B634-2E56-4749-BE62-385E3FD5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Criar tabela</a:t>
            </a:r>
          </a:p>
        </p:txBody>
      </p:sp>
      <p:sp>
        <p:nvSpPr>
          <p:cNvPr id="18435" name="Espaço Reservado para Conteúdo 2">
            <a:extLst>
              <a:ext uri="{FF2B5EF4-FFF2-40B4-BE49-F238E27FC236}">
                <a16:creationId xmlns:a16="http://schemas.microsoft.com/office/drawing/2014/main" id="{39B9D278-A9BA-426D-8DAE-D2BE95788DD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algn="just"/>
            <a:r>
              <a:rPr lang="pt-BR" altLang="pt-BR" sz="2000" dirty="0"/>
              <a:t>Após criar um banco de dados, é necessário criar  tabelas para atender certa demanda.</a:t>
            </a:r>
          </a:p>
          <a:p>
            <a:pPr algn="just"/>
            <a:r>
              <a:rPr lang="pt-BR" altLang="pt-BR" sz="2000" dirty="0"/>
              <a:t>Não é possível criar mais de uma tabela com mesmo nome em um banco de dados.</a:t>
            </a:r>
          </a:p>
          <a:p>
            <a:pPr algn="just"/>
            <a:r>
              <a:rPr lang="pt-BR" altLang="pt-BR" sz="2000" dirty="0"/>
              <a:t>Primeiro </a:t>
            </a:r>
            <a:r>
              <a:rPr lang="pt-BR" altLang="pt-BR" sz="2000"/>
              <a:t>entre no </a:t>
            </a:r>
            <a:r>
              <a:rPr lang="pt-BR" altLang="pt-BR" sz="2000" dirty="0"/>
              <a:t>BD com o comando:  </a:t>
            </a:r>
            <a:r>
              <a:rPr lang="pt-BR" altLang="pt-BR" sz="2000" b="1" dirty="0"/>
              <a:t>USE</a:t>
            </a:r>
            <a:r>
              <a:rPr lang="pt-BR" altLang="pt-BR" sz="2000" dirty="0"/>
              <a:t>  </a:t>
            </a:r>
            <a:r>
              <a:rPr lang="pt-BR" altLang="pt-BR" sz="2000" dirty="0" err="1">
                <a:solidFill>
                  <a:srgbClr val="FF0000"/>
                </a:solidFill>
              </a:rPr>
              <a:t>nome_do_banco</a:t>
            </a:r>
            <a:r>
              <a:rPr lang="pt-BR" altLang="pt-BR" sz="2000" dirty="0"/>
              <a:t>;</a:t>
            </a:r>
          </a:p>
          <a:p>
            <a:pPr algn="just"/>
            <a:r>
              <a:rPr lang="pt-BR" altLang="pt-BR" sz="2000" dirty="0"/>
              <a:t>Para cria uma tabela em um banco de dados no MySQL será utilizado a palavra-chave </a:t>
            </a:r>
            <a:r>
              <a:rPr lang="pt-BR" altLang="pt-BR" sz="2000" b="1" dirty="0"/>
              <a:t>CREATE TABLE</a:t>
            </a:r>
            <a:r>
              <a:rPr lang="pt-BR" altLang="pt-BR" sz="2000" dirty="0"/>
              <a:t>.</a:t>
            </a:r>
          </a:p>
          <a:p>
            <a:pPr algn="just"/>
            <a:r>
              <a:rPr lang="pt-BR" altLang="pt-BR" sz="2000" dirty="0"/>
              <a:t>Sintaxe</a:t>
            </a:r>
          </a:p>
          <a:p>
            <a:pPr algn="just"/>
            <a:endParaRPr lang="pt-BR" alt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59B9F6-9F64-45FD-B88B-A41E983790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FA2DCE-4E5C-40F3-9E27-E656E765FEAB}" type="slidenum">
              <a:rPr kumimoji="0" lang="pt-BR" altLang="pt-B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pt-BR" altLang="pt-B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67CD89A-84BD-44F8-8242-F83AB380F07F}"/>
              </a:ext>
            </a:extLst>
          </p:cNvPr>
          <p:cNvSpPr txBox="1"/>
          <p:nvPr/>
        </p:nvSpPr>
        <p:spPr>
          <a:xfrm>
            <a:off x="457200" y="4982924"/>
            <a:ext cx="7888932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CREATE TABLE 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nome_tabela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 &lt;nome_da_coluna1&gt; &lt;tipo_da_coluna1&gt; [&lt;atributos_da_coluna1&gt;],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 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 &lt;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nome_da_coluna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&gt; &lt;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tipo_da_coluna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&gt; [&lt;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atributos_da_coluna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&gt;]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2980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43B5A-ADA8-4B21-A3ED-367D296F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Aprenda fazendo</a:t>
            </a:r>
          </a:p>
        </p:txBody>
      </p:sp>
      <p:sp>
        <p:nvSpPr>
          <p:cNvPr id="19459" name="Espaço Reservado para Conteúdo 2">
            <a:extLst>
              <a:ext uri="{FF2B5EF4-FFF2-40B4-BE49-F238E27FC236}">
                <a16:creationId xmlns:a16="http://schemas.microsoft.com/office/drawing/2014/main" id="{1AF09B17-CB26-4D58-A22B-AC224F203CB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algn="just"/>
            <a:r>
              <a:rPr lang="pt-BR" altLang="pt-BR" sz="2000" dirty="0"/>
              <a:t>Crie a tabela carro no banco de dados carros</a:t>
            </a:r>
          </a:p>
          <a:p>
            <a:pPr algn="just"/>
            <a:endParaRPr lang="pt-BR" altLang="pt-BR" sz="2000" dirty="0"/>
          </a:p>
          <a:p>
            <a:pPr algn="just"/>
            <a:endParaRPr lang="pt-BR" altLang="pt-BR" sz="2000" dirty="0"/>
          </a:p>
          <a:p>
            <a:pPr algn="just"/>
            <a:endParaRPr lang="pt-BR" altLang="pt-BR" sz="2000" dirty="0"/>
          </a:p>
          <a:p>
            <a:pPr algn="just"/>
            <a:endParaRPr lang="pt-BR" altLang="pt-BR" sz="2000" dirty="0"/>
          </a:p>
          <a:p>
            <a:pPr algn="just"/>
            <a:endParaRPr lang="pt-BR" altLang="pt-BR" sz="2000" dirty="0"/>
          </a:p>
          <a:p>
            <a:pPr algn="just"/>
            <a:endParaRPr lang="pt-BR" altLang="pt-BR" sz="2000" dirty="0"/>
          </a:p>
          <a:p>
            <a:pPr algn="just"/>
            <a:endParaRPr lang="pt-BR" altLang="pt-BR" sz="2000" dirty="0"/>
          </a:p>
          <a:p>
            <a:pPr algn="just"/>
            <a:r>
              <a:rPr lang="pt-BR" altLang="pt-BR" sz="2000" dirty="0"/>
              <a:t>Para ver as suas tabelas digite: </a:t>
            </a:r>
            <a:r>
              <a:rPr lang="pt-BR" altLang="pt-BR" sz="2000" b="1" dirty="0"/>
              <a:t>Show </a:t>
            </a:r>
            <a:r>
              <a:rPr lang="pt-BR" altLang="pt-BR" sz="2000" b="1" dirty="0" err="1"/>
              <a:t>Tables</a:t>
            </a:r>
            <a:r>
              <a:rPr lang="pt-BR" altLang="pt-BR" sz="2000" dirty="0"/>
              <a:t>;</a:t>
            </a:r>
          </a:p>
          <a:p>
            <a:pPr algn="just"/>
            <a:r>
              <a:rPr lang="pt-BR" altLang="pt-BR" sz="2000" dirty="0"/>
              <a:t>Para ver uma descrição digite: </a:t>
            </a:r>
            <a:r>
              <a:rPr lang="pt-BR" altLang="pt-BR" sz="2000" b="1" dirty="0" err="1"/>
              <a:t>desc</a:t>
            </a:r>
            <a:r>
              <a:rPr lang="pt-BR" altLang="pt-BR" sz="2000" dirty="0"/>
              <a:t> </a:t>
            </a:r>
            <a:r>
              <a:rPr lang="pt-BR" altLang="pt-BR" sz="2000" dirty="0" err="1">
                <a:solidFill>
                  <a:srgbClr val="FF0000"/>
                </a:solidFill>
              </a:rPr>
              <a:t>nome_da_tabela</a:t>
            </a:r>
            <a:r>
              <a:rPr lang="pt-BR" altLang="pt-BR" sz="2000" dirty="0"/>
              <a:t>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EECA83-74D5-43E8-A431-C49F52AF3B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D30867-C8CB-4F12-8E12-D753257A3F46}" type="slidenum">
              <a:rPr kumimoji="0" lang="pt-BR" altLang="pt-B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pt-BR" altLang="pt-B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60ED011-C3FC-4F00-8496-C7B6BC7F6AC0}"/>
              </a:ext>
            </a:extLst>
          </p:cNvPr>
          <p:cNvSpPr txBox="1"/>
          <p:nvPr/>
        </p:nvSpPr>
        <p:spPr>
          <a:xfrm>
            <a:off x="571500" y="2143125"/>
            <a:ext cx="6143625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CREATE TABLE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carro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id_carro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int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not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null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auto_increment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modelo 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varchar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(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50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),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cor 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varchar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(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15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),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ano 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smallint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(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4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),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primary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key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(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id_carro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467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3B4F5-1066-4B4C-827B-59F55B7E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Inserir dados</a:t>
            </a:r>
          </a:p>
        </p:txBody>
      </p:sp>
      <p:sp>
        <p:nvSpPr>
          <p:cNvPr id="20483" name="Espaço Reservado para Conteúdo 2">
            <a:extLst>
              <a:ext uri="{FF2B5EF4-FFF2-40B4-BE49-F238E27FC236}">
                <a16:creationId xmlns:a16="http://schemas.microsoft.com/office/drawing/2014/main" id="{A34E1B7E-C3DF-49AE-A0CF-5BF507349DA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algn="just"/>
            <a:r>
              <a:rPr lang="pt-BR" altLang="pt-BR" sz="2000" dirty="0"/>
              <a:t>Após criar uma tabela no banco de dados, é possível inserir um ou vários dados.</a:t>
            </a:r>
          </a:p>
          <a:p>
            <a:pPr algn="just"/>
            <a:r>
              <a:rPr lang="pt-BR" altLang="pt-BR" sz="2000" dirty="0"/>
              <a:t>Para inserir um registro na tabela serão utilizadas as palavras-chave </a:t>
            </a:r>
            <a:r>
              <a:rPr lang="pt-BR" altLang="pt-BR" sz="2000" b="1" dirty="0"/>
              <a:t>INSERT   INTO </a:t>
            </a:r>
            <a:r>
              <a:rPr lang="pt-BR" altLang="pt-BR" sz="2000" dirty="0"/>
              <a:t>e</a:t>
            </a:r>
            <a:r>
              <a:rPr lang="pt-BR" altLang="pt-BR" sz="2000" b="1" dirty="0"/>
              <a:t> VALUES</a:t>
            </a:r>
            <a:r>
              <a:rPr lang="pt-BR" altLang="pt-BR" sz="2000" dirty="0"/>
              <a:t>.</a:t>
            </a:r>
          </a:p>
          <a:p>
            <a:pPr algn="just"/>
            <a:r>
              <a:rPr lang="pt-BR" altLang="pt-BR" sz="2000" dirty="0"/>
              <a:t>As </a:t>
            </a:r>
            <a:r>
              <a:rPr lang="pt-BR" altLang="pt-BR" sz="2000" dirty="0" err="1"/>
              <a:t>strings</a:t>
            </a:r>
            <a:r>
              <a:rPr lang="pt-BR" altLang="pt-BR" sz="2000" dirty="0"/>
              <a:t> devem ser incluídas em pares de aspas simples ou dupla.</a:t>
            </a:r>
          </a:p>
          <a:p>
            <a:pPr algn="just"/>
            <a:r>
              <a:rPr lang="pt-BR" altLang="pt-BR" sz="2000" dirty="0"/>
              <a:t>Números Inteiros ou Flutuantes não necessitam de aspas.</a:t>
            </a:r>
          </a:p>
          <a:p>
            <a:pPr algn="just"/>
            <a:r>
              <a:rPr lang="pt-BR" altLang="pt-BR" sz="2000" dirty="0"/>
              <a:t>Sintaxe</a:t>
            </a:r>
          </a:p>
          <a:p>
            <a:pPr algn="just"/>
            <a:endParaRPr lang="pt-BR" altLang="pt-BR" sz="2000" dirty="0"/>
          </a:p>
          <a:p>
            <a:pPr algn="just"/>
            <a:endParaRPr lang="pt-BR" altLang="pt-BR" sz="2000" dirty="0"/>
          </a:p>
          <a:p>
            <a:pPr algn="just"/>
            <a:endParaRPr lang="pt-BR" altLang="pt-BR" sz="2000" dirty="0"/>
          </a:p>
          <a:p>
            <a:pPr algn="just"/>
            <a:r>
              <a:rPr lang="pt-BR" altLang="pt-BR" sz="2000" dirty="0"/>
              <a:t>Sintaxe alternativa</a:t>
            </a:r>
          </a:p>
          <a:p>
            <a:pPr algn="just"/>
            <a:endParaRPr lang="pt-BR" altLang="pt-BR" sz="2000" dirty="0"/>
          </a:p>
          <a:p>
            <a:pPr algn="just"/>
            <a:endParaRPr lang="pt-BR" altLang="pt-BR" sz="2000" dirty="0"/>
          </a:p>
          <a:p>
            <a:pPr algn="just"/>
            <a:endParaRPr lang="pt-BR" alt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0E25B2E-EAE2-4283-BAA9-4B09BA30DF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43D914-FDD6-4709-B56A-A53678C99988}" type="slidenum">
              <a:rPr kumimoji="0" lang="pt-BR" altLang="pt-B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pt-BR" altLang="pt-B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2A11661-6D6E-47A5-A1CE-BC7C32B77DB6}"/>
              </a:ext>
            </a:extLst>
          </p:cNvPr>
          <p:cNvSpPr txBox="1"/>
          <p:nvPr/>
        </p:nvSpPr>
        <p:spPr>
          <a:xfrm>
            <a:off x="571500" y="6000750"/>
            <a:ext cx="6715125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INSERT INTO &lt;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nome_tabela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&gt; VALUES ( &lt;valorCampo1&gt; , ... , &lt;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valorCampoN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&gt; );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00EDC0C-52CF-4E51-BAA4-A3E0CFE4E0FB}"/>
              </a:ext>
            </a:extLst>
          </p:cNvPr>
          <p:cNvSpPr txBox="1"/>
          <p:nvPr/>
        </p:nvSpPr>
        <p:spPr>
          <a:xfrm>
            <a:off x="571500" y="4572000"/>
            <a:ext cx="6715125" cy="769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INSERT INTO &lt;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nome_tabela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( &lt;campo1&gt; , ... , &lt;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campoN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&gt;)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VALUES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( &lt;valorCampo1&gt; , ... , &lt;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valorCampoN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&gt; );</a:t>
            </a:r>
          </a:p>
        </p:txBody>
      </p:sp>
    </p:spTree>
    <p:extLst>
      <p:ext uri="{BB962C8B-B14F-4D97-AF65-F5344CB8AC3E}">
        <p14:creationId xmlns:p14="http://schemas.microsoft.com/office/powerpoint/2010/main" val="3222579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C7E62-BD9D-47D0-8148-2D7E5F08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Aprenda fazendo</a:t>
            </a:r>
          </a:p>
        </p:txBody>
      </p:sp>
      <p:sp>
        <p:nvSpPr>
          <p:cNvPr id="21507" name="Espaço Reservado para Conteúdo 2">
            <a:extLst>
              <a:ext uri="{FF2B5EF4-FFF2-40B4-BE49-F238E27FC236}">
                <a16:creationId xmlns:a16="http://schemas.microsoft.com/office/drawing/2014/main" id="{396EB6AD-8F33-4C01-879A-EEE91B37EB0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algn="just"/>
            <a:r>
              <a:rPr lang="pt-BR" altLang="pt-BR" sz="2000" dirty="0"/>
              <a:t>Inseria os seguintes registros na tabela carro.</a:t>
            </a:r>
          </a:p>
          <a:p>
            <a:pPr algn="just"/>
            <a:endParaRPr lang="pt-BR" altLang="pt-BR" sz="2000" dirty="0"/>
          </a:p>
          <a:p>
            <a:pPr algn="just"/>
            <a:endParaRPr lang="pt-BR" altLang="pt-BR" sz="2000" dirty="0"/>
          </a:p>
          <a:p>
            <a:pPr algn="just"/>
            <a:endParaRPr lang="pt-BR" altLang="pt-BR" sz="2000" dirty="0"/>
          </a:p>
          <a:p>
            <a:pPr algn="just"/>
            <a:endParaRPr lang="pt-BR" altLang="pt-BR" sz="2000" dirty="0"/>
          </a:p>
          <a:p>
            <a:pPr algn="just"/>
            <a:r>
              <a:rPr lang="pt-BR" altLang="pt-BR" sz="2000" dirty="0"/>
              <a:t>Para ver todos os dados use o comando : </a:t>
            </a:r>
            <a:r>
              <a:rPr lang="pt-BR" altLang="pt-BR" sz="2000" b="1" dirty="0" err="1"/>
              <a:t>select</a:t>
            </a:r>
            <a:r>
              <a:rPr lang="pt-BR" altLang="pt-BR" sz="2000" b="1" dirty="0"/>
              <a:t> *</a:t>
            </a:r>
            <a:r>
              <a:rPr lang="pt-BR" altLang="pt-BR" sz="2000" b="1" dirty="0" err="1"/>
              <a:t>from</a:t>
            </a:r>
            <a:r>
              <a:rPr lang="pt-BR" altLang="pt-BR" sz="2000" b="1" dirty="0"/>
              <a:t> carro</a:t>
            </a:r>
            <a:r>
              <a:rPr lang="pt-BR" altLang="pt-BR" sz="2000" dirty="0"/>
              <a:t>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7E4422-37A7-4A32-919A-3B3252FC41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909BCF-924D-4EFF-B9FB-188019FFEE5C}" type="slidenum">
              <a:rPr kumimoji="0" lang="pt-BR" altLang="pt-B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pt-BR" altLang="pt-B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C3B0FE-640C-46B8-898C-2269EFFA6B6F}"/>
              </a:ext>
            </a:extLst>
          </p:cNvPr>
          <p:cNvSpPr txBox="1"/>
          <p:nvPr/>
        </p:nvSpPr>
        <p:spPr>
          <a:xfrm>
            <a:off x="571500" y="2143125"/>
            <a:ext cx="7286625" cy="769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INSERT INTO 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carro ( modelo , cor , ano ) 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VALUES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( 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'Corsa'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, 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'Vermelho'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, 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2003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INSERT INTO 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carro ( modelo , cor , ano ) 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VALUES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( 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'Fusca'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, 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'Branco'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, 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1966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INSERT INTO 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carro ( modelo , cor , ano ) 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VALUES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( 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'Palio'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, 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'Prata'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, 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2009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INSERT INTO 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carro ( modelo , cor , ano ) 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VALUES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( 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'Gol'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, 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'Branco'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, 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2008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18860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48F85-BE84-4A00-84C1-DDF3BEF20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/>
              <a:t>MySQL</a:t>
            </a:r>
            <a:r>
              <a:rPr lang="pt-BR" dirty="0"/>
              <a:t> Básico</a:t>
            </a:r>
          </a:p>
        </p:txBody>
      </p:sp>
      <p:pic>
        <p:nvPicPr>
          <p:cNvPr id="8196" name="Picture 3">
            <a:extLst>
              <a:ext uri="{FF2B5EF4-FFF2-40B4-BE49-F238E27FC236}">
                <a16:creationId xmlns:a16="http://schemas.microsoft.com/office/drawing/2014/main" id="{247F577D-1A0D-4B2D-9946-55D84604D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142875"/>
            <a:ext cx="1085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4">
            <a:extLst>
              <a:ext uri="{FF2B5EF4-FFF2-40B4-BE49-F238E27FC236}">
                <a16:creationId xmlns:a16="http://schemas.microsoft.com/office/drawing/2014/main" id="{0D697CC2-2071-4CEA-A871-5AB4BB3A6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42875"/>
            <a:ext cx="8667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ubtítulo 3">
            <a:extLst>
              <a:ext uri="{FF2B5EF4-FFF2-40B4-BE49-F238E27FC236}">
                <a16:creationId xmlns:a16="http://schemas.microsoft.com/office/drawing/2014/main" id="{D7363BC1-9529-46D9-A838-FC28680CCC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942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E9C45-C112-4F38-B53C-8BB5ACA9F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Recuperar dados específicos</a:t>
            </a:r>
          </a:p>
        </p:txBody>
      </p:sp>
      <p:sp>
        <p:nvSpPr>
          <p:cNvPr id="24579" name="Espaço Reservado para Conteúdo 2">
            <a:extLst>
              <a:ext uri="{FF2B5EF4-FFF2-40B4-BE49-F238E27FC236}">
                <a16:creationId xmlns:a16="http://schemas.microsoft.com/office/drawing/2014/main" id="{493BA2E0-CD3F-40DE-BD25-B335B3DC03F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algn="just"/>
            <a:r>
              <a:rPr lang="pt-BR" altLang="pt-BR" sz="2000" dirty="0"/>
              <a:t>Para recuperar registros específicos em uma tabela serão utilizadas as palavras-chave </a:t>
            </a:r>
            <a:r>
              <a:rPr lang="pt-BR" altLang="pt-BR" sz="2000" b="1" dirty="0"/>
              <a:t>WHERE</a:t>
            </a:r>
            <a:r>
              <a:rPr lang="pt-BR" altLang="pt-BR" sz="2000" dirty="0"/>
              <a:t>,</a:t>
            </a:r>
            <a:r>
              <a:rPr lang="pt-BR" altLang="pt-BR" sz="2000" b="1" dirty="0"/>
              <a:t> OR </a:t>
            </a:r>
            <a:r>
              <a:rPr lang="pt-BR" altLang="pt-BR" sz="2000" dirty="0"/>
              <a:t>e</a:t>
            </a:r>
            <a:r>
              <a:rPr lang="pt-BR" altLang="pt-BR" sz="2000" b="1" dirty="0"/>
              <a:t> AND</a:t>
            </a:r>
            <a:r>
              <a:rPr lang="pt-BR" altLang="pt-BR" sz="2000" dirty="0"/>
              <a:t>.</a:t>
            </a:r>
          </a:p>
          <a:p>
            <a:pPr algn="just"/>
            <a:r>
              <a:rPr lang="pt-BR" altLang="pt-BR" sz="2000" dirty="0"/>
              <a:t>Sintaxe</a:t>
            </a:r>
          </a:p>
          <a:p>
            <a:pPr algn="just"/>
            <a:endParaRPr lang="pt-BR" altLang="pt-BR" sz="2000" dirty="0"/>
          </a:p>
          <a:p>
            <a:pPr algn="just"/>
            <a:endParaRPr lang="pt-BR" altLang="pt-BR" sz="2000" dirty="0"/>
          </a:p>
          <a:p>
            <a:pPr algn="just"/>
            <a:r>
              <a:rPr lang="pt-BR" altLang="pt-BR" sz="2000" dirty="0"/>
              <a:t>Sintaxe utilizando </a:t>
            </a:r>
            <a:r>
              <a:rPr lang="pt-BR" altLang="pt-BR" sz="2000" b="1" dirty="0"/>
              <a:t>AND</a:t>
            </a:r>
          </a:p>
          <a:p>
            <a:pPr lvl="1" algn="just"/>
            <a:r>
              <a:rPr lang="pt-BR" altLang="pt-BR" sz="1700" dirty="0"/>
              <a:t>Todas as condições envolvidas devem ser verdadeiras.</a:t>
            </a:r>
          </a:p>
          <a:p>
            <a:pPr algn="just"/>
            <a:endParaRPr lang="pt-BR" altLang="pt-BR" sz="2000" dirty="0"/>
          </a:p>
          <a:p>
            <a:pPr algn="just"/>
            <a:endParaRPr lang="pt-BR" altLang="pt-BR" sz="2000" dirty="0"/>
          </a:p>
          <a:p>
            <a:pPr algn="just"/>
            <a:r>
              <a:rPr lang="pt-BR" altLang="pt-BR" sz="2000" dirty="0"/>
              <a:t>Sintaxe utilizando </a:t>
            </a:r>
            <a:r>
              <a:rPr lang="pt-BR" altLang="pt-BR" sz="2000" b="1" dirty="0"/>
              <a:t>OR</a:t>
            </a:r>
          </a:p>
          <a:p>
            <a:pPr lvl="1" algn="just"/>
            <a:r>
              <a:rPr lang="pt-BR" altLang="pt-BR" sz="1700" dirty="0"/>
              <a:t>Pelo menos uma condição envolvida deve ser verdadeira.</a:t>
            </a:r>
          </a:p>
          <a:p>
            <a:pPr algn="just"/>
            <a:endParaRPr lang="pt-BR" alt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10AB31-2EF1-4014-ABB6-618EC61CFA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A1BA62-001F-4A58-9DDE-2920B481A72E}" type="slidenum">
              <a:rPr kumimoji="0" lang="pt-BR" altLang="pt-B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pt-BR" altLang="pt-B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6DB64B6-F0D2-4828-B81B-3264B9269D2D}"/>
              </a:ext>
            </a:extLst>
          </p:cNvPr>
          <p:cNvSpPr txBox="1"/>
          <p:nvPr/>
        </p:nvSpPr>
        <p:spPr>
          <a:xfrm>
            <a:off x="571500" y="2786063"/>
            <a:ext cx="6715125" cy="261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SELECT * FROM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nome_tabela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WHERE &lt;condição&gt;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D609A4F-1119-402C-AC75-67D336D488A0}"/>
              </a:ext>
            </a:extLst>
          </p:cNvPr>
          <p:cNvSpPr txBox="1"/>
          <p:nvPr/>
        </p:nvSpPr>
        <p:spPr>
          <a:xfrm>
            <a:off x="571500" y="4238625"/>
            <a:ext cx="6715125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SELECT * FROM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nome_tabela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WHERE &lt;condição&gt; AND &lt;condição&gt;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C4BFA2F-5B52-4765-8A29-7E8F91953105}"/>
              </a:ext>
            </a:extLst>
          </p:cNvPr>
          <p:cNvSpPr txBox="1"/>
          <p:nvPr/>
        </p:nvSpPr>
        <p:spPr>
          <a:xfrm>
            <a:off x="571500" y="5715000"/>
            <a:ext cx="6715125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SELECT * FROM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nome_tabela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WHERE &lt;condição&gt; OR &lt;condição&gt;</a:t>
            </a:r>
          </a:p>
        </p:txBody>
      </p:sp>
    </p:spTree>
    <p:extLst>
      <p:ext uri="{BB962C8B-B14F-4D97-AF65-F5344CB8AC3E}">
        <p14:creationId xmlns:p14="http://schemas.microsoft.com/office/powerpoint/2010/main" val="2826177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65643-BE20-49C6-8DD0-EF309F0F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Operadores de comparação para </a:t>
            </a:r>
            <a:r>
              <a:rPr lang="pt-BR" dirty="0" err="1"/>
              <a:t>where</a:t>
            </a:r>
            <a:endParaRPr lang="pt-BR" dirty="0"/>
          </a:p>
        </p:txBody>
      </p:sp>
      <p:sp>
        <p:nvSpPr>
          <p:cNvPr id="25603" name="Espaço Reservado para Conteúdo 2">
            <a:extLst>
              <a:ext uri="{FF2B5EF4-FFF2-40B4-BE49-F238E27FC236}">
                <a16:creationId xmlns:a16="http://schemas.microsoft.com/office/drawing/2014/main" id="{C9E6F300-8050-4355-96F2-B46BA191073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endParaRPr lang="pt-PT" altLang="pt-BR" sz="200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3A8F5FC-BE4F-488F-907F-845C6EB5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F4E265-38F5-402B-9AFE-1AA34C75CCED}" type="slidenum">
              <a:rPr kumimoji="0" lang="pt-BR" altLang="pt-B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pt-BR" altLang="pt-B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1556BBC-FBB6-4EAA-99D1-734B5442639F}"/>
              </a:ext>
            </a:extLst>
          </p:cNvPr>
          <p:cNvGraphicFramePr>
            <a:graphicFrameLocks noGrp="1"/>
          </p:cNvGraphicFramePr>
          <p:nvPr/>
        </p:nvGraphicFramePr>
        <p:xfrm>
          <a:off x="357188" y="1643063"/>
          <a:ext cx="8143876" cy="3971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2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3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204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Nome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Operador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Exemplo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Descrição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pt-BR" sz="1600" dirty="0"/>
                        <a:t>Igualdade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=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valor_coluna</a:t>
                      </a:r>
                      <a:r>
                        <a:rPr lang="pt-BR" sz="1600" dirty="0"/>
                        <a:t> = 5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dirty="0"/>
                        <a:t>Verificar se os dois valores são iguais.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pt-BR" sz="1600" dirty="0"/>
                        <a:t>Maior que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&gt;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/>
                        <a:t>valor_coluna</a:t>
                      </a:r>
                      <a:r>
                        <a:rPr lang="pt-BR" sz="1600" dirty="0"/>
                        <a:t> &gt; 30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Verificar se o</a:t>
                      </a:r>
                      <a:r>
                        <a:rPr lang="pt-BR" sz="1600" baseline="0" dirty="0"/>
                        <a:t> valor da esquerda é maior que o da direita.</a:t>
                      </a:r>
                      <a:endParaRPr lang="pt-BR" sz="16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pt-BR" sz="1600" dirty="0"/>
                        <a:t>Menor que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&lt;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/>
                        <a:t>valor_coluna</a:t>
                      </a:r>
                      <a:r>
                        <a:rPr lang="pt-BR" sz="1600" dirty="0"/>
                        <a:t> &lt; 45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Verificar se o</a:t>
                      </a:r>
                      <a:r>
                        <a:rPr lang="pt-BR" sz="1600" baseline="0" dirty="0"/>
                        <a:t> valor da esquerda é menor que o da direita.</a:t>
                      </a:r>
                      <a:endParaRPr lang="pt-BR" sz="16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pt-BR" sz="1600" dirty="0"/>
                        <a:t>Maior ou igual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&gt;=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/>
                        <a:t>valor_coluna</a:t>
                      </a:r>
                      <a:r>
                        <a:rPr lang="pt-BR" sz="1600" dirty="0"/>
                        <a:t> &gt;= 12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Verificar se o</a:t>
                      </a:r>
                      <a:r>
                        <a:rPr lang="pt-BR" sz="1600" baseline="0" dirty="0"/>
                        <a:t> valor da esquerda é maior ou igual ao da direita.</a:t>
                      </a:r>
                      <a:endParaRPr lang="pt-BR" sz="16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pt-BR" sz="1600" dirty="0"/>
                        <a:t>Menor ou igual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&lt;=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/>
                        <a:t>valor_coluna</a:t>
                      </a:r>
                      <a:r>
                        <a:rPr lang="pt-BR" sz="1600" dirty="0"/>
                        <a:t> &lt;= 94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Verificar se o</a:t>
                      </a:r>
                      <a:r>
                        <a:rPr lang="pt-BR" sz="1600" baseline="0" dirty="0"/>
                        <a:t> valor da esquerda é menor ou igual ao da direita.</a:t>
                      </a:r>
                      <a:endParaRPr lang="pt-BR" sz="16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pt-BR" sz="1600" dirty="0"/>
                        <a:t>Desigualdade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!= ou &lt;&gt;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/>
                        <a:t>valor_coluna</a:t>
                      </a:r>
                      <a:r>
                        <a:rPr lang="pt-BR" sz="1600" dirty="0"/>
                        <a:t>  != 2009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Verificar se os dois valores são diferentes.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668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240E0-D30F-4433-A6C3-A08D0389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Aprenda fazendo</a:t>
            </a:r>
          </a:p>
        </p:txBody>
      </p:sp>
      <p:sp>
        <p:nvSpPr>
          <p:cNvPr id="26627" name="Espaço Reservado para Conteúdo 2">
            <a:extLst>
              <a:ext uri="{FF2B5EF4-FFF2-40B4-BE49-F238E27FC236}">
                <a16:creationId xmlns:a16="http://schemas.microsoft.com/office/drawing/2014/main" id="{28C16268-2C7E-47EF-9388-9119E5B6B5B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algn="just"/>
            <a:r>
              <a:rPr lang="pt-BR" altLang="pt-BR" sz="2000" dirty="0"/>
              <a:t>Recuperar apenas os registros de carro brancos.</a:t>
            </a:r>
          </a:p>
          <a:p>
            <a:pPr algn="just"/>
            <a:endParaRPr lang="pt-BR" altLang="pt-BR" sz="2800" dirty="0"/>
          </a:p>
          <a:p>
            <a:pPr algn="just"/>
            <a:r>
              <a:rPr lang="pt-BR" altLang="pt-BR" sz="2000" dirty="0"/>
              <a:t>Recuperar apenas os registros de carro brancos do ano 1966.</a:t>
            </a:r>
          </a:p>
          <a:p>
            <a:pPr algn="just"/>
            <a:endParaRPr lang="pt-BR" altLang="pt-BR" sz="2800" dirty="0"/>
          </a:p>
          <a:p>
            <a:pPr algn="just"/>
            <a:r>
              <a:rPr lang="pt-BR" altLang="pt-BR" sz="2000" dirty="0"/>
              <a:t>Recuperar apenas os registros de carro brancos ou pratas.</a:t>
            </a:r>
          </a:p>
          <a:p>
            <a:pPr algn="just"/>
            <a:endParaRPr lang="pt-BR" altLang="pt-BR" sz="2800" dirty="0"/>
          </a:p>
          <a:p>
            <a:pPr algn="just"/>
            <a:r>
              <a:rPr lang="pt-BR" altLang="pt-BR" sz="2000" dirty="0"/>
              <a:t>Recuperar apenas carros produzidos a partir do ano 2000.</a:t>
            </a:r>
          </a:p>
          <a:p>
            <a:pPr algn="just"/>
            <a:endParaRPr lang="pt-BR" altLang="pt-BR" sz="2800" dirty="0"/>
          </a:p>
          <a:p>
            <a:pPr algn="just"/>
            <a:r>
              <a:rPr lang="pt-BR" altLang="pt-BR" sz="2000" dirty="0"/>
              <a:t>Recuperar apenas carros que não foram produzidos em 2009.</a:t>
            </a:r>
          </a:p>
          <a:p>
            <a:pPr algn="just"/>
            <a:endParaRPr lang="pt-BR" altLang="pt-BR" sz="2000" dirty="0"/>
          </a:p>
          <a:p>
            <a:pPr algn="just"/>
            <a:endParaRPr lang="pt-BR" alt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654EBE-AA48-42D0-B999-C88A785520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55CD88-A983-40BB-905F-9FBAB381A401}" type="slidenum">
              <a:rPr kumimoji="0" lang="pt-BR" altLang="pt-B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pt-BR" altLang="pt-B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B18E89F-9F48-4E6B-BB9A-CB0B9F8EAE7F}"/>
              </a:ext>
            </a:extLst>
          </p:cNvPr>
          <p:cNvSpPr txBox="1"/>
          <p:nvPr/>
        </p:nvSpPr>
        <p:spPr>
          <a:xfrm>
            <a:off x="571500" y="2071688"/>
            <a:ext cx="5786438" cy="261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SELECT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*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FROM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carro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WHERE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cor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'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Branco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'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;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5918FFC-0969-4EF5-86D2-19883CF22ADA}"/>
              </a:ext>
            </a:extLst>
          </p:cNvPr>
          <p:cNvSpPr txBox="1"/>
          <p:nvPr/>
        </p:nvSpPr>
        <p:spPr>
          <a:xfrm>
            <a:off x="571500" y="2952750"/>
            <a:ext cx="5786438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SELECT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*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FROM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carro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WHERE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cor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'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Branco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'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AND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ano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1966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;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929396-4D39-4A43-95BB-3B8DFD029F1B}"/>
              </a:ext>
            </a:extLst>
          </p:cNvPr>
          <p:cNvSpPr txBox="1"/>
          <p:nvPr/>
        </p:nvSpPr>
        <p:spPr>
          <a:xfrm>
            <a:off x="571500" y="3857625"/>
            <a:ext cx="5786438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SELECT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*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FROM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carro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WHERE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cor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'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Branco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'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OR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cor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‘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Prata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'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;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A533E00-3A5C-4C6E-B7E1-D65EB7C65109}"/>
              </a:ext>
            </a:extLst>
          </p:cNvPr>
          <p:cNvSpPr txBox="1"/>
          <p:nvPr/>
        </p:nvSpPr>
        <p:spPr>
          <a:xfrm>
            <a:off x="571500" y="4714875"/>
            <a:ext cx="5786438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SELECT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*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FROM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carro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WHERE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ano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&gt;=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2000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;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C010A62-82CA-4BBD-816B-B30C9E56DA67}"/>
              </a:ext>
            </a:extLst>
          </p:cNvPr>
          <p:cNvSpPr txBox="1"/>
          <p:nvPr/>
        </p:nvSpPr>
        <p:spPr>
          <a:xfrm>
            <a:off x="571500" y="5595938"/>
            <a:ext cx="5786438" cy="261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SELECT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*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FROM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carro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WHERE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ano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!=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2009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509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F1B11-B228-47B4-8045-66364164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Alterar dados</a:t>
            </a:r>
          </a:p>
        </p:txBody>
      </p:sp>
      <p:sp>
        <p:nvSpPr>
          <p:cNvPr id="27651" name="Espaço Reservado para Conteúdo 2">
            <a:extLst>
              <a:ext uri="{FF2B5EF4-FFF2-40B4-BE49-F238E27FC236}">
                <a16:creationId xmlns:a16="http://schemas.microsoft.com/office/drawing/2014/main" id="{EE4BBB22-27A6-4421-A65A-F4A16FA6950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algn="just"/>
            <a:r>
              <a:rPr lang="pt-BR" altLang="pt-BR" sz="2000" dirty="0"/>
              <a:t>Após inserir dados na tabela, podemos alterar os mesmos, caso necessário.</a:t>
            </a:r>
          </a:p>
          <a:p>
            <a:pPr algn="just"/>
            <a:r>
              <a:rPr lang="pt-BR" altLang="pt-BR" sz="2000" dirty="0"/>
              <a:t>Para altera registros em uma tabela serão utilizadas as palavras-chave </a:t>
            </a:r>
            <a:r>
              <a:rPr lang="pt-BR" altLang="pt-BR" sz="2000" b="1" dirty="0"/>
              <a:t>UPDATE </a:t>
            </a:r>
            <a:r>
              <a:rPr lang="pt-BR" altLang="pt-BR" sz="2000" dirty="0"/>
              <a:t>e</a:t>
            </a:r>
            <a:r>
              <a:rPr lang="pt-BR" altLang="pt-BR" sz="2000" b="1" dirty="0"/>
              <a:t> SET</a:t>
            </a:r>
            <a:r>
              <a:rPr lang="pt-BR" altLang="pt-BR" sz="2000" dirty="0"/>
              <a:t>.</a:t>
            </a:r>
          </a:p>
          <a:p>
            <a:pPr algn="just"/>
            <a:r>
              <a:rPr lang="pt-BR" altLang="pt-BR" sz="2000" dirty="0"/>
              <a:t>Sintaxe</a:t>
            </a:r>
          </a:p>
          <a:p>
            <a:pPr algn="just"/>
            <a:endParaRPr lang="pt-BR" altLang="pt-BR" sz="2000" dirty="0"/>
          </a:p>
          <a:p>
            <a:pPr algn="just"/>
            <a:endParaRPr lang="pt-BR" altLang="pt-BR" sz="2000" dirty="0"/>
          </a:p>
          <a:p>
            <a:pPr algn="just"/>
            <a:endParaRPr lang="pt-BR" altLang="pt-BR" sz="2000" dirty="0"/>
          </a:p>
          <a:p>
            <a:pPr algn="just"/>
            <a:r>
              <a:rPr lang="pt-BR" altLang="pt-BR" sz="2000" dirty="0"/>
              <a:t>Sintaxe alternativa</a:t>
            </a:r>
          </a:p>
          <a:p>
            <a:endParaRPr lang="pt-BR" alt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23C5DE-ED6D-402B-8059-BB3890F2E4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3CA39-2F3E-4ABE-8766-28894676AC28}" type="slidenum">
              <a:rPr kumimoji="0" lang="pt-BR" altLang="pt-B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pt-BR" altLang="pt-B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3972EE-E02C-4802-A4B1-FB3A8A396AC5}"/>
              </a:ext>
            </a:extLst>
          </p:cNvPr>
          <p:cNvSpPr txBox="1"/>
          <p:nvPr/>
        </p:nvSpPr>
        <p:spPr>
          <a:xfrm>
            <a:off x="439738" y="3500438"/>
            <a:ext cx="7643812" cy="784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UPDATE &lt;Nome da Tabela&gt;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SET &lt;Coluna 1&gt; = ‘Valor Coluna 1‘ , &lt;Coluna 1&gt; = ‘Valor Coluna 1‘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WHERE &lt;Condição&gt;;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BF62BFD-8A90-4166-AB0D-5A70FF974F25}"/>
              </a:ext>
            </a:extLst>
          </p:cNvPr>
          <p:cNvSpPr txBox="1"/>
          <p:nvPr/>
        </p:nvSpPr>
        <p:spPr>
          <a:xfrm>
            <a:off x="439738" y="5000625"/>
            <a:ext cx="7643812" cy="554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UPDATE &lt;Nome da Tabela&gt;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SET &lt;Coluna 1&gt; = ‘Valor Coluna 1‘ , &lt;Coluna 1&gt; = ‘Valor Coluna 1‘</a:t>
            </a:r>
          </a:p>
        </p:txBody>
      </p:sp>
    </p:spTree>
    <p:extLst>
      <p:ext uri="{BB962C8B-B14F-4D97-AF65-F5344CB8AC3E}">
        <p14:creationId xmlns:p14="http://schemas.microsoft.com/office/powerpoint/2010/main" val="257829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BF4B3-2037-4020-A78C-5D9EE5AFE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Aprenda fazendo</a:t>
            </a:r>
          </a:p>
        </p:txBody>
      </p:sp>
      <p:sp>
        <p:nvSpPr>
          <p:cNvPr id="28675" name="Espaço Reservado para Conteúdo 2">
            <a:extLst>
              <a:ext uri="{FF2B5EF4-FFF2-40B4-BE49-F238E27FC236}">
                <a16:creationId xmlns:a16="http://schemas.microsoft.com/office/drawing/2014/main" id="{2BB99745-9159-46C3-8BAA-4975C5A6B88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algn="just"/>
            <a:r>
              <a:rPr lang="pt-BR" altLang="pt-BR" sz="2000" dirty="0"/>
              <a:t>Alterar o modelo do Gol para Gol 2008.</a:t>
            </a:r>
          </a:p>
          <a:p>
            <a:pPr algn="just"/>
            <a:endParaRPr lang="pt-BR" altLang="pt-BR" sz="2000" dirty="0"/>
          </a:p>
          <a:p>
            <a:pPr algn="just"/>
            <a:endParaRPr lang="pt-BR" altLang="pt-BR" sz="2000" dirty="0"/>
          </a:p>
          <a:p>
            <a:pPr algn="just"/>
            <a:r>
              <a:rPr lang="pt-BR" altLang="pt-BR" sz="2000" dirty="0"/>
              <a:t>Alterar a cor de todos os carros brancos para branco gelo.</a:t>
            </a:r>
          </a:p>
          <a:p>
            <a:pPr algn="just"/>
            <a:endParaRPr lang="pt-BR" altLang="pt-BR" sz="2000" dirty="0"/>
          </a:p>
          <a:p>
            <a:pPr algn="just"/>
            <a:endParaRPr lang="pt-BR" altLang="pt-BR" dirty="0"/>
          </a:p>
          <a:p>
            <a:pPr algn="just"/>
            <a:r>
              <a:rPr lang="pt-BR" altLang="pt-BR" sz="2000" dirty="0"/>
              <a:t>Alterar a cor de branco gelo para branco neve nos carros fabricados a partir do ano 2000.</a:t>
            </a:r>
          </a:p>
          <a:p>
            <a:pPr algn="just"/>
            <a:endParaRPr lang="pt-BR" altLang="pt-BR" sz="2000" dirty="0"/>
          </a:p>
          <a:p>
            <a:pPr algn="just"/>
            <a:endParaRPr lang="pt-BR" altLang="pt-BR" sz="2000" dirty="0"/>
          </a:p>
          <a:p>
            <a:pPr algn="just"/>
            <a:r>
              <a:rPr lang="pt-BR" altLang="pt-BR" sz="2000" dirty="0"/>
              <a:t>Alterar a cor de todos os carros para Cinza.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1D6D39-3093-42E0-9558-2DC6A01F68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AEE0307-F00C-4E93-8441-1F55299B71A0}" type="slidenum">
              <a:rPr kumimoji="0" lang="pt-BR" altLang="pt-B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pt-BR" altLang="pt-B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CE9C117-0A4B-4247-B0BF-41DC1CC94A95}"/>
              </a:ext>
            </a:extLst>
          </p:cNvPr>
          <p:cNvSpPr txBox="1"/>
          <p:nvPr/>
        </p:nvSpPr>
        <p:spPr>
          <a:xfrm>
            <a:off x="571500" y="2071688"/>
            <a:ext cx="5786438" cy="261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UPDATE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carro 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SET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modelo = 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'Gol 2008‘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WHERE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id_carro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= 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4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;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8624D3C-28D5-428A-AFBF-C3FA8D6BE070}"/>
              </a:ext>
            </a:extLst>
          </p:cNvPr>
          <p:cNvSpPr txBox="1"/>
          <p:nvPr/>
        </p:nvSpPr>
        <p:spPr>
          <a:xfrm>
            <a:off x="571500" y="3214688"/>
            <a:ext cx="5786438" cy="261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UPDATE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carro 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SET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cor = 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'Branco Gelo'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WHERE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cor = 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'branco‘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;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53A6975-EFA4-44D8-B7B7-128F622580F0}"/>
              </a:ext>
            </a:extLst>
          </p:cNvPr>
          <p:cNvSpPr txBox="1"/>
          <p:nvPr/>
        </p:nvSpPr>
        <p:spPr>
          <a:xfrm>
            <a:off x="571500" y="4713288"/>
            <a:ext cx="5786438" cy="4302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UPDATE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carro 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SET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cor = 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'Branco Neve'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WHERE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cor = 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'branco gelo'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AND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ano &gt;= 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2000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;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42C9896-F35D-4B53-8443-99B44593030B}"/>
              </a:ext>
            </a:extLst>
          </p:cNvPr>
          <p:cNvSpPr txBox="1"/>
          <p:nvPr/>
        </p:nvSpPr>
        <p:spPr>
          <a:xfrm>
            <a:off x="571500" y="5881688"/>
            <a:ext cx="5786438" cy="261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UPDATE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carro 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SET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cor = 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‘Cinza‘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;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175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C0528-CEEB-4ED4-8974-FBA3B12B0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Excluir registro</a:t>
            </a:r>
          </a:p>
        </p:txBody>
      </p:sp>
      <p:sp>
        <p:nvSpPr>
          <p:cNvPr id="29699" name="Espaço Reservado para Conteúdo 2">
            <a:extLst>
              <a:ext uri="{FF2B5EF4-FFF2-40B4-BE49-F238E27FC236}">
                <a16:creationId xmlns:a16="http://schemas.microsoft.com/office/drawing/2014/main" id="{AA592D1C-DB50-4601-A4AB-A1B0C6F316D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algn="just"/>
            <a:r>
              <a:rPr lang="pt-BR" altLang="pt-BR" sz="2000" dirty="0"/>
              <a:t>Após inserir dados na tabela, podemos excluí-los se for necessário.</a:t>
            </a:r>
          </a:p>
          <a:p>
            <a:pPr algn="just"/>
            <a:r>
              <a:rPr lang="pt-BR" altLang="pt-BR" sz="2000" dirty="0"/>
              <a:t>Para excluir registro(s) em uma tabela será utilizada a palavra-chave </a:t>
            </a:r>
            <a:r>
              <a:rPr lang="pt-BR" altLang="pt-BR" sz="2000" b="1" dirty="0"/>
              <a:t>DELETE</a:t>
            </a:r>
            <a:r>
              <a:rPr lang="pt-BR" altLang="pt-BR" sz="2000" dirty="0"/>
              <a:t>.</a:t>
            </a:r>
          </a:p>
          <a:p>
            <a:pPr algn="just"/>
            <a:r>
              <a:rPr lang="pt-BR" altLang="pt-BR" sz="2000" dirty="0"/>
              <a:t>Sintaxe</a:t>
            </a:r>
          </a:p>
          <a:p>
            <a:pPr algn="just"/>
            <a:endParaRPr lang="pt-BR" altLang="pt-BR" sz="2000" dirty="0"/>
          </a:p>
          <a:p>
            <a:pPr algn="just"/>
            <a:endParaRPr lang="pt-BR" altLang="pt-BR" sz="2000" dirty="0"/>
          </a:p>
          <a:p>
            <a:pPr algn="just"/>
            <a:r>
              <a:rPr lang="pt-BR" altLang="pt-BR" sz="2000" dirty="0"/>
              <a:t>Sintaxe alternativa</a:t>
            </a:r>
          </a:p>
          <a:p>
            <a:pPr algn="just"/>
            <a:endParaRPr lang="pt-BR" altLang="pt-BR" sz="2000" dirty="0"/>
          </a:p>
          <a:p>
            <a:pPr algn="just"/>
            <a:endParaRPr lang="pt-BR" altLang="pt-BR" sz="2000" dirty="0"/>
          </a:p>
          <a:p>
            <a:pPr algn="just"/>
            <a:endParaRPr lang="pt-BR" altLang="pt-BR" sz="2000" dirty="0"/>
          </a:p>
          <a:p>
            <a:pPr algn="just"/>
            <a:endParaRPr lang="pt-BR" alt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4E60AB-62F7-4DF8-9572-05088268C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18A532-18AE-4944-8D69-EFA871CEEE5E}" type="slidenum">
              <a:rPr kumimoji="0" lang="pt-BR" altLang="pt-B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pt-BR" altLang="pt-B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F599F6-BD54-432A-9757-D9EB1DA3CA9E}"/>
              </a:ext>
            </a:extLst>
          </p:cNvPr>
          <p:cNvSpPr txBox="1"/>
          <p:nvPr/>
        </p:nvSpPr>
        <p:spPr>
          <a:xfrm>
            <a:off x="571500" y="3524250"/>
            <a:ext cx="6715125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DELETE FROM &lt;Nome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da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Tabela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&gt; WHERE &lt;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Condição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&gt;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1631AC5-11A5-4EBE-BF3C-99D45133DADA}"/>
              </a:ext>
            </a:extLst>
          </p:cNvPr>
          <p:cNvSpPr txBox="1"/>
          <p:nvPr/>
        </p:nvSpPr>
        <p:spPr>
          <a:xfrm>
            <a:off x="571500" y="4643438"/>
            <a:ext cx="6715125" cy="261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DELETE FROM &lt;Nome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da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Tabela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&gt;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55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686D2-18F8-49D8-A292-961BB01F7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Aprenda fazendo</a:t>
            </a:r>
          </a:p>
        </p:txBody>
      </p:sp>
      <p:sp>
        <p:nvSpPr>
          <p:cNvPr id="30723" name="Espaço Reservado para Conteúdo 2">
            <a:extLst>
              <a:ext uri="{FF2B5EF4-FFF2-40B4-BE49-F238E27FC236}">
                <a16:creationId xmlns:a16="http://schemas.microsoft.com/office/drawing/2014/main" id="{BFDBB534-EE16-4C98-9B6D-09D24A77061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algn="just"/>
            <a:r>
              <a:rPr lang="pt-BR" altLang="pt-BR" sz="2000" dirty="0"/>
              <a:t>Excluir apenas o carro que tenha o código 4.</a:t>
            </a:r>
          </a:p>
          <a:p>
            <a:pPr algn="just"/>
            <a:endParaRPr lang="pt-BR" altLang="pt-BR" sz="2000" dirty="0"/>
          </a:p>
          <a:p>
            <a:pPr algn="just"/>
            <a:endParaRPr lang="pt-BR" altLang="pt-BR" sz="2000" dirty="0"/>
          </a:p>
          <a:p>
            <a:pPr algn="just"/>
            <a:r>
              <a:rPr lang="pt-BR" altLang="pt-BR" sz="2000" dirty="0"/>
              <a:t>Excluir todos os registros de carro.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052BD48-6A67-48A4-B2C7-AFF4E15D03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391281-CDE5-4B12-B62A-07937CEA7C14}" type="slidenum">
              <a:rPr kumimoji="0" lang="pt-BR" altLang="pt-B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pt-BR" altLang="pt-B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CD320CF-85E3-4437-AA1A-34540084236A}"/>
              </a:ext>
            </a:extLst>
          </p:cNvPr>
          <p:cNvSpPr txBox="1"/>
          <p:nvPr/>
        </p:nvSpPr>
        <p:spPr>
          <a:xfrm>
            <a:off x="571500" y="2071688"/>
            <a:ext cx="5786438" cy="261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DELETE FROM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carro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WHERE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id_carro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=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4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60A71C4-0603-4B5E-8E69-A483278C1E62}"/>
              </a:ext>
            </a:extLst>
          </p:cNvPr>
          <p:cNvSpPr txBox="1"/>
          <p:nvPr/>
        </p:nvSpPr>
        <p:spPr>
          <a:xfrm>
            <a:off x="571500" y="3214688"/>
            <a:ext cx="5786438" cy="261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DELETE FROM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carro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307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686D2-18F8-49D8-A292-961BB01F7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Aprenda fazendo</a:t>
            </a:r>
          </a:p>
        </p:txBody>
      </p:sp>
      <p:sp>
        <p:nvSpPr>
          <p:cNvPr id="30723" name="Espaço Reservado para Conteúdo 2">
            <a:extLst>
              <a:ext uri="{FF2B5EF4-FFF2-40B4-BE49-F238E27FC236}">
                <a16:creationId xmlns:a16="http://schemas.microsoft.com/office/drawing/2014/main" id="{BFDBB534-EE16-4C98-9B6D-09D24A77061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algn="just"/>
            <a:r>
              <a:rPr lang="pt-BR" altLang="pt-BR" sz="2000" dirty="0"/>
              <a:t>Excluir uma tabela</a:t>
            </a:r>
          </a:p>
          <a:p>
            <a:pPr algn="just"/>
            <a:endParaRPr lang="pt-BR" altLang="pt-BR" sz="2000" dirty="0"/>
          </a:p>
          <a:p>
            <a:pPr algn="just"/>
            <a:endParaRPr lang="pt-BR" altLang="pt-BR" sz="2000" dirty="0"/>
          </a:p>
          <a:p>
            <a:pPr algn="just"/>
            <a:r>
              <a:rPr lang="pt-BR" altLang="pt-BR" sz="2000" dirty="0"/>
              <a:t>Excluir um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052BD48-6A67-48A4-B2C7-AFF4E15D03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391281-CDE5-4B12-B62A-07937CEA7C14}" type="slidenum">
              <a:rPr kumimoji="0" lang="pt-BR" altLang="pt-B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pt-BR" altLang="pt-B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CD320CF-85E3-4437-AA1A-34540084236A}"/>
              </a:ext>
            </a:extLst>
          </p:cNvPr>
          <p:cNvSpPr txBox="1"/>
          <p:nvPr/>
        </p:nvSpPr>
        <p:spPr>
          <a:xfrm>
            <a:off x="571500" y="2071688"/>
            <a:ext cx="5786438" cy="261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DROP TABLE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nome_da_tabela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;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60A71C4-0603-4B5E-8E69-A483278C1E62}"/>
              </a:ext>
            </a:extLst>
          </p:cNvPr>
          <p:cNvSpPr txBox="1"/>
          <p:nvPr/>
        </p:nvSpPr>
        <p:spPr>
          <a:xfrm>
            <a:off x="571500" y="3214688"/>
            <a:ext cx="5786438" cy="261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DROP DATABASE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nome_do_banco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;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489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AD6BE-3F09-4EF2-B747-39B5E289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Referência bibliográficas</a:t>
            </a:r>
          </a:p>
        </p:txBody>
      </p:sp>
      <p:sp>
        <p:nvSpPr>
          <p:cNvPr id="31747" name="Espaço Reservado para Conteúdo 2">
            <a:extLst>
              <a:ext uri="{FF2B5EF4-FFF2-40B4-BE49-F238E27FC236}">
                <a16:creationId xmlns:a16="http://schemas.microsoft.com/office/drawing/2014/main" id="{5D32400C-9092-4EED-97BB-3E27AE31F7B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58113" cy="4873625"/>
          </a:xfrm>
        </p:spPr>
        <p:txBody>
          <a:bodyPr/>
          <a:lstStyle/>
          <a:p>
            <a:r>
              <a:rPr lang="pt-BR" altLang="pt-BR" sz="1800"/>
              <a:t>http://www.mysql.com [acessado em 1 de maio de 2009 as 21Hrs]</a:t>
            </a:r>
          </a:p>
          <a:p>
            <a:r>
              <a:rPr lang="pt-BR" altLang="pt-BR" sz="1800"/>
              <a:t>http://dev.mysql.com  [acessado em 1 de maio de 2009 as 20Hrs]</a:t>
            </a:r>
          </a:p>
          <a:p>
            <a:r>
              <a:rPr lang="pt-BR" altLang="pt-BR" sz="1800"/>
              <a:t>http://www.w3schools.com/sql [acessado em 1 de maio de 2009 as 21Hrs]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DC3872-7BA3-4A36-B1A4-EBB4F087A3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E8A327-E567-490A-A30F-450CE1887905}" type="slidenum">
              <a:rPr kumimoji="0" lang="pt-BR" altLang="pt-B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pt-BR" altLang="pt-B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7354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6273" y="1768557"/>
            <a:ext cx="727280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1200" dirty="0"/>
              <a:t>http://www.dicasdeprogramacao.com.br/como-criar-um-projeto-de-banco-de-dados/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4" name="Picture 4" descr="https://ssl.gstatic.com/ui/v1/icons/mail/images/cleardo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2063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964452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D2CEA-CA87-42EB-9A0F-21321C3CF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0"/>
            <a:ext cx="6286500" cy="1893888"/>
          </a:xfrm>
        </p:spPr>
        <p:txBody>
          <a:bodyPr/>
          <a:lstStyle/>
          <a:p>
            <a:pPr>
              <a:defRPr/>
            </a:pPr>
            <a:r>
              <a:rPr lang="pt-BR" dirty="0"/>
              <a:t>Banco de dados</a:t>
            </a:r>
          </a:p>
        </p:txBody>
      </p:sp>
      <p:sp>
        <p:nvSpPr>
          <p:cNvPr id="9219" name="Subtítulo 2">
            <a:extLst>
              <a:ext uri="{FF2B5EF4-FFF2-40B4-BE49-F238E27FC236}">
                <a16:creationId xmlns:a16="http://schemas.microsoft.com/office/drawing/2014/main" id="{FE61004C-A2C1-489E-A238-C0CDF4A11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2143125"/>
            <a:ext cx="6172200" cy="1371600"/>
          </a:xfrm>
        </p:spPr>
        <p:txBody>
          <a:bodyPr/>
          <a:lstStyle/>
          <a:p>
            <a:r>
              <a:rPr lang="pt-BR" altLang="pt-BR" b="0"/>
              <a:t>- O que é MySQL</a:t>
            </a:r>
          </a:p>
          <a:p>
            <a:r>
              <a:rPr lang="pt-BR" altLang="pt-BR" b="0"/>
              <a:t>- Criar bando de dados</a:t>
            </a:r>
          </a:p>
          <a:p>
            <a:r>
              <a:rPr lang="pt-BR" altLang="pt-BR" b="0"/>
              <a:t>- Nomenclatura de banco de dados</a:t>
            </a:r>
          </a:p>
          <a:p>
            <a:r>
              <a:rPr lang="pt-BR" altLang="pt-BR" b="0"/>
              <a:t>- Tipos de dados SQL</a:t>
            </a:r>
          </a:p>
          <a:p>
            <a:r>
              <a:rPr lang="pt-BR" altLang="pt-BR" b="0"/>
              <a:t>- Atributos SQL</a:t>
            </a:r>
          </a:p>
          <a:p>
            <a:r>
              <a:rPr lang="pt-BR" altLang="pt-BR" b="0"/>
              <a:t>- Criar Tabela</a:t>
            </a:r>
          </a:p>
          <a:p>
            <a:r>
              <a:rPr lang="pt-BR" altLang="pt-BR" b="0"/>
              <a:t>- Inserir,  Alterar, Recuperar e Excluir registros</a:t>
            </a:r>
          </a:p>
          <a:p>
            <a:endParaRPr lang="pt-BR" altLang="pt-BR" b="0"/>
          </a:p>
          <a:p>
            <a:endParaRPr lang="pt-BR" altLang="pt-BR" b="0"/>
          </a:p>
          <a:p>
            <a:endParaRPr lang="pt-BR" altLang="pt-BR" b="0"/>
          </a:p>
        </p:txBody>
      </p:sp>
      <p:pic>
        <p:nvPicPr>
          <p:cNvPr id="9220" name="Picture 3">
            <a:extLst>
              <a:ext uri="{FF2B5EF4-FFF2-40B4-BE49-F238E27FC236}">
                <a16:creationId xmlns:a16="http://schemas.microsoft.com/office/drawing/2014/main" id="{32925426-C97D-4673-BA12-705B2416C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142875"/>
            <a:ext cx="1085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4191417"/>
      </p:ext>
    </p:extLst>
  </p:cSld>
  <p:clrMapOvr>
    <a:masterClrMapping/>
  </p:clrMapOvr>
  <p:transition spd="med">
    <p:newsfla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C8AAA-970D-49A4-B497-6A6296FD1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err="1"/>
              <a:t>MySQL</a:t>
            </a:r>
            <a:r>
              <a:rPr lang="pt-BR" dirty="0"/>
              <a:t> </a:t>
            </a:r>
          </a:p>
        </p:txBody>
      </p:sp>
      <p:sp>
        <p:nvSpPr>
          <p:cNvPr id="10243" name="Espaço Reservado para Conteúdo 2">
            <a:extLst>
              <a:ext uri="{FF2B5EF4-FFF2-40B4-BE49-F238E27FC236}">
                <a16:creationId xmlns:a16="http://schemas.microsoft.com/office/drawing/2014/main" id="{F175185F-A0E1-4932-9892-2298A10E1B8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algn="just"/>
            <a:r>
              <a:rPr lang="pt-BR" altLang="pt-BR" sz="2000" dirty="0"/>
              <a:t>Utiliza a linguagem SQL comum a maioria dos bancos de dados relacionais.</a:t>
            </a:r>
          </a:p>
          <a:p>
            <a:pPr algn="just"/>
            <a:r>
              <a:rPr lang="pt-BR" altLang="pt-BR" sz="2000" dirty="0"/>
              <a:t>Desenvolvido pela </a:t>
            </a:r>
            <a:r>
              <a:rPr lang="pt-BR" altLang="pt-BR" sz="2000" i="1" dirty="0"/>
              <a:t>SUN</a:t>
            </a:r>
            <a:r>
              <a:rPr lang="pt-BR" altLang="pt-BR" sz="2000" dirty="0"/>
              <a:t>, o software é livre com código aberto.</a:t>
            </a:r>
          </a:p>
          <a:p>
            <a:pPr algn="just"/>
            <a:r>
              <a:rPr lang="pt-BR" altLang="pt-BR" sz="2000" dirty="0"/>
              <a:t>As informações contidas neste material referisse ao MySQL 5.1.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3152A8E-C9AC-46B6-B8EC-AFE93179E5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1E0F53-4CAE-4E9D-A92D-379CAE4B614B}" type="slidenum">
              <a:rPr kumimoji="0" lang="pt-BR" altLang="pt-B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altLang="pt-B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53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B320B38A-BAFC-4ECE-A0D7-E41C01088E5D}"/>
              </a:ext>
            </a:extLst>
          </p:cNvPr>
          <p:cNvSpPr/>
          <p:nvPr/>
        </p:nvSpPr>
        <p:spPr>
          <a:xfrm>
            <a:off x="251520" y="764704"/>
            <a:ext cx="86409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Como criar um banco de dados no MySQL</a:t>
            </a:r>
          </a:p>
          <a:p>
            <a:pPr algn="ctr"/>
            <a:endParaRPr lang="pt-BR" sz="2400" b="1" dirty="0"/>
          </a:p>
          <a:p>
            <a:pPr algn="just"/>
            <a:r>
              <a:rPr lang="pt-BR" dirty="0"/>
              <a:t>Esta é uma das atividades básicas de um administrador de banco de dados e tudo começa com esta tarefa – depois da instalação, claro.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Um banco de dados é um container, onde se armazenam informações dos mais variados tipos – contatos, vendedores, produtos, clientes etc. Qualquer tipo de informação que te ocorrer, pode ser organizada em um banco de dados.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Organização é a palavra. Por que os dados não são “jogados ao léu”, neste container. Um banco de dados é uma coleção de objetos que são usados para armazenar e manipular dados, tais como tabelas, </a:t>
            </a:r>
            <a:r>
              <a:rPr lang="pt-BR" dirty="0" err="1"/>
              <a:t>views</a:t>
            </a:r>
            <a:r>
              <a:rPr lang="pt-BR" dirty="0"/>
              <a:t>, gatilhos (triggers), </a:t>
            </a:r>
            <a:r>
              <a:rPr lang="pt-BR" dirty="0" err="1"/>
              <a:t>stored</a:t>
            </a:r>
            <a:r>
              <a:rPr lang="pt-BR" dirty="0"/>
              <a:t> procedures etc.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295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A63CF-1F52-4AE8-84DE-1056C9A0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Criar bando de dados</a:t>
            </a:r>
          </a:p>
        </p:txBody>
      </p:sp>
      <p:sp>
        <p:nvSpPr>
          <p:cNvPr id="11267" name="Espaço Reservado para Conteúdo 2">
            <a:extLst>
              <a:ext uri="{FF2B5EF4-FFF2-40B4-BE49-F238E27FC236}">
                <a16:creationId xmlns:a16="http://schemas.microsoft.com/office/drawing/2014/main" id="{C91D107B-EADB-479E-9A2A-59395E838D9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algn="just"/>
            <a:r>
              <a:rPr lang="pt-BR" altLang="pt-BR" sz="2000" dirty="0"/>
              <a:t>Banco de dados também é conhecido pelo nome: </a:t>
            </a:r>
            <a:r>
              <a:rPr lang="pt-BR" altLang="pt-BR" sz="2000" b="1" dirty="0" err="1"/>
              <a:t>Schema</a:t>
            </a:r>
            <a:endParaRPr lang="pt-BR" altLang="pt-BR" sz="2000" b="1" dirty="0"/>
          </a:p>
          <a:p>
            <a:pPr algn="just"/>
            <a:r>
              <a:rPr lang="pt-BR" altLang="pt-BR" sz="2000" dirty="0"/>
              <a:t>O sistema do MySQL pode suportar vários bancos de dados diferentes.</a:t>
            </a:r>
          </a:p>
          <a:p>
            <a:pPr algn="just"/>
            <a:r>
              <a:rPr lang="pt-BR" altLang="pt-BR" sz="2000" dirty="0"/>
              <a:t>Geralmente será criado um banco de dados para cada aplicação.</a:t>
            </a:r>
          </a:p>
          <a:p>
            <a:pPr algn="just"/>
            <a:r>
              <a:rPr lang="pt-BR" altLang="pt-BR" sz="2000" dirty="0"/>
              <a:t>Para cria um banco de dados no MySQL será utilizado a palavra-chave </a:t>
            </a:r>
            <a:r>
              <a:rPr lang="pt-BR" altLang="pt-BR" sz="2000" b="1" dirty="0"/>
              <a:t>CREATE DATABASE</a:t>
            </a:r>
            <a:r>
              <a:rPr lang="pt-BR" altLang="pt-BR" sz="2000" dirty="0"/>
              <a:t>.</a:t>
            </a:r>
            <a:endParaRPr lang="pt-BR" altLang="pt-BR" sz="2000" b="1" dirty="0"/>
          </a:p>
          <a:p>
            <a:pPr algn="just"/>
            <a:r>
              <a:rPr lang="pt-BR" altLang="pt-BR" sz="2000" dirty="0"/>
              <a:t>Sintaxe</a:t>
            </a:r>
          </a:p>
          <a:p>
            <a:pPr algn="just"/>
            <a:endParaRPr lang="pt-BR" altLang="pt-BR" sz="2000" dirty="0"/>
          </a:p>
          <a:p>
            <a:pPr algn="just"/>
            <a:r>
              <a:rPr lang="pt-BR" altLang="pt-BR" sz="2000" dirty="0"/>
              <a:t>Sintaxe alternativa</a:t>
            </a:r>
          </a:p>
          <a:p>
            <a:pPr algn="just"/>
            <a:endParaRPr lang="pt-BR" altLang="pt-BR" sz="2000" dirty="0"/>
          </a:p>
          <a:p>
            <a:pPr algn="just"/>
            <a:endParaRPr lang="pt-BR" alt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634FAE-3ABA-4952-BD6E-977F4190F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15CEAE-FF60-4B3F-8959-BE37F9C7D759}" type="slidenum">
              <a:rPr kumimoji="0" lang="pt-BR" altLang="pt-B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altLang="pt-B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57308B-1719-4235-A438-CEEB3228B7BA}"/>
              </a:ext>
            </a:extLst>
          </p:cNvPr>
          <p:cNvSpPr txBox="1"/>
          <p:nvPr/>
        </p:nvSpPr>
        <p:spPr>
          <a:xfrm>
            <a:off x="571500" y="5284788"/>
            <a:ext cx="5429250" cy="260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CREATE SCHEMA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nome_do_banco_de_dados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6045B9F-D3A8-4726-A950-284328205D8B}"/>
              </a:ext>
            </a:extLst>
          </p:cNvPr>
          <p:cNvSpPr txBox="1"/>
          <p:nvPr/>
        </p:nvSpPr>
        <p:spPr>
          <a:xfrm>
            <a:off x="571500" y="4500563"/>
            <a:ext cx="5429250" cy="261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CREATE DATABASE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nome_do_banco_de_dados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974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F51C1-FF0F-4D34-AD78-5C469E74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Nomenclatura</a:t>
            </a:r>
          </a:p>
        </p:txBody>
      </p:sp>
      <p:sp>
        <p:nvSpPr>
          <p:cNvPr id="12291" name="Espaço Reservado para Conteúdo 2">
            <a:extLst>
              <a:ext uri="{FF2B5EF4-FFF2-40B4-BE49-F238E27FC236}">
                <a16:creationId xmlns:a16="http://schemas.microsoft.com/office/drawing/2014/main" id="{863C66F3-4B3A-4E90-9866-24C3E554261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algn="just"/>
            <a:r>
              <a:rPr lang="pt-BR" altLang="pt-BR" sz="2000" dirty="0"/>
              <a:t>Pode inserir no comando letras maiúsculas, mas o sistema interpreta e cria o banco com letras minúsculas.</a:t>
            </a:r>
          </a:p>
          <a:p>
            <a:pPr algn="just"/>
            <a:endParaRPr lang="pt-BR" altLang="pt-BR" sz="2000" dirty="0"/>
          </a:p>
          <a:p>
            <a:pPr algn="just"/>
            <a:endParaRPr lang="pt-BR" altLang="pt-BR" sz="2000" dirty="0"/>
          </a:p>
          <a:p>
            <a:pPr algn="just"/>
            <a:endParaRPr lang="pt-BR" altLang="pt-BR" sz="2000" dirty="0"/>
          </a:p>
          <a:p>
            <a:pPr algn="just"/>
            <a:endParaRPr lang="pt-BR" altLang="pt-BR" sz="2000" dirty="0"/>
          </a:p>
          <a:p>
            <a:pPr algn="just"/>
            <a:endParaRPr lang="pt-BR" altLang="pt-BR" sz="2000" dirty="0"/>
          </a:p>
          <a:p>
            <a:pPr algn="just"/>
            <a:endParaRPr lang="pt-BR" altLang="pt-BR" sz="2000" dirty="0"/>
          </a:p>
          <a:p>
            <a:pPr algn="just"/>
            <a:endParaRPr lang="pt-BR" altLang="pt-BR" sz="2000" dirty="0"/>
          </a:p>
          <a:p>
            <a:pPr algn="just"/>
            <a:r>
              <a:rPr lang="pt-BR" altLang="pt-BR" sz="2000" dirty="0"/>
              <a:t>Como boas práticas é preferível definir o nome todo em caixa baixa, sem acentos e se for necessário ter palavras compostas, separá-las com </a:t>
            </a:r>
            <a:r>
              <a:rPr lang="pt-BR" altLang="pt-BR" sz="2000" dirty="0" err="1"/>
              <a:t>underline</a:t>
            </a:r>
            <a:r>
              <a:rPr lang="pt-BR" altLang="pt-BR" sz="2000" dirty="0"/>
              <a:t>.</a:t>
            </a:r>
          </a:p>
          <a:p>
            <a:pPr algn="just"/>
            <a:endParaRPr lang="pt-BR" alt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124FA6A-1C24-4D7E-9C25-FEBD7CDB34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A8E4E0-E70D-4B11-9C64-3AB4423AFBF0}" type="slidenum">
              <a:rPr kumimoji="0" lang="pt-BR" altLang="pt-B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altLang="pt-B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0556BF4-7EA2-4E9E-B9F5-0C4E062A4FD4}"/>
              </a:ext>
            </a:extLst>
          </p:cNvPr>
          <p:cNvGraphicFramePr>
            <a:graphicFrameLocks noGrp="1"/>
          </p:cNvGraphicFramePr>
          <p:nvPr/>
        </p:nvGraphicFramePr>
        <p:xfrm>
          <a:off x="1428750" y="264318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Válido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Inválido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nome</a:t>
                      </a:r>
                      <a:r>
                        <a:rPr lang="pt-BR" b="1" dirty="0" err="1"/>
                        <a:t>_</a:t>
                      </a:r>
                      <a:r>
                        <a:rPr lang="pt-BR" dirty="0" err="1"/>
                        <a:t>banco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 banco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3</a:t>
                      </a:r>
                      <a:r>
                        <a:rPr lang="pt-BR" dirty="0"/>
                        <a:t>nome_banco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</a:t>
                      </a:r>
                      <a:r>
                        <a:rPr lang="pt-BR" b="1" dirty="0"/>
                        <a:t>-</a:t>
                      </a:r>
                      <a:r>
                        <a:rPr lang="pt-BR" dirty="0"/>
                        <a:t>banco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banco_p</a:t>
                      </a:r>
                      <a:r>
                        <a:rPr lang="pt-BR" b="1" dirty="0" err="1"/>
                        <a:t>á</a:t>
                      </a:r>
                      <a:r>
                        <a:rPr lang="pt-BR" dirty="0" err="1"/>
                        <a:t>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</a:t>
                      </a:r>
                      <a:r>
                        <a:rPr lang="pt-BR" b="1" dirty="0"/>
                        <a:t>%</a:t>
                      </a:r>
                      <a:r>
                        <a:rPr lang="pt-BR" dirty="0"/>
                        <a:t>banco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</a:t>
                      </a:r>
                      <a:r>
                        <a:rPr lang="pt-BR" dirty="0" err="1"/>
                        <a:t>ome</a:t>
                      </a:r>
                      <a:r>
                        <a:rPr lang="pt-BR" b="1" dirty="0" err="1"/>
                        <a:t>B</a:t>
                      </a:r>
                      <a:r>
                        <a:rPr lang="pt-BR" dirty="0" err="1"/>
                        <a:t>anco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3D494BAD-73C4-4045-A479-17D33BE50C0C}"/>
              </a:ext>
            </a:extLst>
          </p:cNvPr>
          <p:cNvSpPr txBox="1"/>
          <p:nvPr/>
        </p:nvSpPr>
        <p:spPr>
          <a:xfrm>
            <a:off x="571500" y="6143625"/>
            <a:ext cx="5429250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CREATE DATABASE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nome_do_banco_de_dados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3209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C3746C-E0B8-4360-BCB3-5386246604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A2D14F-4041-436D-8319-B223FD2A7E27}" type="slidenum">
              <a:rPr kumimoji="0" lang="pt-BR" altLang="pt-B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altLang="pt-B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57B018C-ACD6-458A-8B52-4B532411ADD0}"/>
              </a:ext>
            </a:extLst>
          </p:cNvPr>
          <p:cNvSpPr/>
          <p:nvPr/>
        </p:nvSpPr>
        <p:spPr>
          <a:xfrm>
            <a:off x="88437" y="603250"/>
            <a:ext cx="83520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O comando </a:t>
            </a:r>
            <a:r>
              <a:rPr lang="pt-BR" sz="2000" dirty="0">
                <a:highlight>
                  <a:srgbClr val="FFFF00"/>
                </a:highlight>
              </a:rPr>
              <a:t>CREATE DATABASE </a:t>
            </a:r>
            <a:r>
              <a:rPr lang="pt-BR" sz="2000" dirty="0"/>
              <a:t>faz o que o seu significado, em inglês sugere: cria um banco de dados;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Embora eu use letras maiúsculas para representar os comandos no MySQL, isto não é necessário. O interpretador do cliente MySQL não é sensível à caixa das letras;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 nome do seu banco de dados deve refletir com clareza o seu conteúdo.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Ainda sobre a nomenclatura dos bancos de dados, cabe ressaltar que aqui o MySQL é sensível às caixas de texto, sim. Ou seja, concessionaria é uma coisa, Concessionaria é outra;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Por último, </a:t>
            </a:r>
            <a:r>
              <a:rPr lang="pt-BR" sz="2000" dirty="0">
                <a:solidFill>
                  <a:srgbClr val="FF0000"/>
                </a:solidFill>
                <a:highlight>
                  <a:srgbClr val="FFFF00"/>
                </a:highlight>
              </a:rPr>
              <a:t>NÃO ESQUEÇA </a:t>
            </a:r>
            <a:r>
              <a:rPr lang="pt-BR" sz="2000" dirty="0"/>
              <a:t>de sempre concluir os comandos MySQL com um </a:t>
            </a:r>
            <a:r>
              <a:rPr lang="pt-BR" sz="2000" dirty="0">
                <a:solidFill>
                  <a:srgbClr val="FFFF00"/>
                </a:solidFill>
                <a:highlight>
                  <a:srgbClr val="FF0000"/>
                </a:highlight>
              </a:rPr>
              <a:t>ponto-e-vírgula</a:t>
            </a:r>
            <a:r>
              <a:rPr lang="pt-BR" sz="2000" dirty="0"/>
              <a:t>. Sem isto, o interpretador não entende que você terminou de dar um comando e vai continuar a espera de “algo mais”.</a:t>
            </a:r>
          </a:p>
        </p:txBody>
      </p:sp>
    </p:spTree>
    <p:extLst>
      <p:ext uri="{BB962C8B-B14F-4D97-AF65-F5344CB8AC3E}">
        <p14:creationId xmlns:p14="http://schemas.microsoft.com/office/powerpoint/2010/main" val="60693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5C8F0-97BF-43BC-B2B8-A27B9015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29716"/>
            <a:ext cx="7467600" cy="50891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BR" dirty="0"/>
              <a:t>Aprenda fazendo</a:t>
            </a:r>
          </a:p>
        </p:txBody>
      </p:sp>
      <p:sp>
        <p:nvSpPr>
          <p:cNvPr id="13315" name="Espaço Reservado para Conteúdo 2">
            <a:extLst>
              <a:ext uri="{FF2B5EF4-FFF2-40B4-BE49-F238E27FC236}">
                <a16:creationId xmlns:a16="http://schemas.microsoft.com/office/drawing/2014/main" id="{8A0CEF66-4849-4400-B91F-7E297045975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9036496" cy="4873625"/>
          </a:xfrm>
        </p:spPr>
        <p:txBody>
          <a:bodyPr/>
          <a:lstStyle/>
          <a:p>
            <a:r>
              <a:rPr lang="pt-BR" altLang="pt-BR" dirty="0"/>
              <a:t>Inicialize o </a:t>
            </a:r>
            <a:r>
              <a:rPr lang="pt-BR" altLang="pt-BR" dirty="0" err="1"/>
              <a:t>Xampp</a:t>
            </a:r>
            <a:r>
              <a:rPr lang="pt-BR" altLang="pt-BR" dirty="0"/>
              <a:t>;</a:t>
            </a:r>
          </a:p>
          <a:p>
            <a:r>
              <a:rPr lang="pt-BR" altLang="pt-BR" dirty="0"/>
              <a:t>Start </a:t>
            </a:r>
            <a:r>
              <a:rPr lang="pt-BR" altLang="pt-BR" dirty="0" err="1"/>
              <a:t>mysql</a:t>
            </a:r>
            <a:r>
              <a:rPr lang="pt-BR" altLang="pt-BR" dirty="0"/>
              <a:t>;</a:t>
            </a:r>
          </a:p>
          <a:p>
            <a:r>
              <a:rPr lang="pt-BR" altLang="pt-BR" dirty="0"/>
              <a:t>Acesse o </a:t>
            </a:r>
            <a:r>
              <a:rPr lang="pt-BR" altLang="pt-BR" dirty="0" err="1"/>
              <a:t>mysql</a:t>
            </a:r>
            <a:r>
              <a:rPr lang="pt-BR" altLang="pt-BR" dirty="0"/>
              <a:t> pelo console do Windows;</a:t>
            </a:r>
          </a:p>
          <a:p>
            <a:r>
              <a:rPr lang="pt-BR" altLang="pt-BR" dirty="0"/>
              <a:t>C:\&gt; </a:t>
            </a:r>
            <a:r>
              <a:rPr lang="pt-BR" altLang="pt-BR" dirty="0" err="1"/>
              <a:t>cd</a:t>
            </a:r>
            <a:r>
              <a:rPr lang="pt-BR" altLang="pt-BR" dirty="0"/>
              <a:t> </a:t>
            </a:r>
            <a:r>
              <a:rPr lang="pt-BR" altLang="pt-BR" dirty="0" err="1"/>
              <a:t>xampp</a:t>
            </a:r>
            <a:r>
              <a:rPr lang="pt-BR" altLang="pt-BR" dirty="0"/>
              <a:t>\</a:t>
            </a:r>
            <a:r>
              <a:rPr lang="pt-BR" altLang="pt-BR" dirty="0" err="1"/>
              <a:t>mysql</a:t>
            </a:r>
            <a:r>
              <a:rPr lang="pt-BR" altLang="pt-BR" dirty="0"/>
              <a:t>\bin</a:t>
            </a:r>
          </a:p>
          <a:p>
            <a:r>
              <a:rPr lang="pt-BR" altLang="pt-BR" dirty="0"/>
              <a:t>C:\xampp\mysql\bin&gt; </a:t>
            </a:r>
            <a:r>
              <a:rPr lang="pt-BR" altLang="pt-BR" dirty="0" err="1"/>
              <a:t>mysql</a:t>
            </a:r>
            <a:r>
              <a:rPr lang="pt-BR" altLang="pt-BR" dirty="0"/>
              <a:t> -u root -p -h 127.0.0.1</a:t>
            </a:r>
          </a:p>
          <a:p>
            <a:r>
              <a:rPr lang="pt-BR" altLang="pt-BR" dirty="0" err="1"/>
              <a:t>Enter</a:t>
            </a:r>
            <a:r>
              <a:rPr lang="pt-BR" altLang="pt-BR" dirty="0"/>
              <a:t> </a:t>
            </a:r>
            <a:r>
              <a:rPr lang="pt-BR" altLang="pt-BR" dirty="0" err="1"/>
              <a:t>password</a:t>
            </a:r>
            <a:r>
              <a:rPr lang="pt-BR" altLang="pt-BR" dirty="0"/>
              <a:t>:</a:t>
            </a:r>
          </a:p>
          <a:p>
            <a:endParaRPr lang="pt-BR" altLang="pt-BR" dirty="0"/>
          </a:p>
          <a:p>
            <a:endParaRPr lang="pt-BR" alt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C3746C-E0B8-4360-BCB3-5386246604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A2D14F-4041-436D-8319-B223FD2A7E27}" type="slidenum">
              <a:rPr kumimoji="0" lang="pt-BR" altLang="pt-B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altLang="pt-B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6" name="Imagem 5" descr="Uma imagem contendo ao ar livre, parede&#10;&#10;Descrição gerada com alta confiança">
            <a:extLst>
              <a:ext uri="{FF2B5EF4-FFF2-40B4-BE49-F238E27FC236}">
                <a16:creationId xmlns:a16="http://schemas.microsoft.com/office/drawing/2014/main" id="{220AFA9B-C658-4564-84A8-6BB229207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" y="4509120"/>
            <a:ext cx="8329834" cy="176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0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TS102264332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rgbClr val="0070C0"/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Balcão Envidraça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E9253C7-43A9-43A6-9FEA-052DEAFC79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2011</Words>
  <Application>Microsoft Office PowerPoint</Application>
  <PresentationFormat>Apresentação na tela (4:3)</PresentationFormat>
  <Paragraphs>347</Paragraphs>
  <Slides>29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29</vt:i4>
      </vt:variant>
    </vt:vector>
  </HeadingPairs>
  <TitlesOfParts>
    <vt:vector size="37" baseType="lpstr">
      <vt:lpstr>Adobe Fan Heiti Std B</vt:lpstr>
      <vt:lpstr>Arial</vt:lpstr>
      <vt:lpstr>Calibri</vt:lpstr>
      <vt:lpstr>Lucida Console</vt:lpstr>
      <vt:lpstr>Wingdings</vt:lpstr>
      <vt:lpstr>Wingdings 2</vt:lpstr>
      <vt:lpstr>TS102264332</vt:lpstr>
      <vt:lpstr>Balcão Envidraçado</vt:lpstr>
      <vt:lpstr>Apresentação do PowerPoint</vt:lpstr>
      <vt:lpstr>MySQL Básico</vt:lpstr>
      <vt:lpstr>Banco de dados</vt:lpstr>
      <vt:lpstr>MySQL </vt:lpstr>
      <vt:lpstr>Apresentação do PowerPoint</vt:lpstr>
      <vt:lpstr>Criar bando de dados</vt:lpstr>
      <vt:lpstr>Nomenclatura</vt:lpstr>
      <vt:lpstr>Apresentação do PowerPoint</vt:lpstr>
      <vt:lpstr>Aprenda fazendo</vt:lpstr>
      <vt:lpstr>Apresentação do PowerPoint</vt:lpstr>
      <vt:lpstr>Aprenda fazendo</vt:lpstr>
      <vt:lpstr>Tipos de dados SQL</vt:lpstr>
      <vt:lpstr>Tipos de dados SQL</vt:lpstr>
      <vt:lpstr>Tipos de dados SQL</vt:lpstr>
      <vt:lpstr>Atributos SQL</vt:lpstr>
      <vt:lpstr>Criar tabela</vt:lpstr>
      <vt:lpstr>Aprenda fazendo</vt:lpstr>
      <vt:lpstr>Inserir dados</vt:lpstr>
      <vt:lpstr>Aprenda fazendo</vt:lpstr>
      <vt:lpstr>Recuperar dados específicos</vt:lpstr>
      <vt:lpstr>Operadores de comparação para where</vt:lpstr>
      <vt:lpstr>Aprenda fazendo</vt:lpstr>
      <vt:lpstr>Alterar dados</vt:lpstr>
      <vt:lpstr>Aprenda fazendo</vt:lpstr>
      <vt:lpstr>Excluir registro</vt:lpstr>
      <vt:lpstr>Aprenda fazendo</vt:lpstr>
      <vt:lpstr>Aprenda fazendo</vt:lpstr>
      <vt:lpstr>Referência bibliográficas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2013-11-10T02:28:41Z</dcterms:created>
  <dcterms:modified xsi:type="dcterms:W3CDTF">2024-02-19T14:50:02Z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TC022643329991</vt:lpwstr>
  </property>
</Properties>
</file>