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</p:sldIdLst>
  <p:sldSz cy="6858000" cx="9144000"/>
  <p:notesSz cx="6858000" cy="9144000"/>
  <p:embeddedFontLst>
    <p:embeddedFont>
      <p:font typeface="Merriweather Sans"/>
      <p:regular r:id="rId64"/>
      <p:bold r:id="rId65"/>
      <p:italic r:id="rId66"/>
      <p:boldItalic r:id="rId67"/>
    </p:embeddedFont>
    <p:embeddedFont>
      <p:font typeface="Helvetica Neue"/>
      <p:regular r:id="rId68"/>
      <p:bold r:id="rId69"/>
      <p:italic r:id="rId70"/>
      <p:boldItalic r:id="rId71"/>
    </p:embeddedFont>
    <p:embeddedFont>
      <p:font typeface="Gill Sans"/>
      <p:regular r:id="rId72"/>
      <p:bold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GillSans-bold.fntdata"/><Relationship Id="rId72" Type="http://schemas.openxmlformats.org/officeDocument/2006/relationships/font" Target="fonts/GillSans-regular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HelveticaNeue-boldItalic.fntdata"/><Relationship Id="rId70" Type="http://schemas.openxmlformats.org/officeDocument/2006/relationships/font" Target="fonts/HelveticaNeue-italic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font" Target="fonts/MerriweatherSans-regular.fntdata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MerriweatherSans-italic.fntdata"/><Relationship Id="rId21" Type="http://schemas.openxmlformats.org/officeDocument/2006/relationships/slide" Target="slides/slide17.xml"/><Relationship Id="rId65" Type="http://schemas.openxmlformats.org/officeDocument/2006/relationships/font" Target="fonts/MerriweatherSans-bold.fntdata"/><Relationship Id="rId24" Type="http://schemas.openxmlformats.org/officeDocument/2006/relationships/slide" Target="slides/slide20.xml"/><Relationship Id="rId68" Type="http://schemas.openxmlformats.org/officeDocument/2006/relationships/font" Target="fonts/HelveticaNeue-regular.fntdata"/><Relationship Id="rId23" Type="http://schemas.openxmlformats.org/officeDocument/2006/relationships/slide" Target="slides/slide19.xml"/><Relationship Id="rId67" Type="http://schemas.openxmlformats.org/officeDocument/2006/relationships/font" Target="fonts/MerriweatherSans-bold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HelveticaNeue-bold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Merriweather Sans"/>
                <a:ea typeface="Merriweather Sans"/>
                <a:cs typeface="Merriweather Sans"/>
                <a:sym typeface="Merriweather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5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5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5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and Content 2 Columns" showMasterSp="0">
  <p:cSld name="480-S15 - Title and Content 2 Columns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51" name="Google Shape;5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" name="Google Shape;52;p13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1.png" id="53" name="Google Shape;53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Google Shape;54;p13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55" name="Google Shape;55;p13"/>
          <p:cNvSpPr txBox="1"/>
          <p:nvPr/>
        </p:nvSpPr>
        <p:spPr>
          <a:xfrm>
            <a:off x="3069431" y="6553596"/>
            <a:ext cx="2984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56" name="Google Shape;56;p1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Arial"/>
              <a:buChar char="●"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and Content" showMasterSp="0">
  <p:cSld name="480-S15 - Title and Content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" name="Google Shape;61;p14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1.png" id="62" name="Google Shape;6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" name="Google Shape;63;p14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64" name="Google Shape;64;p14"/>
          <p:cNvSpPr txBox="1"/>
          <p:nvPr/>
        </p:nvSpPr>
        <p:spPr>
          <a:xfrm>
            <a:off x="3069431" y="6553596"/>
            <a:ext cx="29844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65" name="Google Shape;65;p1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Font typeface="Arial Rounded"/>
              <a:buChar char="●"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Title Content Image" showMasterSp="0">
  <p:cSld name="480-F15 - Title Content Image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2.jpeg"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60194" y="8236373"/>
            <a:ext cx="3290750" cy="233002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15"/>
          <p:cNvGrpSpPr/>
          <p:nvPr/>
        </p:nvGrpSpPr>
        <p:grpSpPr>
          <a:xfrm>
            <a:off x="18061" y="9049173"/>
            <a:ext cx="1907700" cy="704400"/>
            <a:chOff x="0" y="0"/>
            <a:chExt cx="1907700" cy="704400"/>
          </a:xfrm>
        </p:grpSpPr>
        <p:pic>
          <p:nvPicPr>
            <p:cNvPr descr="image1.png" id="71" name="Google Shape;71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8062" y="128693"/>
              <a:ext cx="1853637" cy="5373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15"/>
            <p:cNvSpPr/>
            <p:nvPr/>
          </p:nvSpPr>
          <p:spPr>
            <a:xfrm>
              <a:off x="0" y="0"/>
              <a:ext cx="1907700" cy="7044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Source Sans Pro"/>
                <a:buNone/>
              </a:pPr>
              <a:r>
                <a:t/>
              </a:r>
              <a:endParaRPr b="0" i="0" sz="32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73" name="Google Shape;73;p15"/>
          <p:cNvSpPr txBox="1"/>
          <p:nvPr/>
        </p:nvSpPr>
        <p:spPr>
          <a:xfrm>
            <a:off x="4365414" y="9320671"/>
            <a:ext cx="4244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700"/>
              <a:buFont typeface="Source Sans Pro"/>
              <a:buNone/>
            </a:pPr>
            <a:r>
              <a:rPr b="0" i="0" lang="en-US" sz="7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171600" y="107125"/>
            <a:ext cx="4109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3000"/>
              <a:buFont typeface="Helvetica Neue"/>
              <a:buNone/>
              <a:defRPr sz="3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156550" y="1835050"/>
            <a:ext cx="4109700" cy="4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04800" lvl="0" marL="45720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0000EE"/>
              </a:buClr>
              <a:buSzPts val="1200"/>
              <a:buFont typeface="Arial Rounded"/>
              <a:buChar char="●"/>
              <a:defRPr sz="1600">
                <a:solidFill>
                  <a:srgbClr val="0000EE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95275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7E79"/>
              </a:buClr>
              <a:buSzPts val="1050"/>
              <a:buFont typeface="Source Sans Pro"/>
              <a:buChar char=""/>
              <a:defRPr sz="14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8575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9300"/>
              </a:buClr>
              <a:buSzPts val="900"/>
              <a:buFont typeface="Source Sans Pro"/>
              <a:buChar char=""/>
              <a:defRPr sz="12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0987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D479"/>
              </a:buClr>
              <a:buSzPts val="825"/>
              <a:buFont typeface="Source Sans Pro"/>
              <a:buChar char=""/>
              <a:defRPr sz="11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71462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FFFC79"/>
              </a:buClr>
              <a:buSzPts val="675"/>
              <a:buFont typeface="Source Sans Pro"/>
              <a:buChar char=""/>
              <a:defRPr sz="9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 rot="47496">
            <a:off x="12701875" y="9286094"/>
            <a:ext cx="173717" cy="16921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  <a:defRPr b="1" sz="6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Title Page - Cal Poly">
  <p:cSld name="TITLE_AND_BODY_2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198662" scaled="0"/>
        </a:gra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2102699" y="3589575"/>
            <a:ext cx="4938600" cy="14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-38100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Clr>
                <a:srgbClr val="1155CC"/>
              </a:buClr>
              <a:buSzPts val="2400"/>
              <a:buChar char="●"/>
              <a:defRPr sz="2400">
                <a:solidFill>
                  <a:srgbClr val="1155CC"/>
                </a:solidFill>
              </a:defRPr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Clr>
                <a:srgbClr val="3C78D8"/>
              </a:buClr>
              <a:buSzPts val="1800"/>
              <a:buChar char="○"/>
              <a:defRPr sz="1800">
                <a:solidFill>
                  <a:srgbClr val="3C78D8"/>
                </a:solidFill>
              </a:defRPr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Clr>
                <a:srgbClr val="45818E"/>
              </a:buClr>
              <a:buSzPts val="1800"/>
              <a:buChar char="■"/>
              <a:defRPr>
                <a:solidFill>
                  <a:srgbClr val="45818E"/>
                </a:solidFill>
              </a:defRPr>
            </a:lvl3pPr>
            <a:lvl4pPr indent="-3302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600"/>
              <a:buChar char="●"/>
              <a:defRPr sz="1200"/>
            </a:lvl4pPr>
            <a:lvl5pPr indent="-2921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31115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■"/>
              <a:defRPr sz="900"/>
            </a:lvl6pPr>
            <a:lvl7pPr indent="-31115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●"/>
              <a:defRPr sz="900"/>
            </a:lvl7pPr>
            <a:lvl8pPr indent="-31115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○"/>
              <a:defRPr sz="900"/>
            </a:lvl8pPr>
            <a:lvl9pPr indent="-31115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300"/>
              <a:buChar char="■"/>
              <a:defRPr sz="900"/>
            </a:lvl9pPr>
          </a:lstStyle>
          <a:p/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3600"/>
              <a:buNone/>
              <a:defRPr sz="3600">
                <a:solidFill>
                  <a:srgbClr val="351C75"/>
                </a:solidFill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 rot="94717">
            <a:off x="8549491" y="6498441"/>
            <a:ext cx="228687" cy="2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0-F23 - New Section" showMasterSp="0">
  <p:cSld name="480-F15 - New Section">
    <p:bg>
      <p:bgPr>
        <a:solidFill>
          <a:srgbClr val="FDFDC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82" name="Google Shape;8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17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84" name="Google Shape;84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5" name="Google Shape;85;p17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86" name="Google Shape;86;p17"/>
          <p:cNvSpPr/>
          <p:nvPr/>
        </p:nvSpPr>
        <p:spPr>
          <a:xfrm>
            <a:off x="1328165" y="1295400"/>
            <a:ext cx="6500400" cy="31530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>
              <a:srgbClr val="000000">
                <a:alpha val="49800"/>
              </a:srgbClr>
            </a:outerShdw>
          </a:effectLst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6C6C"/>
              </a:buClr>
              <a:buSzPts val="2600"/>
              <a:buFont typeface="Source Sans Pro"/>
              <a:buNone/>
            </a:pPr>
            <a:r>
              <a:t/>
            </a:r>
            <a:endParaRPr b="0" i="0" sz="2600" u="none" cap="none" strike="noStrike">
              <a:solidFill>
                <a:srgbClr val="6C6C6C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1322920" y="-1"/>
            <a:ext cx="6498300" cy="324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8FAF"/>
              </a:buClr>
              <a:buSzPts val="4000"/>
              <a:buFont typeface="Helvetica Neue"/>
              <a:buNone/>
              <a:defRPr b="1" sz="4000">
                <a:solidFill>
                  <a:srgbClr val="368FA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1293279" y="3505200"/>
            <a:ext cx="6502500" cy="23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 Rounded"/>
              <a:buNone/>
              <a:defRPr sz="1800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228600" lvl="1" marL="9144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56D6"/>
              </a:buClr>
              <a:buSzPts val="1400"/>
              <a:buFont typeface="Source Sans Pro"/>
              <a:buNone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28600" lvl="2" marL="13716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61FF"/>
              </a:buClr>
              <a:buSzPts val="1400"/>
              <a:buFont typeface="Source Sans Pro"/>
              <a:buNone/>
              <a:defRPr sz="1400">
                <a:solidFill>
                  <a:srgbClr val="0061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28600" lvl="3" marL="18288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A88FE"/>
              </a:buClr>
              <a:buSzPts val="1200"/>
              <a:buFont typeface="Source Sans Pro"/>
              <a:buNone/>
              <a:defRPr sz="1200">
                <a:solidFill>
                  <a:srgbClr val="3A88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28600" lvl="4" marL="2286000" rt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4A7FE"/>
              </a:buClr>
              <a:buSzPts val="1100"/>
              <a:buFont typeface="Source Sans Pro"/>
              <a:buNone/>
              <a:defRPr sz="1100">
                <a:solidFill>
                  <a:srgbClr val="74A7FE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 rot="-77457">
            <a:off x="8879489" y="6529269"/>
            <a:ext cx="213054" cy="184848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Title Page - Cal Poly">
  <p:cSld name="TITLE_AND_BODY_3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1876710" y="4572000"/>
            <a:ext cx="5390700" cy="1304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2" type="body"/>
          </p:nvPr>
        </p:nvSpPr>
        <p:spPr>
          <a:xfrm>
            <a:off x="3055317" y="3645296"/>
            <a:ext cx="30333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08610" lvl="0" marL="457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260"/>
              <a:buChar char="●"/>
              <a:defRPr/>
            </a:lvl1pPr>
            <a:lvl2pPr indent="-342900" lvl="1" marL="914400" rtl="0" algn="l">
              <a:lnSpc>
                <a:spcPct val="94000"/>
              </a:lnSpc>
              <a:spcBef>
                <a:spcPts val="7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lnSpc>
                <a:spcPct val="94000"/>
              </a:lnSpc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18"/>
          <p:cNvSpPr txBox="1"/>
          <p:nvPr>
            <p:ph idx="12" type="sldNum"/>
          </p:nvPr>
        </p:nvSpPr>
        <p:spPr>
          <a:xfrm rot="94717">
            <a:off x="8549791" y="6498446"/>
            <a:ext cx="228687" cy="22388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20000"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  <a:defRPr sz="9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- Title and Content 2 Columns" showMasterSp="0">
  <p:cSld name="484-W16- Title and Content 2 Columns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96" name="Google Shape;9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9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98" name="Google Shape;98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9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0" name="Google Shape;100;p19"/>
          <p:cNvSpPr txBox="1"/>
          <p:nvPr/>
        </p:nvSpPr>
        <p:spPr>
          <a:xfrm>
            <a:off x="3069431" y="6553596"/>
            <a:ext cx="2984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2600"/>
              </a:buClr>
              <a:buSzPts val="1350"/>
              <a:buFont typeface="Arial"/>
              <a:buChar char="●"/>
              <a:defRPr b="1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 rot="5492">
            <a:off x="8897089" y="6529260"/>
            <a:ext cx="187800" cy="1623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84-W16 - Title and Content" showMasterSp="0">
  <p:cSld name="484-W16 - Title and Content">
    <p:bg>
      <p:bgPr>
        <a:gradFill>
          <a:gsLst>
            <a:gs pos="0">
              <a:srgbClr val="FDFDC5"/>
            </a:gs>
            <a:gs pos="100000">
              <a:srgbClr val="FFFFFF"/>
            </a:gs>
          </a:gsLst>
          <a:lin ang="16200038" scaled="0"/>
        </a:gra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011-CSE-Logo-512.jpg" id="105" name="Google Shape;10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0"/>
          <p:cNvGrpSpPr/>
          <p:nvPr/>
        </p:nvGrpSpPr>
        <p:grpSpPr>
          <a:xfrm>
            <a:off x="12699" y="6362700"/>
            <a:ext cx="1341300" cy="495300"/>
            <a:chOff x="0" y="0"/>
            <a:chExt cx="1341300" cy="495300"/>
          </a:xfrm>
        </p:grpSpPr>
        <p:pic>
          <p:nvPicPr>
            <p:cNvPr descr="image2.png" id="107" name="Google Shape;107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90487"/>
              <a:ext cx="1303339" cy="3778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" name="Google Shape;108;p20"/>
            <p:cNvSpPr/>
            <p:nvPr/>
          </p:nvSpPr>
          <p:spPr>
            <a:xfrm>
              <a:off x="0" y="0"/>
              <a:ext cx="1341300" cy="495300"/>
            </a:xfrm>
            <a:prstGeom prst="rect">
              <a:avLst/>
            </a:prstGeom>
            <a:solidFill>
              <a:srgbClr val="F8FC84">
                <a:alpha val="47840"/>
              </a:srgbClr>
            </a:solidFill>
            <a:ln cap="flat" cmpd="sng" w="9525">
              <a:solidFill>
                <a:srgbClr val="000000">
                  <a:alpha val="4784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400"/>
                <a:buFont typeface="Source Sans Pro"/>
                <a:buNone/>
              </a:pPr>
              <a:r>
                <a:t/>
              </a:r>
              <a:endParaRPr b="0" i="0" sz="34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</p:grpSp>
      <p:sp>
        <p:nvSpPr>
          <p:cNvPr id="109" name="Google Shape;109;p20"/>
          <p:cNvSpPr txBox="1"/>
          <p:nvPr/>
        </p:nvSpPr>
        <p:spPr>
          <a:xfrm>
            <a:off x="3069431" y="6553596"/>
            <a:ext cx="2984400" cy="2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C4DF"/>
              </a:buClr>
              <a:buSzPts val="800"/>
              <a:buFont typeface="Source Sans Pro"/>
              <a:buNone/>
            </a:pPr>
            <a:r>
              <a:rPr b="0" i="0" lang="en-US" sz="800" u="none" cap="none" strike="noStrike">
                <a:solidFill>
                  <a:srgbClr val="80C4D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© Franz J. Kurfess</a:t>
            </a:r>
            <a:endParaRPr/>
          </a:p>
        </p:txBody>
      </p:sp>
      <p:sp>
        <p:nvSpPr>
          <p:cNvPr id="110" name="Google Shape;110;p2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  <a:defRPr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2pPr>
            <a:lvl3pPr lvl="2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3pPr>
            <a:lvl4pPr lvl="3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4pPr>
            <a:lvl5pPr lvl="4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5pPr>
            <a:lvl6pPr lvl="5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6pPr>
            <a:lvl7pPr lvl="6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7pPr>
            <a:lvl8pPr lvl="7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8pPr>
            <a:lvl9pPr lvl="8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18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>
            <a:lvl1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FF2600"/>
              </a:buClr>
              <a:buSzPts val="1350"/>
              <a:buFont typeface="Arial"/>
              <a:buChar char="●"/>
              <a:defRPr b="1" sz="1800">
                <a:solidFill>
                  <a:srgbClr val="002E7A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indent="-304800" lvl="1" marL="9144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7E79"/>
              </a:buClr>
              <a:buSzPts val="1200"/>
              <a:buFont typeface="Source Sans Pro"/>
              <a:buChar char=""/>
              <a:defRPr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295275" lvl="2" marL="13716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1050"/>
              <a:buFont typeface="Source Sans Pro"/>
              <a:buChar char=""/>
              <a:defRPr sz="1400">
                <a:solidFill>
                  <a:srgbClr val="0056D6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285750" lvl="3" marL="1828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D479"/>
              </a:buClr>
              <a:buSzPts val="900"/>
              <a:buFont typeface="Source Sans Pro"/>
              <a:buChar char=""/>
              <a:defRPr sz="1200">
                <a:solidFill>
                  <a:srgbClr val="006D8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280987" lvl="4" marL="2286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FFFC79"/>
              </a:buClr>
              <a:buSzPts val="825"/>
              <a:buFont typeface="Source Sans Pro"/>
              <a:buChar char=""/>
              <a:defRPr sz="1100">
                <a:solidFill>
                  <a:srgbClr val="00A3D7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42900" lvl="5" marL="27432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lnSpc>
                <a:spcPct val="94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2" type="sldNum"/>
          </p:nvPr>
        </p:nvSpPr>
        <p:spPr>
          <a:xfrm rot="43930">
            <a:off x="8897960" y="6529202"/>
            <a:ext cx="187815" cy="162314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  <a:defRPr b="1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gif"/><Relationship Id="rId4" Type="http://schemas.openxmlformats.org/officeDocument/2006/relationships/image" Target="../media/image9.png"/><Relationship Id="rId5" Type="http://schemas.openxmlformats.org/officeDocument/2006/relationships/image" Target="../media/image6.jpg"/><Relationship Id="rId6" Type="http://schemas.openxmlformats.org/officeDocument/2006/relationships/hyperlink" Target="mailto:fkurfess@calpoly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hyperlink" Target="http://upload.wikimedia.org/wikipedia/commons/thumb/4/49/Helios_737_olympia.jpg/220px-Helios_737_olympia.jp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en.wikipedia.org/wiki/Helios_Airways_Flight_522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scientificamerican.com/article/automobile-dashboard-technology-is-simply-awful/" TargetMode="External"/><Relationship Id="rId4" Type="http://schemas.openxmlformats.org/officeDocument/2006/relationships/hyperlink" Target="https://www.scientificamerican.com/article/pogue-5-of-the-worst-user-interface-disasters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>
            <a:off x="-1" y="6375400"/>
            <a:ext cx="1295401" cy="482600"/>
            <a:chOff x="0" y="0"/>
            <a:chExt cx="1295400" cy="482600"/>
          </a:xfrm>
        </p:grpSpPr>
        <p:pic>
          <p:nvPicPr>
            <p:cNvPr descr="cp-c100.gif" id="118" name="Google Shape;118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700" y="76200"/>
              <a:ext cx="1270001" cy="3683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21"/>
            <p:cNvSpPr/>
            <p:nvPr/>
          </p:nvSpPr>
          <p:spPr>
            <a:xfrm>
              <a:off x="0" y="0"/>
              <a:ext cx="1295400" cy="482600"/>
            </a:xfrm>
            <a:prstGeom prst="rect">
              <a:avLst/>
            </a:prstGeom>
            <a:solidFill>
              <a:srgbClr val="F8FC85">
                <a:alpha val="47843"/>
              </a:srgbClr>
            </a:solidFill>
            <a:ln cap="flat" cmpd="sng" w="9525">
              <a:solidFill>
                <a:srgbClr val="000000">
                  <a:alpha val="4784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40640" marR="40640" rtl="0" algn="l">
                <a:lnSpc>
                  <a:spcPct val="94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0" name="Google Shape;120;p21"/>
          <p:cNvGrpSpPr/>
          <p:nvPr/>
        </p:nvGrpSpPr>
        <p:grpSpPr>
          <a:xfrm>
            <a:off x="8178800" y="6400798"/>
            <a:ext cx="698500" cy="419102"/>
            <a:chOff x="0" y="-1"/>
            <a:chExt cx="698500" cy="419101"/>
          </a:xfrm>
        </p:grpSpPr>
        <p:pic>
          <p:nvPicPr>
            <p:cNvPr descr="nav_home.png" id="121" name="Google Shape;121;p21">
              <a:hlinkClick action="ppaction://hlinkshowjump?jump=firstslide"/>
            </p:cNvPr>
            <p:cNvPicPr preferRelativeResize="0"/>
            <p:nvPr/>
          </p:nvPicPr>
          <p:blipFill rotWithShape="1">
            <a:blip r:embed="rId4">
              <a:alphaModFix amt="60000"/>
            </a:blip>
            <a:srcRect b="0" l="0" r="0" t="0"/>
            <a:stretch/>
          </p:blipFill>
          <p:spPr>
            <a:xfrm>
              <a:off x="0" y="114300"/>
              <a:ext cx="190500" cy="190500"/>
            </a:xfrm>
            <a:prstGeom prst="rect">
              <a:avLst/>
            </a:prstGeom>
            <a:noFill/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</p:pic>
        <p:sp>
          <p:nvSpPr>
            <p:cNvPr id="122" name="Google Shape;122;p21">
              <a:hlinkClick action="ppaction://hlinkshowjump?jump=nextslide"/>
            </p:cNvPr>
            <p:cNvSpPr/>
            <p:nvPr/>
          </p:nvSpPr>
          <p:spPr>
            <a:xfrm>
              <a:off x="596900" y="114300"/>
              <a:ext cx="101600" cy="190500"/>
            </a:xfrm>
            <a:prstGeom prst="rightArrow">
              <a:avLst>
                <a:gd fmla="val 40741" name="adj1"/>
                <a:gd fmla="val 200000" name="adj2"/>
              </a:avLst>
            </a:pr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" name="Google Shape;123;p21">
              <a:hlinkClick action="ppaction://hlinkshowjump?jump=previousslide"/>
            </p:cNvPr>
            <p:cNvSpPr/>
            <p:nvPr/>
          </p:nvSpPr>
          <p:spPr>
            <a:xfrm>
              <a:off x="254000" y="114300"/>
              <a:ext cx="101600" cy="190500"/>
            </a:xfrm>
            <a:custGeom>
              <a:rect b="b" l="l" r="r" t="t"/>
              <a:pathLst>
                <a:path extrusionOk="0" h="21600" w="21600">
                  <a:moveTo>
                    <a:pt x="21600" y="152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6400"/>
                  </a:lnTo>
                  <a:lnTo>
                    <a:pt x="21600" y="6400"/>
                  </a:lnTo>
                  <a:lnTo>
                    <a:pt x="21600" y="152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" name="Google Shape;124;p21"/>
            <p:cNvSpPr/>
            <p:nvPr/>
          </p:nvSpPr>
          <p:spPr>
            <a:xfrm rot="5400000">
              <a:off x="425450" y="-44451"/>
              <a:ext cx="101601" cy="190501"/>
            </a:xfrm>
            <a:custGeom>
              <a:rect b="b" l="l" r="r" t="t"/>
              <a:pathLst>
                <a:path extrusionOk="0" h="21600" w="21600">
                  <a:moveTo>
                    <a:pt x="21600" y="21600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" name="Google Shape;125;p21"/>
            <p:cNvSpPr/>
            <p:nvPr/>
          </p:nvSpPr>
          <p:spPr>
            <a:xfrm rot="-5400000">
              <a:off x="425450" y="273050"/>
              <a:ext cx="101601" cy="190500"/>
            </a:xfrm>
            <a:custGeom>
              <a:rect b="b" l="l" r="r" t="t"/>
              <a:pathLst>
                <a:path extrusionOk="0" h="21600" w="21600">
                  <a:moveTo>
                    <a:pt x="21600" y="14133"/>
                  </a:moveTo>
                  <a:lnTo>
                    <a:pt x="21600" y="21600"/>
                  </a:lnTo>
                  <a:lnTo>
                    <a:pt x="0" y="10800"/>
                  </a:lnTo>
                  <a:lnTo>
                    <a:pt x="21600" y="0"/>
                  </a:lnTo>
                  <a:lnTo>
                    <a:pt x="21600" y="7467"/>
                  </a:lnTo>
                  <a:lnTo>
                    <a:pt x="21600" y="7467"/>
                  </a:lnTo>
                  <a:lnTo>
                    <a:pt x="21600" y="14133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  <a:effectLst>
              <a:outerShdw rotWithShape="0">
                <a:srgbClr val="000000">
                  <a:alpha val="80000"/>
                </a:srgbClr>
              </a:outerShdw>
            </a:effectLst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Gill Sans"/>
                <a:buNone/>
              </a:pPr>
              <a:r>
                <a:t/>
              </a:r>
              <a:endParaRPr b="0" i="0" sz="24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pic>
        <p:nvPicPr>
          <p:cNvPr descr="2011-CSE-Logo-512.jpg" id="126" name="Google Shape;126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354823" y="5791200"/>
            <a:ext cx="2313809" cy="163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1876710" y="4572000"/>
            <a:ext cx="5390580" cy="130476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Professor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Computer Science Department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California Polytechnic State University</a:t>
            </a:r>
            <a:endParaRPr/>
          </a:p>
          <a:p>
            <a:pPr indent="0" lvl="5" marL="0" marR="39199" rtl="0" algn="ctr">
              <a:lnSpc>
                <a:spcPct val="94000"/>
              </a:lnSpc>
              <a:spcBef>
                <a:spcPts val="500"/>
              </a:spcBef>
              <a:spcAft>
                <a:spcPts val="0"/>
              </a:spcAft>
              <a:buClr>
                <a:srgbClr val="76D6FF"/>
              </a:buClr>
              <a:buSzPts val="1800"/>
              <a:buFont typeface="Arial"/>
              <a:buNone/>
            </a:pPr>
            <a:r>
              <a:rPr b="1" i="1" lang="en-US" sz="1800">
                <a:solidFill>
                  <a:srgbClr val="76D6FF"/>
                </a:solidFill>
              </a:rPr>
              <a:t>San Luis Obispo, CA, U.S.A.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2102699" y="3589575"/>
            <a:ext cx="49386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2400"/>
              <a:buFont typeface="Arial"/>
              <a:buNone/>
            </a:pPr>
            <a:r>
              <a:rPr b="1" i="1" lang="en-US" sz="2400">
                <a:solidFill>
                  <a:srgbClr val="0433FF"/>
                </a:solidFill>
              </a:rPr>
              <a:t>Franz J. Kurfess</a:t>
            </a:r>
            <a:endParaRPr/>
          </a:p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685800" y="381793"/>
            <a:ext cx="7772400" cy="28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11279"/>
              </a:buClr>
              <a:buSzPts val="4200"/>
              <a:buFont typeface="Arial"/>
              <a:buNone/>
            </a:pPr>
            <a:r>
              <a:rPr b="1" i="0" lang="en-US" sz="4200" u="none" cap="none" strike="noStrike">
                <a:solidFill>
                  <a:srgbClr val="011279"/>
                </a:solidFill>
                <a:latin typeface="Arial"/>
                <a:ea typeface="Arial"/>
                <a:cs typeface="Arial"/>
                <a:sym typeface="Arial"/>
              </a:rPr>
              <a:t>CPE/CSC 486: </a:t>
            </a:r>
            <a:br>
              <a:rPr b="0" lang="en-US">
                <a:latin typeface="MS PGothic"/>
                <a:ea typeface="MS PGothic"/>
                <a:cs typeface="MS PGothic"/>
                <a:sym typeface="MS PGothic"/>
              </a:rPr>
            </a:br>
            <a:r>
              <a:rPr b="1" i="0" lang="en-US" sz="4200" u="none" cap="none" strike="noStrike">
                <a:solidFill>
                  <a:srgbClr val="011279"/>
                </a:solidFill>
                <a:latin typeface="Arial"/>
                <a:ea typeface="Arial"/>
                <a:cs typeface="Arial"/>
                <a:sym typeface="Arial"/>
              </a:rPr>
              <a:t>Human-Computer Interaction</a:t>
            </a:r>
            <a:endParaRPr/>
          </a:p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 rot="94717">
            <a:off x="8549491" y="6498441"/>
            <a:ext cx="228687" cy="24099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Times New Roman"/>
              <a:buNone/>
            </a:pPr>
            <a:fld id="{00000000-1234-1234-1234-123412341234}" type="slidenum">
              <a:rPr lang="en-US"/>
              <a:t>‹#›</a:t>
            </a:fld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3055317" y="6362700"/>
            <a:ext cx="3033367" cy="49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5" marL="0" marR="39199" rt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433FF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433FF"/>
                </a:solidFill>
                <a:latin typeface="Courier New"/>
                <a:ea typeface="Courier New"/>
                <a:cs typeface="Courier New"/>
                <a:sym typeface="Courier New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fkurfess@calpoly.edu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Human-Computer Interaction (cont)</a:t>
            </a:r>
            <a:endParaRPr/>
          </a:p>
        </p:txBody>
      </p:sp>
      <p:sp>
        <p:nvSpPr>
          <p:cNvPr id="197" name="Google Shape;197;p3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concerned with the process of design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not only the what, but also the how &amp; the why of interface design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part of the larger discipline of Human Factors or Human Factors Engineering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known as Ergonomics in Europe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looks at how users: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perform activities, tasks, jobs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interact with systems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use tools, machines, computers, software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199" name="Google Shape;199;p3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Relevance of HCI</a:t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goal is to develop and improve systems so that users can carry out their tasks: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effectively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efficiently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enjoyably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safely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especially in safety-critical systems like air traffic control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these aspects are also known collectively as Usability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171600" y="107125"/>
            <a:ext cx="4109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Examples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156550" y="1835050"/>
            <a:ext cx="4109700" cy="49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76225" lvl="0" marL="285750" rtl="0" algn="l">
              <a:spcBef>
                <a:spcPts val="14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Helios Airways Flight 522</a:t>
            </a:r>
            <a:endParaRPr/>
          </a:p>
          <a:p>
            <a:pPr indent="-276225" lvl="0" marL="285750" rtl="0" algn="l">
              <a:spcBef>
                <a:spcPts val="14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Boeing 737-MAX</a:t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 rot="47496">
            <a:off x="12701875" y="9286094"/>
            <a:ext cx="173717" cy="169217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600"/>
              <a:buFont typeface="Arial"/>
              <a:buNone/>
            </a:pPr>
            <a:fld id="{00000000-1234-1234-1234-123412341234}" type="slidenum">
              <a:rPr lang="en-US" sz="600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pic>
        <p:nvPicPr>
          <p:cNvPr descr="droppedImage.tiff" id="215" name="Google Shape;21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900" y="2389250"/>
            <a:ext cx="4784700" cy="3262296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32"/>
          <p:cNvSpPr txBox="1"/>
          <p:nvPr/>
        </p:nvSpPr>
        <p:spPr>
          <a:xfrm>
            <a:off x="3251200" y="6134100"/>
            <a:ext cx="5867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b="0" i="0" lang="en-US" sz="1000" u="sng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http://upload.wikimedia.org/wikipedia/commons/thumb/4/49/Helios_737_olympia.jpg/220px-Helios_737_olympia.jpg</a:t>
            </a:r>
            <a:endParaRPr/>
          </a:p>
        </p:txBody>
      </p:sp>
      <p:sp>
        <p:nvSpPr>
          <p:cNvPr id="217" name="Google Shape;217;p32"/>
          <p:cNvSpPr txBox="1"/>
          <p:nvPr/>
        </p:nvSpPr>
        <p:spPr>
          <a:xfrm>
            <a:off x="3784600" y="5016500"/>
            <a:ext cx="5270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Source Sans Pro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Example: Airplane Accident Helios in Athens, Greece</a:t>
            </a:r>
            <a:endParaRPr/>
          </a:p>
        </p:txBody>
      </p:sp>
      <p:sp>
        <p:nvSpPr>
          <p:cNvPr id="223" name="Google Shape;223;p3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"/>
            </a:pPr>
            <a:r>
              <a:rPr lang="en-US"/>
              <a:t>Helios Airways Flight 522 passenger flight from Larnaca, Cyprus, to Athens, Greece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crashed on August 14, 2005, killing all 121 passengers and crew on board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loss of cabin pressurization had incapacitated the crew,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laircraft was flying on autopilot until it ran out of fuel and descended into the ground near Grammatiko, Greece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http://en.wikipedia.org/wiki/Helios_Airways_Flight_522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same alarm signal was used for different purposes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cabin altitude warning horn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take-off configuration warning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can only sound on the ground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technicians and pilots did not realize that a lever crucial for oxygen delivery was in the wrong position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manual instead of auto</a:t>
            </a:r>
            <a:endParaRPr/>
          </a:p>
        </p:txBody>
      </p:sp>
      <p:sp>
        <p:nvSpPr>
          <p:cNvPr id="224" name="Google Shape;224;p3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Example: Boeing 737-MAX</a:t>
            </a:r>
            <a:endParaRPr/>
          </a:p>
        </p:txBody>
      </p:sp>
      <p:sp>
        <p:nvSpPr>
          <p:cNvPr id="230" name="Google Shape;230;p3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two crashes in 2018 and 2019 under similar circumstances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pilots have to take complex actions under time pressure to override a malfunctioning control system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MCAS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flight permits revoked, reinstated only recently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major revisions to software, operating instructions, training</a:t>
            </a:r>
            <a:endParaRPr/>
          </a:p>
        </p:txBody>
      </p:sp>
      <p:sp>
        <p:nvSpPr>
          <p:cNvPr id="231" name="Google Shape;231;p3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Current Themes</a:t>
            </a:r>
            <a:endParaRPr/>
          </a:p>
        </p:txBody>
      </p:sp>
      <p:sp>
        <p:nvSpPr>
          <p:cNvPr id="237" name="Google Shape;237;p3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Automobile Dashboard Technology Is Simply Awful</a:t>
            </a:r>
            <a:endParaRPr/>
          </a:p>
          <a:p>
            <a:pPr indent="-269240" lvl="1" marL="6184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opinion piece by David Pogue, Scientific American, April 2018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5 of the Worst User-Interface Disasters</a:t>
            </a:r>
            <a:endParaRPr/>
          </a:p>
          <a:p>
            <a:pPr indent="-269240" lvl="1" marL="61849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opinion piece by David Pogue, Scientific American, April 2016</a:t>
            </a:r>
            <a:endParaRPr/>
          </a:p>
        </p:txBody>
      </p:sp>
      <p:sp>
        <p:nvSpPr>
          <p:cNvPr id="238" name="Google Shape;238;p3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Approaches to HCID</a:t>
            </a:r>
            <a:endParaRPr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systems engineering approach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engineering model, bottom-up, reductionistic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user-centric approach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(user-task model, top-down, holistic)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Example: water faucet design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 conventional faucet design, separate hot/cold taps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single-handle faucet design, integrated flow rate and temperature control mechanism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Example: programmable remote control device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hexadecimal representation 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16 pages of storage, 16 command sequences, 0-F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task oriented, common task terms 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VOLUME, CHANNEL, POWER, STOP</a:t>
            </a:r>
            <a:endParaRPr/>
          </a:p>
        </p:txBody>
      </p:sp>
      <p:sp>
        <p:nvSpPr>
          <p:cNvPr id="245" name="Google Shape;245;p36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46" name="Google Shape;246;p3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Remote Control Overflow</a:t>
            </a:r>
            <a:endParaRPr/>
          </a:p>
        </p:txBody>
      </p:sp>
      <p:sp>
        <p:nvSpPr>
          <p:cNvPr id="252" name="Google Shape;252;p3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usage studies suggest that most users utilize only a small part of the functions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typically around 5-7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universal controls can communicate with almost all remotely controllable devices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expensive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smartphones and similar devices can perform relevant functions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voice-based interaction via Alexa, Google Home, Siri</a:t>
            </a:r>
            <a:endParaRPr/>
          </a:p>
        </p:txBody>
      </p:sp>
      <p:sp>
        <p:nvSpPr>
          <p:cNvPr id="253" name="Google Shape;253;p3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Classroom Feedback</a:t>
            </a:r>
            <a:endParaRPr/>
          </a:p>
        </p:txBody>
      </p:sp>
      <p:sp>
        <p:nvSpPr>
          <p:cNvPr id="259" name="Google Shape;259;p3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60" name="Google Shape;260;p3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Scope of HCID</a:t>
            </a:r>
            <a:endParaRPr/>
          </a:p>
        </p:txBody>
      </p:sp>
      <p:sp>
        <p:nvSpPr>
          <p:cNvPr id="266" name="Google Shape;266;p3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primary goal is to design usable systems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requires knowledge about: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Who will use the system - the user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motivation, satisfaction, experience level, etc.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What will it be used for - the tasks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office, information retrieval, transaction-based, etc.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Work context and environment in which it will be used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job content, power and influence, personnel policies, etc.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What is technically and logistically feasible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technological capabilities, memory size, costs, time scales, budgets, etc.</a:t>
            </a:r>
            <a:endParaRPr/>
          </a:p>
        </p:txBody>
      </p:sp>
      <p:sp>
        <p:nvSpPr>
          <p:cNvPr id="267" name="Google Shape;267;p39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68" name="Google Shape;268;p3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Course Overview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Introduction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Cognitive Foundations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Spaces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Input-Output Devices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Styles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Interaction with Mobile Devices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</a:rPr>
              <a:t>‹#›</a:t>
            </a:fld>
            <a:endParaRPr/>
          </a:p>
        </p:txBody>
      </p:sp>
      <p:sp>
        <p:nvSpPr>
          <p:cNvPr id="139" name="Google Shape;139;p22"/>
          <p:cNvSpPr txBox="1"/>
          <p:nvPr>
            <p:ph idx="4294967295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Char char="●"/>
            </a:pPr>
            <a:r>
              <a:rPr lang="en-US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Speech-Based Interaction</a:t>
            </a:r>
            <a:endParaRPr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Char char="●"/>
            </a:pPr>
            <a:r>
              <a:rPr lang="en-US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User Assistance</a:t>
            </a:r>
            <a:endParaRPr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Char char="●"/>
            </a:pPr>
            <a:r>
              <a:rPr lang="en-US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Natural User Interfaces</a:t>
            </a:r>
            <a:endParaRPr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Char char="●"/>
            </a:pPr>
            <a:r>
              <a:rPr lang="en-US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Human-Robot Interaction</a:t>
            </a:r>
            <a:endParaRPr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-314325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0000FF"/>
              </a:buClr>
              <a:buSzPts val="1350"/>
              <a:buChar char="●"/>
            </a:pPr>
            <a:r>
              <a:rPr lang="en-US">
                <a:solidFill>
                  <a:srgbClr val="0000FF"/>
                </a:solidFill>
                <a:latin typeface="Arial Rounded"/>
                <a:ea typeface="Arial Rounded"/>
                <a:cs typeface="Arial Rounded"/>
                <a:sym typeface="Arial Rounded"/>
              </a:rPr>
              <a:t>Project Presentations</a:t>
            </a:r>
            <a:endParaRPr>
              <a:solidFill>
                <a:srgbClr val="0000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HCID Principles</a:t>
            </a:r>
            <a:endParaRPr/>
          </a:p>
        </p:txBody>
      </p:sp>
      <p:sp>
        <p:nvSpPr>
          <p:cNvPr id="274" name="Google Shape;274;p4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understand the user and the application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ensure self-evident feature operation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 users’ knowledge across systems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don’t slow down the user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work with the user, not against him/her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 simple ways to deal with user errors</a:t>
            </a:r>
            <a:endParaRPr/>
          </a:p>
        </p:txBody>
      </p:sp>
      <p:sp>
        <p:nvSpPr>
          <p:cNvPr id="275" name="Google Shape;275;p40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76" name="Google Shape;276;p4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User Errors</a:t>
            </a:r>
            <a:endParaRPr/>
          </a:p>
        </p:txBody>
      </p:sp>
      <p:sp>
        <p:nvSpPr>
          <p:cNvPr id="282" name="Google Shape;282;p4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Tell the user what the current state of the system is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 a means for the user to get human assistance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 a means to allow the user to back up a step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 a way for the user to return to the beginning of the application</a:t>
            </a:r>
            <a:endParaRPr/>
          </a:p>
        </p:txBody>
      </p:sp>
      <p:sp>
        <p:nvSpPr>
          <p:cNvPr id="283" name="Google Shape;283;p41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84" name="Google Shape;284;p4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What is a “User Interface”?</a:t>
            </a:r>
            <a:endParaRPr/>
          </a:p>
        </p:txBody>
      </p:sp>
      <p:sp>
        <p:nvSpPr>
          <p:cNvPr id="290" name="Google Shape;290;p4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refers to the methods and devices that are used to make the interaction between machines and the humans who use them (users) possible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UIs can take many forms, but always accomplish two fundamental tasks: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communicating information from the machine to the user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communicating information from the user to the machine</a:t>
            </a:r>
            <a:endParaRPr/>
          </a:p>
        </p:txBody>
      </p:sp>
      <p:sp>
        <p:nvSpPr>
          <p:cNvPr id="291" name="Google Shape;291;p42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292" name="Google Shape;292;p4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What is a “Good” User Interface?</a:t>
            </a:r>
            <a:endParaRPr/>
          </a:p>
        </p:txBody>
      </p:sp>
      <p:sp>
        <p:nvSpPr>
          <p:cNvPr id="298" name="Google Shape;298;p4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UI should represent the capabilities of the entire system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the more complex the system, the more important is the UI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UI should help the user build a “mental model”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intuitive understanding of how the system works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when a system feels natural to use, the UI is doing a good job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helps tailor the system to the user (adaptive)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helps users absorb information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meets the principal design goals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e.g., learnability vs. usability, first-time use, infrequent use, or expert use</a:t>
            </a:r>
            <a:endParaRPr/>
          </a:p>
        </p:txBody>
      </p:sp>
      <p:sp>
        <p:nvSpPr>
          <p:cNvPr id="299" name="Google Shape;299;p43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00" name="Google Shape;300;p4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Seven Deadly Sins of User Interface Design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-272605" lvl="0" marL="58693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1. Design for technology rather than the user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technology is not the panacea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2. “Coolness”	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flashy graphics and new technologies do not improve a bad UI	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3. Logical vs. visual thinking	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users don’t think like software designers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4. User input as right or wrong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design for error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5. Overextend basics	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make simple things simple, complex things possible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6. Fix it with documentation	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users don’t read documentation; don’t  try to fix a UI defect through documentation</a:t>
            </a:r>
            <a:endParaRPr/>
          </a:p>
          <a:p>
            <a:pPr indent="-272605" lvl="0" marL="58693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1214"/>
              <a:buChar char="●"/>
            </a:pPr>
            <a:r>
              <a:rPr lang="en-US" sz="1619"/>
              <a:t>7. Fix it in the next release	</a:t>
            </a:r>
            <a:endParaRPr/>
          </a:p>
          <a:p>
            <a:pPr indent="-226060" lvl="1" marL="84328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80"/>
              <a:buChar char=""/>
            </a:pPr>
            <a:r>
              <a:rPr lang="en-US" sz="1440"/>
              <a:t>old habits are hard to break</a:t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>
            <a:off x="4267150" y="6553200"/>
            <a:ext cx="3168700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(Adapted from Trower, 1994)</a:t>
            </a:r>
            <a:endParaRPr/>
          </a:p>
        </p:txBody>
      </p:sp>
      <p:sp>
        <p:nvSpPr>
          <p:cNvPr id="308" name="Google Shape;308;p44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09" name="Google Shape;309;p4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Confession Time ...</a:t>
            </a:r>
            <a:endParaRPr/>
          </a:p>
        </p:txBody>
      </p:sp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Which of the seven deadly sins have you committed?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What were the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causes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consequences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repair (attempts)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Write down two examples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Sharing in class is optional</a:t>
            </a:r>
            <a:endParaRPr/>
          </a:p>
        </p:txBody>
      </p:sp>
      <p:sp>
        <p:nvSpPr>
          <p:cNvPr id="316" name="Google Shape;316;p4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Classroom Feedback</a:t>
            </a:r>
            <a:endParaRPr/>
          </a:p>
        </p:txBody>
      </p:sp>
      <p:sp>
        <p:nvSpPr>
          <p:cNvPr id="322" name="Google Shape;322;p4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3" name="Google Shape;323;p4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History of HCID</a:t>
            </a:r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arranged roughly into decades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 interface design and related issues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experimental and commercial systems</a:t>
            </a:r>
            <a:endParaRPr/>
          </a:p>
        </p:txBody>
      </p:sp>
      <p:sp>
        <p:nvSpPr>
          <p:cNvPr id="330" name="Google Shape;330;p4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Your First Computer Memories</a:t>
            </a:r>
            <a:endParaRPr/>
          </a:p>
        </p:txBody>
      </p:sp>
      <p:sp>
        <p:nvSpPr>
          <p:cNvPr id="336" name="Google Shape;336;p4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What was the user interface of your first computer?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 retrospect, what did you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like about it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dislike about it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Jot down the year you started using a computer, and what type it was.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Compare the year with your neighbor; the one with the “older” year wins!</a:t>
            </a:r>
            <a:endParaRPr/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1940s</a:t>
            </a:r>
            <a:endParaRPr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increasing complexity of aircraft fighter cockpits and increasing no. of “pilot error” accidents during W.W.II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coining of the term “man-machine interface”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introduction of the first modern electronic computers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ENIAC (1943)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the world’s first all electronic numerical integrator and computer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Mark 1 (1944)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the world’s first paper tape reader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publication of Vannevar Bush’s “As we may think” (1945) article in Atlantic Monthly</a:t>
            </a:r>
            <a:endParaRPr/>
          </a:p>
        </p:txBody>
      </p:sp>
      <p:sp>
        <p:nvSpPr>
          <p:cNvPr id="344" name="Google Shape;344;p49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Overview</a:t>
            </a:r>
            <a:b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Logistics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Motivation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Objectives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Relevance of HCI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Technologies and Ideas</a:t>
            </a:r>
            <a:endParaRPr/>
          </a:p>
          <a:p>
            <a:pPr indent="0" lvl="0" marL="285750" rtl="0" algn="l">
              <a:spcBef>
                <a:spcPts val="2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3186112" y="6553200"/>
            <a:ext cx="221238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[Dix, Preece, Mustillo]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</a:rPr>
              <a:t>‹#›</a:t>
            </a:fld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4075931" y="17175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Evaluation Methods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Rapid Prototyping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User-Centered Design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Important Concepts and Terms</a:t>
            </a:r>
            <a:endParaRPr/>
          </a:p>
          <a:p>
            <a:pPr indent="-314325" lvl="0" marL="45720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Chapter Summary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1950s</a:t>
            </a:r>
            <a:endParaRPr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introduction of assembly language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 of transistors for computers</a:t>
            </a:r>
            <a:endParaRPr/>
          </a:p>
        </p:txBody>
      </p:sp>
      <p:sp>
        <p:nvSpPr>
          <p:cNvPr id="352" name="Google Shape;352;p50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1960s</a:t>
            </a:r>
            <a:endParaRPr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invention of the mouse (1963)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Douglas Engelbart at Stanford University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Ivan Sutherland’s SketchPad (1963 Ph.D. Thesis)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introduced many new ideas/concepts now found in today’s interfaces (e.g., hierarchical menus, icons, copying, input techniques (light pen), etc.)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data tablet (1964) as an input device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multiple tiled windows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Engelbart 1968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idea of overlapping windows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proposed by Alan Kay in 1969 Ph.D. dissertation 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Dynabook (1969) by Alan Kay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the first prototype of a notebook computer</a:t>
            </a:r>
            <a:endParaRPr/>
          </a:p>
        </p:txBody>
      </p:sp>
      <p:sp>
        <p:nvSpPr>
          <p:cNvPr id="360" name="Google Shape;360;p51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61" name="Google Shape;361;p5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1970s</a:t>
            </a:r>
            <a:endParaRPr/>
          </a:p>
        </p:txBody>
      </p:sp>
      <p:sp>
        <p:nvSpPr>
          <p:cNvPr id="367" name="Google Shape;367;p5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emergence of the first personal computers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Altair, Apple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start of migration to the desktop</a:t>
            </a:r>
            <a:endParaRPr/>
          </a:p>
        </p:txBody>
      </p:sp>
      <p:sp>
        <p:nvSpPr>
          <p:cNvPr id="368" name="Google Shape;368;p52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1980s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first Graphical User Interface (GUI) developed at Xerox PARC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familiar user conceptual model (simulated desktop)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Introduction of the “desktop” metaphor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promotes recognition/pointing rather than remembering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You See Is What You Get” (WYSIWYG)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Xerox Star (1981)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first commercial PC designed for “business professionals”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design of the Star UI incorporated human factors as a major method of design</a:t>
            </a:r>
            <a:endParaRPr/>
          </a:p>
        </p:txBody>
      </p:sp>
      <p:sp>
        <p:nvSpPr>
          <p:cNvPr id="376" name="Google Shape;376;p53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77" name="Google Shape;377;p5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1980s (cont.)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CHI conference (1982) draws 2000 - 3000 people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Apple Lisa (1983)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successor to the Xerox Star, predecessor of the Macintosh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overlapping windows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 commercial failure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X Window System developed by MIT in 1984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Apple Macintosh (1985)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1980s (cont.)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emergence of new interface technologies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emergence of User Interface Management Systems (UIMS), toolkits, &amp; interface builders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separation of the Interface from the application functions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emphasis on user-centered design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mostly preaching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battle between the Mac &amp; Windows</a:t>
            </a:r>
            <a:endParaRPr/>
          </a:p>
        </p:txBody>
      </p:sp>
      <p:sp>
        <p:nvSpPr>
          <p:cNvPr id="391" name="Google Shape;391;p55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392" name="Google Shape;392;p5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1990s</a:t>
            </a:r>
            <a:endParaRPr/>
          </a:p>
        </p:txBody>
      </p:sp>
      <p:sp>
        <p:nvSpPr>
          <p:cNvPr id="398" name="Google Shape;398;p5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MS Windows becomes desktop king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but there’s room for improvement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growing importance and acceptance of user-centered design philosophy in industry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growing importance of object-oriented technologies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emergence of other interface modalities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e.g., speech, pen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technological innovations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new metaphors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emergence of intelligent agents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starting to become commodity technology</a:t>
            </a:r>
            <a:endParaRPr/>
          </a:p>
        </p:txBody>
      </p:sp>
      <p:sp>
        <p:nvSpPr>
          <p:cNvPr id="399" name="Google Shape;399;p56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00" name="Google Shape;400;p5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1990s (cont.)</a:t>
            </a:r>
            <a:endParaRPr/>
          </a:p>
        </p:txBody>
      </p:sp>
      <p:sp>
        <p:nvSpPr>
          <p:cNvPr id="406" name="Google Shape;406;p5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tremendous shift in the perception of UI design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from a mere afterthought to a critical aspect of an application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treatment of users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from treating users as a monolithic, homogeneous group, differentiated 	primarily by discipline or task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to recognizing that users are unique</a:t>
            </a:r>
            <a:endParaRPr/>
          </a:p>
        </p:txBody>
      </p:sp>
      <p:sp>
        <p:nvSpPr>
          <p:cNvPr id="407" name="Google Shape;407;p57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08" name="Google Shape;408;p5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2000s</a:t>
            </a:r>
            <a:endParaRPr/>
          </a:p>
        </p:txBody>
      </p:sp>
      <p:sp>
        <p:nvSpPr>
          <p:cNvPr id="414" name="Google Shape;414;p5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computers become more ubiquitous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used in many aspects of our professional and personal lives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incorporated in many products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less exposed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convergence computers – personal devices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smartphones, GPS systems, entertainment systems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Web-based interaction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cloud computing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alternative interaction methods and devices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touch-based, speech-based</a:t>
            </a:r>
            <a:endParaRPr/>
          </a:p>
        </p:txBody>
      </p:sp>
      <p:sp>
        <p:nvSpPr>
          <p:cNvPr id="415" name="Google Shape;415;p5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2010s</a:t>
            </a:r>
            <a:endParaRPr/>
          </a:p>
        </p:txBody>
      </p:sp>
      <p:sp>
        <p:nvSpPr>
          <p:cNvPr id="421" name="Google Shape;421;p5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touch-based interactions widely used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smart phones, tablets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speech-based interaction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beyond commands and dictation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virtual assistants like Siri, Alexa, Google Now, Bixby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“natural” user interfaces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gesture-based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full body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not just hands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emotional interfaces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emotion recognition in humans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expression of emotion in computer-based systems (agents)</a:t>
            </a:r>
            <a:endParaRPr/>
          </a:p>
        </p:txBody>
      </p:sp>
      <p:sp>
        <p:nvSpPr>
          <p:cNvPr id="422" name="Google Shape;422;p5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549275" y="0"/>
            <a:ext cx="8042276" cy="1552109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Bridge-In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0" lvl="0" marL="0" rtl="0" algn="l">
              <a:spcBef>
                <a:spcPts val="2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 rot="45817">
            <a:off x="8917723" y="6529253"/>
            <a:ext cx="148197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HCID Evolution (until ~2000)</a:t>
            </a:r>
            <a:endParaRPr/>
          </a:p>
        </p:txBody>
      </p:sp>
      <p:sp>
        <p:nvSpPr>
          <p:cNvPr id="428" name="Google Shape;428;p60"/>
          <p:cNvSpPr/>
          <p:nvPr/>
        </p:nvSpPr>
        <p:spPr>
          <a:xfrm>
            <a:off x="3527071" y="5251450"/>
            <a:ext cx="1985083" cy="685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Source Sans Pro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Desktop</a:t>
            </a:r>
            <a:endParaRPr/>
          </a:p>
        </p:txBody>
      </p:sp>
      <p:sp>
        <p:nvSpPr>
          <p:cNvPr id="429" name="Google Shape;429;p60"/>
          <p:cNvSpPr txBox="1"/>
          <p:nvPr/>
        </p:nvSpPr>
        <p:spPr>
          <a:xfrm>
            <a:off x="1174750" y="4702175"/>
            <a:ext cx="12573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Command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line</a:t>
            </a:r>
            <a:endParaRPr/>
          </a:p>
        </p:txBody>
      </p:sp>
      <p:sp>
        <p:nvSpPr>
          <p:cNvPr id="430" name="Google Shape;430;p60"/>
          <p:cNvSpPr txBox="1"/>
          <p:nvPr/>
        </p:nvSpPr>
        <p:spPr>
          <a:xfrm>
            <a:off x="2317750" y="4540250"/>
            <a:ext cx="1219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Character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based</a:t>
            </a:r>
            <a:endParaRPr/>
          </a:p>
        </p:txBody>
      </p:sp>
      <p:sp>
        <p:nvSpPr>
          <p:cNvPr id="431" name="Google Shape;431;p60"/>
          <p:cNvSpPr txBox="1"/>
          <p:nvPr/>
        </p:nvSpPr>
        <p:spPr>
          <a:xfrm>
            <a:off x="3435350" y="4351337"/>
            <a:ext cx="1422400" cy="1092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(icons, mouse, controls)</a:t>
            </a:r>
            <a:endParaRPr/>
          </a:p>
        </p:txBody>
      </p:sp>
      <p:sp>
        <p:nvSpPr>
          <p:cNvPr id="432" name="Google Shape;432;p60"/>
          <p:cNvSpPr txBox="1"/>
          <p:nvPr/>
        </p:nvSpPr>
        <p:spPr>
          <a:xfrm>
            <a:off x="4679950" y="4075112"/>
            <a:ext cx="1866900" cy="1092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Oriented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(Windows 95,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OS/2 Warp)</a:t>
            </a:r>
            <a:endParaRPr/>
          </a:p>
        </p:txBody>
      </p:sp>
      <p:sp>
        <p:nvSpPr>
          <p:cNvPr id="433" name="Google Shape;433;p60"/>
          <p:cNvSpPr txBox="1"/>
          <p:nvPr/>
        </p:nvSpPr>
        <p:spPr>
          <a:xfrm>
            <a:off x="5835650" y="3587750"/>
            <a:ext cx="20447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Real World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Metaphors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(places, agents,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social, VR, 3D)</a:t>
            </a:r>
            <a:endParaRPr/>
          </a:p>
        </p:txBody>
      </p:sp>
      <p:sp>
        <p:nvSpPr>
          <p:cNvPr id="434" name="Google Shape;434;p60"/>
          <p:cNvSpPr txBox="1"/>
          <p:nvPr/>
        </p:nvSpPr>
        <p:spPr>
          <a:xfrm>
            <a:off x="1174750" y="4095750"/>
            <a:ext cx="6985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1981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2317750" y="3913187"/>
            <a:ext cx="698500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1985</a:t>
            </a:r>
            <a:endParaRPr/>
          </a:p>
        </p:txBody>
      </p:sp>
      <p:sp>
        <p:nvSpPr>
          <p:cNvPr id="436" name="Google Shape;436;p60"/>
          <p:cNvSpPr txBox="1"/>
          <p:nvPr/>
        </p:nvSpPr>
        <p:spPr>
          <a:xfrm>
            <a:off x="3435350" y="3684587"/>
            <a:ext cx="698500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1991</a:t>
            </a:r>
            <a:endParaRPr/>
          </a:p>
        </p:txBody>
      </p:sp>
      <p:sp>
        <p:nvSpPr>
          <p:cNvPr id="437" name="Google Shape;437;p60"/>
          <p:cNvSpPr txBox="1"/>
          <p:nvPr/>
        </p:nvSpPr>
        <p:spPr>
          <a:xfrm>
            <a:off x="5721350" y="2863850"/>
            <a:ext cx="1003300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1996-99</a:t>
            </a:r>
            <a:endParaRPr/>
          </a:p>
        </p:txBody>
      </p:sp>
      <p:sp>
        <p:nvSpPr>
          <p:cNvPr id="438" name="Google Shape;438;p60"/>
          <p:cNvSpPr/>
          <p:nvPr/>
        </p:nvSpPr>
        <p:spPr>
          <a:xfrm>
            <a:off x="1152525" y="1830387"/>
            <a:ext cx="6135688" cy="2684339"/>
          </a:xfrm>
          <a:custGeom>
            <a:rect b="b" l="l" r="r" t="t"/>
            <a:pathLst>
              <a:path extrusionOk="0" h="21600" w="21600">
                <a:moveTo>
                  <a:pt x="21600" y="0"/>
                </a:moveTo>
                <a:cubicBezTo>
                  <a:pt x="21600" y="11930"/>
                  <a:pt x="11929" y="21600"/>
                  <a:pt x="0" y="21600"/>
                </a:cubicBezTo>
              </a:path>
            </a:pathLst>
          </a:cu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Source Sans Pro"/>
              <a:buNone/>
            </a:pPr>
            <a:r>
              <a:t/>
            </a:r>
            <a:endParaRPr b="0" i="0" sz="38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39" name="Google Shape;439;p60"/>
          <p:cNvSpPr txBox="1"/>
          <p:nvPr/>
        </p:nvSpPr>
        <p:spPr>
          <a:xfrm>
            <a:off x="4679950" y="3405187"/>
            <a:ext cx="698500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1995</a:t>
            </a:r>
            <a:endParaRPr/>
          </a:p>
        </p:txBody>
      </p:sp>
      <p:sp>
        <p:nvSpPr>
          <p:cNvPr id="440" name="Google Shape;440;p60"/>
          <p:cNvSpPr txBox="1"/>
          <p:nvPr/>
        </p:nvSpPr>
        <p:spPr>
          <a:xfrm>
            <a:off x="1368425" y="3278187"/>
            <a:ext cx="1393925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Technologists</a:t>
            </a:r>
            <a:endParaRPr/>
          </a:p>
        </p:txBody>
      </p:sp>
      <p:sp>
        <p:nvSpPr>
          <p:cNvPr id="441" name="Google Shape;441;p60"/>
          <p:cNvSpPr txBox="1"/>
          <p:nvPr/>
        </p:nvSpPr>
        <p:spPr>
          <a:xfrm>
            <a:off x="3124200" y="2897187"/>
            <a:ext cx="1208783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Enthusiasts</a:t>
            </a:r>
            <a:endParaRPr/>
          </a:p>
        </p:txBody>
      </p:sp>
      <p:sp>
        <p:nvSpPr>
          <p:cNvPr id="442" name="Google Shape;442;p60"/>
          <p:cNvSpPr txBox="1"/>
          <p:nvPr/>
        </p:nvSpPr>
        <p:spPr>
          <a:xfrm>
            <a:off x="4584700" y="2465387"/>
            <a:ext cx="1174750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Consumers</a:t>
            </a:r>
            <a:endParaRPr/>
          </a:p>
        </p:txBody>
      </p:sp>
      <p:sp>
        <p:nvSpPr>
          <p:cNvPr id="443" name="Google Shape;443;p60"/>
          <p:cNvSpPr txBox="1"/>
          <p:nvPr/>
        </p:nvSpPr>
        <p:spPr>
          <a:xfrm>
            <a:off x="6508750" y="2160587"/>
            <a:ext cx="711200" cy="584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2000+</a:t>
            </a:r>
            <a:endParaRPr/>
          </a:p>
        </p:txBody>
      </p:sp>
      <p:sp>
        <p:nvSpPr>
          <p:cNvPr id="444" name="Google Shape;444;p60"/>
          <p:cNvSpPr txBox="1"/>
          <p:nvPr/>
        </p:nvSpPr>
        <p:spPr>
          <a:xfrm>
            <a:off x="7045325" y="2633662"/>
            <a:ext cx="2006600" cy="1092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Bigger, faster, mobile, more life-like, n+1,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better? real value?</a:t>
            </a:r>
            <a:endParaRPr/>
          </a:p>
        </p:txBody>
      </p:sp>
      <p:sp>
        <p:nvSpPr>
          <p:cNvPr id="445" name="Google Shape;445;p60"/>
          <p:cNvSpPr/>
          <p:nvPr/>
        </p:nvSpPr>
        <p:spPr>
          <a:xfrm>
            <a:off x="3808195" y="1619250"/>
            <a:ext cx="1420949" cy="685800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00"/>
              <a:buFont typeface="Source Sans Pro"/>
              <a:buNone/>
            </a:pPr>
            <a:r>
              <a:rPr b="0" i="0" lang="en-US" sz="38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Users</a:t>
            </a:r>
            <a:endParaRPr/>
          </a:p>
        </p:txBody>
      </p:sp>
      <p:sp>
        <p:nvSpPr>
          <p:cNvPr id="446" name="Google Shape;446;p60"/>
          <p:cNvSpPr txBox="1"/>
          <p:nvPr/>
        </p:nvSpPr>
        <p:spPr>
          <a:xfrm>
            <a:off x="158750" y="1334293"/>
            <a:ext cx="3066058" cy="330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Technology, Attitudes, &amp; Users</a:t>
            </a:r>
            <a:endParaRPr/>
          </a:p>
        </p:txBody>
      </p:sp>
      <p:sp>
        <p:nvSpPr>
          <p:cNvPr id="447" name="Google Shape;447;p60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48" name="Google Shape;448;p6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449" name="Google Shape;449;p6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6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 Evaluation</a:t>
            </a:r>
            <a:endParaRPr/>
          </a:p>
        </p:txBody>
      </p:sp>
      <p:sp>
        <p:nvSpPr>
          <p:cNvPr id="455" name="Google Shape;455;p6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literature reviews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reports on experiments and experiences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ideas for evaluation approaches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●"/>
            </a:pPr>
            <a:r>
              <a:rPr lang="en-US"/>
              <a:t>information on evaluation methods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 needs assessment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determine what users need, are able to do, ...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 case scenarios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form of requirements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used to analyze, specify, define the system to be built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specifies functionality from a user’s perspective</a:t>
            </a:r>
            <a:endParaRPr/>
          </a:p>
        </p:txBody>
      </p:sp>
      <p:sp>
        <p:nvSpPr>
          <p:cNvPr id="456" name="Google Shape;456;p61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57" name="Google Shape;457;p6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6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 Evaluation (cont.)</a:t>
            </a:r>
            <a:endParaRPr/>
          </a:p>
        </p:txBody>
      </p:sp>
      <p:sp>
        <p:nvSpPr>
          <p:cNvPr id="463" name="Google Shape;463;p6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contextual task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observation/monitoring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non-invasive approach is better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interviews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exploratory, few users, subjective, structured or unstructured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surveys &amp; questionnaires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feedback, many users, broad sampling, highly structured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simulations/prototyping/demos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check feasibility, explore new ideas, evaluate alternatives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actual working systems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or systems with simulated functionality </a:t>
            </a:r>
            <a:endParaRPr/>
          </a:p>
          <a:p>
            <a:pPr indent="-221456" lvl="3" marL="1189831" rtl="0" algn="l">
              <a:spcBef>
                <a:spcPts val="600"/>
              </a:spcBef>
              <a:spcAft>
                <a:spcPts val="0"/>
              </a:spcAft>
              <a:buSzPts val="900"/>
              <a:buChar char=""/>
            </a:pPr>
            <a:r>
              <a:rPr lang="en-US"/>
              <a:t>e.g., Wizard of Oz</a:t>
            </a:r>
            <a:endParaRPr/>
          </a:p>
        </p:txBody>
      </p:sp>
      <p:sp>
        <p:nvSpPr>
          <p:cNvPr id="464" name="Google Shape;464;p62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65" name="Google Shape;465;p6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 Evaluation (cont.)</a:t>
            </a:r>
            <a:endParaRPr/>
          </a:p>
        </p:txBody>
      </p:sp>
      <p:sp>
        <p:nvSpPr>
          <p:cNvPr id="471" name="Google Shape;471;p6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retrospective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 reviews own performance on a task, and provides comments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provides additional insight into user’s mental models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comparative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do the same task on multiple similar UIs or products 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Find out which one is best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competitive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test competitors’ products, applications, &amp; services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participatory design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users participate in the design of the user interface</a:t>
            </a:r>
            <a:endParaRPr/>
          </a:p>
        </p:txBody>
      </p:sp>
      <p:sp>
        <p:nvSpPr>
          <p:cNvPr id="472" name="Google Shape;472;p63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73" name="Google Shape;473;p6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 Evaluation (cont.)</a:t>
            </a:r>
            <a:endParaRPr/>
          </a:p>
        </p:txBody>
      </p:sp>
      <p:sp>
        <p:nvSpPr>
          <p:cNvPr id="479" name="Google Shape;479;p6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usability studies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determine where users make errors, how often they make errors, can they use the system, number of requests for help, task completion times, etc.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viewing what they do (visual), listening to what they say (auditory)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heuristic evaluation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 of experts and non-experts to find high-level usability problems early in the design phase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often based on guidelines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Nielsen’s heuristics</a:t>
            </a:r>
            <a:endParaRPr/>
          </a:p>
        </p:txBody>
      </p:sp>
      <p:sp>
        <p:nvSpPr>
          <p:cNvPr id="480" name="Google Shape;480;p64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81" name="Google Shape;481;p6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HCI Evaluation (cont.)</a:t>
            </a:r>
            <a:endParaRPr/>
          </a:p>
        </p:txBody>
      </p:sp>
      <p:sp>
        <p:nvSpPr>
          <p:cNvPr id="487" name="Google Shape;487;p6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lab studies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field studies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trials, site visits, on-premise structured observation, testing, and use of other data gathering techniques 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focus groups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moderated session with few users, focused exploration and feedback</a:t>
            </a:r>
            <a:endParaRPr/>
          </a:p>
        </p:txBody>
      </p:sp>
      <p:sp>
        <p:nvSpPr>
          <p:cNvPr id="488" name="Google Shape;488;p65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89" name="Google Shape;489;p6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Evaluation Tools &amp; Methods</a:t>
            </a:r>
            <a:endParaRPr/>
          </a:p>
        </p:txBody>
      </p:sp>
      <p:sp>
        <p:nvSpPr>
          <p:cNvPr id="495" name="Google Shape;495;p6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Wizard of Oz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 Evaluate functions or features before developing anything, by having a human playing the role of the computer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rapid iterative developmental testing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feedback from tests of small numbers of representative users is used to suggest modifications and improvements that can be made to early design prototypes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failure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find out where users go wrong, make mistakes, or are unsatisfied with some aspects of the design, system, etc</a:t>
            </a:r>
            <a:endParaRPr/>
          </a:p>
        </p:txBody>
      </p:sp>
      <p:sp>
        <p:nvSpPr>
          <p:cNvPr id="496" name="Google Shape;496;p66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497" name="Google Shape;497;p6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6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Evaluation Tools &amp; Methods (cont.)</a:t>
            </a:r>
            <a:endParaRPr/>
          </a:p>
        </p:txBody>
      </p:sp>
      <p:sp>
        <p:nvSpPr>
          <p:cNvPr id="503" name="Google Shape;503;p67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individual differences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determine characteristics of users who find various systems or features easy or hard to learn to use (via questionnaires, observations, or testing)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time profile analysis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Formalization of places and things in a user interface design where users devote the most time may reveal areas of improvement</a:t>
            </a:r>
            <a:endParaRPr/>
          </a:p>
        </p:txBody>
      </p:sp>
      <p:sp>
        <p:nvSpPr>
          <p:cNvPr id="504" name="Google Shape;504;p67"/>
          <p:cNvSpPr txBox="1"/>
          <p:nvPr/>
        </p:nvSpPr>
        <p:spPr>
          <a:xfrm>
            <a:off x="3186112" y="63881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40640" marR="40640" rtl="0" algn="l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[Mustillo]</a:t>
            </a:r>
            <a:endParaRPr/>
          </a:p>
        </p:txBody>
      </p:sp>
      <p:sp>
        <p:nvSpPr>
          <p:cNvPr id="505" name="Google Shape;505;p67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User-Centered Design (UCD)</a:t>
            </a:r>
            <a:endParaRPr/>
          </a:p>
        </p:txBody>
      </p:sp>
      <p:sp>
        <p:nvSpPr>
          <p:cNvPr id="511" name="Google Shape;511;p6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approach that focuses on users and on activities that meet users’ needs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embodies four key concepts: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early focus on the user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integrated design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early and continual user testing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iterative design</a:t>
            </a:r>
            <a:endParaRPr/>
          </a:p>
        </p:txBody>
      </p:sp>
      <p:sp>
        <p:nvSpPr>
          <p:cNvPr id="512" name="Google Shape;512;p68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13" name="Google Shape;513;p6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6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Principles of UCD</a:t>
            </a:r>
            <a:endParaRPr/>
          </a:p>
        </p:txBody>
      </p:sp>
      <p:sp>
        <p:nvSpPr>
          <p:cNvPr id="519" name="Google Shape;519;p6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objective of UCD is to match  whatever is being designed/developed to the characteristics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not much of a problem for one or two users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problem complexity increases when there are many users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user differences will always exist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but design for the greatest commonalties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focuses not on technology, but on the user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cognitive abilities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limitations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cultural, professional, or personal preferences</a:t>
            </a:r>
            <a:endParaRPr/>
          </a:p>
        </p:txBody>
      </p:sp>
      <p:sp>
        <p:nvSpPr>
          <p:cNvPr id="520" name="Google Shape;520;p69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21" name="Google Shape;521;p6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Pre-Test</a:t>
            </a:r>
            <a:endParaRPr/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2" name="Google Shape;162;p25"/>
          <p:cNvSpPr txBox="1"/>
          <p:nvPr>
            <p:ph idx="12" type="sldNum"/>
          </p:nvPr>
        </p:nvSpPr>
        <p:spPr>
          <a:xfrm rot="45817">
            <a:off x="8917723" y="6529253"/>
            <a:ext cx="148197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70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Principles of UCD</a:t>
            </a:r>
            <a:endParaRPr/>
          </a:p>
        </p:txBody>
      </p:sp>
      <p:sp>
        <p:nvSpPr>
          <p:cNvPr id="527" name="Google Shape;527;p70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identifies information needed from users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provides explicit phases for collecting and interpreting data from users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provides criteria for triggering moves back and forth between phases</a:t>
            </a:r>
            <a:endParaRPr/>
          </a:p>
        </p:txBody>
      </p:sp>
      <p:sp>
        <p:nvSpPr>
          <p:cNvPr id="528" name="Google Shape;528;p70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29" name="Google Shape;529;p70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1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Typical UCD Cycle</a:t>
            </a:r>
            <a:endParaRPr/>
          </a:p>
        </p:txBody>
      </p:sp>
      <p:sp>
        <p:nvSpPr>
          <p:cNvPr id="535" name="Google Shape;535;p71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536" name="Google Shape;536;p71"/>
          <p:cNvCxnSpPr/>
          <p:nvPr/>
        </p:nvCxnSpPr>
        <p:spPr>
          <a:xfrm>
            <a:off x="1792337" y="3382069"/>
            <a:ext cx="1236217" cy="1130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537" name="Google Shape;537;p71"/>
          <p:cNvGrpSpPr/>
          <p:nvPr/>
        </p:nvGrpSpPr>
        <p:grpSpPr>
          <a:xfrm>
            <a:off x="389799" y="1254125"/>
            <a:ext cx="1410397" cy="1041400"/>
            <a:chOff x="0" y="0"/>
            <a:chExt cx="1410395" cy="1041400"/>
          </a:xfrm>
        </p:grpSpPr>
        <p:sp>
          <p:nvSpPr>
            <p:cNvPr id="538" name="Google Shape;538;p71"/>
            <p:cNvSpPr txBox="1"/>
            <p:nvPr/>
          </p:nvSpPr>
          <p:spPr>
            <a:xfrm>
              <a:off x="50800" y="50800"/>
              <a:ext cx="1308795" cy="939800"/>
            </a:xfrm>
            <a:prstGeom prst="rect">
              <a:avLst/>
            </a:prstGeom>
            <a:solidFill>
              <a:srgbClr val="FEFCDD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Define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Application</a:t>
              </a:r>
              <a:endParaRPr/>
            </a:p>
          </p:txBody>
        </p:sp>
        <p:pic>
          <p:nvPicPr>
            <p:cNvPr descr="1… 1DefineApplication" id="539" name="Google Shape;539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10395" cy="104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" name="Google Shape;540;p71"/>
          <p:cNvGrpSpPr/>
          <p:nvPr/>
        </p:nvGrpSpPr>
        <p:grpSpPr>
          <a:xfrm>
            <a:off x="202239" y="2874962"/>
            <a:ext cx="1660923" cy="1295401"/>
            <a:chOff x="0" y="0"/>
            <a:chExt cx="1660922" cy="1295400"/>
          </a:xfrm>
        </p:grpSpPr>
        <p:sp>
          <p:nvSpPr>
            <p:cNvPr id="541" name="Google Shape;541;p71"/>
            <p:cNvSpPr txBox="1"/>
            <p:nvPr/>
          </p:nvSpPr>
          <p:spPr>
            <a:xfrm>
              <a:off x="50800" y="50800"/>
              <a:ext cx="1559322" cy="1193800"/>
            </a:xfrm>
            <a:prstGeom prst="rect">
              <a:avLst/>
            </a:prstGeom>
            <a:solidFill>
              <a:srgbClr val="FEFCDD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2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Identify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Requirements</a:t>
              </a:r>
              <a:endParaRPr/>
            </a:p>
          </p:txBody>
        </p:sp>
        <p:pic>
          <p:nvPicPr>
            <p:cNvPr descr="2… 2IdentifyUserRequirements" id="542" name="Google Shape;542;p7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0" y="0"/>
              <a:ext cx="1660922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3" name="Google Shape;543;p71"/>
          <p:cNvGrpSpPr/>
          <p:nvPr/>
        </p:nvGrpSpPr>
        <p:grpSpPr>
          <a:xfrm>
            <a:off x="473744" y="4630737"/>
            <a:ext cx="1127921" cy="1295401"/>
            <a:chOff x="0" y="0"/>
            <a:chExt cx="1127919" cy="1295400"/>
          </a:xfrm>
        </p:grpSpPr>
        <p:sp>
          <p:nvSpPr>
            <p:cNvPr id="544" name="Google Shape;544;p71"/>
            <p:cNvSpPr txBox="1"/>
            <p:nvPr/>
          </p:nvSpPr>
          <p:spPr>
            <a:xfrm>
              <a:off x="50800" y="50800"/>
              <a:ext cx="1026319" cy="1193800"/>
            </a:xfrm>
            <a:prstGeom prst="rect">
              <a:avLst/>
            </a:prstGeom>
            <a:solidFill>
              <a:srgbClr val="FEFCDD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3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Conduct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Task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Analysis</a:t>
              </a:r>
              <a:endParaRPr/>
            </a:p>
          </p:txBody>
        </p:sp>
        <p:pic>
          <p:nvPicPr>
            <p:cNvPr descr="3… 3ConductTaskAnalysis" id="545" name="Google Shape;545;p7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0" y="0"/>
              <a:ext cx="1127919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" name="Google Shape;546;p71"/>
          <p:cNvGrpSpPr/>
          <p:nvPr/>
        </p:nvGrpSpPr>
        <p:grpSpPr>
          <a:xfrm>
            <a:off x="2983787" y="2265362"/>
            <a:ext cx="1588494" cy="1295401"/>
            <a:chOff x="0" y="0"/>
            <a:chExt cx="1588493" cy="1295400"/>
          </a:xfrm>
        </p:grpSpPr>
        <p:sp>
          <p:nvSpPr>
            <p:cNvPr id="547" name="Google Shape;547;p71"/>
            <p:cNvSpPr txBox="1"/>
            <p:nvPr/>
          </p:nvSpPr>
          <p:spPr>
            <a:xfrm>
              <a:off x="50800" y="50800"/>
              <a:ext cx="1486893" cy="1193800"/>
            </a:xfrm>
            <a:prstGeom prst="rect">
              <a:avLst/>
            </a:prstGeom>
            <a:solidFill>
              <a:srgbClr val="FFF2D5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4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Gather Task/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User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Information</a:t>
              </a:r>
              <a:endParaRPr/>
            </a:p>
          </p:txBody>
        </p:sp>
        <p:pic>
          <p:nvPicPr>
            <p:cNvPr descr="4… 4Gather Task/UserInformation" id="548" name="Google Shape;548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0" y="0"/>
              <a:ext cx="1588493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" name="Google Shape;549;p71"/>
          <p:cNvGrpSpPr/>
          <p:nvPr/>
        </p:nvGrpSpPr>
        <p:grpSpPr>
          <a:xfrm>
            <a:off x="5102690" y="2265362"/>
            <a:ext cx="1509913" cy="1295401"/>
            <a:chOff x="0" y="0"/>
            <a:chExt cx="1509911" cy="1295400"/>
          </a:xfrm>
        </p:grpSpPr>
        <p:sp>
          <p:nvSpPr>
            <p:cNvPr id="550" name="Google Shape;550;p71"/>
            <p:cNvSpPr txBox="1"/>
            <p:nvPr/>
          </p:nvSpPr>
          <p:spPr>
            <a:xfrm>
              <a:off x="50800" y="50800"/>
              <a:ext cx="1408311" cy="1193800"/>
            </a:xfrm>
            <a:prstGeom prst="rect">
              <a:avLst/>
            </a:prstGeom>
            <a:solidFill>
              <a:srgbClr val="FFDAD8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6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Do a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“First Pass”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</a:t>
              </a:r>
              <a:endParaRPr/>
            </a:p>
          </p:txBody>
        </p:sp>
        <p:pic>
          <p:nvPicPr>
            <p:cNvPr descr="6… 6Do a“First Pass”Design" id="551" name="Google Shape;551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0" y="0"/>
              <a:ext cx="1509911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" name="Google Shape;552;p71"/>
          <p:cNvGrpSpPr/>
          <p:nvPr/>
        </p:nvGrpSpPr>
        <p:grpSpPr>
          <a:xfrm>
            <a:off x="2975831" y="4383087"/>
            <a:ext cx="1521323" cy="1295401"/>
            <a:chOff x="0" y="0"/>
            <a:chExt cx="1521322" cy="1295400"/>
          </a:xfrm>
        </p:grpSpPr>
        <p:sp>
          <p:nvSpPr>
            <p:cNvPr id="553" name="Google Shape;553;p71"/>
            <p:cNvSpPr txBox="1"/>
            <p:nvPr/>
          </p:nvSpPr>
          <p:spPr>
            <a:xfrm>
              <a:off x="50800" y="50800"/>
              <a:ext cx="1419722" cy="1193800"/>
            </a:xfrm>
            <a:prstGeom prst="rect">
              <a:avLst/>
            </a:prstGeom>
            <a:solidFill>
              <a:srgbClr val="FFF2D5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5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Explore New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Ideas/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Questions</a:t>
              </a:r>
              <a:endParaRPr/>
            </a:p>
          </p:txBody>
        </p:sp>
        <p:pic>
          <p:nvPicPr>
            <p:cNvPr descr="5… 5Explore NewIdeas/Questions" id="554" name="Google Shape;554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0" y="0"/>
              <a:ext cx="1521322" cy="1295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" name="Google Shape;555;p71"/>
          <p:cNvGrpSpPr/>
          <p:nvPr/>
        </p:nvGrpSpPr>
        <p:grpSpPr>
          <a:xfrm>
            <a:off x="7319236" y="2387600"/>
            <a:ext cx="1410397" cy="1041400"/>
            <a:chOff x="0" y="0"/>
            <a:chExt cx="1410395" cy="1041400"/>
          </a:xfrm>
        </p:grpSpPr>
        <p:sp>
          <p:nvSpPr>
            <p:cNvPr id="556" name="Google Shape;556;p71"/>
            <p:cNvSpPr txBox="1"/>
            <p:nvPr/>
          </p:nvSpPr>
          <p:spPr>
            <a:xfrm>
              <a:off x="50800" y="50800"/>
              <a:ext cx="1308795" cy="939800"/>
            </a:xfrm>
            <a:prstGeom prst="rect">
              <a:avLst/>
            </a:prstGeom>
            <a:solidFill>
              <a:srgbClr val="D4E3FE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8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Develop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Application</a:t>
              </a:r>
              <a:endParaRPr/>
            </a:p>
          </p:txBody>
        </p:sp>
        <p:pic>
          <p:nvPicPr>
            <p:cNvPr descr="8… 8DevelopApplication" id="557" name="Google Shape;557;p7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1410395" cy="1041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8" name="Google Shape;558;p71"/>
          <p:cNvCxnSpPr/>
          <p:nvPr/>
        </p:nvCxnSpPr>
        <p:spPr>
          <a:xfrm>
            <a:off x="1790104" y="1773237"/>
            <a:ext cx="579191" cy="3323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59" name="Google Shape;559;p71"/>
          <p:cNvCxnSpPr/>
          <p:nvPr/>
        </p:nvCxnSpPr>
        <p:spPr>
          <a:xfrm flipH="1" rot="10800000">
            <a:off x="1574800" y="5262164"/>
            <a:ext cx="817712" cy="5162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0" name="Google Shape;560;p71"/>
          <p:cNvCxnSpPr/>
          <p:nvPr/>
        </p:nvCxnSpPr>
        <p:spPr>
          <a:xfrm>
            <a:off x="2346126" y="1765002"/>
            <a:ext cx="12155" cy="3517603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sm" w="sm" type="none"/>
          </a:ln>
        </p:spPr>
      </p:cxnSp>
      <p:cxnSp>
        <p:nvCxnSpPr>
          <p:cNvPr id="561" name="Google Shape;561;p71"/>
          <p:cNvCxnSpPr/>
          <p:nvPr/>
        </p:nvCxnSpPr>
        <p:spPr>
          <a:xfrm flipH="1" rot="10800000">
            <a:off x="4522638" y="2903537"/>
            <a:ext cx="620862" cy="11957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2" name="Google Shape;562;p71"/>
          <p:cNvCxnSpPr/>
          <p:nvPr/>
        </p:nvCxnSpPr>
        <p:spPr>
          <a:xfrm flipH="1" rot="10800000">
            <a:off x="6574333" y="2902916"/>
            <a:ext cx="784028" cy="8163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3" name="Google Shape;563;p71"/>
          <p:cNvCxnSpPr/>
          <p:nvPr/>
        </p:nvCxnSpPr>
        <p:spPr>
          <a:xfrm rot="10800000">
            <a:off x="3505051" y="3530153"/>
            <a:ext cx="5507" cy="884387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64" name="Google Shape;564;p71"/>
          <p:cNvCxnSpPr/>
          <p:nvPr/>
        </p:nvCxnSpPr>
        <p:spPr>
          <a:xfrm>
            <a:off x="4098577" y="3526829"/>
            <a:ext cx="11064" cy="918618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565" name="Google Shape;565;p71"/>
          <p:cNvGrpSpPr/>
          <p:nvPr/>
        </p:nvGrpSpPr>
        <p:grpSpPr>
          <a:xfrm>
            <a:off x="5195677" y="4506912"/>
            <a:ext cx="1169592" cy="1041401"/>
            <a:chOff x="0" y="0"/>
            <a:chExt cx="1169591" cy="1041400"/>
          </a:xfrm>
        </p:grpSpPr>
        <p:sp>
          <p:nvSpPr>
            <p:cNvPr id="566" name="Google Shape;566;p71"/>
            <p:cNvSpPr txBox="1"/>
            <p:nvPr/>
          </p:nvSpPr>
          <p:spPr>
            <a:xfrm>
              <a:off x="50800" y="50800"/>
              <a:ext cx="1067991" cy="939800"/>
            </a:xfrm>
            <a:prstGeom prst="rect">
              <a:avLst/>
            </a:prstGeom>
            <a:solidFill>
              <a:srgbClr val="FFDAD8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7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(Re) Test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Design</a:t>
              </a:r>
              <a:endParaRPr/>
            </a:p>
          </p:txBody>
        </p:sp>
        <p:pic>
          <p:nvPicPr>
            <p:cNvPr descr="7… 7(Re) TestDesign" id="567" name="Google Shape;567;p71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0" y="0"/>
              <a:ext cx="1169591" cy="1041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68" name="Google Shape;568;p71"/>
          <p:cNvCxnSpPr/>
          <p:nvPr/>
        </p:nvCxnSpPr>
        <p:spPr>
          <a:xfrm flipH="1">
            <a:off x="7949158" y="3465512"/>
            <a:ext cx="546" cy="768004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grpSp>
        <p:nvGrpSpPr>
          <p:cNvPr id="569" name="Google Shape;569;p71"/>
          <p:cNvGrpSpPr/>
          <p:nvPr/>
        </p:nvGrpSpPr>
        <p:grpSpPr>
          <a:xfrm>
            <a:off x="7360418" y="4265612"/>
            <a:ext cx="1319612" cy="1041401"/>
            <a:chOff x="0" y="0"/>
            <a:chExt cx="1319610" cy="1041400"/>
          </a:xfrm>
        </p:grpSpPr>
        <p:sp>
          <p:nvSpPr>
            <p:cNvPr id="570" name="Google Shape;570;p71"/>
            <p:cNvSpPr txBox="1"/>
            <p:nvPr/>
          </p:nvSpPr>
          <p:spPr>
            <a:xfrm>
              <a:off x="50800" y="50800"/>
              <a:ext cx="1218010" cy="939800"/>
            </a:xfrm>
            <a:prstGeom prst="rect">
              <a:avLst/>
            </a:prstGeom>
            <a:solidFill>
              <a:srgbClr val="D4E3FE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9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Follow-up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Evaluation</a:t>
              </a:r>
              <a:endParaRPr/>
            </a:p>
          </p:txBody>
        </p:sp>
        <p:pic>
          <p:nvPicPr>
            <p:cNvPr descr="9… 9Follow-upEvaluation" id="571" name="Google Shape;571;p7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0" y="0"/>
              <a:ext cx="1319610" cy="10414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72" name="Google Shape;572;p71"/>
          <p:cNvGrpSpPr/>
          <p:nvPr/>
        </p:nvGrpSpPr>
        <p:grpSpPr>
          <a:xfrm>
            <a:off x="7476659" y="5805487"/>
            <a:ext cx="1058170" cy="1041401"/>
            <a:chOff x="0" y="0"/>
            <a:chExt cx="1058168" cy="1041400"/>
          </a:xfrm>
        </p:grpSpPr>
        <p:sp>
          <p:nvSpPr>
            <p:cNvPr id="573" name="Google Shape;573;p71"/>
            <p:cNvSpPr txBox="1"/>
            <p:nvPr/>
          </p:nvSpPr>
          <p:spPr>
            <a:xfrm>
              <a:off x="50800" y="50800"/>
              <a:ext cx="956568" cy="939800"/>
            </a:xfrm>
            <a:prstGeom prst="rect">
              <a:avLst/>
            </a:prstGeom>
            <a:solidFill>
              <a:srgbClr val="E0EDD4"/>
            </a:solidFill>
            <a:ln>
              <a:noFill/>
            </a:ln>
          </p:spPr>
          <p:txBody>
            <a:bodyPr anchorCtr="0" anchor="t" bIns="38100" lIns="38100" spcFirstLastPara="1" rIns="38100" wrap="square" tIns="381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10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Post-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Helvetica Neue"/>
                <a:buNone/>
              </a:pPr>
              <a:r>
                <a:rPr b="1" i="0" lang="en-US" sz="1600" u="none" cap="none" strike="noStrik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Mortem</a:t>
              </a:r>
              <a:endParaRPr/>
            </a:p>
          </p:txBody>
        </p:sp>
        <p:pic>
          <p:nvPicPr>
            <p:cNvPr descr="10… 10Post-Mortem" id="574" name="Google Shape;574;p7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0" y="0"/>
              <a:ext cx="1058168" cy="10414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75" name="Google Shape;575;p71"/>
          <p:cNvCxnSpPr/>
          <p:nvPr/>
        </p:nvCxnSpPr>
        <p:spPr>
          <a:xfrm>
            <a:off x="7959080" y="5065563"/>
            <a:ext cx="3820" cy="832000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6" name="Google Shape;576;p71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77" name="Google Shape;577;p71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  <p:cxnSp>
        <p:nvCxnSpPr>
          <p:cNvPr id="578" name="Google Shape;578;p71"/>
          <p:cNvCxnSpPr/>
          <p:nvPr/>
        </p:nvCxnSpPr>
        <p:spPr>
          <a:xfrm rot="10800000">
            <a:off x="5429746" y="3512492"/>
            <a:ext cx="14387" cy="1061592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  <p:cxnSp>
        <p:nvCxnSpPr>
          <p:cNvPr id="579" name="Google Shape;579;p71"/>
          <p:cNvCxnSpPr/>
          <p:nvPr/>
        </p:nvCxnSpPr>
        <p:spPr>
          <a:xfrm>
            <a:off x="6008340" y="3524051"/>
            <a:ext cx="7244" cy="1021359"/>
          </a:xfrm>
          <a:prstGeom prst="straightConnector1">
            <a:avLst/>
          </a:prstGeom>
          <a:noFill/>
          <a:ln cap="flat" cmpd="sng" w="76200">
            <a:solidFill>
              <a:srgbClr val="B92D5D"/>
            </a:solidFill>
            <a:prstDash val="solid"/>
            <a:miter lim="4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72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UCD Phases</a:t>
            </a:r>
            <a:endParaRPr/>
          </a:p>
        </p:txBody>
      </p:sp>
      <p:sp>
        <p:nvSpPr>
          <p:cNvPr id="585" name="Google Shape;585;p72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Define the Application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Scope out the problem, and clearly lay down ground rules.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is the application?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Who are the intended users?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How and where will the application be used?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Identify User Requirements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Know your users, and know them well.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Designers and developers are not users.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Managers &amp; vice-presidents do not represent real users.</a:t>
            </a:r>
            <a:endParaRPr/>
          </a:p>
        </p:txBody>
      </p:sp>
      <p:sp>
        <p:nvSpPr>
          <p:cNvPr id="586" name="Google Shape;586;p72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87" name="Google Shape;587;p72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73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UCD Phases (cont.)</a:t>
            </a:r>
            <a:endParaRPr/>
          </a:p>
        </p:txBody>
      </p:sp>
      <p:sp>
        <p:nvSpPr>
          <p:cNvPr id="593" name="Google Shape;593;p73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Conduct a Task Analysis	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Context is important.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types of tasks do users typically use in order to do their jobs?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cognitive, perceptual, or motor-task demands are normally imposed on users?</a:t>
            </a:r>
            <a:endParaRPr/>
          </a:p>
        </p:txBody>
      </p:sp>
      <p:sp>
        <p:nvSpPr>
          <p:cNvPr id="594" name="Google Shape;594;p73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595" name="Google Shape;595;p73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4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UCD Phases (cont.)</a:t>
            </a:r>
            <a:endParaRPr/>
          </a:p>
        </p:txBody>
      </p:sp>
      <p:sp>
        <p:nvSpPr>
          <p:cNvPr id="601" name="Google Shape;601;p74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Gather Existing Information on Users and Tasks	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Gather information; investigate where information is lacking.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are the users’ preferences for different interfaces?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are the users’ preferences for different features?</a:t>
            </a:r>
            <a:endParaRPr/>
          </a:p>
          <a:p>
            <a:pPr indent="-219779" lvl="2" marL="905579" rtl="0" algn="l">
              <a:spcBef>
                <a:spcPts val="600"/>
              </a:spcBef>
              <a:spcAft>
                <a:spcPts val="0"/>
              </a:spcAft>
              <a:buSzPts val="1050"/>
              <a:buChar char=""/>
            </a:pPr>
            <a:r>
              <a:rPr lang="en-US"/>
              <a:t>What factors affect usability measures (e.g., performance, satisfaction) in different interfaces?</a:t>
            </a:r>
            <a:endParaRPr/>
          </a:p>
        </p:txBody>
      </p:sp>
      <p:sp>
        <p:nvSpPr>
          <p:cNvPr id="602" name="Google Shape;602;p74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603" name="Google Shape;603;p74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75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UCD Phases (cont.)</a:t>
            </a:r>
            <a:endParaRPr/>
          </a:p>
        </p:txBody>
      </p:sp>
      <p:sp>
        <p:nvSpPr>
          <p:cNvPr id="609" name="Google Shape;609;p75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Explore New Ideas and Questions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Don’t be afraid to ask hard questions.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Do a “First Pass” Design	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Prototype early.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Design to clear and objectively defined usability goals.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(Re-) Test the Design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Test repeatedly and iterate the design until usability goals are met.</a:t>
            </a:r>
            <a:endParaRPr/>
          </a:p>
        </p:txBody>
      </p:sp>
      <p:sp>
        <p:nvSpPr>
          <p:cNvPr id="610" name="Google Shape;610;p75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611" name="Google Shape;611;p75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7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UCD Phases (cont.)</a:t>
            </a:r>
            <a:endParaRPr/>
          </a:p>
        </p:txBody>
      </p:sp>
      <p:sp>
        <p:nvSpPr>
          <p:cNvPr id="617" name="Google Shape;617;p76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Develop the Application	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By now, you should be fairly confident that  you are developing the right application.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Follow-up Evaluation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Observe and evaluate the effectiveness of the user interface in the real world of real users. 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Conduct field studies.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Post-Mortem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Presume that there is a better way, and set out to find it.</a:t>
            </a:r>
            <a:endParaRPr/>
          </a:p>
        </p:txBody>
      </p:sp>
      <p:sp>
        <p:nvSpPr>
          <p:cNvPr id="618" name="Google Shape;618;p76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619" name="Google Shape;619;p76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7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Important Concepts and Terms</a:t>
            </a:r>
            <a:endParaRPr/>
          </a:p>
        </p:txBody>
      </p:sp>
      <p:sp>
        <p:nvSpPr>
          <p:cNvPr id="625" name="Google Shape;625;p77"/>
          <p:cNvSpPr txBox="1"/>
          <p:nvPr>
            <p:ph idx="1" type="body"/>
          </p:nvPr>
        </p:nvSpPr>
        <p:spPr>
          <a:xfrm>
            <a:off x="550856" y="1552200"/>
            <a:ext cx="4029900" cy="48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51177" lvl="1" marL="93697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contextual task analysis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desktop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ergonomics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Evaluation Methods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focus groups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graphical user interface (GUI)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heuristic evaluation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 factors engineering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human-machine interface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input/output devices</a:t>
            </a:r>
            <a:endParaRPr/>
          </a:p>
          <a:p>
            <a:pPr indent="-251177" lvl="1" marL="936977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knowledge management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mouse</a:t>
            </a:r>
            <a:endParaRPr/>
          </a:p>
        </p:txBody>
      </p:sp>
      <p:sp>
        <p:nvSpPr>
          <p:cNvPr id="626" name="Google Shape;626;p77"/>
          <p:cNvSpPr txBox="1"/>
          <p:nvPr>
            <p:ph idx="12" type="sldNum"/>
          </p:nvPr>
        </p:nvSpPr>
        <p:spPr>
          <a:xfrm rot="5492">
            <a:off x="8897089" y="6529261"/>
            <a:ext cx="187800" cy="184800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b="1" lang="en-US" sz="700">
                <a:solidFill>
                  <a:srgbClr val="0048AA"/>
                </a:solidFill>
              </a:rPr>
              <a:t>‹#›</a:t>
            </a:fld>
            <a:endParaRPr/>
          </a:p>
        </p:txBody>
      </p:sp>
      <p:sp>
        <p:nvSpPr>
          <p:cNvPr id="627" name="Google Shape;627;p77"/>
          <p:cNvSpPr txBox="1"/>
          <p:nvPr>
            <p:ph idx="1" type="body"/>
          </p:nvPr>
        </p:nvSpPr>
        <p:spPr>
          <a:xfrm>
            <a:off x="4661725" y="149688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participatory design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pervasive computing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Rapid Prototyping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simulation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systems engineering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analysis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ubiquitous computing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usability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 case scenarios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User-Centered Design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interface design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user requirements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What You See Is What You Get (WYSIWYG)</a:t>
            </a:r>
            <a:endParaRPr/>
          </a:p>
          <a:p>
            <a:pPr indent="-251176" lvl="1" marL="9369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 sz="1600">
                <a:solidFill>
                  <a:srgbClr val="0042AA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window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7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Chapter Summary</a:t>
            </a:r>
            <a:endParaRPr/>
          </a:p>
        </p:txBody>
      </p:sp>
      <p:sp>
        <p:nvSpPr>
          <p:cNvPr id="633" name="Google Shape;633;p78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introduction to important concepts and terms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relevance of HCID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historical development of HCID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emphasis on the user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user-centered design</a:t>
            </a:r>
            <a:endParaRPr/>
          </a:p>
        </p:txBody>
      </p:sp>
      <p:sp>
        <p:nvSpPr>
          <p:cNvPr id="634" name="Google Shape;634;p78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7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t/>
            </a:r>
            <a:endParaRPr sz="4000">
              <a:solidFill>
                <a:srgbClr val="29708A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79"/>
          <p:cNvSpPr txBox="1"/>
          <p:nvPr>
            <p:ph idx="1" type="body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641" name="Google Shape;641;p79"/>
          <p:cNvSpPr txBox="1"/>
          <p:nvPr>
            <p:ph idx="12" type="sldNum"/>
          </p:nvPr>
        </p:nvSpPr>
        <p:spPr>
          <a:xfrm rot="45817">
            <a:off x="8897929" y="6529253"/>
            <a:ext cx="187785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52450" y="1569803"/>
            <a:ext cx="8039100" cy="4775201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 rot="45817">
            <a:off x="8917723" y="6529253"/>
            <a:ext cx="148197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Objectives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 rot="45817">
            <a:off x="8917723" y="6529253"/>
            <a:ext cx="148197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 sz="4000">
                <a:solidFill>
                  <a:srgbClr val="29708A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Evaluation Criteria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50862" y="1612900"/>
            <a:ext cx="8039101" cy="4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17169" lvl="0" marL="65214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 b="1" sz="1800">
              <a:solidFill>
                <a:srgbClr val="002E7A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 rot="45817">
            <a:off x="8917723" y="6529253"/>
            <a:ext cx="148197" cy="162193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549274" y="-1"/>
            <a:ext cx="8042400" cy="155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9708A"/>
              </a:buClr>
              <a:buSzPts val="4000"/>
              <a:buFont typeface="Helvetica Neue"/>
              <a:buNone/>
            </a:pPr>
            <a:r>
              <a:rPr lang="en-US"/>
              <a:t>Human-Computer Interaction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550862" y="1612900"/>
            <a:ext cx="8039100" cy="47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rmAutofit/>
          </a:bodyPr>
          <a:lstStyle/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addresses any interaction by humans with computer systems: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as users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as developers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as individuals</a:t>
            </a:r>
            <a:endParaRPr/>
          </a:p>
          <a:p>
            <a:pPr indent="-269240" lvl="1" marL="618490" rtl="0" algn="l">
              <a:spcBef>
                <a:spcPts val="600"/>
              </a:spcBef>
              <a:spcAft>
                <a:spcPts val="0"/>
              </a:spcAft>
              <a:buSzPts val="1200"/>
              <a:buChar char=""/>
            </a:pPr>
            <a:r>
              <a:rPr lang="en-US"/>
              <a:t>as groups</a:t>
            </a:r>
            <a:endParaRPr/>
          </a:p>
          <a:p>
            <a:pPr indent="-285750" lvl="0" marL="285750" rtl="0" algn="l">
              <a:spcBef>
                <a:spcPts val="2000"/>
              </a:spcBef>
              <a:spcAft>
                <a:spcPts val="0"/>
              </a:spcAft>
              <a:buSzPts val="1350"/>
              <a:buChar char="●"/>
            </a:pPr>
            <a:r>
              <a:rPr lang="en-US"/>
              <a:t>also referred to as User Interface Design, or Human-Computer Interface Design</a:t>
            </a:r>
            <a:endParaRPr/>
          </a:p>
        </p:txBody>
      </p:sp>
      <p:sp>
        <p:nvSpPr>
          <p:cNvPr id="190" name="Google Shape;190;p29"/>
          <p:cNvSpPr txBox="1"/>
          <p:nvPr/>
        </p:nvSpPr>
        <p:spPr>
          <a:xfrm>
            <a:off x="3186112" y="6553200"/>
            <a:ext cx="1003301" cy="3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[Mustillo]</a:t>
            </a:r>
            <a:endParaRPr/>
          </a:p>
        </p:txBody>
      </p:sp>
      <p:sp>
        <p:nvSpPr>
          <p:cNvPr id="191" name="Google Shape;191;p29"/>
          <p:cNvSpPr txBox="1"/>
          <p:nvPr>
            <p:ph idx="12" type="sldNum"/>
          </p:nvPr>
        </p:nvSpPr>
        <p:spPr>
          <a:xfrm rot="43930">
            <a:off x="8897810" y="6529201"/>
            <a:ext cx="187815" cy="184816"/>
          </a:xfrm>
          <a:prstGeom prst="rect">
            <a:avLst/>
          </a:prstGeom>
          <a:solidFill>
            <a:srgbClr val="FFFB00"/>
          </a:solidFill>
          <a:ln>
            <a:noFill/>
          </a:ln>
        </p:spPr>
        <p:txBody>
          <a:bodyPr anchorCtr="0" anchor="t" bIns="38100" lIns="38100" spcFirstLastPara="1" rIns="38100" wrap="square" tIns="381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48AA"/>
              </a:buClr>
              <a:buSzPts val="7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b="0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