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Lst>
  <p:sldSz cy="6858000" cx="9144000"/>
  <p:notesSz cx="6858000" cy="9144000"/>
  <p:embeddedFontLst>
    <p:embeddedFont>
      <p:font typeface="Merriweather Sans"/>
      <p:regular r:id="rId94"/>
      <p:bold r:id="rId95"/>
      <p:italic r:id="rId96"/>
      <p:boldItalic r:id="rId97"/>
    </p:embeddedFont>
    <p:embeddedFont>
      <p:font typeface="Helvetica Neue"/>
      <p:regular r:id="rId98"/>
      <p:bold r:id="rId99"/>
      <p:italic r:id="rId100"/>
      <p:boldItalic r:id="rId101"/>
    </p:embeddedFont>
    <p:embeddedFont>
      <p:font typeface="Noto Sans Symbols"/>
      <p:regular r:id="rId102"/>
      <p:bold r:id="rId103"/>
    </p:embeddedFont>
    <p:embeddedFont>
      <p:font typeface="Gill Sans"/>
      <p:regular r:id="rId104"/>
      <p:bold r:id="rId10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5" Type="http://schemas.openxmlformats.org/officeDocument/2006/relationships/font" Target="fonts/GillSans-bold.fntdata"/><Relationship Id="rId104" Type="http://schemas.openxmlformats.org/officeDocument/2006/relationships/font" Target="fonts/GillSans-regular.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font" Target="fonts/NotoSansSymbols-bold.fntdata"/><Relationship Id="rId102" Type="http://schemas.openxmlformats.org/officeDocument/2006/relationships/font" Target="fonts/NotoSansSymbols-regular.fntdata"/><Relationship Id="rId101" Type="http://schemas.openxmlformats.org/officeDocument/2006/relationships/font" Target="fonts/HelveticaNeue-boldItalic.fntdata"/><Relationship Id="rId100" Type="http://schemas.openxmlformats.org/officeDocument/2006/relationships/font" Target="fonts/HelveticaNeue-italic.fntdata"/><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font" Target="fonts/MerriweatherSans-bold.fntdata"/><Relationship Id="rId94" Type="http://schemas.openxmlformats.org/officeDocument/2006/relationships/font" Target="fonts/MerriweatherSans-regular.fntdata"/><Relationship Id="rId97" Type="http://schemas.openxmlformats.org/officeDocument/2006/relationships/font" Target="fonts/MerriweatherSans-boldItalic.fntdata"/><Relationship Id="rId96" Type="http://schemas.openxmlformats.org/officeDocument/2006/relationships/font" Target="fonts/MerriweatherSans-italic.fntdata"/><Relationship Id="rId11" Type="http://schemas.openxmlformats.org/officeDocument/2006/relationships/slide" Target="slides/slide7.xml"/><Relationship Id="rId99" Type="http://schemas.openxmlformats.org/officeDocument/2006/relationships/font" Target="fonts/HelveticaNeue-bold.fntdata"/><Relationship Id="rId10" Type="http://schemas.openxmlformats.org/officeDocument/2006/relationships/slide" Target="slides/slide6.xml"/><Relationship Id="rId98" Type="http://schemas.openxmlformats.org/officeDocument/2006/relationships/font" Target="fonts/HelveticaNeue-regular.fntdata"/><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9687" lvl="0" marL="0" marR="0" rtl="0" algn="l">
              <a:spcBef>
                <a:spcPts val="0"/>
              </a:spcBef>
              <a:spcAft>
                <a:spcPts val="0"/>
              </a:spcAft>
              <a:buNone/>
            </a:pPr>
            <a:r>
              <a:rPr lang="en-US" sz="1400">
                <a:latin typeface="Merriweather Sans"/>
                <a:ea typeface="Merriweather Sans"/>
                <a:cs typeface="Merriweather Sans"/>
                <a:sym typeface="Merriweather Sans"/>
              </a:rPr>
              <a:t>It is important to note that many of these cognitive processes are interdependent: several may be involved for a given activity. It is rare for one to occur in isolation. For example, when you try to learn material for an exam, you need to attend to the material, perceive and recognize it, read it, think about it, and try to remember it. Below we describe the various kinds in more detail, followed by a summary box highlighting core design implications for each. Most relevant for interaction design are attention and memory which we describe in greatest detail.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9687" lvl="0" marL="0" rtl="0" algn="l">
              <a:spcBef>
                <a:spcPts val="0"/>
              </a:spcBef>
              <a:spcAft>
                <a:spcPts val="0"/>
              </a:spcAft>
              <a:buNone/>
            </a:pPr>
            <a:r>
              <a:rPr lang="en-US" sz="1500"/>
              <a:t>to do this in Keynote for the next slide:</a:t>
            </a:r>
            <a:endParaRPr/>
          </a:p>
          <a:p>
            <a:pPr indent="-119062" lvl="0" marL="39687" rtl="0" algn="l">
              <a:spcBef>
                <a:spcPts val="400"/>
              </a:spcBef>
              <a:spcAft>
                <a:spcPts val="0"/>
              </a:spcAft>
              <a:buClr>
                <a:srgbClr val="000000"/>
              </a:buClr>
              <a:buSzPts val="1875"/>
              <a:buFont typeface="Arial"/>
              <a:buChar char="•"/>
            </a:pPr>
            <a:r>
              <a:rPr lang="en-US" sz="1500">
                <a:solidFill>
                  <a:srgbClr val="800080"/>
                </a:solidFill>
              </a:rPr>
              <a:t>quit presentation mode</a:t>
            </a:r>
            <a:endParaRPr/>
          </a:p>
          <a:p>
            <a:pPr indent="-119062" lvl="0" marL="39687" rtl="0" algn="l">
              <a:spcBef>
                <a:spcPts val="400"/>
              </a:spcBef>
              <a:spcAft>
                <a:spcPts val="0"/>
              </a:spcAft>
              <a:buClr>
                <a:srgbClr val="000000"/>
              </a:buClr>
              <a:buSzPts val="1875"/>
              <a:buFont typeface="Arial"/>
              <a:buChar char="•"/>
            </a:pPr>
            <a:r>
              <a:rPr lang="en-US" sz="1500">
                <a:solidFill>
                  <a:srgbClr val="800080"/>
                </a:solidFill>
              </a:rPr>
              <a:t>highlight text</a:t>
            </a:r>
            <a:endParaRPr/>
          </a:p>
          <a:p>
            <a:pPr indent="-119062" lvl="0" marL="39687" rtl="0" algn="l">
              <a:spcBef>
                <a:spcPts val="400"/>
              </a:spcBef>
              <a:spcAft>
                <a:spcPts val="0"/>
              </a:spcAft>
              <a:buClr>
                <a:srgbClr val="000000"/>
              </a:buClr>
              <a:buSzPts val="1875"/>
              <a:buFont typeface="Arial"/>
              <a:buChar char="•"/>
            </a:pPr>
            <a:r>
              <a:rPr lang="en-US" sz="1500">
                <a:solidFill>
                  <a:srgbClr val="800080"/>
                </a:solidFill>
              </a:rPr>
              <a:t>right-click Speech =&gt; Start Speaking</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9687" lvl="0" marL="0" rtl="0" algn="l">
              <a:spcBef>
                <a:spcPts val="0"/>
              </a:spcBef>
              <a:spcAft>
                <a:spcPts val="0"/>
              </a:spcAft>
              <a:buNone/>
            </a:pPr>
            <a:r>
              <a:rPr lang="en-US" sz="1500"/>
              <a:t>to do this in Keynote before showing this slide:</a:t>
            </a:r>
            <a:endParaRPr/>
          </a:p>
          <a:p>
            <a:pPr indent="-119062" lvl="0" marL="39687" rtl="0" algn="l">
              <a:spcBef>
                <a:spcPts val="400"/>
              </a:spcBef>
              <a:spcAft>
                <a:spcPts val="0"/>
              </a:spcAft>
              <a:buClr>
                <a:srgbClr val="800080"/>
              </a:buClr>
              <a:buSzPts val="1875"/>
              <a:buFont typeface="Arial"/>
              <a:buChar char="•"/>
            </a:pPr>
            <a:r>
              <a:rPr lang="en-US" sz="1500">
                <a:solidFill>
                  <a:srgbClr val="800080"/>
                </a:solidFill>
              </a:rPr>
              <a:t>quit presentation mode</a:t>
            </a:r>
            <a:endParaRPr/>
          </a:p>
          <a:p>
            <a:pPr indent="-119062" lvl="0" marL="39687" rtl="0" algn="l">
              <a:spcBef>
                <a:spcPts val="400"/>
              </a:spcBef>
              <a:spcAft>
                <a:spcPts val="0"/>
              </a:spcAft>
              <a:buClr>
                <a:srgbClr val="800080"/>
              </a:buClr>
              <a:buSzPts val="1875"/>
              <a:buFont typeface="Arial"/>
              <a:buChar char="•"/>
            </a:pPr>
            <a:r>
              <a:rPr lang="en-US" sz="1500">
                <a:solidFill>
                  <a:srgbClr val="800080"/>
                </a:solidFill>
              </a:rPr>
              <a:t>highlight text</a:t>
            </a:r>
            <a:endParaRPr/>
          </a:p>
          <a:p>
            <a:pPr indent="-119062" lvl="0" marL="39687" rtl="0" algn="l">
              <a:spcBef>
                <a:spcPts val="400"/>
              </a:spcBef>
              <a:spcAft>
                <a:spcPts val="0"/>
              </a:spcAft>
              <a:buClr>
                <a:srgbClr val="800080"/>
              </a:buClr>
              <a:buSzPts val="1875"/>
              <a:buFont typeface="Arial"/>
              <a:buChar char="•"/>
            </a:pPr>
            <a:r>
              <a:rPr lang="en-US" sz="1500">
                <a:solidFill>
                  <a:srgbClr val="800080"/>
                </a:solidFill>
              </a:rPr>
              <a:t>right-click Speech =&gt; Start Speaking</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4" name="Google Shape;46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1" name="Google Shape;61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7" name="Google Shape;63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0" name="Google Shape;6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2" name="Google Shape;70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4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3" name="Google Shape;80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6" name="Google Shape;816;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4" name="Google Shape;84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0" name="Google Shape;870;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p5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3" name="Google Shape;88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5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9" name="Google Shape;90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2" name="Google Shape;922;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5" name="Google Shape;93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8" name="Google Shape;948;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6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4" name="Google Shape;97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0" name="Google Shape;1000;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3" name="Google Shape;1013;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6" name="Google Shape;102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3" name="Google Shape;103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0" name="Google Shape;1040;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5" name="Shape 1045"/>
        <p:cNvGrpSpPr/>
        <p:nvPr/>
      </p:nvGrpSpPr>
      <p:grpSpPr>
        <a:xfrm>
          <a:off x="0" y="0"/>
          <a:ext cx="0" cy="0"/>
          <a:chOff x="0" y="0"/>
          <a:chExt cx="0" cy="0"/>
        </a:xfrm>
      </p:grpSpPr>
      <p:sp>
        <p:nvSpPr>
          <p:cNvPr id="1046" name="Google Shape;1046;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7" name="Google Shape;104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7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4" name="Google Shape;1054;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8" name="Google Shape;1068;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9687" lvl="0" marL="0" marR="0" rtl="0" algn="l">
              <a:spcBef>
                <a:spcPts val="0"/>
              </a:spcBef>
              <a:spcAft>
                <a:spcPts val="0"/>
              </a:spcAft>
              <a:buNone/>
            </a:pPr>
            <a:r>
              <a:rPr lang="en-US" sz="1400">
                <a:latin typeface="Merriweather Sans"/>
                <a:ea typeface="Merriweather Sans"/>
                <a:cs typeface="Merriweather Sans"/>
                <a:sym typeface="Merriweather Sans"/>
              </a:rPr>
              <a:t>Figure 3.8</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2" name="Google Shape;1082;p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9687" lvl="0" marL="0" marR="0" rtl="0" algn="l">
              <a:spcBef>
                <a:spcPts val="0"/>
              </a:spcBef>
              <a:spcAft>
                <a:spcPts val="0"/>
              </a:spcAft>
              <a:buNone/>
            </a:pPr>
            <a:r>
              <a:rPr lang="en-US" sz="1400">
                <a:latin typeface="Merriweather Sans"/>
                <a:ea typeface="Merriweather Sans"/>
                <a:cs typeface="Merriweather Sans"/>
                <a:sym typeface="Merriweather Sans"/>
              </a:rPr>
              <a:t>A number of comparisons have been made, including conceptualizing the mind as a reservoir, a telephone network, and a digital computer. One prevalent metaphor from cognitive psychology is the idea that the mind is an information processor. Information is thought to enter and exit the mind through a series of ordered processing stages. Within these stages, various processes are assumed to act upon mental representations. Processes include comparing and matching. Mental representations are assumed to comprise images, mental models, rules, and other forms of knowledge.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6" name="Google Shape;1096;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9" name="Google Shape;110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3" name="Google Shape;1123;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6" name="Google Shape;113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5" name="Google Shape;114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8" name="Google Shape;1158;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1" name="Google Shape;1171;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8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4" name="Google Shape;1184;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7" name="Google Shape;1197;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p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3" name="Google Shape;121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6" name="Google Shape;1226;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0" name="Google Shape;1240;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p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4" name="Google Shape;1254;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8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7" name="Google Shape;1267;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p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8" name="Google Shape;1278;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p8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1" name="Google Shape;1291;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3.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0-F23 Title Page - Cal Poly">
  <p:cSld name="TITLE_AND_BODY_2">
    <p:bg>
      <p:bgPr>
        <a:gradFill>
          <a:gsLst>
            <a:gs pos="0">
              <a:srgbClr val="FDFDC5"/>
            </a:gs>
            <a:gs pos="100000">
              <a:srgbClr val="FFFFFF"/>
            </a:gs>
          </a:gsLst>
          <a:lin ang="16198662" scaled="0"/>
        </a:gra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102699" y="3589575"/>
            <a:ext cx="4938600" cy="1401900"/>
          </a:xfrm>
          <a:prstGeom prst="rect">
            <a:avLst/>
          </a:prstGeom>
          <a:noFill/>
          <a:ln>
            <a:noFill/>
          </a:ln>
        </p:spPr>
        <p:txBody>
          <a:bodyPr anchorCtr="0" anchor="t" bIns="50800" lIns="50800" spcFirstLastPara="1" rIns="50800" wrap="square" tIns="50800">
            <a:spAutoFit/>
          </a:bodyPr>
          <a:lstStyle>
            <a:lvl1pPr indent="-381000" lvl="0" marL="457200" rtl="0" algn="l">
              <a:lnSpc>
                <a:spcPct val="94000"/>
              </a:lnSpc>
              <a:spcBef>
                <a:spcPts val="800"/>
              </a:spcBef>
              <a:spcAft>
                <a:spcPts val="0"/>
              </a:spcAft>
              <a:buClr>
                <a:srgbClr val="1155CC"/>
              </a:buClr>
              <a:buSzPts val="2400"/>
              <a:buChar char="●"/>
              <a:defRPr sz="2400">
                <a:solidFill>
                  <a:srgbClr val="1155CC"/>
                </a:solidFill>
              </a:defRPr>
            </a:lvl1pPr>
            <a:lvl2pPr indent="-342900" lvl="1" marL="914400" rtl="0" algn="l">
              <a:lnSpc>
                <a:spcPct val="94000"/>
              </a:lnSpc>
              <a:spcBef>
                <a:spcPts val="700"/>
              </a:spcBef>
              <a:spcAft>
                <a:spcPts val="0"/>
              </a:spcAft>
              <a:buClr>
                <a:srgbClr val="3C78D8"/>
              </a:buClr>
              <a:buSzPts val="1800"/>
              <a:buChar char="○"/>
              <a:defRPr sz="1800">
                <a:solidFill>
                  <a:srgbClr val="3C78D8"/>
                </a:solidFill>
              </a:defRPr>
            </a:lvl2pPr>
            <a:lvl3pPr indent="-342900" lvl="2" marL="1371600" rtl="0" algn="l">
              <a:lnSpc>
                <a:spcPct val="94000"/>
              </a:lnSpc>
              <a:spcBef>
                <a:spcPts val="600"/>
              </a:spcBef>
              <a:spcAft>
                <a:spcPts val="0"/>
              </a:spcAft>
              <a:buClr>
                <a:srgbClr val="45818E"/>
              </a:buClr>
              <a:buSzPts val="1800"/>
              <a:buChar char="■"/>
              <a:defRPr>
                <a:solidFill>
                  <a:srgbClr val="45818E"/>
                </a:solidFill>
              </a:defRPr>
            </a:lvl3pPr>
            <a:lvl4pPr indent="-330200" lvl="3" marL="1828800" rtl="0" algn="l">
              <a:lnSpc>
                <a:spcPct val="94000"/>
              </a:lnSpc>
              <a:spcBef>
                <a:spcPts val="500"/>
              </a:spcBef>
              <a:spcAft>
                <a:spcPts val="0"/>
              </a:spcAft>
              <a:buSzPts val="1600"/>
              <a:buChar char="●"/>
              <a:defRPr sz="1200"/>
            </a:lvl4pPr>
            <a:lvl5pPr indent="-292100" lvl="4" marL="2286000" rtl="0" algn="l">
              <a:lnSpc>
                <a:spcPct val="94000"/>
              </a:lnSpc>
              <a:spcBef>
                <a:spcPts val="500"/>
              </a:spcBef>
              <a:spcAft>
                <a:spcPts val="0"/>
              </a:spcAft>
              <a:buSzPts val="1000"/>
              <a:buChar char="○"/>
              <a:defRPr sz="1000"/>
            </a:lvl5pPr>
            <a:lvl6pPr indent="-311150" lvl="5" marL="2743200" rtl="0" algn="l">
              <a:lnSpc>
                <a:spcPct val="94000"/>
              </a:lnSpc>
              <a:spcBef>
                <a:spcPts val="800"/>
              </a:spcBef>
              <a:spcAft>
                <a:spcPts val="0"/>
              </a:spcAft>
              <a:buSzPts val="1300"/>
              <a:buChar char="■"/>
              <a:defRPr sz="900"/>
            </a:lvl6pPr>
            <a:lvl7pPr indent="-311150" lvl="6" marL="3200400" rtl="0" algn="l">
              <a:lnSpc>
                <a:spcPct val="94000"/>
              </a:lnSpc>
              <a:spcBef>
                <a:spcPts val="800"/>
              </a:spcBef>
              <a:spcAft>
                <a:spcPts val="0"/>
              </a:spcAft>
              <a:buSzPts val="1300"/>
              <a:buChar char="●"/>
              <a:defRPr sz="900"/>
            </a:lvl7pPr>
            <a:lvl8pPr indent="-311150" lvl="7" marL="3657600" rtl="0" algn="l">
              <a:lnSpc>
                <a:spcPct val="94000"/>
              </a:lnSpc>
              <a:spcBef>
                <a:spcPts val="800"/>
              </a:spcBef>
              <a:spcAft>
                <a:spcPts val="0"/>
              </a:spcAft>
              <a:buSzPts val="1300"/>
              <a:buChar char="○"/>
              <a:defRPr sz="900"/>
            </a:lvl8pPr>
            <a:lvl9pPr indent="-311150" lvl="8" marL="4114800" rtl="0" algn="l">
              <a:lnSpc>
                <a:spcPct val="94000"/>
              </a:lnSpc>
              <a:spcBef>
                <a:spcPts val="800"/>
              </a:spcBef>
              <a:spcAft>
                <a:spcPts val="0"/>
              </a:spcAft>
              <a:buSzPts val="1300"/>
              <a:buChar char="■"/>
              <a:defRPr sz="900"/>
            </a:lvl9pPr>
          </a:lstStyle>
          <a:p/>
        </p:txBody>
      </p:sp>
      <p:sp>
        <p:nvSpPr>
          <p:cNvPr id="52" name="Google Shape;52;p13"/>
          <p:cNvSpPr txBox="1"/>
          <p:nvPr>
            <p:ph type="title"/>
          </p:nvPr>
        </p:nvSpPr>
        <p:spPr>
          <a:xfrm>
            <a:off x="685800" y="381793"/>
            <a:ext cx="7772400" cy="2832000"/>
          </a:xfrm>
          <a:prstGeom prst="rect">
            <a:avLst/>
          </a:prstGeom>
          <a:noFill/>
          <a:ln>
            <a:noFill/>
          </a:ln>
        </p:spPr>
        <p:txBody>
          <a:bodyPr anchorCtr="0" anchor="ctr" bIns="50800" lIns="50800" spcFirstLastPara="1" rIns="50800" wrap="square" tIns="50800">
            <a:normAutofit/>
          </a:bodyPr>
          <a:lstStyle>
            <a:lvl1pPr lvl="0" rtl="0" algn="ctr">
              <a:lnSpc>
                <a:spcPct val="94000"/>
              </a:lnSpc>
              <a:spcBef>
                <a:spcPts val="0"/>
              </a:spcBef>
              <a:spcAft>
                <a:spcPts val="0"/>
              </a:spcAft>
              <a:buClr>
                <a:srgbClr val="351C75"/>
              </a:buClr>
              <a:buSzPts val="3600"/>
              <a:buNone/>
              <a:defRPr sz="3600">
                <a:solidFill>
                  <a:srgbClr val="351C75"/>
                </a:solidFill>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53" name="Google Shape;53;p13"/>
          <p:cNvSpPr txBox="1"/>
          <p:nvPr>
            <p:ph idx="12" type="sldNum"/>
          </p:nvPr>
        </p:nvSpPr>
        <p:spPr>
          <a:xfrm rot="94717">
            <a:off x="8549491" y="6498441"/>
            <a:ext cx="228687" cy="240999"/>
          </a:xfrm>
          <a:prstGeom prst="rect">
            <a:avLst/>
          </a:prstGeom>
          <a:noFill/>
          <a:ln>
            <a:noFill/>
          </a:ln>
        </p:spPr>
        <p:txBody>
          <a:bodyPr anchorCtr="0" anchor="t" bIns="50800" lIns="50800" spcFirstLastPara="1" rIns="50800" wrap="square" tIns="50800">
            <a:spAutoFit/>
          </a:bodyPr>
          <a:lstStyle>
            <a:lvl1pPr indent="0" lvl="0"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1pPr>
            <a:lvl2pPr indent="0" lvl="1"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2pPr>
            <a:lvl3pPr indent="0" lvl="2"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3pPr>
            <a:lvl4pPr indent="0" lvl="3"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4pPr>
            <a:lvl5pPr indent="0" lvl="4"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5pPr>
            <a:lvl6pPr indent="0" lvl="5"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6pPr>
            <a:lvl7pPr indent="0" lvl="6"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7pPr>
            <a:lvl8pPr indent="0" lvl="7"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8pPr>
            <a:lvl9pPr indent="0" lvl="8"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0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0-F23 - Title and Content" showMasterSp="0">
  <p:cSld name="480-S15 - Title and Content">
    <p:bg>
      <p:bgPr>
        <a:gradFill>
          <a:gsLst>
            <a:gs pos="0">
              <a:srgbClr val="FDFDC5"/>
            </a:gs>
            <a:gs pos="100000">
              <a:srgbClr val="FFFFFF"/>
            </a:gs>
          </a:gsLst>
          <a:lin ang="16200038" scaled="0"/>
        </a:gradFill>
      </p:bgPr>
    </p:bg>
    <p:spTree>
      <p:nvGrpSpPr>
        <p:cNvPr id="54" name="Shape 54"/>
        <p:cNvGrpSpPr/>
        <p:nvPr/>
      </p:nvGrpSpPr>
      <p:grpSpPr>
        <a:xfrm>
          <a:off x="0" y="0"/>
          <a:ext cx="0" cy="0"/>
          <a:chOff x="0" y="0"/>
          <a:chExt cx="0" cy="0"/>
        </a:xfrm>
      </p:grpSpPr>
      <p:pic>
        <p:nvPicPr>
          <p:cNvPr descr="image2.jpeg" id="55" name="Google Shape;55;p14"/>
          <p:cNvPicPr preferRelativeResize="0"/>
          <p:nvPr/>
        </p:nvPicPr>
        <p:blipFill rotWithShape="1">
          <a:blip r:embed="rId2">
            <a:alphaModFix/>
          </a:blip>
          <a:srcRect b="0" l="0" r="0" t="0"/>
          <a:stretch/>
        </p:blipFill>
        <p:spPr>
          <a:xfrm>
            <a:off x="7354823" y="5791200"/>
            <a:ext cx="2313809" cy="1638300"/>
          </a:xfrm>
          <a:prstGeom prst="rect">
            <a:avLst/>
          </a:prstGeom>
          <a:noFill/>
          <a:ln>
            <a:noFill/>
          </a:ln>
        </p:spPr>
      </p:pic>
      <p:grpSp>
        <p:nvGrpSpPr>
          <p:cNvPr id="56" name="Google Shape;56;p14"/>
          <p:cNvGrpSpPr/>
          <p:nvPr/>
        </p:nvGrpSpPr>
        <p:grpSpPr>
          <a:xfrm>
            <a:off x="12699" y="6362700"/>
            <a:ext cx="1341300" cy="495300"/>
            <a:chOff x="0" y="0"/>
            <a:chExt cx="1341300" cy="495300"/>
          </a:xfrm>
        </p:grpSpPr>
        <p:pic>
          <p:nvPicPr>
            <p:cNvPr descr="image1.png" id="57" name="Google Shape;57;p14"/>
            <p:cNvPicPr preferRelativeResize="0"/>
            <p:nvPr/>
          </p:nvPicPr>
          <p:blipFill rotWithShape="1">
            <a:blip r:embed="rId3">
              <a:alphaModFix/>
            </a:blip>
            <a:srcRect b="0" l="0" r="0" t="0"/>
            <a:stretch/>
          </p:blipFill>
          <p:spPr>
            <a:xfrm>
              <a:off x="12700" y="90487"/>
              <a:ext cx="1303339" cy="377826"/>
            </a:xfrm>
            <a:prstGeom prst="rect">
              <a:avLst/>
            </a:prstGeom>
            <a:noFill/>
            <a:ln>
              <a:noFill/>
            </a:ln>
          </p:spPr>
        </p:pic>
        <p:sp>
          <p:nvSpPr>
            <p:cNvPr id="58" name="Google Shape;58;p14"/>
            <p:cNvSpPr/>
            <p:nvPr/>
          </p:nvSpPr>
          <p:spPr>
            <a:xfrm>
              <a:off x="0" y="0"/>
              <a:ext cx="1341300" cy="495300"/>
            </a:xfrm>
            <a:prstGeom prst="rect">
              <a:avLst/>
            </a:prstGeom>
            <a:solidFill>
              <a:srgbClr val="F8FC84">
                <a:alpha val="47840"/>
              </a:srgbClr>
            </a:solidFill>
            <a:ln cap="flat" cmpd="sng" w="9525">
              <a:solidFill>
                <a:srgbClr val="000000">
                  <a:alpha val="47840"/>
                </a:srgbClr>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400"/>
                <a:buFont typeface="Source Sans Pro"/>
                <a:buNone/>
              </a:pPr>
              <a:r>
                <a:t/>
              </a:r>
              <a:endParaRPr b="0" i="0" sz="3400" u="none" cap="none" strike="noStrike">
                <a:solidFill>
                  <a:srgbClr val="FFFFFF"/>
                </a:solidFill>
                <a:latin typeface="Source Sans Pro"/>
                <a:ea typeface="Source Sans Pro"/>
                <a:cs typeface="Source Sans Pro"/>
                <a:sym typeface="Source Sans Pro"/>
              </a:endParaRPr>
            </a:p>
          </p:txBody>
        </p:sp>
      </p:grpSp>
      <p:sp>
        <p:nvSpPr>
          <p:cNvPr id="59" name="Google Shape;59;p14"/>
          <p:cNvSpPr txBox="1"/>
          <p:nvPr/>
        </p:nvSpPr>
        <p:spPr>
          <a:xfrm>
            <a:off x="3069431" y="6553596"/>
            <a:ext cx="2984400" cy="200100"/>
          </a:xfrm>
          <a:prstGeom prst="rect">
            <a:avLst/>
          </a:prstGeom>
          <a:noFill/>
          <a:ln>
            <a:noFill/>
          </a:ln>
        </p:spPr>
        <p:txBody>
          <a:bodyPr anchorCtr="0" anchor="ctr" bIns="38100" lIns="38100" spcFirstLastPara="1" rIns="38100" wrap="square" tIns="38100">
            <a:spAutoFit/>
          </a:bodyPr>
          <a:lstStyle/>
          <a:p>
            <a:pPr indent="0" lvl="0" marL="0" marR="0" rtl="0" algn="ctr">
              <a:lnSpc>
                <a:spcPct val="100000"/>
              </a:lnSpc>
              <a:spcBef>
                <a:spcPts val="0"/>
              </a:spcBef>
              <a:spcAft>
                <a:spcPts val="0"/>
              </a:spcAft>
              <a:buClr>
                <a:srgbClr val="80C4DF"/>
              </a:buClr>
              <a:buSzPts val="800"/>
              <a:buFont typeface="Source Sans Pro"/>
              <a:buNone/>
            </a:pPr>
            <a:r>
              <a:rPr b="0" i="0" lang="en-US" sz="800" u="none" cap="none" strike="noStrike">
                <a:solidFill>
                  <a:srgbClr val="80C4DF"/>
                </a:solidFill>
                <a:latin typeface="Source Sans Pro"/>
                <a:ea typeface="Source Sans Pro"/>
                <a:cs typeface="Source Sans Pro"/>
                <a:sym typeface="Source Sans Pro"/>
              </a:rPr>
              <a:t>© Franz J. Kurfess</a:t>
            </a:r>
            <a:endParaRPr/>
          </a:p>
        </p:txBody>
      </p:sp>
      <p:sp>
        <p:nvSpPr>
          <p:cNvPr id="60" name="Google Shape;60;p14"/>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lvl1pPr lvl="0" marR="0" rtl="0" algn="ctr">
              <a:lnSpc>
                <a:spcPct val="100000"/>
              </a:lnSpc>
              <a:spcBef>
                <a:spcPts val="0"/>
              </a:spcBef>
              <a:spcAft>
                <a:spcPts val="0"/>
              </a:spcAft>
              <a:buClr>
                <a:srgbClr val="29708A"/>
              </a:buClr>
              <a:buSzPts val="4000"/>
              <a:buFont typeface="Helvetica Neue"/>
              <a:buNone/>
              <a:defRPr sz="4000">
                <a:solidFill>
                  <a:srgbClr val="29708A"/>
                </a:solidFill>
                <a:latin typeface="Helvetica Neue"/>
                <a:ea typeface="Helvetica Neue"/>
                <a:cs typeface="Helvetica Neue"/>
                <a:sym typeface="Helvetica Neue"/>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61" name="Google Shape;61;p14"/>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lvl1pPr indent="-314325" lvl="0" marL="457200" rtl="0" algn="l">
              <a:lnSpc>
                <a:spcPct val="90000"/>
              </a:lnSpc>
              <a:spcBef>
                <a:spcPts val="2000"/>
              </a:spcBef>
              <a:spcAft>
                <a:spcPts val="0"/>
              </a:spcAft>
              <a:buClr>
                <a:srgbClr val="0000FF"/>
              </a:buClr>
              <a:buSzPts val="1350"/>
              <a:buFont typeface="Arial Rounded"/>
              <a:buChar char="●"/>
              <a:defRPr sz="1800">
                <a:solidFill>
                  <a:srgbClr val="0000FF"/>
                </a:solidFill>
                <a:latin typeface="Arial Rounded"/>
                <a:ea typeface="Arial Rounded"/>
                <a:cs typeface="Arial Rounded"/>
                <a:sym typeface="Arial Rounded"/>
              </a:defRPr>
            </a:lvl1pPr>
            <a:lvl2pPr indent="-304800" lvl="1" marL="914400" rtl="0" algn="l">
              <a:lnSpc>
                <a:spcPct val="90000"/>
              </a:lnSpc>
              <a:spcBef>
                <a:spcPts val="600"/>
              </a:spcBef>
              <a:spcAft>
                <a:spcPts val="0"/>
              </a:spcAft>
              <a:buClr>
                <a:srgbClr val="FF7E79"/>
              </a:buClr>
              <a:buSzPts val="1200"/>
              <a:buFont typeface="Source Sans Pro"/>
              <a:buChar char=""/>
              <a:defRPr sz="1600">
                <a:solidFill>
                  <a:srgbClr val="0042AA"/>
                </a:solidFill>
                <a:latin typeface="Source Sans Pro"/>
                <a:ea typeface="Source Sans Pro"/>
                <a:cs typeface="Source Sans Pro"/>
                <a:sym typeface="Source Sans Pro"/>
              </a:defRPr>
            </a:lvl2pPr>
            <a:lvl3pPr indent="-295275" lvl="2" marL="1371600" rtl="0" algn="l">
              <a:lnSpc>
                <a:spcPct val="90000"/>
              </a:lnSpc>
              <a:spcBef>
                <a:spcPts val="600"/>
              </a:spcBef>
              <a:spcAft>
                <a:spcPts val="0"/>
              </a:spcAft>
              <a:buClr>
                <a:srgbClr val="FF9300"/>
              </a:buClr>
              <a:buSzPts val="1050"/>
              <a:buFont typeface="Source Sans Pro"/>
              <a:buChar char=""/>
              <a:defRPr sz="1400">
                <a:solidFill>
                  <a:srgbClr val="0056D6"/>
                </a:solidFill>
                <a:latin typeface="Source Sans Pro"/>
                <a:ea typeface="Source Sans Pro"/>
                <a:cs typeface="Source Sans Pro"/>
                <a:sym typeface="Source Sans Pro"/>
              </a:defRPr>
            </a:lvl3pPr>
            <a:lvl4pPr indent="-285750" lvl="3" marL="1828800" rtl="0" algn="l">
              <a:lnSpc>
                <a:spcPct val="90000"/>
              </a:lnSpc>
              <a:spcBef>
                <a:spcPts val="600"/>
              </a:spcBef>
              <a:spcAft>
                <a:spcPts val="0"/>
              </a:spcAft>
              <a:buClr>
                <a:srgbClr val="FFD479"/>
              </a:buClr>
              <a:buSzPts val="900"/>
              <a:buFont typeface="Source Sans Pro"/>
              <a:buChar char=""/>
              <a:defRPr sz="1200">
                <a:solidFill>
                  <a:srgbClr val="006D8F"/>
                </a:solidFill>
                <a:latin typeface="Source Sans Pro"/>
                <a:ea typeface="Source Sans Pro"/>
                <a:cs typeface="Source Sans Pro"/>
                <a:sym typeface="Source Sans Pro"/>
              </a:defRPr>
            </a:lvl4pPr>
            <a:lvl5pPr indent="-280987" lvl="4" marL="2286000" rtl="0" algn="l">
              <a:lnSpc>
                <a:spcPct val="90000"/>
              </a:lnSpc>
              <a:spcBef>
                <a:spcPts val="600"/>
              </a:spcBef>
              <a:spcAft>
                <a:spcPts val="0"/>
              </a:spcAft>
              <a:buClr>
                <a:srgbClr val="FFFC79"/>
              </a:buClr>
              <a:buSzPts val="825"/>
              <a:buFont typeface="Source Sans Pro"/>
              <a:buChar char=""/>
              <a:defRPr sz="1100">
                <a:solidFill>
                  <a:srgbClr val="00A3D7"/>
                </a:solidFill>
                <a:latin typeface="Source Sans Pro"/>
                <a:ea typeface="Source Sans Pro"/>
                <a:cs typeface="Source Sans Pro"/>
                <a:sym typeface="Source Sans Pro"/>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62" name="Google Shape;62;p14"/>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lvl1pPr indent="0" lvl="0"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1pPr>
            <a:lvl2pPr indent="0" lvl="1"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2pPr>
            <a:lvl3pPr indent="0" lvl="2"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3pPr>
            <a:lvl4pPr indent="0" lvl="3"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4pPr>
            <a:lvl5pPr indent="0" lvl="4"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5pPr>
            <a:lvl6pPr indent="0" lvl="5"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6pPr>
            <a:lvl7pPr indent="0" lvl="6"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7pPr>
            <a:lvl8pPr indent="0" lvl="7"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8pPr>
            <a:lvl9pPr indent="0" lvl="8"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000">
              <a:solidFill>
                <a:schemeClr val="dk2"/>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showMasterSp="0">
  <p:cSld name="1_Default Design">
    <p:spTree>
      <p:nvGrpSpPr>
        <p:cNvPr id="63" name="Shape 63"/>
        <p:cNvGrpSpPr/>
        <p:nvPr/>
      </p:nvGrpSpPr>
      <p:grpSpPr>
        <a:xfrm>
          <a:off x="0" y="0"/>
          <a:ext cx="0" cy="0"/>
          <a:chOff x="0" y="0"/>
          <a:chExt cx="0" cy="0"/>
        </a:xfrm>
      </p:grpSpPr>
      <p:pic>
        <p:nvPicPr>
          <p:cNvPr descr="picture.png" id="64" name="Google Shape;64;p15"/>
          <p:cNvPicPr preferRelativeResize="0"/>
          <p:nvPr/>
        </p:nvPicPr>
        <p:blipFill rotWithShape="1">
          <a:blip r:embed="rId2">
            <a:alphaModFix/>
          </a:blip>
          <a:srcRect b="0" l="0" r="0" t="0"/>
          <a:stretch/>
        </p:blipFill>
        <p:spPr>
          <a:xfrm>
            <a:off x="-76200" y="-76200"/>
            <a:ext cx="9296400" cy="7010400"/>
          </a:xfrm>
          <a:prstGeom prst="rect">
            <a:avLst/>
          </a:prstGeom>
          <a:noFill/>
          <a:ln>
            <a:noFill/>
          </a:ln>
        </p:spPr>
      </p:pic>
      <p:pic>
        <p:nvPicPr>
          <p:cNvPr descr="image.png" id="65" name="Google Shape;65;p15"/>
          <p:cNvPicPr preferRelativeResize="0"/>
          <p:nvPr/>
        </p:nvPicPr>
        <p:blipFill rotWithShape="1">
          <a:blip r:embed="rId3">
            <a:alphaModFix/>
          </a:blip>
          <a:srcRect b="0" l="0" r="0" t="0"/>
          <a:stretch/>
        </p:blipFill>
        <p:spPr>
          <a:xfrm>
            <a:off x="3784600" y="3357562"/>
            <a:ext cx="1422400" cy="1498601"/>
          </a:xfrm>
          <a:prstGeom prst="rect">
            <a:avLst/>
          </a:prstGeom>
          <a:noFill/>
          <a:ln>
            <a:noFill/>
          </a:ln>
        </p:spPr>
      </p:pic>
      <p:sp>
        <p:nvSpPr>
          <p:cNvPr id="66" name="Google Shape;66;p15"/>
          <p:cNvSpPr txBox="1"/>
          <p:nvPr/>
        </p:nvSpPr>
        <p:spPr>
          <a:xfrm>
            <a:off x="6732587" y="6383337"/>
            <a:ext cx="2146200" cy="287400"/>
          </a:xfrm>
          <a:prstGeom prst="rect">
            <a:avLst/>
          </a:prstGeom>
          <a:noFill/>
          <a:ln>
            <a:noFill/>
          </a:ln>
        </p:spPr>
        <p:txBody>
          <a:bodyPr anchorCtr="0" anchor="t" bIns="50800" lIns="50800" spcFirstLastPara="1" rIns="50800" wrap="square" tIns="50800">
            <a:spAutoFit/>
          </a:bodyPr>
          <a:lstStyle/>
          <a:p>
            <a:pPr indent="0" lvl="0" marL="40638" marR="40638"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sp>
        <p:nvSpPr>
          <p:cNvPr id="67" name="Google Shape;67;p15"/>
          <p:cNvSpPr txBox="1"/>
          <p:nvPr>
            <p:ph type="title"/>
          </p:nvPr>
        </p:nvSpPr>
        <p:spPr>
          <a:xfrm>
            <a:off x="457200" y="92074"/>
            <a:ext cx="8229600" cy="1508100"/>
          </a:xfrm>
          <a:prstGeom prst="rect">
            <a:avLst/>
          </a:prstGeom>
          <a:noFill/>
          <a:ln>
            <a:noFill/>
          </a:ln>
        </p:spPr>
        <p:txBody>
          <a:bodyPr anchorCtr="0" anchor="ctr" bIns="50800" lIns="50800" spcFirstLastPara="1" rIns="50800" wrap="square" tIns="50800">
            <a:noAutofit/>
          </a:bodyPr>
          <a:lstStyle>
            <a:lvl1pPr lvl="0" marR="40638" rtl="0" algn="ctr">
              <a:lnSpc>
                <a:spcPct val="100000"/>
              </a:lnSpc>
              <a:spcBef>
                <a:spcPts val="0"/>
              </a:spcBef>
              <a:spcAft>
                <a:spcPts val="0"/>
              </a:spcAft>
              <a:buClr>
                <a:srgbClr val="5C3F78"/>
              </a:buClr>
              <a:buSzPts val="4000"/>
              <a:buFont typeface="Verdana"/>
              <a:buNone/>
              <a:defRPr b="0" sz="4000">
                <a:solidFill>
                  <a:srgbClr val="5C3F78"/>
                </a:solidFill>
                <a:latin typeface="Verdana"/>
                <a:ea typeface="Verdana"/>
                <a:cs typeface="Verdana"/>
                <a:sym typeface="Verdana"/>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68" name="Google Shape;68;p15"/>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lvl1pPr indent="-431800" lvl="0" marL="457200" marR="40638" rtl="0" algn="l">
              <a:lnSpc>
                <a:spcPct val="100000"/>
              </a:lnSpc>
              <a:spcBef>
                <a:spcPts val="700"/>
              </a:spcBef>
              <a:spcAft>
                <a:spcPts val="0"/>
              </a:spcAft>
              <a:buClr>
                <a:srgbClr val="0085CC"/>
              </a:buClr>
              <a:buSzPts val="3200"/>
              <a:buFont typeface="Verdana"/>
              <a:buChar char="•"/>
              <a:defRPr sz="3200">
                <a:solidFill>
                  <a:srgbClr val="0085CC"/>
                </a:solidFill>
                <a:latin typeface="Verdana"/>
                <a:ea typeface="Verdana"/>
                <a:cs typeface="Verdana"/>
                <a:sym typeface="Verdana"/>
              </a:defRPr>
            </a:lvl1pPr>
            <a:lvl2pPr indent="-406400" lvl="1" marL="914400" marR="40638" rtl="0" algn="l">
              <a:lnSpc>
                <a:spcPct val="100000"/>
              </a:lnSpc>
              <a:spcBef>
                <a:spcPts val="600"/>
              </a:spcBef>
              <a:spcAft>
                <a:spcPts val="0"/>
              </a:spcAft>
              <a:buClr>
                <a:srgbClr val="000000"/>
              </a:buClr>
              <a:buSzPts val="2800"/>
              <a:buFont typeface="Verdana"/>
              <a:buChar char="○"/>
              <a:defRPr sz="2800">
                <a:latin typeface="Verdana"/>
                <a:ea typeface="Verdana"/>
                <a:cs typeface="Verdana"/>
                <a:sym typeface="Verdana"/>
              </a:defRPr>
            </a:lvl2pPr>
            <a:lvl3pPr indent="-381000" lvl="2" marL="1371600" marR="40638" rtl="0" algn="l">
              <a:lnSpc>
                <a:spcPct val="100000"/>
              </a:lnSpc>
              <a:spcBef>
                <a:spcPts val="500"/>
              </a:spcBef>
              <a:spcAft>
                <a:spcPts val="0"/>
              </a:spcAft>
              <a:buClr>
                <a:srgbClr val="000000"/>
              </a:buClr>
              <a:buSzPts val="2400"/>
              <a:buFont typeface="Verdana"/>
              <a:buChar char="■"/>
              <a:defRPr sz="2400">
                <a:latin typeface="Verdana"/>
                <a:ea typeface="Verdana"/>
                <a:cs typeface="Verdana"/>
                <a:sym typeface="Verdana"/>
              </a:defRPr>
            </a:lvl3pPr>
            <a:lvl4pPr indent="-355600" lvl="3" marL="1828800" marR="40638" rtl="0" algn="l">
              <a:lnSpc>
                <a:spcPct val="100000"/>
              </a:lnSpc>
              <a:spcBef>
                <a:spcPts val="400"/>
              </a:spcBef>
              <a:spcAft>
                <a:spcPts val="0"/>
              </a:spcAft>
              <a:buClr>
                <a:srgbClr val="000000"/>
              </a:buClr>
              <a:buSzPts val="2000"/>
              <a:buFont typeface="Verdana"/>
              <a:buChar char="●"/>
              <a:defRPr sz="2000">
                <a:latin typeface="Verdana"/>
                <a:ea typeface="Verdana"/>
                <a:cs typeface="Verdana"/>
                <a:sym typeface="Verdana"/>
              </a:defRPr>
            </a:lvl4pPr>
            <a:lvl5pPr indent="-355600" lvl="4" marL="2286000" marR="40638" rtl="0" algn="l">
              <a:lnSpc>
                <a:spcPct val="100000"/>
              </a:lnSpc>
              <a:spcBef>
                <a:spcPts val="400"/>
              </a:spcBef>
              <a:spcAft>
                <a:spcPts val="0"/>
              </a:spcAft>
              <a:buClr>
                <a:srgbClr val="000000"/>
              </a:buClr>
              <a:buSzPts val="2000"/>
              <a:buFont typeface="Verdana"/>
              <a:buChar char="○"/>
              <a:defRPr sz="2000">
                <a:latin typeface="Verdana"/>
                <a:ea typeface="Verdana"/>
                <a:cs typeface="Verdana"/>
                <a:sym typeface="Verdana"/>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69" name="Google Shape;69;p15"/>
          <p:cNvSpPr txBox="1"/>
          <p:nvPr>
            <p:ph idx="12" type="sldNum"/>
          </p:nvPr>
        </p:nvSpPr>
        <p:spPr>
          <a:xfrm>
            <a:off x="4345334" y="6388100"/>
            <a:ext cx="453300" cy="4719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1pPr>
            <a:lvl2pPr indent="0" lvl="1"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2pPr>
            <a:lvl3pPr indent="0" lvl="2"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3pPr>
            <a:lvl4pPr indent="0" lvl="3"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4pPr>
            <a:lvl5pPr indent="0" lvl="4"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5pPr>
            <a:lvl6pPr indent="0" lvl="5"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6pPr>
            <a:lvl7pPr indent="0" lvl="6"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7pPr>
            <a:lvl8pPr indent="0" lvl="7"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8pPr>
            <a:lvl9pPr indent="0" lvl="8"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00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0-F23 - Title and Content 2 Columns" showMasterSp="0">
  <p:cSld name="480-S15 - Title and Content 2 Columns">
    <p:bg>
      <p:bgPr>
        <a:gradFill>
          <a:gsLst>
            <a:gs pos="0">
              <a:srgbClr val="FDFDC5"/>
            </a:gs>
            <a:gs pos="100000">
              <a:srgbClr val="FFFFFF"/>
            </a:gs>
          </a:gsLst>
          <a:lin ang="16200038" scaled="0"/>
        </a:gradFill>
      </p:bgPr>
    </p:bg>
    <p:spTree>
      <p:nvGrpSpPr>
        <p:cNvPr id="70" name="Shape 70"/>
        <p:cNvGrpSpPr/>
        <p:nvPr/>
      </p:nvGrpSpPr>
      <p:grpSpPr>
        <a:xfrm>
          <a:off x="0" y="0"/>
          <a:ext cx="0" cy="0"/>
          <a:chOff x="0" y="0"/>
          <a:chExt cx="0" cy="0"/>
        </a:xfrm>
      </p:grpSpPr>
      <p:pic>
        <p:nvPicPr>
          <p:cNvPr descr="image2.jpeg" id="71" name="Google Shape;71;p16"/>
          <p:cNvPicPr preferRelativeResize="0"/>
          <p:nvPr/>
        </p:nvPicPr>
        <p:blipFill rotWithShape="1">
          <a:blip r:embed="rId2">
            <a:alphaModFix/>
          </a:blip>
          <a:srcRect b="0" l="0" r="0" t="0"/>
          <a:stretch/>
        </p:blipFill>
        <p:spPr>
          <a:xfrm>
            <a:off x="7354823" y="5791200"/>
            <a:ext cx="2313809" cy="1638300"/>
          </a:xfrm>
          <a:prstGeom prst="rect">
            <a:avLst/>
          </a:prstGeom>
          <a:noFill/>
          <a:ln>
            <a:noFill/>
          </a:ln>
        </p:spPr>
      </p:pic>
      <p:grpSp>
        <p:nvGrpSpPr>
          <p:cNvPr id="72" name="Google Shape;72;p16"/>
          <p:cNvGrpSpPr/>
          <p:nvPr/>
        </p:nvGrpSpPr>
        <p:grpSpPr>
          <a:xfrm>
            <a:off x="12699" y="6362700"/>
            <a:ext cx="1341300" cy="495300"/>
            <a:chOff x="0" y="0"/>
            <a:chExt cx="1341300" cy="495300"/>
          </a:xfrm>
        </p:grpSpPr>
        <p:pic>
          <p:nvPicPr>
            <p:cNvPr descr="image1.png" id="73" name="Google Shape;73;p16"/>
            <p:cNvPicPr preferRelativeResize="0"/>
            <p:nvPr/>
          </p:nvPicPr>
          <p:blipFill rotWithShape="1">
            <a:blip r:embed="rId3">
              <a:alphaModFix/>
            </a:blip>
            <a:srcRect b="0" l="0" r="0" t="0"/>
            <a:stretch/>
          </p:blipFill>
          <p:spPr>
            <a:xfrm>
              <a:off x="12700" y="90487"/>
              <a:ext cx="1303339" cy="377826"/>
            </a:xfrm>
            <a:prstGeom prst="rect">
              <a:avLst/>
            </a:prstGeom>
            <a:noFill/>
            <a:ln>
              <a:noFill/>
            </a:ln>
          </p:spPr>
        </p:pic>
        <p:sp>
          <p:nvSpPr>
            <p:cNvPr id="74" name="Google Shape;74;p16"/>
            <p:cNvSpPr/>
            <p:nvPr/>
          </p:nvSpPr>
          <p:spPr>
            <a:xfrm>
              <a:off x="0" y="0"/>
              <a:ext cx="1341300" cy="495300"/>
            </a:xfrm>
            <a:prstGeom prst="rect">
              <a:avLst/>
            </a:prstGeom>
            <a:solidFill>
              <a:srgbClr val="F8FC84">
                <a:alpha val="47840"/>
              </a:srgbClr>
            </a:solidFill>
            <a:ln cap="flat" cmpd="sng" w="9525">
              <a:solidFill>
                <a:srgbClr val="000000">
                  <a:alpha val="47840"/>
                </a:srgbClr>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400"/>
                <a:buFont typeface="Source Sans Pro"/>
                <a:buNone/>
              </a:pPr>
              <a:r>
                <a:t/>
              </a:r>
              <a:endParaRPr b="0" i="0" sz="3400" u="none" cap="none" strike="noStrike">
                <a:solidFill>
                  <a:srgbClr val="FFFFFF"/>
                </a:solidFill>
                <a:latin typeface="Source Sans Pro"/>
                <a:ea typeface="Source Sans Pro"/>
                <a:cs typeface="Source Sans Pro"/>
                <a:sym typeface="Source Sans Pro"/>
              </a:endParaRPr>
            </a:p>
          </p:txBody>
        </p:sp>
      </p:grpSp>
      <p:sp>
        <p:nvSpPr>
          <p:cNvPr id="75" name="Google Shape;75;p16"/>
          <p:cNvSpPr txBox="1"/>
          <p:nvPr/>
        </p:nvSpPr>
        <p:spPr>
          <a:xfrm>
            <a:off x="3069431" y="6553596"/>
            <a:ext cx="2984400" cy="200100"/>
          </a:xfrm>
          <a:prstGeom prst="rect">
            <a:avLst/>
          </a:prstGeom>
          <a:noFill/>
          <a:ln>
            <a:noFill/>
          </a:ln>
        </p:spPr>
        <p:txBody>
          <a:bodyPr anchorCtr="0" anchor="ctr" bIns="38100" lIns="38100" spcFirstLastPara="1" rIns="38100" wrap="square" tIns="38100">
            <a:spAutoFit/>
          </a:bodyPr>
          <a:lstStyle/>
          <a:p>
            <a:pPr indent="0" lvl="0" marL="0" marR="0" rtl="0" algn="ctr">
              <a:lnSpc>
                <a:spcPct val="100000"/>
              </a:lnSpc>
              <a:spcBef>
                <a:spcPts val="0"/>
              </a:spcBef>
              <a:spcAft>
                <a:spcPts val="0"/>
              </a:spcAft>
              <a:buClr>
                <a:srgbClr val="80C4DF"/>
              </a:buClr>
              <a:buSzPts val="800"/>
              <a:buFont typeface="Source Sans Pro"/>
              <a:buNone/>
            </a:pPr>
            <a:r>
              <a:rPr b="0" i="0" lang="en-US" sz="800" u="none" cap="none" strike="noStrike">
                <a:solidFill>
                  <a:srgbClr val="80C4DF"/>
                </a:solidFill>
                <a:latin typeface="Source Sans Pro"/>
                <a:ea typeface="Source Sans Pro"/>
                <a:cs typeface="Source Sans Pro"/>
                <a:sym typeface="Source Sans Pro"/>
              </a:rPr>
              <a:t>© Franz J. Kurfess</a:t>
            </a:r>
            <a:endParaRPr/>
          </a:p>
        </p:txBody>
      </p:sp>
      <p:sp>
        <p:nvSpPr>
          <p:cNvPr id="76" name="Google Shape;76;p16"/>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lvl1pPr lvl="0" marR="0" rtl="0" algn="ctr">
              <a:lnSpc>
                <a:spcPct val="100000"/>
              </a:lnSpc>
              <a:spcBef>
                <a:spcPts val="0"/>
              </a:spcBef>
              <a:spcAft>
                <a:spcPts val="0"/>
              </a:spcAft>
              <a:buClr>
                <a:srgbClr val="29708A"/>
              </a:buClr>
              <a:buSzPts val="4000"/>
              <a:buFont typeface="Helvetica Neue"/>
              <a:buNone/>
              <a:defRPr sz="4000">
                <a:solidFill>
                  <a:srgbClr val="29708A"/>
                </a:solidFill>
                <a:latin typeface="Helvetica Neue"/>
                <a:ea typeface="Helvetica Neue"/>
                <a:cs typeface="Helvetica Neue"/>
                <a:sym typeface="Helvetica Neue"/>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77" name="Google Shape;77;p16"/>
          <p:cNvSpPr txBox="1"/>
          <p:nvPr>
            <p:ph idx="1" type="body"/>
          </p:nvPr>
        </p:nvSpPr>
        <p:spPr>
          <a:xfrm>
            <a:off x="550856" y="1552200"/>
            <a:ext cx="4029900" cy="4835700"/>
          </a:xfrm>
          <a:prstGeom prst="rect">
            <a:avLst/>
          </a:prstGeom>
          <a:noFill/>
          <a:ln>
            <a:noFill/>
          </a:ln>
        </p:spPr>
        <p:txBody>
          <a:bodyPr anchorCtr="0" anchor="t" bIns="38100" lIns="38100" spcFirstLastPara="1" rIns="38100" wrap="square" tIns="38100">
            <a:normAutofit/>
          </a:bodyPr>
          <a:lstStyle>
            <a:lvl1pPr indent="-314325" lvl="0" marL="457200" rtl="0" algn="l">
              <a:lnSpc>
                <a:spcPct val="90000"/>
              </a:lnSpc>
              <a:spcBef>
                <a:spcPts val="2000"/>
              </a:spcBef>
              <a:spcAft>
                <a:spcPts val="0"/>
              </a:spcAft>
              <a:buClr>
                <a:srgbClr val="0000FF"/>
              </a:buClr>
              <a:buSzPts val="1350"/>
              <a:buFont typeface="Arial"/>
              <a:buChar char="●"/>
              <a:defRPr sz="1800">
                <a:solidFill>
                  <a:srgbClr val="0000FF"/>
                </a:solidFill>
                <a:latin typeface="Arial Rounded"/>
                <a:ea typeface="Arial Rounded"/>
                <a:cs typeface="Arial Rounded"/>
                <a:sym typeface="Arial Rounded"/>
              </a:defRPr>
            </a:lvl1pPr>
            <a:lvl2pPr indent="-304800" lvl="1" marL="914400" rtl="0" algn="l">
              <a:lnSpc>
                <a:spcPct val="90000"/>
              </a:lnSpc>
              <a:spcBef>
                <a:spcPts val="600"/>
              </a:spcBef>
              <a:spcAft>
                <a:spcPts val="0"/>
              </a:spcAft>
              <a:buClr>
                <a:srgbClr val="FF7E79"/>
              </a:buClr>
              <a:buSzPts val="1200"/>
              <a:buFont typeface="Source Sans Pro"/>
              <a:buChar char=""/>
              <a:defRPr sz="1600">
                <a:solidFill>
                  <a:srgbClr val="0042AA"/>
                </a:solidFill>
                <a:latin typeface="Source Sans Pro"/>
                <a:ea typeface="Source Sans Pro"/>
                <a:cs typeface="Source Sans Pro"/>
                <a:sym typeface="Source Sans Pro"/>
              </a:defRPr>
            </a:lvl2pPr>
            <a:lvl3pPr indent="-295275" lvl="2" marL="1371600" rtl="0" algn="l">
              <a:lnSpc>
                <a:spcPct val="90000"/>
              </a:lnSpc>
              <a:spcBef>
                <a:spcPts val="600"/>
              </a:spcBef>
              <a:spcAft>
                <a:spcPts val="0"/>
              </a:spcAft>
              <a:buClr>
                <a:srgbClr val="FF9300"/>
              </a:buClr>
              <a:buSzPts val="1050"/>
              <a:buFont typeface="Source Sans Pro"/>
              <a:buChar char=""/>
              <a:defRPr sz="1400">
                <a:solidFill>
                  <a:srgbClr val="0056D6"/>
                </a:solidFill>
                <a:latin typeface="Source Sans Pro"/>
                <a:ea typeface="Source Sans Pro"/>
                <a:cs typeface="Source Sans Pro"/>
                <a:sym typeface="Source Sans Pro"/>
              </a:defRPr>
            </a:lvl3pPr>
            <a:lvl4pPr indent="-285750" lvl="3" marL="1828800" rtl="0" algn="l">
              <a:lnSpc>
                <a:spcPct val="90000"/>
              </a:lnSpc>
              <a:spcBef>
                <a:spcPts val="600"/>
              </a:spcBef>
              <a:spcAft>
                <a:spcPts val="0"/>
              </a:spcAft>
              <a:buClr>
                <a:srgbClr val="FFD479"/>
              </a:buClr>
              <a:buSzPts val="900"/>
              <a:buFont typeface="Source Sans Pro"/>
              <a:buChar char=""/>
              <a:defRPr sz="1200">
                <a:solidFill>
                  <a:srgbClr val="006D8F"/>
                </a:solidFill>
                <a:latin typeface="Source Sans Pro"/>
                <a:ea typeface="Source Sans Pro"/>
                <a:cs typeface="Source Sans Pro"/>
                <a:sym typeface="Source Sans Pro"/>
              </a:defRPr>
            </a:lvl4pPr>
            <a:lvl5pPr indent="-280987" lvl="4" marL="2286000" rtl="0" algn="l">
              <a:lnSpc>
                <a:spcPct val="90000"/>
              </a:lnSpc>
              <a:spcBef>
                <a:spcPts val="600"/>
              </a:spcBef>
              <a:spcAft>
                <a:spcPts val="0"/>
              </a:spcAft>
              <a:buClr>
                <a:srgbClr val="FFFC79"/>
              </a:buClr>
              <a:buSzPts val="825"/>
              <a:buFont typeface="Source Sans Pro"/>
              <a:buChar char=""/>
              <a:defRPr sz="1100">
                <a:solidFill>
                  <a:srgbClr val="00A3D7"/>
                </a:solidFill>
                <a:latin typeface="Source Sans Pro"/>
                <a:ea typeface="Source Sans Pro"/>
                <a:cs typeface="Source Sans Pro"/>
                <a:sym typeface="Source Sans Pro"/>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78" name="Google Shape;78;p16"/>
          <p:cNvSpPr txBox="1"/>
          <p:nvPr>
            <p:ph idx="12" type="sldNum"/>
          </p:nvPr>
        </p:nvSpPr>
        <p:spPr>
          <a:xfrm rot="5492">
            <a:off x="8897089" y="6529261"/>
            <a:ext cx="187800" cy="184800"/>
          </a:xfrm>
          <a:prstGeom prst="rect">
            <a:avLst/>
          </a:prstGeom>
          <a:solidFill>
            <a:srgbClr val="FFFB00"/>
          </a:solidFill>
          <a:ln>
            <a:noFill/>
          </a:ln>
        </p:spPr>
        <p:txBody>
          <a:bodyPr anchorCtr="0" anchor="t" bIns="38100" lIns="38100" spcFirstLastPara="1" rIns="38100" wrap="square" tIns="38100">
            <a:spAutoFit/>
          </a:bodyPr>
          <a:lstStyle>
            <a:lvl1pPr indent="0" lvl="0"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1pPr>
            <a:lvl2pPr indent="0" lvl="1"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2pPr>
            <a:lvl3pPr indent="0" lvl="2"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3pPr>
            <a:lvl4pPr indent="0" lvl="3"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4pPr>
            <a:lvl5pPr indent="0" lvl="4"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5pPr>
            <a:lvl6pPr indent="0" lvl="5"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6pPr>
            <a:lvl7pPr indent="0" lvl="6"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7pPr>
            <a:lvl8pPr indent="0" lvl="7"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8pPr>
            <a:lvl9pPr indent="0" lvl="8"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4-W16 - Title and Content" showMasterSp="0">
  <p:cSld name="484-W16 - Title and Content">
    <p:bg>
      <p:bgPr>
        <a:gradFill>
          <a:gsLst>
            <a:gs pos="0">
              <a:srgbClr val="FDFDC5"/>
            </a:gs>
            <a:gs pos="100000">
              <a:srgbClr val="FFFFFF"/>
            </a:gs>
          </a:gsLst>
          <a:lin ang="16200038" scaled="0"/>
        </a:gradFill>
      </p:bgPr>
    </p:bg>
    <p:spTree>
      <p:nvGrpSpPr>
        <p:cNvPr id="79" name="Shape 79"/>
        <p:cNvGrpSpPr/>
        <p:nvPr/>
      </p:nvGrpSpPr>
      <p:grpSpPr>
        <a:xfrm>
          <a:off x="0" y="0"/>
          <a:ext cx="0" cy="0"/>
          <a:chOff x="0" y="0"/>
          <a:chExt cx="0" cy="0"/>
        </a:xfrm>
      </p:grpSpPr>
      <p:pic>
        <p:nvPicPr>
          <p:cNvPr descr="2011-CSE-Logo-512.jpg" id="80" name="Google Shape;80;p17"/>
          <p:cNvPicPr preferRelativeResize="0"/>
          <p:nvPr/>
        </p:nvPicPr>
        <p:blipFill rotWithShape="1">
          <a:blip r:embed="rId2">
            <a:alphaModFix/>
          </a:blip>
          <a:srcRect b="0" l="0" r="0" t="0"/>
          <a:stretch/>
        </p:blipFill>
        <p:spPr>
          <a:xfrm>
            <a:off x="7354823" y="5791200"/>
            <a:ext cx="2313809" cy="1638300"/>
          </a:xfrm>
          <a:prstGeom prst="rect">
            <a:avLst/>
          </a:prstGeom>
          <a:noFill/>
          <a:ln>
            <a:noFill/>
          </a:ln>
        </p:spPr>
      </p:pic>
      <p:grpSp>
        <p:nvGrpSpPr>
          <p:cNvPr id="81" name="Google Shape;81;p17"/>
          <p:cNvGrpSpPr/>
          <p:nvPr/>
        </p:nvGrpSpPr>
        <p:grpSpPr>
          <a:xfrm>
            <a:off x="12699" y="6362700"/>
            <a:ext cx="1341300" cy="495300"/>
            <a:chOff x="0" y="0"/>
            <a:chExt cx="1341300" cy="495300"/>
          </a:xfrm>
        </p:grpSpPr>
        <p:pic>
          <p:nvPicPr>
            <p:cNvPr descr="image2.png" id="82" name="Google Shape;82;p17"/>
            <p:cNvPicPr preferRelativeResize="0"/>
            <p:nvPr/>
          </p:nvPicPr>
          <p:blipFill rotWithShape="1">
            <a:blip r:embed="rId3">
              <a:alphaModFix/>
            </a:blip>
            <a:srcRect b="0" l="0" r="0" t="0"/>
            <a:stretch/>
          </p:blipFill>
          <p:spPr>
            <a:xfrm>
              <a:off x="12700" y="90487"/>
              <a:ext cx="1303339" cy="377826"/>
            </a:xfrm>
            <a:prstGeom prst="rect">
              <a:avLst/>
            </a:prstGeom>
            <a:noFill/>
            <a:ln>
              <a:noFill/>
            </a:ln>
          </p:spPr>
        </p:pic>
        <p:sp>
          <p:nvSpPr>
            <p:cNvPr id="83" name="Google Shape;83;p17"/>
            <p:cNvSpPr/>
            <p:nvPr/>
          </p:nvSpPr>
          <p:spPr>
            <a:xfrm>
              <a:off x="0" y="0"/>
              <a:ext cx="1341300" cy="495300"/>
            </a:xfrm>
            <a:prstGeom prst="rect">
              <a:avLst/>
            </a:prstGeom>
            <a:solidFill>
              <a:srgbClr val="F8FC84">
                <a:alpha val="47840"/>
              </a:srgbClr>
            </a:solidFill>
            <a:ln cap="flat" cmpd="sng" w="9525">
              <a:solidFill>
                <a:srgbClr val="000000">
                  <a:alpha val="47840"/>
                </a:srgbClr>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400"/>
                <a:buFont typeface="Source Sans Pro"/>
                <a:buNone/>
              </a:pPr>
              <a:r>
                <a:t/>
              </a:r>
              <a:endParaRPr b="0" i="0" sz="3400" u="none" cap="none" strike="noStrike">
                <a:solidFill>
                  <a:srgbClr val="FFFFFF"/>
                </a:solidFill>
                <a:latin typeface="Source Sans Pro"/>
                <a:ea typeface="Source Sans Pro"/>
                <a:cs typeface="Source Sans Pro"/>
                <a:sym typeface="Source Sans Pro"/>
              </a:endParaRPr>
            </a:p>
          </p:txBody>
        </p:sp>
      </p:grpSp>
      <p:sp>
        <p:nvSpPr>
          <p:cNvPr id="84" name="Google Shape;84;p17"/>
          <p:cNvSpPr txBox="1"/>
          <p:nvPr/>
        </p:nvSpPr>
        <p:spPr>
          <a:xfrm>
            <a:off x="3069431" y="6553596"/>
            <a:ext cx="2984400" cy="241200"/>
          </a:xfrm>
          <a:prstGeom prst="rect">
            <a:avLst/>
          </a:prstGeom>
          <a:no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80C4DF"/>
              </a:buClr>
              <a:buSzPts val="800"/>
              <a:buFont typeface="Source Sans Pro"/>
              <a:buNone/>
            </a:pPr>
            <a:r>
              <a:rPr b="0" i="0" lang="en-US" sz="800" u="none" cap="none" strike="noStrike">
                <a:solidFill>
                  <a:srgbClr val="80C4DF"/>
                </a:solidFill>
                <a:latin typeface="Source Sans Pro"/>
                <a:ea typeface="Source Sans Pro"/>
                <a:cs typeface="Source Sans Pro"/>
                <a:sym typeface="Source Sans Pro"/>
              </a:rPr>
              <a:t>© Franz J. Kurfess</a:t>
            </a:r>
            <a:endParaRPr/>
          </a:p>
        </p:txBody>
      </p:sp>
      <p:sp>
        <p:nvSpPr>
          <p:cNvPr id="85" name="Google Shape;85;p17"/>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lvl1pPr lvl="0" marR="0" rtl="0" algn="ctr">
              <a:lnSpc>
                <a:spcPct val="100000"/>
              </a:lnSpc>
              <a:spcBef>
                <a:spcPts val="0"/>
              </a:spcBef>
              <a:spcAft>
                <a:spcPts val="0"/>
              </a:spcAft>
              <a:buClr>
                <a:srgbClr val="29708A"/>
              </a:buClr>
              <a:buSzPts val="4000"/>
              <a:buFont typeface="Helvetica Neue"/>
              <a:buNone/>
              <a:defRPr sz="4000">
                <a:solidFill>
                  <a:srgbClr val="29708A"/>
                </a:solidFill>
                <a:latin typeface="Helvetica Neue"/>
                <a:ea typeface="Helvetica Neue"/>
                <a:cs typeface="Helvetica Neue"/>
                <a:sym typeface="Helvetica Neue"/>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86" name="Google Shape;86;p17"/>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lvl1pPr indent="-314325" lvl="0" marL="457200" rtl="0" algn="l">
              <a:lnSpc>
                <a:spcPct val="90000"/>
              </a:lnSpc>
              <a:spcBef>
                <a:spcPts val="2000"/>
              </a:spcBef>
              <a:spcAft>
                <a:spcPts val="0"/>
              </a:spcAft>
              <a:buClr>
                <a:srgbClr val="FF2600"/>
              </a:buClr>
              <a:buSzPts val="1350"/>
              <a:buFont typeface="Arial"/>
              <a:buChar char="●"/>
              <a:defRPr b="1" sz="1800">
                <a:solidFill>
                  <a:srgbClr val="002E7A"/>
                </a:solidFill>
                <a:latin typeface="Arial Rounded"/>
                <a:ea typeface="Arial Rounded"/>
                <a:cs typeface="Arial Rounded"/>
                <a:sym typeface="Arial Rounded"/>
              </a:defRPr>
            </a:lvl1pPr>
            <a:lvl2pPr indent="-304800" lvl="1" marL="914400" rtl="0" algn="l">
              <a:lnSpc>
                <a:spcPct val="90000"/>
              </a:lnSpc>
              <a:spcBef>
                <a:spcPts val="600"/>
              </a:spcBef>
              <a:spcAft>
                <a:spcPts val="0"/>
              </a:spcAft>
              <a:buClr>
                <a:srgbClr val="FF7E79"/>
              </a:buClr>
              <a:buSzPts val="1200"/>
              <a:buFont typeface="Source Sans Pro"/>
              <a:buChar char=""/>
              <a:defRPr sz="1600">
                <a:solidFill>
                  <a:srgbClr val="0042AA"/>
                </a:solidFill>
                <a:latin typeface="Source Sans Pro"/>
                <a:ea typeface="Source Sans Pro"/>
                <a:cs typeface="Source Sans Pro"/>
                <a:sym typeface="Source Sans Pro"/>
              </a:defRPr>
            </a:lvl2pPr>
            <a:lvl3pPr indent="-295275" lvl="2" marL="1371600" rtl="0" algn="l">
              <a:lnSpc>
                <a:spcPct val="90000"/>
              </a:lnSpc>
              <a:spcBef>
                <a:spcPts val="600"/>
              </a:spcBef>
              <a:spcAft>
                <a:spcPts val="0"/>
              </a:spcAft>
              <a:buClr>
                <a:srgbClr val="FF9300"/>
              </a:buClr>
              <a:buSzPts val="1050"/>
              <a:buFont typeface="Source Sans Pro"/>
              <a:buChar char=""/>
              <a:defRPr sz="1400">
                <a:solidFill>
                  <a:srgbClr val="0056D6"/>
                </a:solidFill>
                <a:latin typeface="Source Sans Pro"/>
                <a:ea typeface="Source Sans Pro"/>
                <a:cs typeface="Source Sans Pro"/>
                <a:sym typeface="Source Sans Pro"/>
              </a:defRPr>
            </a:lvl3pPr>
            <a:lvl4pPr indent="-285750" lvl="3" marL="1828800" rtl="0" algn="l">
              <a:lnSpc>
                <a:spcPct val="90000"/>
              </a:lnSpc>
              <a:spcBef>
                <a:spcPts val="600"/>
              </a:spcBef>
              <a:spcAft>
                <a:spcPts val="0"/>
              </a:spcAft>
              <a:buClr>
                <a:srgbClr val="FFD479"/>
              </a:buClr>
              <a:buSzPts val="900"/>
              <a:buFont typeface="Source Sans Pro"/>
              <a:buChar char=""/>
              <a:defRPr sz="1200">
                <a:solidFill>
                  <a:srgbClr val="006D8F"/>
                </a:solidFill>
                <a:latin typeface="Source Sans Pro"/>
                <a:ea typeface="Source Sans Pro"/>
                <a:cs typeface="Source Sans Pro"/>
                <a:sym typeface="Source Sans Pro"/>
              </a:defRPr>
            </a:lvl4pPr>
            <a:lvl5pPr indent="-280987" lvl="4" marL="2286000" rtl="0" algn="l">
              <a:lnSpc>
                <a:spcPct val="90000"/>
              </a:lnSpc>
              <a:spcBef>
                <a:spcPts val="600"/>
              </a:spcBef>
              <a:spcAft>
                <a:spcPts val="0"/>
              </a:spcAft>
              <a:buClr>
                <a:srgbClr val="FFFC79"/>
              </a:buClr>
              <a:buSzPts val="825"/>
              <a:buFont typeface="Source Sans Pro"/>
              <a:buChar char=""/>
              <a:defRPr sz="1100">
                <a:solidFill>
                  <a:srgbClr val="00A3D7"/>
                </a:solidFill>
                <a:latin typeface="Source Sans Pro"/>
                <a:ea typeface="Source Sans Pro"/>
                <a:cs typeface="Source Sans Pro"/>
                <a:sym typeface="Source Sans Pro"/>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87" name="Google Shape;87;p17"/>
          <p:cNvSpPr txBox="1"/>
          <p:nvPr>
            <p:ph idx="12" type="sldNum"/>
          </p:nvPr>
        </p:nvSpPr>
        <p:spPr>
          <a:xfrm rot="43930">
            <a:off x="8897960" y="6529202"/>
            <a:ext cx="187815" cy="162314"/>
          </a:xfrm>
          <a:prstGeom prst="rect">
            <a:avLst/>
          </a:prstGeom>
          <a:solidFill>
            <a:srgbClr val="FFFB00"/>
          </a:solidFill>
          <a:ln>
            <a:noFill/>
          </a:ln>
        </p:spPr>
        <p:txBody>
          <a:bodyPr anchorCtr="0" anchor="t" bIns="38100" lIns="38100" spcFirstLastPara="1" rIns="38100" wrap="square" tIns="38100">
            <a:normAutofit lnSpcReduction="20000"/>
          </a:bodyPr>
          <a:lstStyle>
            <a:lvl1pPr indent="0" lvl="0"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1pPr>
            <a:lvl2pPr indent="0" lvl="1"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2pPr>
            <a:lvl3pPr indent="0" lvl="2"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3pPr>
            <a:lvl4pPr indent="0" lvl="3"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4pPr>
            <a:lvl5pPr indent="0" lvl="4"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5pPr>
            <a:lvl6pPr indent="0" lvl="5"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6pPr>
            <a:lvl7pPr indent="0" lvl="6"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7pPr>
            <a:lvl8pPr indent="0" lvl="7"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8pPr>
            <a:lvl9pPr indent="0" lvl="8"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000">
              <a:solidFill>
                <a:schemeClr val="dk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book Title &amp; Bullets" showMasterSp="0">
  <p:cSld name="idbook Title &amp; Bullets">
    <p:spTree>
      <p:nvGrpSpPr>
        <p:cNvPr id="88" name="Shape 88"/>
        <p:cNvGrpSpPr/>
        <p:nvPr/>
      </p:nvGrpSpPr>
      <p:grpSpPr>
        <a:xfrm>
          <a:off x="0" y="0"/>
          <a:ext cx="0" cy="0"/>
          <a:chOff x="0" y="0"/>
          <a:chExt cx="0" cy="0"/>
        </a:xfrm>
      </p:grpSpPr>
      <p:pic>
        <p:nvPicPr>
          <p:cNvPr descr="picture.png" id="89" name="Google Shape;89;p18"/>
          <p:cNvPicPr preferRelativeResize="0"/>
          <p:nvPr/>
        </p:nvPicPr>
        <p:blipFill rotWithShape="1">
          <a:blip r:embed="rId2">
            <a:alphaModFix/>
          </a:blip>
          <a:srcRect b="0" l="0" r="0" t="0"/>
          <a:stretch/>
        </p:blipFill>
        <p:spPr>
          <a:xfrm>
            <a:off x="-76200" y="-76200"/>
            <a:ext cx="9296400" cy="7010400"/>
          </a:xfrm>
          <a:prstGeom prst="rect">
            <a:avLst/>
          </a:prstGeom>
          <a:noFill/>
          <a:ln>
            <a:noFill/>
          </a:ln>
        </p:spPr>
      </p:pic>
      <p:sp>
        <p:nvSpPr>
          <p:cNvPr id="90" name="Google Shape;90;p18"/>
          <p:cNvSpPr txBox="1"/>
          <p:nvPr/>
        </p:nvSpPr>
        <p:spPr>
          <a:xfrm>
            <a:off x="7799387" y="6383337"/>
            <a:ext cx="762000" cy="287400"/>
          </a:xfrm>
          <a:prstGeom prst="rect">
            <a:avLst/>
          </a:prstGeom>
          <a:noFill/>
          <a:ln>
            <a:noFill/>
          </a:ln>
        </p:spPr>
        <p:txBody>
          <a:bodyPr anchorCtr="0" anchor="t" bIns="50800" lIns="50800" spcFirstLastPara="1" rIns="50800" wrap="square" tIns="50800">
            <a:spAutoFit/>
          </a:bodyPr>
          <a:lstStyle/>
          <a:p>
            <a:pPr indent="0" lvl="0" marL="40638" marR="40638"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prsbutton6a.jpg" id="91" name="Google Shape;91;p18"/>
          <p:cNvPicPr preferRelativeResize="0"/>
          <p:nvPr/>
        </p:nvPicPr>
        <p:blipFill rotWithShape="1">
          <a:blip r:embed="rId3">
            <a:alphaModFix/>
          </a:blip>
          <a:srcRect b="0" l="0" r="0" t="0"/>
          <a:stretch/>
        </p:blipFill>
        <p:spPr>
          <a:xfrm>
            <a:off x="8509000" y="6324600"/>
            <a:ext cx="508000" cy="419100"/>
          </a:xfrm>
          <a:prstGeom prst="rect">
            <a:avLst/>
          </a:prstGeom>
          <a:noFill/>
          <a:ln>
            <a:noFill/>
          </a:ln>
        </p:spPr>
      </p:pic>
      <p:sp>
        <p:nvSpPr>
          <p:cNvPr id="92" name="Google Shape;92;p18"/>
          <p:cNvSpPr txBox="1"/>
          <p:nvPr>
            <p:ph type="title"/>
          </p:nvPr>
        </p:nvSpPr>
        <p:spPr>
          <a:xfrm>
            <a:off x="457200" y="92074"/>
            <a:ext cx="8229600" cy="1508100"/>
          </a:xfrm>
          <a:prstGeom prst="rect">
            <a:avLst/>
          </a:prstGeom>
          <a:noFill/>
          <a:ln>
            <a:noFill/>
          </a:ln>
        </p:spPr>
        <p:txBody>
          <a:bodyPr anchorCtr="0" anchor="ctr" bIns="50800" lIns="50800" spcFirstLastPara="1" rIns="50800" wrap="square" tIns="50800">
            <a:noAutofit/>
          </a:bodyPr>
          <a:lstStyle>
            <a:lvl1pPr lvl="0" marR="40638" rtl="0" algn="ctr">
              <a:lnSpc>
                <a:spcPct val="100000"/>
              </a:lnSpc>
              <a:spcBef>
                <a:spcPts val="0"/>
              </a:spcBef>
              <a:spcAft>
                <a:spcPts val="0"/>
              </a:spcAft>
              <a:buClr>
                <a:srgbClr val="5C3F78"/>
              </a:buClr>
              <a:buSzPts val="4000"/>
              <a:buFont typeface="Verdana"/>
              <a:buNone/>
              <a:defRPr b="0" sz="4000">
                <a:solidFill>
                  <a:srgbClr val="5C3F78"/>
                </a:solidFill>
                <a:latin typeface="Verdana"/>
                <a:ea typeface="Verdana"/>
                <a:cs typeface="Verdana"/>
                <a:sym typeface="Verdana"/>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93" name="Google Shape;93;p18"/>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lvl1pPr indent="-431800" lvl="0" marL="457200" marR="40638" rtl="0" algn="l">
              <a:lnSpc>
                <a:spcPct val="100000"/>
              </a:lnSpc>
              <a:spcBef>
                <a:spcPts val="700"/>
              </a:spcBef>
              <a:spcAft>
                <a:spcPts val="0"/>
              </a:spcAft>
              <a:buClr>
                <a:srgbClr val="0085CC"/>
              </a:buClr>
              <a:buSzPts val="3200"/>
              <a:buFont typeface="Verdana"/>
              <a:buChar char="•"/>
              <a:defRPr sz="3200">
                <a:solidFill>
                  <a:srgbClr val="0085CC"/>
                </a:solidFill>
                <a:latin typeface="Verdana"/>
                <a:ea typeface="Verdana"/>
                <a:cs typeface="Verdana"/>
                <a:sym typeface="Verdana"/>
              </a:defRPr>
            </a:lvl1pPr>
            <a:lvl2pPr indent="-406400" lvl="1" marL="914400" marR="40638" rtl="0" algn="l">
              <a:lnSpc>
                <a:spcPct val="100000"/>
              </a:lnSpc>
              <a:spcBef>
                <a:spcPts val="600"/>
              </a:spcBef>
              <a:spcAft>
                <a:spcPts val="0"/>
              </a:spcAft>
              <a:buClr>
                <a:srgbClr val="000000"/>
              </a:buClr>
              <a:buSzPts val="2800"/>
              <a:buFont typeface="Verdana"/>
              <a:buChar char="○"/>
              <a:defRPr sz="2800">
                <a:latin typeface="Verdana"/>
                <a:ea typeface="Verdana"/>
                <a:cs typeface="Verdana"/>
                <a:sym typeface="Verdana"/>
              </a:defRPr>
            </a:lvl2pPr>
            <a:lvl3pPr indent="-381000" lvl="2" marL="1371600" marR="40638" rtl="0" algn="l">
              <a:lnSpc>
                <a:spcPct val="100000"/>
              </a:lnSpc>
              <a:spcBef>
                <a:spcPts val="500"/>
              </a:spcBef>
              <a:spcAft>
                <a:spcPts val="0"/>
              </a:spcAft>
              <a:buClr>
                <a:srgbClr val="000000"/>
              </a:buClr>
              <a:buSzPts val="2400"/>
              <a:buFont typeface="Verdana"/>
              <a:buChar char="■"/>
              <a:defRPr sz="2400">
                <a:latin typeface="Verdana"/>
                <a:ea typeface="Verdana"/>
                <a:cs typeface="Verdana"/>
                <a:sym typeface="Verdana"/>
              </a:defRPr>
            </a:lvl3pPr>
            <a:lvl4pPr indent="-355600" lvl="3" marL="1828800" marR="40638" rtl="0" algn="l">
              <a:lnSpc>
                <a:spcPct val="100000"/>
              </a:lnSpc>
              <a:spcBef>
                <a:spcPts val="400"/>
              </a:spcBef>
              <a:spcAft>
                <a:spcPts val="0"/>
              </a:spcAft>
              <a:buClr>
                <a:srgbClr val="000000"/>
              </a:buClr>
              <a:buSzPts val="2000"/>
              <a:buFont typeface="Verdana"/>
              <a:buChar char="●"/>
              <a:defRPr sz="2000">
                <a:latin typeface="Verdana"/>
                <a:ea typeface="Verdana"/>
                <a:cs typeface="Verdana"/>
                <a:sym typeface="Verdana"/>
              </a:defRPr>
            </a:lvl4pPr>
            <a:lvl5pPr indent="-355600" lvl="4" marL="2286000" marR="40638" rtl="0" algn="l">
              <a:lnSpc>
                <a:spcPct val="100000"/>
              </a:lnSpc>
              <a:spcBef>
                <a:spcPts val="400"/>
              </a:spcBef>
              <a:spcAft>
                <a:spcPts val="0"/>
              </a:spcAft>
              <a:buClr>
                <a:srgbClr val="000000"/>
              </a:buClr>
              <a:buSzPts val="2000"/>
              <a:buFont typeface="Verdana"/>
              <a:buChar char="○"/>
              <a:defRPr sz="2000">
                <a:latin typeface="Verdana"/>
                <a:ea typeface="Verdana"/>
                <a:cs typeface="Verdana"/>
                <a:sym typeface="Verdana"/>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94" name="Google Shape;94;p18"/>
          <p:cNvSpPr txBox="1"/>
          <p:nvPr>
            <p:ph idx="12" type="sldNum"/>
          </p:nvPr>
        </p:nvSpPr>
        <p:spPr>
          <a:xfrm>
            <a:off x="4345334" y="6388100"/>
            <a:ext cx="453300" cy="4719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1pPr>
            <a:lvl2pPr indent="0" lvl="1"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2pPr>
            <a:lvl3pPr indent="0" lvl="2"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3pPr>
            <a:lvl4pPr indent="0" lvl="3"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4pPr>
            <a:lvl5pPr indent="0" lvl="4"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5pPr>
            <a:lvl6pPr indent="0" lvl="5"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6pPr>
            <a:lvl7pPr indent="0" lvl="6"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7pPr>
            <a:lvl8pPr indent="0" lvl="7"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8pPr>
            <a:lvl9pPr indent="0" lvl="8"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0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spTree>
      <p:nvGrpSpPr>
        <p:cNvPr id="95" name="Shape 95"/>
        <p:cNvGrpSpPr/>
        <p:nvPr/>
      </p:nvGrpSpPr>
      <p:grpSpPr>
        <a:xfrm>
          <a:off x="0" y="0"/>
          <a:ext cx="0" cy="0"/>
          <a:chOff x="0" y="0"/>
          <a:chExt cx="0" cy="0"/>
        </a:xfrm>
      </p:grpSpPr>
      <p:pic>
        <p:nvPicPr>
          <p:cNvPr descr="picture.png" id="96" name="Google Shape;96;p19"/>
          <p:cNvPicPr preferRelativeResize="0"/>
          <p:nvPr/>
        </p:nvPicPr>
        <p:blipFill rotWithShape="1">
          <a:blip r:embed="rId2">
            <a:alphaModFix/>
          </a:blip>
          <a:srcRect b="0" l="0" r="0" t="0"/>
          <a:stretch/>
        </p:blipFill>
        <p:spPr>
          <a:xfrm>
            <a:off x="-76200" y="-76200"/>
            <a:ext cx="9296400" cy="7010400"/>
          </a:xfrm>
          <a:prstGeom prst="rect">
            <a:avLst/>
          </a:prstGeom>
          <a:noFill/>
          <a:ln>
            <a:noFill/>
          </a:ln>
        </p:spPr>
      </p:pic>
      <p:sp>
        <p:nvSpPr>
          <p:cNvPr id="97" name="Google Shape;97;p19"/>
          <p:cNvSpPr txBox="1"/>
          <p:nvPr/>
        </p:nvSpPr>
        <p:spPr>
          <a:xfrm>
            <a:off x="6732587" y="6383337"/>
            <a:ext cx="2146200" cy="287400"/>
          </a:xfrm>
          <a:prstGeom prst="rect">
            <a:avLst/>
          </a:prstGeom>
          <a:noFill/>
          <a:ln>
            <a:noFill/>
          </a:ln>
        </p:spPr>
        <p:txBody>
          <a:bodyPr anchorCtr="0" anchor="t" bIns="50800" lIns="50800" spcFirstLastPara="1" rIns="50800" wrap="square" tIns="50800">
            <a:spAutoFit/>
          </a:bodyPr>
          <a:lstStyle/>
          <a:p>
            <a:pPr indent="0" lvl="0" marL="40638" marR="40638"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sp>
        <p:nvSpPr>
          <p:cNvPr id="98" name="Google Shape;98;p19"/>
          <p:cNvSpPr txBox="1"/>
          <p:nvPr>
            <p:ph type="title"/>
          </p:nvPr>
        </p:nvSpPr>
        <p:spPr>
          <a:xfrm>
            <a:off x="457200" y="92074"/>
            <a:ext cx="8229600" cy="1508100"/>
          </a:xfrm>
          <a:prstGeom prst="rect">
            <a:avLst/>
          </a:prstGeom>
          <a:noFill/>
          <a:ln>
            <a:noFill/>
          </a:ln>
        </p:spPr>
        <p:txBody>
          <a:bodyPr anchorCtr="0" anchor="ctr" bIns="50800" lIns="50800" spcFirstLastPara="1" rIns="50800" wrap="square" tIns="50800">
            <a:noAutofit/>
          </a:bodyPr>
          <a:lstStyle>
            <a:lvl1pPr lvl="0" marR="40638" rtl="0" algn="ctr">
              <a:lnSpc>
                <a:spcPct val="100000"/>
              </a:lnSpc>
              <a:spcBef>
                <a:spcPts val="0"/>
              </a:spcBef>
              <a:spcAft>
                <a:spcPts val="0"/>
              </a:spcAft>
              <a:buClr>
                <a:srgbClr val="5C3F78"/>
              </a:buClr>
              <a:buSzPts val="4000"/>
              <a:buFont typeface="Verdana"/>
              <a:buNone/>
              <a:defRPr b="0" sz="4000">
                <a:solidFill>
                  <a:srgbClr val="5C3F78"/>
                </a:solidFill>
                <a:latin typeface="Verdana"/>
                <a:ea typeface="Verdana"/>
                <a:cs typeface="Verdana"/>
                <a:sym typeface="Verdana"/>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99" name="Google Shape;99;p19"/>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lvl1pPr indent="-431800" lvl="0" marL="457200" marR="40638" rtl="0" algn="l">
              <a:lnSpc>
                <a:spcPct val="100000"/>
              </a:lnSpc>
              <a:spcBef>
                <a:spcPts val="700"/>
              </a:spcBef>
              <a:spcAft>
                <a:spcPts val="0"/>
              </a:spcAft>
              <a:buClr>
                <a:srgbClr val="0085CC"/>
              </a:buClr>
              <a:buSzPts val="3200"/>
              <a:buFont typeface="Verdana"/>
              <a:buChar char="•"/>
              <a:defRPr sz="3200">
                <a:solidFill>
                  <a:srgbClr val="0085CC"/>
                </a:solidFill>
                <a:latin typeface="Verdana"/>
                <a:ea typeface="Verdana"/>
                <a:cs typeface="Verdana"/>
                <a:sym typeface="Verdana"/>
              </a:defRPr>
            </a:lvl1pPr>
            <a:lvl2pPr indent="-406400" lvl="1" marL="914400" marR="40638" rtl="0" algn="l">
              <a:lnSpc>
                <a:spcPct val="100000"/>
              </a:lnSpc>
              <a:spcBef>
                <a:spcPts val="600"/>
              </a:spcBef>
              <a:spcAft>
                <a:spcPts val="0"/>
              </a:spcAft>
              <a:buClr>
                <a:srgbClr val="000000"/>
              </a:buClr>
              <a:buSzPts val="2800"/>
              <a:buFont typeface="Verdana"/>
              <a:buChar char="○"/>
              <a:defRPr sz="2800">
                <a:latin typeface="Verdana"/>
                <a:ea typeface="Verdana"/>
                <a:cs typeface="Verdana"/>
                <a:sym typeface="Verdana"/>
              </a:defRPr>
            </a:lvl2pPr>
            <a:lvl3pPr indent="-381000" lvl="2" marL="1371600" marR="40638" rtl="0" algn="l">
              <a:lnSpc>
                <a:spcPct val="100000"/>
              </a:lnSpc>
              <a:spcBef>
                <a:spcPts val="500"/>
              </a:spcBef>
              <a:spcAft>
                <a:spcPts val="0"/>
              </a:spcAft>
              <a:buClr>
                <a:srgbClr val="000000"/>
              </a:buClr>
              <a:buSzPts val="2400"/>
              <a:buFont typeface="Verdana"/>
              <a:buChar char="■"/>
              <a:defRPr sz="2400">
                <a:latin typeface="Verdana"/>
                <a:ea typeface="Verdana"/>
                <a:cs typeface="Verdana"/>
                <a:sym typeface="Verdana"/>
              </a:defRPr>
            </a:lvl3pPr>
            <a:lvl4pPr indent="-355600" lvl="3" marL="1828800" marR="40638" rtl="0" algn="l">
              <a:lnSpc>
                <a:spcPct val="100000"/>
              </a:lnSpc>
              <a:spcBef>
                <a:spcPts val="400"/>
              </a:spcBef>
              <a:spcAft>
                <a:spcPts val="0"/>
              </a:spcAft>
              <a:buClr>
                <a:srgbClr val="000000"/>
              </a:buClr>
              <a:buSzPts val="2000"/>
              <a:buFont typeface="Verdana"/>
              <a:buChar char="●"/>
              <a:defRPr sz="2000">
                <a:latin typeface="Verdana"/>
                <a:ea typeface="Verdana"/>
                <a:cs typeface="Verdana"/>
                <a:sym typeface="Verdana"/>
              </a:defRPr>
            </a:lvl4pPr>
            <a:lvl5pPr indent="-355600" lvl="4" marL="2286000" marR="40638" rtl="0" algn="l">
              <a:lnSpc>
                <a:spcPct val="100000"/>
              </a:lnSpc>
              <a:spcBef>
                <a:spcPts val="400"/>
              </a:spcBef>
              <a:spcAft>
                <a:spcPts val="0"/>
              </a:spcAft>
              <a:buClr>
                <a:srgbClr val="000000"/>
              </a:buClr>
              <a:buSzPts val="2000"/>
              <a:buFont typeface="Verdana"/>
              <a:buChar char="○"/>
              <a:defRPr sz="2000">
                <a:latin typeface="Verdana"/>
                <a:ea typeface="Verdana"/>
                <a:cs typeface="Verdana"/>
                <a:sym typeface="Verdana"/>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100" name="Google Shape;100;p19"/>
          <p:cNvSpPr txBox="1"/>
          <p:nvPr>
            <p:ph idx="12" type="sldNum"/>
          </p:nvPr>
        </p:nvSpPr>
        <p:spPr>
          <a:xfrm>
            <a:off x="4345334" y="6388100"/>
            <a:ext cx="453300" cy="4719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1pPr>
            <a:lvl2pPr indent="0" lvl="1"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2pPr>
            <a:lvl3pPr indent="0" lvl="2"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3pPr>
            <a:lvl4pPr indent="0" lvl="3"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4pPr>
            <a:lvl5pPr indent="0" lvl="4"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5pPr>
            <a:lvl6pPr indent="0" lvl="5"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6pPr>
            <a:lvl7pPr indent="0" lvl="6"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7pPr>
            <a:lvl8pPr indent="0" lvl="7"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8pPr>
            <a:lvl9pPr indent="0" lvl="8"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0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4-W16 - New Section" showMasterSp="0">
  <p:cSld name="484-W16 - New Section">
    <p:bg>
      <p:bgPr>
        <a:solidFill>
          <a:srgbClr val="FDFDC5"/>
        </a:solidFill>
      </p:bgPr>
    </p:bg>
    <p:spTree>
      <p:nvGrpSpPr>
        <p:cNvPr id="101" name="Shape 101"/>
        <p:cNvGrpSpPr/>
        <p:nvPr/>
      </p:nvGrpSpPr>
      <p:grpSpPr>
        <a:xfrm>
          <a:off x="0" y="0"/>
          <a:ext cx="0" cy="0"/>
          <a:chOff x="0" y="0"/>
          <a:chExt cx="0" cy="0"/>
        </a:xfrm>
      </p:grpSpPr>
      <p:pic>
        <p:nvPicPr>
          <p:cNvPr descr="2011-CSE-Logo-512.jpg" id="102" name="Google Shape;102;p20"/>
          <p:cNvPicPr preferRelativeResize="0"/>
          <p:nvPr/>
        </p:nvPicPr>
        <p:blipFill rotWithShape="1">
          <a:blip r:embed="rId2">
            <a:alphaModFix/>
          </a:blip>
          <a:srcRect b="0" l="0" r="0" t="0"/>
          <a:stretch/>
        </p:blipFill>
        <p:spPr>
          <a:xfrm>
            <a:off x="7354823" y="5791200"/>
            <a:ext cx="2313809" cy="1638300"/>
          </a:xfrm>
          <a:prstGeom prst="rect">
            <a:avLst/>
          </a:prstGeom>
          <a:noFill/>
          <a:ln>
            <a:noFill/>
          </a:ln>
        </p:spPr>
      </p:pic>
      <p:grpSp>
        <p:nvGrpSpPr>
          <p:cNvPr id="103" name="Google Shape;103;p20"/>
          <p:cNvGrpSpPr/>
          <p:nvPr/>
        </p:nvGrpSpPr>
        <p:grpSpPr>
          <a:xfrm>
            <a:off x="12699" y="6362700"/>
            <a:ext cx="1341300" cy="495300"/>
            <a:chOff x="0" y="0"/>
            <a:chExt cx="1341300" cy="495300"/>
          </a:xfrm>
        </p:grpSpPr>
        <p:pic>
          <p:nvPicPr>
            <p:cNvPr descr="image2.png" id="104" name="Google Shape;104;p20"/>
            <p:cNvPicPr preferRelativeResize="0"/>
            <p:nvPr/>
          </p:nvPicPr>
          <p:blipFill rotWithShape="1">
            <a:blip r:embed="rId3">
              <a:alphaModFix/>
            </a:blip>
            <a:srcRect b="0" l="0" r="0" t="0"/>
            <a:stretch/>
          </p:blipFill>
          <p:spPr>
            <a:xfrm>
              <a:off x="12700" y="90487"/>
              <a:ext cx="1303339" cy="377826"/>
            </a:xfrm>
            <a:prstGeom prst="rect">
              <a:avLst/>
            </a:prstGeom>
            <a:noFill/>
            <a:ln>
              <a:noFill/>
            </a:ln>
          </p:spPr>
        </p:pic>
        <p:sp>
          <p:nvSpPr>
            <p:cNvPr id="105" name="Google Shape;105;p20"/>
            <p:cNvSpPr/>
            <p:nvPr/>
          </p:nvSpPr>
          <p:spPr>
            <a:xfrm>
              <a:off x="0" y="0"/>
              <a:ext cx="1341300" cy="495300"/>
            </a:xfrm>
            <a:prstGeom prst="rect">
              <a:avLst/>
            </a:prstGeom>
            <a:solidFill>
              <a:srgbClr val="F8FC84">
                <a:alpha val="47840"/>
              </a:srgbClr>
            </a:solidFill>
            <a:ln cap="flat" cmpd="sng" w="9525">
              <a:solidFill>
                <a:srgbClr val="000000">
                  <a:alpha val="47840"/>
                </a:srgbClr>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400"/>
                <a:buFont typeface="Source Sans Pro"/>
                <a:buNone/>
              </a:pPr>
              <a:r>
                <a:t/>
              </a:r>
              <a:endParaRPr b="0" i="0" sz="3400" u="none" cap="none" strike="noStrike">
                <a:solidFill>
                  <a:srgbClr val="FFFFFF"/>
                </a:solidFill>
                <a:latin typeface="Source Sans Pro"/>
                <a:ea typeface="Source Sans Pro"/>
                <a:cs typeface="Source Sans Pro"/>
                <a:sym typeface="Source Sans Pro"/>
              </a:endParaRPr>
            </a:p>
          </p:txBody>
        </p:sp>
      </p:grpSp>
      <p:sp>
        <p:nvSpPr>
          <p:cNvPr id="106" name="Google Shape;106;p20"/>
          <p:cNvSpPr/>
          <p:nvPr/>
        </p:nvSpPr>
        <p:spPr>
          <a:xfrm>
            <a:off x="1328165" y="1295400"/>
            <a:ext cx="6500400" cy="3153000"/>
          </a:xfrm>
          <a:prstGeom prst="rect">
            <a:avLst/>
          </a:prstGeom>
          <a:noFill/>
          <a:ln cap="flat" cmpd="sng" w="9525">
            <a:solidFill>
              <a:srgbClr val="FFFFFF"/>
            </a:solidFill>
            <a:prstDash val="solid"/>
            <a:round/>
            <a:headEnd len="sm" w="sm" type="none"/>
            <a:tailEnd len="sm" w="sm" type="none"/>
          </a:ln>
          <a:effectLst>
            <a:outerShdw blurRad="38100" rotWithShape="0">
              <a:srgbClr val="000000">
                <a:alpha val="49800"/>
              </a:srgbClr>
            </a:outerShdw>
          </a:effectLst>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6C6C6C"/>
              </a:buClr>
              <a:buSzPts val="2600"/>
              <a:buFont typeface="Source Sans Pro"/>
              <a:buNone/>
            </a:pPr>
            <a:r>
              <a:t/>
            </a:r>
            <a:endParaRPr b="0" i="0" sz="2600" u="none" cap="none" strike="noStrike">
              <a:solidFill>
                <a:srgbClr val="6C6C6C"/>
              </a:solidFill>
              <a:latin typeface="Source Sans Pro"/>
              <a:ea typeface="Source Sans Pro"/>
              <a:cs typeface="Source Sans Pro"/>
              <a:sym typeface="Source Sans Pro"/>
            </a:endParaRPr>
          </a:p>
        </p:txBody>
      </p:sp>
      <p:sp>
        <p:nvSpPr>
          <p:cNvPr id="107" name="Google Shape;107;p20"/>
          <p:cNvSpPr txBox="1"/>
          <p:nvPr>
            <p:ph type="title"/>
          </p:nvPr>
        </p:nvSpPr>
        <p:spPr>
          <a:xfrm>
            <a:off x="1322920" y="-1"/>
            <a:ext cx="6498300" cy="3249000"/>
          </a:xfrm>
          <a:prstGeom prst="rect">
            <a:avLst/>
          </a:prstGeom>
          <a:noFill/>
          <a:ln>
            <a:noFill/>
          </a:ln>
        </p:spPr>
        <p:txBody>
          <a:bodyPr anchorCtr="0" anchor="ctr" bIns="38100" lIns="38100" spcFirstLastPara="1" rIns="38100" wrap="square" tIns="38100">
            <a:normAutofit/>
          </a:bodyPr>
          <a:lstStyle>
            <a:lvl1pPr lvl="0" marR="0" rtl="0" algn="ctr">
              <a:lnSpc>
                <a:spcPct val="100000"/>
              </a:lnSpc>
              <a:spcBef>
                <a:spcPts val="0"/>
              </a:spcBef>
              <a:spcAft>
                <a:spcPts val="0"/>
              </a:spcAft>
              <a:buClr>
                <a:srgbClr val="368FAF"/>
              </a:buClr>
              <a:buSzPts val="4000"/>
              <a:buFont typeface="Helvetica Neue"/>
              <a:buNone/>
              <a:defRPr sz="4000">
                <a:solidFill>
                  <a:srgbClr val="368FAF"/>
                </a:solidFill>
                <a:latin typeface="Helvetica Neue"/>
                <a:ea typeface="Helvetica Neue"/>
                <a:cs typeface="Helvetica Neue"/>
                <a:sym typeface="Helvetica Neue"/>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108" name="Google Shape;108;p20"/>
          <p:cNvSpPr txBox="1"/>
          <p:nvPr>
            <p:ph idx="1" type="body"/>
          </p:nvPr>
        </p:nvSpPr>
        <p:spPr>
          <a:xfrm>
            <a:off x="1293279" y="3505200"/>
            <a:ext cx="6502500" cy="2349600"/>
          </a:xfrm>
          <a:prstGeom prst="rect">
            <a:avLst/>
          </a:prstGeom>
          <a:noFill/>
          <a:ln>
            <a:noFill/>
          </a:ln>
        </p:spPr>
        <p:txBody>
          <a:bodyPr anchorCtr="0" anchor="t" bIns="38100" lIns="38100" spcFirstLastPara="1" rIns="38100" wrap="square" tIns="38100">
            <a:normAutofit/>
          </a:bodyPr>
          <a:lstStyle>
            <a:lvl1pPr indent="-228600" lvl="0" marL="457200" rtl="0" algn="ctr">
              <a:lnSpc>
                <a:spcPct val="100000"/>
              </a:lnSpc>
              <a:spcBef>
                <a:spcPts val="300"/>
              </a:spcBef>
              <a:spcAft>
                <a:spcPts val="0"/>
              </a:spcAft>
              <a:buClr>
                <a:srgbClr val="1A0A53"/>
              </a:buClr>
              <a:buSzPts val="1800"/>
              <a:buFont typeface="Arial Rounded"/>
              <a:buNone/>
              <a:defRPr b="1" sz="1800">
                <a:solidFill>
                  <a:srgbClr val="1A0A53"/>
                </a:solidFill>
                <a:latin typeface="Arial Rounded"/>
                <a:ea typeface="Arial Rounded"/>
                <a:cs typeface="Arial Rounded"/>
                <a:sym typeface="Arial Rounded"/>
              </a:defRPr>
            </a:lvl1pPr>
            <a:lvl2pPr indent="-228600" lvl="1" marL="914400" rtl="0" algn="ctr">
              <a:lnSpc>
                <a:spcPct val="90000"/>
              </a:lnSpc>
              <a:spcBef>
                <a:spcPts val="600"/>
              </a:spcBef>
              <a:spcAft>
                <a:spcPts val="0"/>
              </a:spcAft>
              <a:buClr>
                <a:srgbClr val="0042AA"/>
              </a:buClr>
              <a:buSzPts val="1600"/>
              <a:buFont typeface="Source Sans Pro"/>
              <a:buNone/>
              <a:defRPr sz="1600">
                <a:solidFill>
                  <a:srgbClr val="0042AA"/>
                </a:solidFill>
                <a:latin typeface="Source Sans Pro"/>
                <a:ea typeface="Source Sans Pro"/>
                <a:cs typeface="Source Sans Pro"/>
                <a:sym typeface="Source Sans Pro"/>
              </a:defRPr>
            </a:lvl2pPr>
            <a:lvl3pPr indent="-228600" lvl="2" marL="1371600" rtl="0" algn="ctr">
              <a:lnSpc>
                <a:spcPct val="90000"/>
              </a:lnSpc>
              <a:spcBef>
                <a:spcPts val="600"/>
              </a:spcBef>
              <a:spcAft>
                <a:spcPts val="0"/>
              </a:spcAft>
              <a:buClr>
                <a:srgbClr val="0061FF"/>
              </a:buClr>
              <a:buSzPts val="1400"/>
              <a:buFont typeface="Source Sans Pro"/>
              <a:buNone/>
              <a:defRPr sz="1400">
                <a:solidFill>
                  <a:srgbClr val="0061FF"/>
                </a:solidFill>
                <a:latin typeface="Source Sans Pro"/>
                <a:ea typeface="Source Sans Pro"/>
                <a:cs typeface="Source Sans Pro"/>
                <a:sym typeface="Source Sans Pro"/>
              </a:defRPr>
            </a:lvl3pPr>
            <a:lvl4pPr indent="-228600" lvl="3" marL="1828800" rtl="0" algn="ctr">
              <a:lnSpc>
                <a:spcPct val="90000"/>
              </a:lnSpc>
              <a:spcBef>
                <a:spcPts val="600"/>
              </a:spcBef>
              <a:spcAft>
                <a:spcPts val="0"/>
              </a:spcAft>
              <a:buClr>
                <a:srgbClr val="3A88FE"/>
              </a:buClr>
              <a:buSzPts val="1200"/>
              <a:buFont typeface="Source Sans Pro"/>
              <a:buNone/>
              <a:defRPr sz="1200">
                <a:solidFill>
                  <a:srgbClr val="3A88FE"/>
                </a:solidFill>
                <a:latin typeface="Source Sans Pro"/>
                <a:ea typeface="Source Sans Pro"/>
                <a:cs typeface="Source Sans Pro"/>
                <a:sym typeface="Source Sans Pro"/>
              </a:defRPr>
            </a:lvl4pPr>
            <a:lvl5pPr indent="-228600" lvl="4" marL="2286000" rtl="0" algn="ctr">
              <a:lnSpc>
                <a:spcPct val="90000"/>
              </a:lnSpc>
              <a:spcBef>
                <a:spcPts val="600"/>
              </a:spcBef>
              <a:spcAft>
                <a:spcPts val="0"/>
              </a:spcAft>
              <a:buClr>
                <a:srgbClr val="74A7FE"/>
              </a:buClr>
              <a:buSzPts val="1100"/>
              <a:buFont typeface="Source Sans Pro"/>
              <a:buNone/>
              <a:defRPr sz="1100">
                <a:solidFill>
                  <a:srgbClr val="74A7FE"/>
                </a:solidFill>
                <a:latin typeface="Source Sans Pro"/>
                <a:ea typeface="Source Sans Pro"/>
                <a:cs typeface="Source Sans Pro"/>
                <a:sym typeface="Source Sans Pro"/>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109" name="Google Shape;109;p20"/>
          <p:cNvSpPr txBox="1"/>
          <p:nvPr>
            <p:ph idx="12" type="sldNum"/>
          </p:nvPr>
        </p:nvSpPr>
        <p:spPr>
          <a:xfrm rot="-77457">
            <a:off x="8879489" y="6529269"/>
            <a:ext cx="213054" cy="184848"/>
          </a:xfrm>
          <a:prstGeom prst="rect">
            <a:avLst/>
          </a:prstGeom>
          <a:solidFill>
            <a:srgbClr val="FFFB00"/>
          </a:solidFill>
          <a:ln>
            <a:noFill/>
          </a:ln>
        </p:spPr>
        <p:txBody>
          <a:bodyPr anchorCtr="0" anchor="t" bIns="38100" lIns="38100" spcFirstLastPara="1" rIns="38100" wrap="square" tIns="38100">
            <a:spAutoFit/>
          </a:bodyPr>
          <a:lstStyle>
            <a:lvl1pPr indent="0" lvl="0"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1pPr>
            <a:lvl2pPr indent="0" lvl="1"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2pPr>
            <a:lvl3pPr indent="0" lvl="2"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3pPr>
            <a:lvl4pPr indent="0" lvl="3"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4pPr>
            <a:lvl5pPr indent="0" lvl="4"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5pPr>
            <a:lvl6pPr indent="0" lvl="5"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6pPr>
            <a:lvl7pPr indent="0" lvl="6"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7pPr>
            <a:lvl8pPr indent="0" lvl="7"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8pPr>
            <a:lvl9pPr indent="0" lvl="8"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4-W16- Title and Content 2 Columns" showMasterSp="0">
  <p:cSld name="484-W16- Title and Content 2 Columns">
    <p:bg>
      <p:bgPr>
        <a:gradFill>
          <a:gsLst>
            <a:gs pos="0">
              <a:srgbClr val="FDFDC5"/>
            </a:gs>
            <a:gs pos="100000">
              <a:srgbClr val="FFFFFF"/>
            </a:gs>
          </a:gsLst>
          <a:lin ang="16200038" scaled="0"/>
        </a:gradFill>
      </p:bgPr>
    </p:bg>
    <p:spTree>
      <p:nvGrpSpPr>
        <p:cNvPr id="110" name="Shape 110"/>
        <p:cNvGrpSpPr/>
        <p:nvPr/>
      </p:nvGrpSpPr>
      <p:grpSpPr>
        <a:xfrm>
          <a:off x="0" y="0"/>
          <a:ext cx="0" cy="0"/>
          <a:chOff x="0" y="0"/>
          <a:chExt cx="0" cy="0"/>
        </a:xfrm>
      </p:grpSpPr>
      <p:pic>
        <p:nvPicPr>
          <p:cNvPr descr="2011-CSE-Logo-512.jpg" id="111" name="Google Shape;111;p21"/>
          <p:cNvPicPr preferRelativeResize="0"/>
          <p:nvPr/>
        </p:nvPicPr>
        <p:blipFill rotWithShape="1">
          <a:blip r:embed="rId2">
            <a:alphaModFix/>
          </a:blip>
          <a:srcRect b="0" l="0" r="0" t="0"/>
          <a:stretch/>
        </p:blipFill>
        <p:spPr>
          <a:xfrm>
            <a:off x="7354823" y="5791200"/>
            <a:ext cx="2313809" cy="1638300"/>
          </a:xfrm>
          <a:prstGeom prst="rect">
            <a:avLst/>
          </a:prstGeom>
          <a:noFill/>
          <a:ln>
            <a:noFill/>
          </a:ln>
        </p:spPr>
      </p:pic>
      <p:grpSp>
        <p:nvGrpSpPr>
          <p:cNvPr id="112" name="Google Shape;112;p21"/>
          <p:cNvGrpSpPr/>
          <p:nvPr/>
        </p:nvGrpSpPr>
        <p:grpSpPr>
          <a:xfrm>
            <a:off x="12699" y="6362700"/>
            <a:ext cx="1341300" cy="495300"/>
            <a:chOff x="0" y="0"/>
            <a:chExt cx="1341300" cy="495300"/>
          </a:xfrm>
        </p:grpSpPr>
        <p:pic>
          <p:nvPicPr>
            <p:cNvPr descr="image2.png" id="113" name="Google Shape;113;p21"/>
            <p:cNvPicPr preferRelativeResize="0"/>
            <p:nvPr/>
          </p:nvPicPr>
          <p:blipFill rotWithShape="1">
            <a:blip r:embed="rId3">
              <a:alphaModFix/>
            </a:blip>
            <a:srcRect b="0" l="0" r="0" t="0"/>
            <a:stretch/>
          </p:blipFill>
          <p:spPr>
            <a:xfrm>
              <a:off x="12700" y="90487"/>
              <a:ext cx="1303339" cy="377826"/>
            </a:xfrm>
            <a:prstGeom prst="rect">
              <a:avLst/>
            </a:prstGeom>
            <a:noFill/>
            <a:ln>
              <a:noFill/>
            </a:ln>
          </p:spPr>
        </p:pic>
        <p:sp>
          <p:nvSpPr>
            <p:cNvPr id="114" name="Google Shape;114;p21"/>
            <p:cNvSpPr/>
            <p:nvPr/>
          </p:nvSpPr>
          <p:spPr>
            <a:xfrm>
              <a:off x="0" y="0"/>
              <a:ext cx="1341300" cy="495300"/>
            </a:xfrm>
            <a:prstGeom prst="rect">
              <a:avLst/>
            </a:prstGeom>
            <a:solidFill>
              <a:srgbClr val="F8FC84">
                <a:alpha val="47840"/>
              </a:srgbClr>
            </a:solidFill>
            <a:ln cap="flat" cmpd="sng" w="9525">
              <a:solidFill>
                <a:srgbClr val="000000">
                  <a:alpha val="47840"/>
                </a:srgbClr>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400"/>
                <a:buFont typeface="Source Sans Pro"/>
                <a:buNone/>
              </a:pPr>
              <a:r>
                <a:t/>
              </a:r>
              <a:endParaRPr b="0" i="0" sz="3400" u="none" cap="none" strike="noStrike">
                <a:solidFill>
                  <a:srgbClr val="FFFFFF"/>
                </a:solidFill>
                <a:latin typeface="Source Sans Pro"/>
                <a:ea typeface="Source Sans Pro"/>
                <a:cs typeface="Source Sans Pro"/>
                <a:sym typeface="Source Sans Pro"/>
              </a:endParaRPr>
            </a:p>
          </p:txBody>
        </p:sp>
      </p:grpSp>
      <p:sp>
        <p:nvSpPr>
          <p:cNvPr id="115" name="Google Shape;115;p21"/>
          <p:cNvSpPr txBox="1"/>
          <p:nvPr/>
        </p:nvSpPr>
        <p:spPr>
          <a:xfrm>
            <a:off x="3069431" y="6553596"/>
            <a:ext cx="2984400" cy="241200"/>
          </a:xfrm>
          <a:prstGeom prst="rect">
            <a:avLst/>
          </a:prstGeom>
          <a:noFill/>
          <a:ln>
            <a:noFill/>
          </a:ln>
        </p:spPr>
        <p:txBody>
          <a:bodyPr anchorCtr="0" anchor="ctr" bIns="38100" lIns="38100" spcFirstLastPara="1" rIns="38100" wrap="square" tIns="38100">
            <a:noAutofit/>
          </a:bodyPr>
          <a:lstStyle/>
          <a:p>
            <a:pPr indent="0" lvl="0" marL="0" marR="0" rtl="0" algn="ctr">
              <a:lnSpc>
                <a:spcPct val="100000"/>
              </a:lnSpc>
              <a:spcBef>
                <a:spcPts val="0"/>
              </a:spcBef>
              <a:spcAft>
                <a:spcPts val="0"/>
              </a:spcAft>
              <a:buClr>
                <a:srgbClr val="80C4DF"/>
              </a:buClr>
              <a:buSzPts val="800"/>
              <a:buFont typeface="Source Sans Pro"/>
              <a:buNone/>
            </a:pPr>
            <a:r>
              <a:rPr b="0" i="0" lang="en-US" sz="800" u="none" cap="none" strike="noStrike">
                <a:solidFill>
                  <a:srgbClr val="80C4DF"/>
                </a:solidFill>
                <a:latin typeface="Source Sans Pro"/>
                <a:ea typeface="Source Sans Pro"/>
                <a:cs typeface="Source Sans Pro"/>
                <a:sym typeface="Source Sans Pro"/>
              </a:rPr>
              <a:t>© Franz J. Kurfess</a:t>
            </a:r>
            <a:endParaRPr/>
          </a:p>
        </p:txBody>
      </p:sp>
      <p:sp>
        <p:nvSpPr>
          <p:cNvPr id="116" name="Google Shape;116;p21"/>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lvl1pPr lvl="0" marR="0" rtl="0" algn="ctr">
              <a:lnSpc>
                <a:spcPct val="100000"/>
              </a:lnSpc>
              <a:spcBef>
                <a:spcPts val="0"/>
              </a:spcBef>
              <a:spcAft>
                <a:spcPts val="0"/>
              </a:spcAft>
              <a:buClr>
                <a:srgbClr val="29708A"/>
              </a:buClr>
              <a:buSzPts val="4000"/>
              <a:buFont typeface="Helvetica Neue"/>
              <a:buNone/>
              <a:defRPr sz="4000">
                <a:solidFill>
                  <a:srgbClr val="29708A"/>
                </a:solidFill>
                <a:latin typeface="Helvetica Neue"/>
                <a:ea typeface="Helvetica Neue"/>
                <a:cs typeface="Helvetica Neue"/>
                <a:sym typeface="Helvetica Neue"/>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117" name="Google Shape;117;p21"/>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lvl1pPr indent="-314325" lvl="0" marL="457200" rtl="0" algn="l">
              <a:lnSpc>
                <a:spcPct val="90000"/>
              </a:lnSpc>
              <a:spcBef>
                <a:spcPts val="2000"/>
              </a:spcBef>
              <a:spcAft>
                <a:spcPts val="0"/>
              </a:spcAft>
              <a:buClr>
                <a:srgbClr val="FF2600"/>
              </a:buClr>
              <a:buSzPts val="1350"/>
              <a:buFont typeface="Arial"/>
              <a:buChar char="●"/>
              <a:defRPr b="1" sz="1800">
                <a:solidFill>
                  <a:srgbClr val="002E7A"/>
                </a:solidFill>
                <a:latin typeface="Arial Rounded"/>
                <a:ea typeface="Arial Rounded"/>
                <a:cs typeface="Arial Rounded"/>
                <a:sym typeface="Arial Rounded"/>
              </a:defRPr>
            </a:lvl1pPr>
            <a:lvl2pPr indent="-304800" lvl="1" marL="914400" rtl="0" algn="l">
              <a:lnSpc>
                <a:spcPct val="90000"/>
              </a:lnSpc>
              <a:spcBef>
                <a:spcPts val="600"/>
              </a:spcBef>
              <a:spcAft>
                <a:spcPts val="0"/>
              </a:spcAft>
              <a:buClr>
                <a:srgbClr val="FF7E79"/>
              </a:buClr>
              <a:buSzPts val="1200"/>
              <a:buFont typeface="Source Sans Pro"/>
              <a:buChar char=""/>
              <a:defRPr sz="1600">
                <a:solidFill>
                  <a:srgbClr val="0042AA"/>
                </a:solidFill>
                <a:latin typeface="Source Sans Pro"/>
                <a:ea typeface="Source Sans Pro"/>
                <a:cs typeface="Source Sans Pro"/>
                <a:sym typeface="Source Sans Pro"/>
              </a:defRPr>
            </a:lvl2pPr>
            <a:lvl3pPr indent="-295275" lvl="2" marL="1371600" rtl="0" algn="l">
              <a:lnSpc>
                <a:spcPct val="90000"/>
              </a:lnSpc>
              <a:spcBef>
                <a:spcPts val="600"/>
              </a:spcBef>
              <a:spcAft>
                <a:spcPts val="0"/>
              </a:spcAft>
              <a:buClr>
                <a:srgbClr val="FF9300"/>
              </a:buClr>
              <a:buSzPts val="1050"/>
              <a:buFont typeface="Source Sans Pro"/>
              <a:buChar char=""/>
              <a:defRPr sz="1400">
                <a:solidFill>
                  <a:srgbClr val="0056D6"/>
                </a:solidFill>
                <a:latin typeface="Source Sans Pro"/>
                <a:ea typeface="Source Sans Pro"/>
                <a:cs typeface="Source Sans Pro"/>
                <a:sym typeface="Source Sans Pro"/>
              </a:defRPr>
            </a:lvl3pPr>
            <a:lvl4pPr indent="-285750" lvl="3" marL="1828800" rtl="0" algn="l">
              <a:lnSpc>
                <a:spcPct val="90000"/>
              </a:lnSpc>
              <a:spcBef>
                <a:spcPts val="600"/>
              </a:spcBef>
              <a:spcAft>
                <a:spcPts val="0"/>
              </a:spcAft>
              <a:buClr>
                <a:srgbClr val="FFD479"/>
              </a:buClr>
              <a:buSzPts val="900"/>
              <a:buFont typeface="Source Sans Pro"/>
              <a:buChar char=""/>
              <a:defRPr sz="1200">
                <a:solidFill>
                  <a:srgbClr val="006D8F"/>
                </a:solidFill>
                <a:latin typeface="Source Sans Pro"/>
                <a:ea typeface="Source Sans Pro"/>
                <a:cs typeface="Source Sans Pro"/>
                <a:sym typeface="Source Sans Pro"/>
              </a:defRPr>
            </a:lvl4pPr>
            <a:lvl5pPr indent="-280987" lvl="4" marL="2286000" rtl="0" algn="l">
              <a:lnSpc>
                <a:spcPct val="90000"/>
              </a:lnSpc>
              <a:spcBef>
                <a:spcPts val="600"/>
              </a:spcBef>
              <a:spcAft>
                <a:spcPts val="0"/>
              </a:spcAft>
              <a:buClr>
                <a:srgbClr val="FFFC79"/>
              </a:buClr>
              <a:buSzPts val="825"/>
              <a:buFont typeface="Source Sans Pro"/>
              <a:buChar char=""/>
              <a:defRPr sz="1100">
                <a:solidFill>
                  <a:srgbClr val="00A3D7"/>
                </a:solidFill>
                <a:latin typeface="Source Sans Pro"/>
                <a:ea typeface="Source Sans Pro"/>
                <a:cs typeface="Source Sans Pro"/>
                <a:sym typeface="Source Sans Pro"/>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118" name="Google Shape;118;p21"/>
          <p:cNvSpPr txBox="1"/>
          <p:nvPr>
            <p:ph idx="12" type="sldNum"/>
          </p:nvPr>
        </p:nvSpPr>
        <p:spPr>
          <a:xfrm rot="5492">
            <a:off x="8897089" y="6529260"/>
            <a:ext cx="187800" cy="162300"/>
          </a:xfrm>
          <a:prstGeom prst="rect">
            <a:avLst/>
          </a:prstGeom>
          <a:solidFill>
            <a:srgbClr val="FFFB00"/>
          </a:solidFill>
          <a:ln>
            <a:noFill/>
          </a:ln>
        </p:spPr>
        <p:txBody>
          <a:bodyPr anchorCtr="0" anchor="t" bIns="38100" lIns="38100" spcFirstLastPara="1" rIns="38100" wrap="square" tIns="38100">
            <a:normAutofit lnSpcReduction="20000"/>
          </a:bodyPr>
          <a:lstStyle>
            <a:lvl1pPr indent="0" lvl="0"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1pPr>
            <a:lvl2pPr indent="0" lvl="1"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2pPr>
            <a:lvl3pPr indent="0" lvl="2"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3pPr>
            <a:lvl4pPr indent="0" lvl="3"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4pPr>
            <a:lvl5pPr indent="0" lvl="4"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5pPr>
            <a:lvl6pPr indent="0" lvl="5"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6pPr>
            <a:lvl7pPr indent="0" lvl="6"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7pPr>
            <a:lvl8pPr indent="0" lvl="7"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8pPr>
            <a:lvl9pPr indent="0" lvl="8"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000">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mailto:fkurfess@calpoly.edu"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gif"/><Relationship Id="rId4" Type="http://schemas.openxmlformats.org/officeDocument/2006/relationships/image" Target="../media/image6.png"/><Relationship Id="rId9" Type="http://schemas.openxmlformats.org/officeDocument/2006/relationships/hyperlink" Target="about:blank" TargetMode="External"/><Relationship Id="rId5" Type="http://schemas.openxmlformats.org/officeDocument/2006/relationships/image" Target="../media/image4.jpg"/><Relationship Id="rId6" Type="http://schemas.openxmlformats.org/officeDocument/2006/relationships/image" Target="../media/image12.png"/><Relationship Id="rId7" Type="http://schemas.openxmlformats.org/officeDocument/2006/relationships/image" Target="../media/image7.png"/><Relationship Id="rId8" Type="http://schemas.openxmlformats.org/officeDocument/2006/relationships/hyperlink" Target="about:blan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hyperlink" Target="http://www.id-book.com" TargetMode="External"/><Relationship Id="rId5" Type="http://schemas.openxmlformats.org/officeDocument/2006/relationships/hyperlink" Target="mailto:fkurfess@calpoly.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image" Target="../media/image13.jpg"/><Relationship Id="rId5"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30.png"/><Relationship Id="rId7" Type="http://schemas.openxmlformats.org/officeDocument/2006/relationships/image" Target="../media/image2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6.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5.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1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7.xml"/><Relationship Id="rId3" Type="http://schemas.openxmlformats.org/officeDocument/2006/relationships/image" Target="../media/image11.png"/><Relationship Id="rId4" Type="http://schemas.openxmlformats.org/officeDocument/2006/relationships/image" Target="../media/image13.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3.png"/><Relationship Id="rId7" Type="http://schemas.openxmlformats.org/officeDocument/2006/relationships/image" Target="../media/image2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 Id="rId6" Type="http://schemas.openxmlformats.org/officeDocument/2006/relationships/image" Target="../media/image27.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7.xml"/><Relationship Id="rId3" Type="http://schemas.openxmlformats.org/officeDocument/2006/relationships/image" Target="../media/image1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5.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image" Target="../media/image11.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22"/>
          <p:cNvGrpSpPr/>
          <p:nvPr/>
        </p:nvGrpSpPr>
        <p:grpSpPr>
          <a:xfrm>
            <a:off x="-1" y="6375400"/>
            <a:ext cx="1295401" cy="482600"/>
            <a:chOff x="0" y="0"/>
            <a:chExt cx="1295400" cy="482600"/>
          </a:xfrm>
        </p:grpSpPr>
        <p:pic>
          <p:nvPicPr>
            <p:cNvPr descr="cp-c100.gif" id="124" name="Google Shape;124;p22"/>
            <p:cNvPicPr preferRelativeResize="0"/>
            <p:nvPr/>
          </p:nvPicPr>
          <p:blipFill rotWithShape="1">
            <a:blip r:embed="rId3">
              <a:alphaModFix/>
            </a:blip>
            <a:srcRect b="0" l="0" r="0" t="0"/>
            <a:stretch/>
          </p:blipFill>
          <p:spPr>
            <a:xfrm>
              <a:off x="12700" y="76200"/>
              <a:ext cx="1270001" cy="368301"/>
            </a:xfrm>
            <a:prstGeom prst="rect">
              <a:avLst/>
            </a:prstGeom>
            <a:noFill/>
            <a:ln>
              <a:noFill/>
            </a:ln>
          </p:spPr>
        </p:pic>
        <p:sp>
          <p:nvSpPr>
            <p:cNvPr id="125" name="Google Shape;125;p22"/>
            <p:cNvSpPr/>
            <p:nvPr/>
          </p:nvSpPr>
          <p:spPr>
            <a:xfrm>
              <a:off x="0" y="0"/>
              <a:ext cx="1295400" cy="482600"/>
            </a:xfrm>
            <a:prstGeom prst="rect">
              <a:avLst/>
            </a:prstGeom>
            <a:solidFill>
              <a:srgbClr val="F8FC85">
                <a:alpha val="47843"/>
              </a:srgbClr>
            </a:solidFill>
            <a:ln cap="flat" cmpd="sng" w="9525">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grpSp>
        <p:nvGrpSpPr>
          <p:cNvPr id="126" name="Google Shape;126;p22"/>
          <p:cNvGrpSpPr/>
          <p:nvPr/>
        </p:nvGrpSpPr>
        <p:grpSpPr>
          <a:xfrm>
            <a:off x="8178800" y="6400798"/>
            <a:ext cx="698500" cy="419102"/>
            <a:chOff x="0" y="-1"/>
            <a:chExt cx="698500" cy="419101"/>
          </a:xfrm>
        </p:grpSpPr>
        <p:pic>
          <p:nvPicPr>
            <p:cNvPr descr="nav_home.png" id="127" name="Google Shape;127;p22">
              <a:hlinkClick action="ppaction://hlinkshowjump?jump=firstslide"/>
            </p:cNvPr>
            <p:cNvPicPr preferRelativeResize="0"/>
            <p:nvPr/>
          </p:nvPicPr>
          <p:blipFill rotWithShape="1">
            <a:blip r:embed="rId4">
              <a:alphaModFix amt="60000"/>
            </a:blip>
            <a:srcRect b="0" l="0" r="0" t="0"/>
            <a:stretch/>
          </p:blipFill>
          <p:spPr>
            <a:xfrm>
              <a:off x="0" y="114300"/>
              <a:ext cx="190500" cy="190500"/>
            </a:xfrm>
            <a:prstGeom prst="rect">
              <a:avLst/>
            </a:prstGeom>
            <a:noFill/>
            <a:ln>
              <a:noFill/>
            </a:ln>
            <a:effectLst>
              <a:outerShdw rotWithShape="0">
                <a:srgbClr val="000000">
                  <a:alpha val="80000"/>
                </a:srgbClr>
              </a:outerShdw>
            </a:effectLst>
          </p:spPr>
        </p:pic>
        <p:sp>
          <p:nvSpPr>
            <p:cNvPr id="128" name="Google Shape;128;p22">
              <a:hlinkClick action="ppaction://hlinkshowjump?jump=nextslide"/>
            </p:cNvPr>
            <p:cNvSpPr/>
            <p:nvPr/>
          </p:nvSpPr>
          <p:spPr>
            <a:xfrm>
              <a:off x="596900" y="114300"/>
              <a:ext cx="101600" cy="190500"/>
            </a:xfrm>
            <a:prstGeom prst="rightArrow">
              <a:avLst>
                <a:gd fmla="val 40741" name="adj1"/>
                <a:gd fmla="val 200000" name="adj2"/>
              </a:avLst>
            </a:prstGeom>
            <a:solidFill>
              <a:srgbClr val="FFFFFF">
                <a:alpha val="60000"/>
              </a:srgbClr>
            </a:solidFill>
            <a:ln>
              <a:noFill/>
            </a:ln>
            <a:effectLst>
              <a:outerShdw rotWithShape="0">
                <a:srgbClr val="000000">
                  <a:alpha val="80000"/>
                </a:srgbClr>
              </a:outerShdw>
            </a:effectLst>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FFFFFF"/>
                </a:solidFill>
                <a:latin typeface="Gill Sans"/>
                <a:ea typeface="Gill Sans"/>
                <a:cs typeface="Gill Sans"/>
                <a:sym typeface="Gill Sans"/>
              </a:endParaRPr>
            </a:p>
          </p:txBody>
        </p:sp>
        <p:sp>
          <p:nvSpPr>
            <p:cNvPr id="129" name="Google Shape;129;p22">
              <a:hlinkClick action="ppaction://hlinkshowjump?jump=previousslide"/>
            </p:cNvPr>
            <p:cNvSpPr/>
            <p:nvPr/>
          </p:nvSpPr>
          <p:spPr>
            <a:xfrm>
              <a:off x="254000" y="114300"/>
              <a:ext cx="101600" cy="190500"/>
            </a:xfrm>
            <a:custGeom>
              <a:rect b="b" l="l" r="r" t="t"/>
              <a:pathLst>
                <a:path extrusionOk="0" h="21600" w="21600">
                  <a:moveTo>
                    <a:pt x="21600" y="15200"/>
                  </a:moveTo>
                  <a:lnTo>
                    <a:pt x="21600" y="21600"/>
                  </a:lnTo>
                  <a:lnTo>
                    <a:pt x="0" y="10800"/>
                  </a:lnTo>
                  <a:lnTo>
                    <a:pt x="21600" y="0"/>
                  </a:lnTo>
                  <a:lnTo>
                    <a:pt x="21600" y="6400"/>
                  </a:lnTo>
                  <a:lnTo>
                    <a:pt x="21600" y="6400"/>
                  </a:lnTo>
                  <a:lnTo>
                    <a:pt x="21600" y="15200"/>
                  </a:lnTo>
                  <a:close/>
                </a:path>
              </a:pathLst>
            </a:custGeom>
            <a:solidFill>
              <a:srgbClr val="FFFFFF">
                <a:alpha val="60000"/>
              </a:srgbClr>
            </a:solidFill>
            <a:ln>
              <a:noFill/>
            </a:ln>
            <a:effectLst>
              <a:outerShdw rotWithShape="0">
                <a:srgbClr val="000000">
                  <a:alpha val="80000"/>
                </a:srgbClr>
              </a:outerShdw>
            </a:effectLst>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FFFFFF"/>
                </a:solidFill>
                <a:latin typeface="Gill Sans"/>
                <a:ea typeface="Gill Sans"/>
                <a:cs typeface="Gill Sans"/>
                <a:sym typeface="Gill Sans"/>
              </a:endParaRPr>
            </a:p>
          </p:txBody>
        </p:sp>
        <p:sp>
          <p:nvSpPr>
            <p:cNvPr id="130" name="Google Shape;130;p22"/>
            <p:cNvSpPr/>
            <p:nvPr/>
          </p:nvSpPr>
          <p:spPr>
            <a:xfrm rot="5400000">
              <a:off x="425450" y="-44451"/>
              <a:ext cx="101601" cy="190501"/>
            </a:xfrm>
            <a:custGeom>
              <a:rect b="b" l="l" r="r" t="t"/>
              <a:pathLst>
                <a:path extrusionOk="0" h="21600" w="21600">
                  <a:moveTo>
                    <a:pt x="21600" y="21600"/>
                  </a:moveTo>
                  <a:lnTo>
                    <a:pt x="21600" y="21600"/>
                  </a:lnTo>
                  <a:lnTo>
                    <a:pt x="0" y="10800"/>
                  </a:lnTo>
                  <a:lnTo>
                    <a:pt x="21600" y="0"/>
                  </a:lnTo>
                  <a:lnTo>
                    <a:pt x="21600" y="0"/>
                  </a:lnTo>
                  <a:lnTo>
                    <a:pt x="21600" y="0"/>
                  </a:lnTo>
                  <a:lnTo>
                    <a:pt x="21600" y="21600"/>
                  </a:lnTo>
                  <a:close/>
                </a:path>
              </a:pathLst>
            </a:custGeom>
            <a:solidFill>
              <a:srgbClr val="FFFFFF">
                <a:alpha val="60000"/>
              </a:srgbClr>
            </a:solidFill>
            <a:ln>
              <a:noFill/>
            </a:ln>
            <a:effectLst>
              <a:outerShdw rotWithShape="0">
                <a:srgbClr val="000000">
                  <a:alpha val="80000"/>
                </a:srgbClr>
              </a:outerShdw>
            </a:effectLst>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FFFFFF"/>
                </a:solidFill>
                <a:latin typeface="Gill Sans"/>
                <a:ea typeface="Gill Sans"/>
                <a:cs typeface="Gill Sans"/>
                <a:sym typeface="Gill Sans"/>
              </a:endParaRPr>
            </a:p>
          </p:txBody>
        </p:sp>
        <p:sp>
          <p:nvSpPr>
            <p:cNvPr id="131" name="Google Shape;131;p22"/>
            <p:cNvSpPr/>
            <p:nvPr/>
          </p:nvSpPr>
          <p:spPr>
            <a:xfrm rot="-5400000">
              <a:off x="425450" y="273050"/>
              <a:ext cx="101601" cy="190500"/>
            </a:xfrm>
            <a:custGeom>
              <a:rect b="b" l="l" r="r" t="t"/>
              <a:pathLst>
                <a:path extrusionOk="0" h="21600" w="21600">
                  <a:moveTo>
                    <a:pt x="21600" y="14133"/>
                  </a:moveTo>
                  <a:lnTo>
                    <a:pt x="21600" y="21600"/>
                  </a:lnTo>
                  <a:lnTo>
                    <a:pt x="0" y="10800"/>
                  </a:lnTo>
                  <a:lnTo>
                    <a:pt x="21600" y="0"/>
                  </a:lnTo>
                  <a:lnTo>
                    <a:pt x="21600" y="7467"/>
                  </a:lnTo>
                  <a:lnTo>
                    <a:pt x="21600" y="7467"/>
                  </a:lnTo>
                  <a:lnTo>
                    <a:pt x="21600" y="14133"/>
                  </a:lnTo>
                  <a:close/>
                </a:path>
              </a:pathLst>
            </a:custGeom>
            <a:solidFill>
              <a:srgbClr val="FFFFFF">
                <a:alpha val="60000"/>
              </a:srgbClr>
            </a:solidFill>
            <a:ln>
              <a:noFill/>
            </a:ln>
            <a:effectLst>
              <a:outerShdw rotWithShape="0">
                <a:srgbClr val="000000">
                  <a:alpha val="80000"/>
                </a:srgbClr>
              </a:outerShdw>
            </a:effectLst>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FFFFFF"/>
                </a:solidFill>
                <a:latin typeface="Gill Sans"/>
                <a:ea typeface="Gill Sans"/>
                <a:cs typeface="Gill Sans"/>
                <a:sym typeface="Gill Sans"/>
              </a:endParaRPr>
            </a:p>
          </p:txBody>
        </p:sp>
      </p:grpSp>
      <p:pic>
        <p:nvPicPr>
          <p:cNvPr descr="2011-CSE-Logo-512.jpg" id="132" name="Google Shape;132;p22"/>
          <p:cNvPicPr preferRelativeResize="0"/>
          <p:nvPr/>
        </p:nvPicPr>
        <p:blipFill rotWithShape="1">
          <a:blip r:embed="rId5">
            <a:alphaModFix/>
          </a:blip>
          <a:srcRect b="0" l="0" r="0" t="0"/>
          <a:stretch/>
        </p:blipFill>
        <p:spPr>
          <a:xfrm>
            <a:off x="7354823" y="5791200"/>
            <a:ext cx="2313809" cy="1638300"/>
          </a:xfrm>
          <a:prstGeom prst="rect">
            <a:avLst/>
          </a:prstGeom>
          <a:noFill/>
          <a:ln>
            <a:noFill/>
          </a:ln>
        </p:spPr>
      </p:pic>
      <p:sp>
        <p:nvSpPr>
          <p:cNvPr id="133" name="Google Shape;133;p22"/>
          <p:cNvSpPr txBox="1"/>
          <p:nvPr>
            <p:ph idx="4294967295" type="body"/>
          </p:nvPr>
        </p:nvSpPr>
        <p:spPr>
          <a:xfrm>
            <a:off x="1876710" y="4572000"/>
            <a:ext cx="5390700" cy="1336800"/>
          </a:xfrm>
          <a:prstGeom prst="rect">
            <a:avLst/>
          </a:prstGeom>
          <a:noFill/>
          <a:ln>
            <a:noFill/>
          </a:ln>
        </p:spPr>
        <p:txBody>
          <a:bodyPr anchorCtr="0" anchor="t" bIns="50800" lIns="50800" spcFirstLastPara="1" rIns="50800" wrap="square" tIns="50800">
            <a:spAutoFit/>
          </a:bodyPr>
          <a:lstStyle/>
          <a:p>
            <a:pPr indent="0" lvl="5" marL="0" marR="39199" rtl="0" algn="ctr">
              <a:lnSpc>
                <a:spcPct val="94000"/>
              </a:lnSpc>
              <a:spcBef>
                <a:spcPts val="0"/>
              </a:spcBef>
              <a:spcAft>
                <a:spcPts val="0"/>
              </a:spcAft>
              <a:buClr>
                <a:srgbClr val="76D6FF"/>
              </a:buClr>
              <a:buSzPts val="1800"/>
              <a:buFont typeface="Arial"/>
              <a:buNone/>
            </a:pPr>
            <a:r>
              <a:rPr b="1" i="1" lang="en-US" sz="1800">
                <a:solidFill>
                  <a:srgbClr val="76D6FF"/>
                </a:solidFill>
              </a:rPr>
              <a:t>Professor</a:t>
            </a:r>
            <a:endParaRPr/>
          </a:p>
          <a:p>
            <a:pPr indent="0" lvl="5" marL="0" marR="39199" rtl="0" algn="ctr">
              <a:lnSpc>
                <a:spcPct val="94000"/>
              </a:lnSpc>
              <a:spcBef>
                <a:spcPts val="500"/>
              </a:spcBef>
              <a:spcAft>
                <a:spcPts val="0"/>
              </a:spcAft>
              <a:buClr>
                <a:srgbClr val="76D6FF"/>
              </a:buClr>
              <a:buSzPts val="1800"/>
              <a:buFont typeface="Arial"/>
              <a:buNone/>
            </a:pPr>
            <a:r>
              <a:rPr b="1" i="1" lang="en-US" sz="1800">
                <a:solidFill>
                  <a:srgbClr val="76D6FF"/>
                </a:solidFill>
              </a:rPr>
              <a:t>Computer Science Department</a:t>
            </a:r>
            <a:endParaRPr/>
          </a:p>
          <a:p>
            <a:pPr indent="0" lvl="5" marL="0" marR="39199" rtl="0" algn="ctr">
              <a:lnSpc>
                <a:spcPct val="94000"/>
              </a:lnSpc>
              <a:spcBef>
                <a:spcPts val="500"/>
              </a:spcBef>
              <a:spcAft>
                <a:spcPts val="0"/>
              </a:spcAft>
              <a:buClr>
                <a:srgbClr val="76D6FF"/>
              </a:buClr>
              <a:buSzPts val="1800"/>
              <a:buFont typeface="Arial"/>
              <a:buNone/>
            </a:pPr>
            <a:r>
              <a:rPr b="1" i="1" lang="en-US" sz="1800">
                <a:solidFill>
                  <a:srgbClr val="76D6FF"/>
                </a:solidFill>
              </a:rPr>
              <a:t>California Polytechnic State University</a:t>
            </a:r>
            <a:endParaRPr/>
          </a:p>
          <a:p>
            <a:pPr indent="0" lvl="5" marL="0" marR="39199" rtl="0" algn="ctr">
              <a:lnSpc>
                <a:spcPct val="94000"/>
              </a:lnSpc>
              <a:spcBef>
                <a:spcPts val="500"/>
              </a:spcBef>
              <a:spcAft>
                <a:spcPts val="0"/>
              </a:spcAft>
              <a:buClr>
                <a:srgbClr val="76D6FF"/>
              </a:buClr>
              <a:buSzPts val="1800"/>
              <a:buFont typeface="Arial"/>
              <a:buNone/>
            </a:pPr>
            <a:r>
              <a:rPr b="1" i="1" lang="en-US" sz="1800">
                <a:solidFill>
                  <a:srgbClr val="76D6FF"/>
                </a:solidFill>
              </a:rPr>
              <a:t>San Luis Obispo, CA, U.S.A.</a:t>
            </a:r>
            <a:endParaRPr/>
          </a:p>
        </p:txBody>
      </p:sp>
      <p:sp>
        <p:nvSpPr>
          <p:cNvPr id="134" name="Google Shape;134;p22"/>
          <p:cNvSpPr txBox="1"/>
          <p:nvPr>
            <p:ph idx="1" type="body"/>
          </p:nvPr>
        </p:nvSpPr>
        <p:spPr>
          <a:xfrm>
            <a:off x="2102699" y="3589575"/>
            <a:ext cx="4938600" cy="450000"/>
          </a:xfrm>
          <a:prstGeom prst="rect">
            <a:avLst/>
          </a:prstGeom>
          <a:noFill/>
          <a:ln>
            <a:noFill/>
          </a:ln>
        </p:spPr>
        <p:txBody>
          <a:bodyPr anchorCtr="0" anchor="t" bIns="50800" lIns="50800" spcFirstLastPara="1" rIns="50800" wrap="square" tIns="50800">
            <a:spAutoFit/>
          </a:bodyPr>
          <a:lstStyle/>
          <a:p>
            <a:pPr indent="0" lvl="5" marL="0" marR="39199" rtl="0" algn="ctr">
              <a:lnSpc>
                <a:spcPct val="94000"/>
              </a:lnSpc>
              <a:spcBef>
                <a:spcPts val="0"/>
              </a:spcBef>
              <a:spcAft>
                <a:spcPts val="0"/>
              </a:spcAft>
              <a:buClr>
                <a:srgbClr val="0433FF"/>
              </a:buClr>
              <a:buSzPts val="2400"/>
              <a:buFont typeface="Arial"/>
              <a:buNone/>
            </a:pPr>
            <a:r>
              <a:rPr b="1" i="1" lang="en-US" sz="2400">
                <a:solidFill>
                  <a:srgbClr val="0433FF"/>
                </a:solidFill>
              </a:rPr>
              <a:t>Franz J. Kurfess</a:t>
            </a:r>
            <a:endParaRPr/>
          </a:p>
        </p:txBody>
      </p:sp>
      <p:grpSp>
        <p:nvGrpSpPr>
          <p:cNvPr id="135" name="Google Shape;135;p22"/>
          <p:cNvGrpSpPr/>
          <p:nvPr/>
        </p:nvGrpSpPr>
        <p:grpSpPr>
          <a:xfrm>
            <a:off x="0" y="6375400"/>
            <a:ext cx="1295400" cy="482600"/>
            <a:chOff x="0" y="0"/>
            <a:chExt cx="1295400" cy="482600"/>
          </a:xfrm>
        </p:grpSpPr>
        <p:pic>
          <p:nvPicPr>
            <p:cNvPr descr="image.png" id="136" name="Google Shape;136;p22"/>
            <p:cNvPicPr preferRelativeResize="0"/>
            <p:nvPr/>
          </p:nvPicPr>
          <p:blipFill rotWithShape="1">
            <a:blip r:embed="rId6">
              <a:alphaModFix/>
            </a:blip>
            <a:srcRect b="0" l="0" r="0" t="0"/>
            <a:stretch/>
          </p:blipFill>
          <p:spPr>
            <a:xfrm>
              <a:off x="12700" y="76200"/>
              <a:ext cx="1270000" cy="368300"/>
            </a:xfrm>
            <a:prstGeom prst="rect">
              <a:avLst/>
            </a:prstGeom>
            <a:noFill/>
            <a:ln>
              <a:noFill/>
            </a:ln>
          </p:spPr>
        </p:pic>
        <p:sp>
          <p:nvSpPr>
            <p:cNvPr id="137" name="Google Shape;137;p22"/>
            <p:cNvSpPr/>
            <p:nvPr/>
          </p:nvSpPr>
          <p:spPr>
            <a:xfrm>
              <a:off x="0" y="0"/>
              <a:ext cx="1295400" cy="4826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138" name="Google Shape;138;p22"/>
          <p:cNvGrpSpPr/>
          <p:nvPr/>
        </p:nvGrpSpPr>
        <p:grpSpPr>
          <a:xfrm>
            <a:off x="8178800" y="6400800"/>
            <a:ext cx="698500" cy="419101"/>
            <a:chOff x="0" y="0"/>
            <a:chExt cx="698500" cy="419100"/>
          </a:xfrm>
        </p:grpSpPr>
        <p:pic>
          <p:nvPicPr>
            <p:cNvPr descr="image.png" id="139" name="Google Shape;139;p22">
              <a:hlinkClick action="ppaction://hlinkshowjump?jump=firstslide"/>
            </p:cNvPr>
            <p:cNvPicPr preferRelativeResize="0"/>
            <p:nvPr/>
          </p:nvPicPr>
          <p:blipFill rotWithShape="1">
            <a:blip r:embed="rId7">
              <a:alphaModFix amt="59999"/>
            </a:blip>
            <a:srcRect b="0" l="0" r="0" t="0"/>
            <a:stretch/>
          </p:blipFill>
          <p:spPr>
            <a:xfrm>
              <a:off x="0" y="114300"/>
              <a:ext cx="190500" cy="190500"/>
            </a:xfrm>
            <a:prstGeom prst="rect">
              <a:avLst/>
            </a:prstGeom>
            <a:noFill/>
            <a:ln>
              <a:noFill/>
            </a:ln>
            <a:effectLst>
              <a:outerShdw blurRad="63500" rotWithShape="0" dir="16200000" dist="12699">
                <a:srgbClr val="000000">
                  <a:alpha val="79607"/>
                </a:srgbClr>
              </a:outerShdw>
            </a:effectLst>
          </p:spPr>
        </p:pic>
        <p:sp>
          <p:nvSpPr>
            <p:cNvPr id="140" name="Google Shape;140;p22">
              <a:hlinkClick action="ppaction://hlinkshowjump?jump=nextslide"/>
            </p:cNvPr>
            <p:cNvSpPr/>
            <p:nvPr/>
          </p:nvSpPr>
          <p:spPr>
            <a:xfrm>
              <a:off x="596900" y="114300"/>
              <a:ext cx="101600" cy="190500"/>
            </a:xfrm>
            <a:prstGeom prst="rightArrow">
              <a:avLst>
                <a:gd fmla="val 40741" name="adj1"/>
                <a:gd fmla="val 200000" name="adj2"/>
              </a:avLst>
            </a:prstGeom>
            <a:solidFill>
              <a:srgbClr val="FFFFFF">
                <a:alpha val="59607"/>
              </a:srgbClr>
            </a:solidFill>
            <a:ln>
              <a:noFill/>
            </a:ln>
            <a:effectLst>
              <a:outerShdw blurRad="63500" rotWithShape="0" dir="16200000" dist="12699">
                <a:srgbClr val="000000">
                  <a:alpha val="79607"/>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41" name="Google Shape;141;p22">
              <a:hlinkClick action="ppaction://hlinkshowjump?jump=previousslide"/>
            </p:cNvPr>
            <p:cNvSpPr/>
            <p:nvPr/>
          </p:nvSpPr>
          <p:spPr>
            <a:xfrm flipH="1">
              <a:off x="254000" y="114300"/>
              <a:ext cx="101600" cy="190500"/>
            </a:xfrm>
            <a:prstGeom prst="rightArrow">
              <a:avLst>
                <a:gd fmla="val 40741" name="adj1"/>
                <a:gd fmla="val 200000" name="adj2"/>
              </a:avLst>
            </a:prstGeom>
            <a:solidFill>
              <a:srgbClr val="FFFFFF">
                <a:alpha val="59607"/>
              </a:srgbClr>
            </a:solidFill>
            <a:ln>
              <a:noFill/>
            </a:ln>
            <a:effectLst>
              <a:outerShdw blurRad="63500" rotWithShape="0" dir="16200000" dist="12699">
                <a:srgbClr val="000000">
                  <a:alpha val="79607"/>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42" name="Google Shape;142;p22">
              <a:hlinkClick r:id="rId8"/>
            </p:cNvPr>
            <p:cNvSpPr/>
            <p:nvPr/>
          </p:nvSpPr>
          <p:spPr>
            <a:xfrm flipH="1" rot="5400000">
              <a:off x="425450" y="-44450"/>
              <a:ext cx="101600" cy="190500"/>
            </a:xfrm>
            <a:prstGeom prst="rightArrow">
              <a:avLst>
                <a:gd fmla="val 100000" name="adj1"/>
                <a:gd fmla="val 337500" name="adj2"/>
              </a:avLst>
            </a:prstGeom>
            <a:solidFill>
              <a:srgbClr val="FFFFFF">
                <a:alpha val="59607"/>
              </a:srgbClr>
            </a:solidFill>
            <a:ln>
              <a:noFill/>
            </a:ln>
            <a:effectLst>
              <a:outerShdw blurRad="63500" rotWithShape="0" dir="16200000" dist="12699">
                <a:srgbClr val="000000">
                  <a:alpha val="79607"/>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43" name="Google Shape;143;p22">
              <a:hlinkClick r:id="rId9"/>
            </p:cNvPr>
            <p:cNvSpPr/>
            <p:nvPr/>
          </p:nvSpPr>
          <p:spPr>
            <a:xfrm flipH="1" rot="-5400000">
              <a:off x="425450" y="273050"/>
              <a:ext cx="101600" cy="190500"/>
            </a:xfrm>
            <a:prstGeom prst="rightArrow">
              <a:avLst>
                <a:gd fmla="val 30870" name="adj1"/>
                <a:gd fmla="val 212500" name="adj2"/>
              </a:avLst>
            </a:prstGeom>
            <a:solidFill>
              <a:srgbClr val="FFFFFF">
                <a:alpha val="59607"/>
              </a:srgbClr>
            </a:solidFill>
            <a:ln>
              <a:noFill/>
            </a:ln>
            <a:effectLst>
              <a:outerShdw blurRad="63500" rotWithShape="0" dir="16200000" dist="12699">
                <a:srgbClr val="000000">
                  <a:alpha val="79607"/>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44" name="Google Shape;144;p22"/>
          <p:cNvSpPr txBox="1"/>
          <p:nvPr>
            <p:ph type="title"/>
          </p:nvPr>
        </p:nvSpPr>
        <p:spPr>
          <a:xfrm>
            <a:off x="685800" y="381793"/>
            <a:ext cx="7772400" cy="2832000"/>
          </a:xfrm>
          <a:prstGeom prst="rect">
            <a:avLst/>
          </a:prstGeom>
          <a:noFill/>
          <a:ln>
            <a:noFill/>
          </a:ln>
        </p:spPr>
        <p:txBody>
          <a:bodyPr anchorCtr="0" anchor="ctr" bIns="50800" lIns="50800" spcFirstLastPara="1" rIns="50800" wrap="square" tIns="50800">
            <a:normAutofit/>
          </a:bodyPr>
          <a:lstStyle/>
          <a:p>
            <a:pPr indent="0" lvl="0" marL="39199" rtl="0" algn="ctr">
              <a:lnSpc>
                <a:spcPct val="94000"/>
              </a:lnSpc>
              <a:spcBef>
                <a:spcPts val="0"/>
              </a:spcBef>
              <a:spcAft>
                <a:spcPts val="0"/>
              </a:spcAft>
              <a:buClr>
                <a:srgbClr val="011279"/>
              </a:buClr>
              <a:buSzPts val="4200"/>
              <a:buFont typeface="Arial"/>
              <a:buNone/>
            </a:pPr>
            <a:r>
              <a:rPr b="1" i="0" lang="en-US" sz="4200" u="none" cap="none" strike="noStrike">
                <a:solidFill>
                  <a:srgbClr val="011279"/>
                </a:solidFill>
                <a:latin typeface="Arial"/>
                <a:ea typeface="Arial"/>
                <a:cs typeface="Arial"/>
                <a:sym typeface="Arial"/>
              </a:rPr>
              <a:t>CPE/CSC 486: </a:t>
            </a:r>
            <a:br>
              <a:rPr b="1" i="0" lang="en-US" sz="4200" u="none" cap="none" strike="noStrike">
                <a:solidFill>
                  <a:srgbClr val="011279"/>
                </a:solidFill>
                <a:latin typeface="Arial"/>
                <a:ea typeface="Arial"/>
                <a:cs typeface="Arial"/>
                <a:sym typeface="Arial"/>
              </a:rPr>
            </a:br>
            <a:r>
              <a:rPr b="1" i="0" lang="en-US" sz="4200" u="none" cap="none" strike="noStrike">
                <a:solidFill>
                  <a:srgbClr val="011279"/>
                </a:solidFill>
                <a:latin typeface="Arial"/>
                <a:ea typeface="Arial"/>
                <a:cs typeface="Arial"/>
                <a:sym typeface="Arial"/>
              </a:rPr>
              <a:t>Human-Computer Interaction</a:t>
            </a:r>
            <a:endParaRPr/>
          </a:p>
        </p:txBody>
      </p:sp>
      <p:sp>
        <p:nvSpPr>
          <p:cNvPr id="145" name="Google Shape;145;p22"/>
          <p:cNvSpPr txBox="1"/>
          <p:nvPr>
            <p:ph idx="12" type="sldNum"/>
          </p:nvPr>
        </p:nvSpPr>
        <p:spPr>
          <a:xfrm rot="94717">
            <a:off x="8549491" y="6498441"/>
            <a:ext cx="228687" cy="240999"/>
          </a:xfrm>
          <a:prstGeom prst="rect">
            <a:avLst/>
          </a:prstGeom>
          <a:noFill/>
          <a:ln>
            <a:noFill/>
          </a:ln>
        </p:spPr>
        <p:txBody>
          <a:bodyPr anchorCtr="0" anchor="t" bIns="50800" lIns="50800" spcFirstLastPara="1" rIns="50800" wrap="square" tIns="50800">
            <a:spAutoFit/>
          </a:bodyPr>
          <a:lstStyle/>
          <a:p>
            <a:pPr indent="0" lvl="0" marL="0" rtl="0" algn="ctr">
              <a:spcBef>
                <a:spcPts val="0"/>
              </a:spcBef>
              <a:spcAft>
                <a:spcPts val="0"/>
              </a:spcAft>
              <a:buClr>
                <a:srgbClr val="000000"/>
              </a:buClr>
              <a:buSzPts val="900"/>
              <a:buFont typeface="Times New Roman"/>
              <a:buNone/>
            </a:pPr>
            <a:fld id="{00000000-1234-1234-1234-123412341234}" type="slidenum">
              <a:rPr lang="en-US"/>
              <a:t>‹#›</a:t>
            </a:fld>
            <a:endParaRPr sz="1000">
              <a:latin typeface="Arial"/>
              <a:ea typeface="Arial"/>
              <a:cs typeface="Arial"/>
              <a:sym typeface="Arial"/>
            </a:endParaRPr>
          </a:p>
        </p:txBody>
      </p:sp>
      <p:sp>
        <p:nvSpPr>
          <p:cNvPr id="146" name="Google Shape;146;p22"/>
          <p:cNvSpPr txBox="1"/>
          <p:nvPr/>
        </p:nvSpPr>
        <p:spPr>
          <a:xfrm>
            <a:off x="3055317" y="6362700"/>
            <a:ext cx="3033367" cy="495300"/>
          </a:xfrm>
          <a:prstGeom prst="rect">
            <a:avLst/>
          </a:prstGeom>
          <a:noFill/>
          <a:ln>
            <a:noFill/>
          </a:ln>
        </p:spPr>
        <p:txBody>
          <a:bodyPr anchorCtr="0" anchor="ctr" bIns="50800" lIns="50800" spcFirstLastPara="1" rIns="50800" wrap="square" tIns="50800">
            <a:spAutoFit/>
          </a:bodyPr>
          <a:lstStyle/>
          <a:p>
            <a:pPr indent="0" lvl="5" marL="0" marR="39199" rtl="0" algn="ctr">
              <a:lnSpc>
                <a:spcPct val="94000"/>
              </a:lnSpc>
              <a:spcBef>
                <a:spcPts val="0"/>
              </a:spcBef>
              <a:spcAft>
                <a:spcPts val="0"/>
              </a:spcAft>
              <a:buClr>
                <a:srgbClr val="0433FF"/>
              </a:buClr>
              <a:buSzPts val="1600"/>
              <a:buFont typeface="Arial"/>
              <a:buNone/>
            </a:pPr>
            <a:r>
              <a:rPr b="0" i="0" lang="en-US" sz="1600" u="sng" cap="none" strike="noStrike">
                <a:solidFill>
                  <a:srgbClr val="0433FF"/>
                </a:solidFill>
                <a:latin typeface="Courier New"/>
                <a:ea typeface="Courier New"/>
                <a:cs typeface="Courier New"/>
                <a:sym typeface="Courier New"/>
                <a:hlinkClick r:id="rId10">
                  <a:extLst>
                    <a:ext uri="{A12FA001-AC4F-418D-AE19-62706E023703}">
                      <ahyp:hlinkClr val="tx"/>
                    </a:ext>
                  </a:extLst>
                </a:hlinkClick>
              </a:rPr>
              <a:t>fkurfess@calpoly.edu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1" name="Shape 241"/>
        <p:cNvGrpSpPr/>
        <p:nvPr/>
      </p:nvGrpSpPr>
      <p:grpSpPr>
        <a:xfrm>
          <a:off x="0" y="0"/>
          <a:ext cx="0" cy="0"/>
          <a:chOff x="0" y="0"/>
          <a:chExt cx="0" cy="0"/>
        </a:xfrm>
      </p:grpSpPr>
      <p:pic>
        <p:nvPicPr>
          <p:cNvPr descr="picture.png" id="242" name="Google Shape;242;p31"/>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243" name="Google Shape;243;p31"/>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244" name="Google Shape;244;p31"/>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245" name="Google Shape;245;p31"/>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246" name="Google Shape;246;p31"/>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247" name="Google Shape;247;p31"/>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a:t>
            </a:r>
            <a:endParaRPr/>
          </a:p>
        </p:txBody>
      </p:sp>
      <p:sp>
        <p:nvSpPr>
          <p:cNvPr id="248" name="Google Shape;248;p31"/>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249" name="Google Shape;249;p31"/>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Overview</a:t>
            </a:r>
            <a:endParaRPr/>
          </a:p>
        </p:txBody>
      </p:sp>
      <p:sp>
        <p:nvSpPr>
          <p:cNvPr id="250" name="Google Shape;250;p31"/>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What is cognition?</a:t>
            </a:r>
            <a:endParaRPr/>
          </a:p>
          <a:p>
            <a:pPr indent="-342900" lvl="0" marL="383540" rtl="0" algn="l">
              <a:lnSpc>
                <a:spcPct val="90000"/>
              </a:lnSpc>
              <a:spcBef>
                <a:spcPts val="700"/>
              </a:spcBef>
              <a:spcAft>
                <a:spcPts val="0"/>
              </a:spcAft>
              <a:buClr>
                <a:srgbClr val="0070C0"/>
              </a:buClr>
              <a:buSzPts val="2800"/>
              <a:buFont typeface="Verdana"/>
              <a:buChar char="•"/>
            </a:pPr>
            <a:r>
              <a:rPr lang="en-US" sz="2800"/>
              <a:t>What are users good and bad at?</a:t>
            </a:r>
            <a:endParaRPr/>
          </a:p>
          <a:p>
            <a:pPr indent="-342900" lvl="0" marL="383540" rtl="0" algn="l">
              <a:lnSpc>
                <a:spcPct val="90000"/>
              </a:lnSpc>
              <a:spcBef>
                <a:spcPts val="700"/>
              </a:spcBef>
              <a:spcAft>
                <a:spcPts val="0"/>
              </a:spcAft>
              <a:buClr>
                <a:srgbClr val="0070C0"/>
              </a:buClr>
              <a:buSzPts val="2800"/>
              <a:buFont typeface="Verdana"/>
              <a:buChar char="•"/>
            </a:pPr>
            <a:r>
              <a:rPr lang="en-US" sz="2800"/>
              <a:t>Describe how cognition has been applied to interaction design</a:t>
            </a:r>
            <a:endParaRPr/>
          </a:p>
          <a:p>
            <a:pPr indent="-342900" lvl="0" marL="383540" rtl="0" algn="l">
              <a:lnSpc>
                <a:spcPct val="90000"/>
              </a:lnSpc>
              <a:spcBef>
                <a:spcPts val="700"/>
              </a:spcBef>
              <a:spcAft>
                <a:spcPts val="0"/>
              </a:spcAft>
              <a:buClr>
                <a:srgbClr val="0070C0"/>
              </a:buClr>
              <a:buSzPts val="2800"/>
              <a:buFont typeface="Verdana"/>
              <a:buChar char="•"/>
            </a:pPr>
            <a:r>
              <a:rPr lang="en-US" sz="2800"/>
              <a:t>Mental Models</a:t>
            </a:r>
            <a:endParaRPr/>
          </a:p>
          <a:p>
            <a:pPr indent="-342900" lvl="0" marL="383540" rtl="0" algn="l">
              <a:lnSpc>
                <a:spcPct val="90000"/>
              </a:lnSpc>
              <a:spcBef>
                <a:spcPts val="700"/>
              </a:spcBef>
              <a:spcAft>
                <a:spcPts val="0"/>
              </a:spcAft>
              <a:buClr>
                <a:srgbClr val="0070C0"/>
              </a:buClr>
              <a:buSzPts val="2800"/>
              <a:buFont typeface="Verdana"/>
              <a:buChar char="•"/>
            </a:pPr>
            <a:r>
              <a:rPr lang="en-US" sz="2800"/>
              <a:t>Internals classic theories of cognition</a:t>
            </a:r>
            <a:endParaRPr/>
          </a:p>
          <a:p>
            <a:pPr indent="-342900" lvl="0" marL="383540" rtl="0" algn="l">
              <a:lnSpc>
                <a:spcPct val="90000"/>
              </a:lnSpc>
              <a:spcBef>
                <a:spcPts val="700"/>
              </a:spcBef>
              <a:spcAft>
                <a:spcPts val="0"/>
              </a:spcAft>
              <a:buClr>
                <a:srgbClr val="0070C0"/>
              </a:buClr>
              <a:buSzPts val="2800"/>
              <a:buFont typeface="Verdana"/>
              <a:buChar char="•"/>
            </a:pPr>
            <a:r>
              <a:rPr lang="en-US" sz="2800"/>
              <a:t>More recent external theories of cognition</a:t>
            </a:r>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4" name="Shape 254"/>
        <p:cNvGrpSpPr/>
        <p:nvPr/>
      </p:nvGrpSpPr>
      <p:grpSpPr>
        <a:xfrm>
          <a:off x="0" y="0"/>
          <a:ext cx="0" cy="0"/>
          <a:chOff x="0" y="0"/>
          <a:chExt cx="0" cy="0"/>
        </a:xfrm>
      </p:grpSpPr>
      <p:pic>
        <p:nvPicPr>
          <p:cNvPr descr="picture.png" id="255" name="Google Shape;255;p32"/>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256" name="Google Shape;256;p32"/>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257" name="Google Shape;257;p32"/>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258" name="Google Shape;258;p32"/>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259" name="Google Shape;259;p32"/>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260" name="Google Shape;260;p32"/>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a:t>
            </a:r>
            <a:endParaRPr/>
          </a:p>
        </p:txBody>
      </p:sp>
      <p:sp>
        <p:nvSpPr>
          <p:cNvPr id="261" name="Google Shape;261;p32"/>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262" name="Google Shape;262;p32"/>
          <p:cNvSpPr txBox="1"/>
          <p:nvPr>
            <p:ph type="title"/>
          </p:nvPr>
        </p:nvSpPr>
        <p:spPr>
          <a:xfrm>
            <a:off x="457200" y="92074"/>
            <a:ext cx="8229600" cy="1508126"/>
          </a:xfrm>
          <a:prstGeom prst="rect">
            <a:avLst/>
          </a:prstGeom>
          <a:noFill/>
          <a:ln>
            <a:noFill/>
          </a:ln>
        </p:spPr>
        <p:txBody>
          <a:bodyPr anchorCtr="0" anchor="ctr" bIns="39675" lIns="39675" spcFirstLastPara="1" rIns="39675" wrap="square" tIns="39675">
            <a:noAutofit/>
          </a:bodyPr>
          <a:lstStyle/>
          <a:p>
            <a:pPr indent="38099" lvl="0" marL="40639" marR="40639" rtl="0" algn="ctr">
              <a:lnSpc>
                <a:spcPct val="100000"/>
              </a:lnSpc>
              <a:spcBef>
                <a:spcPts val="0"/>
              </a:spcBef>
              <a:spcAft>
                <a:spcPts val="0"/>
              </a:spcAft>
              <a:buClr>
                <a:srgbClr val="5C3F78"/>
              </a:buClr>
              <a:buSzPts val="3600"/>
              <a:buFont typeface="Verdana"/>
              <a:buNone/>
            </a:pPr>
            <a:r>
              <a:rPr lang="en-US" sz="3600"/>
              <a:t>Why do we need to understand users?</a:t>
            </a:r>
            <a:endParaRPr/>
          </a:p>
        </p:txBody>
      </p:sp>
      <p:sp>
        <p:nvSpPr>
          <p:cNvPr id="263" name="Google Shape;263;p32"/>
          <p:cNvSpPr txBox="1"/>
          <p:nvPr>
            <p:ph idx="1" type="body"/>
          </p:nvPr>
        </p:nvSpPr>
        <p:spPr>
          <a:xfrm>
            <a:off x="457200" y="1600200"/>
            <a:ext cx="8229600" cy="5257800"/>
          </a:xfrm>
          <a:prstGeom prst="rect">
            <a:avLst/>
          </a:prstGeom>
          <a:noFill/>
          <a:ln>
            <a:noFill/>
          </a:ln>
        </p:spPr>
        <p:txBody>
          <a:bodyPr anchorCtr="0" anchor="t" bIns="39675" lIns="39675" spcFirstLastPara="1" rIns="39675" wrap="square" tIns="39675">
            <a:normAutofit/>
          </a:bodyPr>
          <a:lstStyle/>
          <a:p>
            <a:pPr indent="-342900" lvl="0" marL="381000" rtl="0" algn="l">
              <a:lnSpc>
                <a:spcPct val="90000"/>
              </a:lnSpc>
              <a:spcBef>
                <a:spcPts val="0"/>
              </a:spcBef>
              <a:spcAft>
                <a:spcPts val="0"/>
              </a:spcAft>
              <a:buClr>
                <a:srgbClr val="0070C0"/>
              </a:buClr>
              <a:buSzPts val="2400"/>
              <a:buFont typeface="Verdana"/>
              <a:buChar char="•"/>
            </a:pPr>
            <a:r>
              <a:rPr lang="en-US" sz="2400"/>
              <a:t>Interacting with technology is cognitive</a:t>
            </a:r>
            <a:endParaRPr/>
          </a:p>
          <a:p>
            <a:pPr indent="-342900" lvl="0" marL="381000" rtl="0" algn="l">
              <a:lnSpc>
                <a:spcPct val="90000"/>
              </a:lnSpc>
              <a:spcBef>
                <a:spcPts val="700"/>
              </a:spcBef>
              <a:spcAft>
                <a:spcPts val="0"/>
              </a:spcAft>
              <a:buClr>
                <a:srgbClr val="0070C0"/>
              </a:buClr>
              <a:buSzPts val="2400"/>
              <a:buFont typeface="Verdana"/>
              <a:buChar char="•"/>
            </a:pPr>
            <a:r>
              <a:rPr lang="en-US" sz="2400"/>
              <a:t>Need to take into account cognitive processes involved and cognitive limitations of users</a:t>
            </a:r>
            <a:endParaRPr/>
          </a:p>
          <a:p>
            <a:pPr indent="-342900" lvl="0" marL="381000" rtl="0" algn="l">
              <a:lnSpc>
                <a:spcPct val="90000"/>
              </a:lnSpc>
              <a:spcBef>
                <a:spcPts val="700"/>
              </a:spcBef>
              <a:spcAft>
                <a:spcPts val="0"/>
              </a:spcAft>
              <a:buClr>
                <a:srgbClr val="0070C0"/>
              </a:buClr>
              <a:buSzPts val="2400"/>
              <a:buFont typeface="Verdana"/>
              <a:buChar char="•"/>
            </a:pPr>
            <a:r>
              <a:rPr lang="en-US" sz="2400"/>
              <a:t>Provides knowledge about what users can and cannot be expected to do</a:t>
            </a:r>
            <a:endParaRPr/>
          </a:p>
          <a:p>
            <a:pPr indent="-342900" lvl="0" marL="381000" rtl="0" algn="l">
              <a:lnSpc>
                <a:spcPct val="90000"/>
              </a:lnSpc>
              <a:spcBef>
                <a:spcPts val="700"/>
              </a:spcBef>
              <a:spcAft>
                <a:spcPts val="0"/>
              </a:spcAft>
              <a:buClr>
                <a:srgbClr val="0070C0"/>
              </a:buClr>
              <a:buSzPts val="2400"/>
              <a:buFont typeface="Verdana"/>
              <a:buChar char="•"/>
            </a:pPr>
            <a:r>
              <a:rPr lang="en-US" sz="2400"/>
              <a:t>Identifies and explains the nature and causes of problems users encounter</a:t>
            </a:r>
            <a:endParaRPr/>
          </a:p>
          <a:p>
            <a:pPr indent="-342900" lvl="0" marL="381000" rtl="0" algn="l">
              <a:lnSpc>
                <a:spcPct val="90000"/>
              </a:lnSpc>
              <a:spcBef>
                <a:spcPts val="700"/>
              </a:spcBef>
              <a:spcAft>
                <a:spcPts val="0"/>
              </a:spcAft>
              <a:buClr>
                <a:srgbClr val="0070C0"/>
              </a:buClr>
              <a:buSzPts val="2400"/>
              <a:buFont typeface="Verdana"/>
              <a:buChar char="•"/>
            </a:pPr>
            <a:r>
              <a:rPr lang="en-US" sz="2400"/>
              <a:t>Supply theories, modelling tools, guidance and methods that can lead to the design of better interactive products</a:t>
            </a:r>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Cognitive Psychology</a:t>
            </a:r>
            <a:endParaRPr/>
          </a:p>
        </p:txBody>
      </p:sp>
      <p:sp>
        <p:nvSpPr>
          <p:cNvPr id="269" name="Google Shape;269;p33"/>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Psychology</a:t>
            </a:r>
            <a:endParaRPr/>
          </a:p>
          <a:p>
            <a:pPr indent="-269240" lvl="1" marL="618490" rtl="0" algn="l">
              <a:spcBef>
                <a:spcPts val="600"/>
              </a:spcBef>
              <a:spcAft>
                <a:spcPts val="0"/>
              </a:spcAft>
              <a:buSzPts val="1200"/>
              <a:buChar char=""/>
            </a:pPr>
            <a:r>
              <a:rPr lang="en-US"/>
              <a:t>understanding of human behavior and underlying mental processes</a:t>
            </a:r>
            <a:endParaRPr/>
          </a:p>
          <a:p>
            <a:pPr indent="-285750" lvl="0" marL="285750" rtl="0" algn="l">
              <a:spcBef>
                <a:spcPts val="2000"/>
              </a:spcBef>
              <a:spcAft>
                <a:spcPts val="0"/>
              </a:spcAft>
              <a:buSzPts val="1350"/>
              <a:buChar char="●"/>
            </a:pPr>
            <a:r>
              <a:rPr lang="en-US"/>
              <a:t>Cognition</a:t>
            </a:r>
            <a:endParaRPr/>
          </a:p>
          <a:p>
            <a:pPr indent="-269240" lvl="1" marL="618490" rtl="0" algn="l">
              <a:spcBef>
                <a:spcPts val="600"/>
              </a:spcBef>
              <a:spcAft>
                <a:spcPts val="0"/>
              </a:spcAft>
              <a:buSzPts val="1200"/>
              <a:buChar char=""/>
            </a:pPr>
            <a:r>
              <a:rPr lang="en-US"/>
              <a:t>mental processes occurring in our brain</a:t>
            </a:r>
            <a:endParaRPr/>
          </a:p>
          <a:p>
            <a:pPr indent="-219779" lvl="2" marL="905579" rtl="0" algn="l">
              <a:spcBef>
                <a:spcPts val="600"/>
              </a:spcBef>
              <a:spcAft>
                <a:spcPts val="0"/>
              </a:spcAft>
              <a:buSzPts val="1050"/>
              <a:buChar char=""/>
            </a:pPr>
            <a:r>
              <a:rPr lang="en-US"/>
              <a:t>perception</a:t>
            </a:r>
            <a:endParaRPr/>
          </a:p>
          <a:p>
            <a:pPr indent="-219779" lvl="2" marL="905579" rtl="0" algn="l">
              <a:spcBef>
                <a:spcPts val="600"/>
              </a:spcBef>
              <a:spcAft>
                <a:spcPts val="0"/>
              </a:spcAft>
              <a:buSzPts val="1050"/>
              <a:buChar char=""/>
            </a:pPr>
            <a:r>
              <a:rPr lang="en-US"/>
              <a:t>memory</a:t>
            </a:r>
            <a:endParaRPr/>
          </a:p>
          <a:p>
            <a:pPr indent="-219779" lvl="2" marL="905579" rtl="0" algn="l">
              <a:spcBef>
                <a:spcPts val="600"/>
              </a:spcBef>
              <a:spcAft>
                <a:spcPts val="0"/>
              </a:spcAft>
              <a:buSzPts val="1050"/>
              <a:buChar char=""/>
            </a:pPr>
            <a:r>
              <a:rPr lang="en-US"/>
              <a:t>attention</a:t>
            </a:r>
            <a:endParaRPr/>
          </a:p>
          <a:p>
            <a:pPr indent="-219779" lvl="2" marL="905579" rtl="0" algn="l">
              <a:spcBef>
                <a:spcPts val="600"/>
              </a:spcBef>
              <a:spcAft>
                <a:spcPts val="0"/>
              </a:spcAft>
              <a:buSzPts val="1050"/>
              <a:buChar char=""/>
            </a:pPr>
            <a:r>
              <a:rPr lang="en-US"/>
              <a:t>learning</a:t>
            </a:r>
            <a:endParaRPr/>
          </a:p>
          <a:p>
            <a:pPr indent="-219779" lvl="2" marL="905579" rtl="0" algn="l">
              <a:spcBef>
                <a:spcPts val="600"/>
              </a:spcBef>
              <a:spcAft>
                <a:spcPts val="0"/>
              </a:spcAft>
              <a:buSzPts val="1050"/>
              <a:buChar char=""/>
            </a:pPr>
            <a:r>
              <a:rPr lang="en-US"/>
              <a:t>reasoning</a:t>
            </a:r>
            <a:endParaRPr/>
          </a:p>
          <a:p>
            <a:pPr indent="-219779" lvl="2" marL="905579" rtl="0" algn="l">
              <a:spcBef>
                <a:spcPts val="600"/>
              </a:spcBef>
              <a:spcAft>
                <a:spcPts val="0"/>
              </a:spcAft>
              <a:buSzPts val="1050"/>
              <a:buChar char=""/>
            </a:pPr>
            <a:r>
              <a:rPr lang="en-US"/>
              <a:t>understanding</a:t>
            </a:r>
            <a:endParaRPr/>
          </a:p>
          <a:p>
            <a:pPr indent="-219779" lvl="2" marL="905579" rtl="0" algn="l">
              <a:spcBef>
                <a:spcPts val="600"/>
              </a:spcBef>
              <a:spcAft>
                <a:spcPts val="0"/>
              </a:spcAft>
              <a:buSzPts val="1050"/>
              <a:buChar char=""/>
            </a:pPr>
            <a:r>
              <a:rPr lang="en-US"/>
              <a:t>awareness</a:t>
            </a:r>
            <a:endParaRPr/>
          </a:p>
          <a:p>
            <a:pPr indent="-219779" lvl="2" marL="905579" rtl="0" algn="l">
              <a:spcBef>
                <a:spcPts val="600"/>
              </a:spcBef>
              <a:spcAft>
                <a:spcPts val="0"/>
              </a:spcAft>
              <a:buSzPts val="1050"/>
              <a:buChar char=""/>
            </a:pPr>
            <a:r>
              <a:rPr lang="en-US"/>
              <a:t>skill acquisition</a:t>
            </a:r>
            <a:endParaRPr/>
          </a:p>
          <a:p>
            <a:pPr indent="-219779" lvl="2" marL="905579" rtl="0" algn="l">
              <a:spcBef>
                <a:spcPts val="600"/>
              </a:spcBef>
              <a:spcAft>
                <a:spcPts val="0"/>
              </a:spcAft>
              <a:buSzPts val="1050"/>
              <a:buChar char=""/>
            </a:pPr>
            <a:r>
              <a:rPr lang="en-US"/>
              <a:t>creativity</a:t>
            </a:r>
            <a:endParaRPr/>
          </a:p>
          <a:p>
            <a:pPr indent="-219779" lvl="2" marL="905579" rtl="0" algn="l">
              <a:spcBef>
                <a:spcPts val="600"/>
              </a:spcBef>
              <a:spcAft>
                <a:spcPts val="0"/>
              </a:spcAft>
              <a:buSzPts val="1050"/>
              <a:buChar char=""/>
            </a:pPr>
            <a:r>
              <a:rPr lang="en-US"/>
              <a:t>…</a:t>
            </a:r>
            <a:endParaRPr/>
          </a:p>
        </p:txBody>
      </p:sp>
      <p:sp>
        <p:nvSpPr>
          <p:cNvPr id="270" name="Google Shape;270;p33"/>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Cognition Modes</a:t>
            </a:r>
            <a:endParaRPr/>
          </a:p>
        </p:txBody>
      </p:sp>
      <p:sp>
        <p:nvSpPr>
          <p:cNvPr id="276" name="Google Shape;276;p34"/>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Experiential Cognition</a:t>
            </a:r>
            <a:endParaRPr/>
          </a:p>
          <a:p>
            <a:pPr indent="-269240" lvl="1" marL="618490" rtl="0" algn="l">
              <a:spcBef>
                <a:spcPts val="600"/>
              </a:spcBef>
              <a:spcAft>
                <a:spcPts val="0"/>
              </a:spcAft>
              <a:buSzPts val="1200"/>
              <a:buChar char=""/>
            </a:pPr>
            <a:r>
              <a:rPr lang="en-US"/>
              <a:t>involves perception, action, and reaction to events</a:t>
            </a:r>
            <a:endParaRPr/>
          </a:p>
          <a:p>
            <a:pPr indent="-269240" lvl="1" marL="618490" rtl="0" algn="l">
              <a:spcBef>
                <a:spcPts val="600"/>
              </a:spcBef>
              <a:spcAft>
                <a:spcPts val="0"/>
              </a:spcAft>
              <a:buSzPts val="1200"/>
              <a:buChar char=""/>
            </a:pPr>
            <a:r>
              <a:rPr lang="en-US"/>
              <a:t>requires expertise and engagement</a:t>
            </a:r>
            <a:endParaRPr/>
          </a:p>
          <a:p>
            <a:pPr indent="-269240" lvl="1" marL="618490" rtl="0" algn="l">
              <a:spcBef>
                <a:spcPts val="600"/>
              </a:spcBef>
              <a:spcAft>
                <a:spcPts val="0"/>
              </a:spcAft>
              <a:buSzPts val="1200"/>
              <a:buChar char=""/>
            </a:pPr>
            <a:r>
              <a:rPr lang="en-US"/>
              <a:t>focuses on observation of and interaction with the environment</a:t>
            </a:r>
            <a:endParaRPr/>
          </a:p>
          <a:p>
            <a:pPr indent="-285750" lvl="0" marL="285750" rtl="0" algn="l">
              <a:spcBef>
                <a:spcPts val="2000"/>
              </a:spcBef>
              <a:spcAft>
                <a:spcPts val="0"/>
              </a:spcAft>
              <a:buSzPts val="1350"/>
              <a:buChar char="●"/>
            </a:pPr>
            <a:r>
              <a:rPr lang="en-US"/>
              <a:t>Reflective Cognition</a:t>
            </a:r>
            <a:endParaRPr/>
          </a:p>
          <a:p>
            <a:pPr indent="-269240" lvl="1" marL="618490" rtl="0" algn="l">
              <a:spcBef>
                <a:spcPts val="600"/>
              </a:spcBef>
              <a:spcAft>
                <a:spcPts val="0"/>
              </a:spcAft>
              <a:buSzPts val="1200"/>
              <a:buChar char=""/>
            </a:pPr>
            <a:r>
              <a:rPr lang="en-US"/>
              <a:t>involves thinking, comparing, decision-making</a:t>
            </a:r>
            <a:endParaRPr/>
          </a:p>
          <a:p>
            <a:pPr indent="-269240" lvl="1" marL="618490" rtl="0" algn="l">
              <a:spcBef>
                <a:spcPts val="600"/>
              </a:spcBef>
              <a:spcAft>
                <a:spcPts val="0"/>
              </a:spcAft>
              <a:buSzPts val="1200"/>
              <a:buChar char=""/>
            </a:pPr>
            <a:r>
              <a:rPr lang="en-US"/>
              <a:t>focus on internal mental states and activities</a:t>
            </a:r>
            <a:endParaRPr/>
          </a:p>
        </p:txBody>
      </p:sp>
      <p:sp>
        <p:nvSpPr>
          <p:cNvPr id="277" name="Google Shape;277;p34"/>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Cognition and HCI</a:t>
            </a:r>
            <a:endParaRPr/>
          </a:p>
        </p:txBody>
      </p:sp>
      <p:sp>
        <p:nvSpPr>
          <p:cNvPr id="283" name="Google Shape;283;p35"/>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utilization of human cognitive abilities to interact with computers</a:t>
            </a:r>
            <a:endParaRPr/>
          </a:p>
          <a:p>
            <a:pPr indent="-269240" lvl="1" marL="618490" rtl="0" algn="l">
              <a:spcBef>
                <a:spcPts val="600"/>
              </a:spcBef>
              <a:spcAft>
                <a:spcPts val="0"/>
              </a:spcAft>
              <a:buSzPts val="1200"/>
              <a:buChar char=""/>
            </a:pPr>
            <a:r>
              <a:rPr lang="en-US"/>
              <a:t>adaptation to the limitations of computer interfaces</a:t>
            </a:r>
            <a:endParaRPr/>
          </a:p>
          <a:p>
            <a:pPr indent="-285750" lvl="0" marL="285750" rtl="0" algn="l">
              <a:spcBef>
                <a:spcPts val="2000"/>
              </a:spcBef>
              <a:spcAft>
                <a:spcPts val="0"/>
              </a:spcAft>
              <a:buSzPts val="1350"/>
              <a:buChar char="●"/>
            </a:pPr>
            <a:r>
              <a:rPr lang="en-US"/>
              <a:t>augmentation of human capabilities </a:t>
            </a:r>
            <a:endParaRPr/>
          </a:p>
          <a:p>
            <a:pPr indent="-269240" lvl="1" marL="618490" rtl="0" algn="l">
              <a:spcBef>
                <a:spcPts val="600"/>
              </a:spcBef>
              <a:spcAft>
                <a:spcPts val="0"/>
              </a:spcAft>
              <a:buSzPts val="1200"/>
              <a:buChar char=""/>
            </a:pPr>
            <a:r>
              <a:rPr lang="en-US"/>
              <a:t>eye glasses, hearing aids, …</a:t>
            </a:r>
            <a:endParaRPr/>
          </a:p>
          <a:p>
            <a:pPr indent="-269240" lvl="1" marL="618490" rtl="0" algn="l">
              <a:spcBef>
                <a:spcPts val="600"/>
              </a:spcBef>
              <a:spcAft>
                <a:spcPts val="0"/>
              </a:spcAft>
              <a:buSzPts val="1200"/>
              <a:buChar char=""/>
            </a:pPr>
            <a:r>
              <a:rPr lang="en-US"/>
              <a:t>here: focus on use of computing technology to overcome human limitations</a:t>
            </a:r>
            <a:endParaRPr/>
          </a:p>
          <a:p>
            <a:pPr indent="-285750" lvl="0" marL="285750" rtl="0" algn="l">
              <a:spcBef>
                <a:spcPts val="2000"/>
              </a:spcBef>
              <a:spcAft>
                <a:spcPts val="0"/>
              </a:spcAft>
              <a:buSzPts val="1350"/>
              <a:buChar char="●"/>
            </a:pPr>
            <a:r>
              <a:rPr lang="en-US"/>
              <a:t>externalization of tasks that are difficult or unpleasant for humans</a:t>
            </a:r>
            <a:endParaRPr/>
          </a:p>
          <a:p>
            <a:pPr indent="-269240" lvl="1" marL="618490" rtl="0" algn="l">
              <a:spcBef>
                <a:spcPts val="600"/>
              </a:spcBef>
              <a:spcAft>
                <a:spcPts val="0"/>
              </a:spcAft>
              <a:buSzPts val="1200"/>
              <a:buChar char=""/>
            </a:pPr>
            <a:r>
              <a:rPr lang="en-US"/>
              <a:t>calculations</a:t>
            </a:r>
            <a:endParaRPr/>
          </a:p>
          <a:p>
            <a:pPr indent="-269240" lvl="1" marL="618490" rtl="0" algn="l">
              <a:spcBef>
                <a:spcPts val="600"/>
              </a:spcBef>
              <a:spcAft>
                <a:spcPts val="0"/>
              </a:spcAft>
              <a:buSzPts val="1200"/>
              <a:buChar char=""/>
            </a:pPr>
            <a:r>
              <a:rPr lang="en-US"/>
              <a:t>memorizations</a:t>
            </a:r>
            <a:endParaRPr/>
          </a:p>
          <a:p>
            <a:pPr indent="-269240" lvl="1" marL="618490" rtl="0" algn="l">
              <a:spcBef>
                <a:spcPts val="600"/>
              </a:spcBef>
              <a:spcAft>
                <a:spcPts val="0"/>
              </a:spcAft>
              <a:buSzPts val="1200"/>
              <a:buChar char=""/>
            </a:pPr>
            <a:r>
              <a:rPr lang="en-US"/>
              <a:t>communication</a:t>
            </a:r>
            <a:endParaRPr/>
          </a:p>
        </p:txBody>
      </p:sp>
      <p:sp>
        <p:nvSpPr>
          <p:cNvPr id="284" name="Google Shape;284;p35"/>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descr="picture.png" id="289" name="Google Shape;289;p36"/>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290" name="Google Shape;290;p36"/>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291" name="Google Shape;291;p36"/>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292" name="Google Shape;292;p36"/>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293" name="Google Shape;293;p36"/>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294" name="Google Shape;294;p36"/>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a:t>
            </a:r>
            <a:endParaRPr/>
          </a:p>
        </p:txBody>
      </p:sp>
      <p:sp>
        <p:nvSpPr>
          <p:cNvPr id="295" name="Google Shape;295;p36"/>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296" name="Google Shape;296;p36"/>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Cognitive processes </a:t>
            </a:r>
            <a:endParaRPr/>
          </a:p>
        </p:txBody>
      </p:sp>
      <p:sp>
        <p:nvSpPr>
          <p:cNvPr id="297" name="Google Shape;297;p36"/>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SzPts val="3200"/>
              <a:buFont typeface="Verdana"/>
              <a:buChar char="•"/>
            </a:pPr>
            <a:r>
              <a:rPr lang="en-US" sz="3200">
                <a:solidFill>
                  <a:srgbClr val="0085CC"/>
                </a:solidFill>
                <a:latin typeface="Verdana"/>
                <a:ea typeface="Verdana"/>
                <a:cs typeface="Verdana"/>
                <a:sym typeface="Verdana"/>
              </a:rPr>
              <a:t>Attention</a:t>
            </a:r>
            <a:endParaRPr/>
          </a:p>
          <a:p>
            <a:pPr indent="-342900" lvl="0" marL="383540" rtl="0" algn="l">
              <a:lnSpc>
                <a:spcPct val="100000"/>
              </a:lnSpc>
              <a:spcBef>
                <a:spcPts val="700"/>
              </a:spcBef>
              <a:spcAft>
                <a:spcPts val="0"/>
              </a:spcAft>
              <a:buSzPts val="3200"/>
              <a:buFont typeface="Verdana"/>
              <a:buChar char="•"/>
            </a:pPr>
            <a:r>
              <a:rPr lang="en-US" sz="3200">
                <a:solidFill>
                  <a:srgbClr val="0085CC"/>
                </a:solidFill>
                <a:latin typeface="Verdana"/>
                <a:ea typeface="Verdana"/>
                <a:cs typeface="Verdana"/>
                <a:sym typeface="Verdana"/>
              </a:rPr>
              <a:t>Perception and recognition</a:t>
            </a:r>
            <a:endParaRPr/>
          </a:p>
          <a:p>
            <a:pPr indent="-342900" lvl="0" marL="383540" rtl="0" algn="l">
              <a:lnSpc>
                <a:spcPct val="100000"/>
              </a:lnSpc>
              <a:spcBef>
                <a:spcPts val="700"/>
              </a:spcBef>
              <a:spcAft>
                <a:spcPts val="0"/>
              </a:spcAft>
              <a:buSzPts val="3200"/>
              <a:buFont typeface="Verdana"/>
              <a:buChar char="•"/>
            </a:pPr>
            <a:r>
              <a:rPr lang="en-US" sz="3200">
                <a:solidFill>
                  <a:srgbClr val="0085CC"/>
                </a:solidFill>
                <a:latin typeface="Verdana"/>
                <a:ea typeface="Verdana"/>
                <a:cs typeface="Verdana"/>
                <a:sym typeface="Verdana"/>
              </a:rPr>
              <a:t>Memory</a:t>
            </a:r>
            <a:endParaRPr/>
          </a:p>
          <a:p>
            <a:pPr indent="-342900" lvl="0" marL="383540" rtl="0" algn="l">
              <a:lnSpc>
                <a:spcPct val="100000"/>
              </a:lnSpc>
              <a:spcBef>
                <a:spcPts val="700"/>
              </a:spcBef>
              <a:spcAft>
                <a:spcPts val="0"/>
              </a:spcAft>
              <a:buSzPts val="3200"/>
              <a:buFont typeface="Verdana"/>
              <a:buChar char="•"/>
            </a:pPr>
            <a:r>
              <a:rPr lang="en-US" sz="3200">
                <a:solidFill>
                  <a:srgbClr val="0085CC"/>
                </a:solidFill>
                <a:latin typeface="Verdana"/>
                <a:ea typeface="Verdana"/>
                <a:cs typeface="Verdana"/>
                <a:sym typeface="Verdana"/>
              </a:rPr>
              <a:t>Learning</a:t>
            </a:r>
            <a:endParaRPr/>
          </a:p>
          <a:p>
            <a:pPr indent="-342900" lvl="0" marL="383540" rtl="0" algn="l">
              <a:lnSpc>
                <a:spcPct val="100000"/>
              </a:lnSpc>
              <a:spcBef>
                <a:spcPts val="700"/>
              </a:spcBef>
              <a:spcAft>
                <a:spcPts val="0"/>
              </a:spcAft>
              <a:buSzPts val="3200"/>
              <a:buFont typeface="Verdana"/>
              <a:buChar char="•"/>
            </a:pPr>
            <a:r>
              <a:rPr lang="en-US" sz="3200">
                <a:solidFill>
                  <a:srgbClr val="0085CC"/>
                </a:solidFill>
                <a:latin typeface="Verdana"/>
                <a:ea typeface="Verdana"/>
                <a:cs typeface="Verdana"/>
                <a:sym typeface="Verdana"/>
              </a:rPr>
              <a:t>Reading, speaking and listening</a:t>
            </a:r>
            <a:endParaRPr/>
          </a:p>
          <a:p>
            <a:pPr indent="-342900" lvl="0" marL="383540" rtl="0" algn="l">
              <a:lnSpc>
                <a:spcPct val="100000"/>
              </a:lnSpc>
              <a:spcBef>
                <a:spcPts val="700"/>
              </a:spcBef>
              <a:spcAft>
                <a:spcPts val="0"/>
              </a:spcAft>
              <a:buSzPts val="3200"/>
              <a:buFont typeface="Verdana"/>
              <a:buChar char="•"/>
            </a:pPr>
            <a:r>
              <a:rPr lang="en-US" sz="3200">
                <a:solidFill>
                  <a:srgbClr val="0085CC"/>
                </a:solidFill>
                <a:latin typeface="Verdana"/>
                <a:ea typeface="Verdana"/>
                <a:cs typeface="Verdana"/>
                <a:sym typeface="Verdana"/>
              </a:rPr>
              <a:t>Problem-solving, planning, reasoning and decision-making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picture.png" id="302" name="Google Shape;302;p37"/>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sp>
        <p:nvSpPr>
          <p:cNvPr id="303" name="Google Shape;303;p37"/>
          <p:cNvSpPr txBox="1"/>
          <p:nvPr/>
        </p:nvSpPr>
        <p:spPr>
          <a:xfrm>
            <a:off x="7799387" y="6383337"/>
            <a:ext cx="7620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prsbutton6a.jpg" id="304" name="Google Shape;304;p37"/>
          <p:cNvPicPr preferRelativeResize="0"/>
          <p:nvPr/>
        </p:nvPicPr>
        <p:blipFill rotWithShape="1">
          <a:blip r:embed="rId4">
            <a:alphaModFix/>
          </a:blip>
          <a:srcRect b="0" l="0" r="0" t="0"/>
          <a:stretch/>
        </p:blipFill>
        <p:spPr>
          <a:xfrm>
            <a:off x="8509000" y="6324600"/>
            <a:ext cx="508000" cy="419100"/>
          </a:xfrm>
          <a:prstGeom prst="rect">
            <a:avLst/>
          </a:prstGeom>
          <a:noFill/>
          <a:ln>
            <a:noFill/>
          </a:ln>
        </p:spPr>
      </p:pic>
      <p:pic>
        <p:nvPicPr>
          <p:cNvPr descr="image.png" id="305" name="Google Shape;305;p37"/>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306" name="Google Shape;306;p37"/>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307" name="Google Shape;307;p37"/>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a:t>
            </a:r>
            <a:endParaRPr/>
          </a:p>
        </p:txBody>
      </p:sp>
      <p:sp>
        <p:nvSpPr>
          <p:cNvPr id="308" name="Google Shape;308;p37"/>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309" name="Google Shape;309;p37"/>
          <p:cNvSpPr txBox="1"/>
          <p:nvPr>
            <p:ph type="title"/>
          </p:nvPr>
        </p:nvSpPr>
        <p:spPr>
          <a:xfrm>
            <a:off x="457200" y="92074"/>
            <a:ext cx="8229600" cy="1508126"/>
          </a:xfrm>
          <a:prstGeom prst="rect">
            <a:avLst/>
          </a:prstGeom>
          <a:noFill/>
          <a:ln>
            <a:noFill/>
          </a:ln>
        </p:spPr>
        <p:txBody>
          <a:bodyPr anchorCtr="0" anchor="ctr" bIns="39675" lIns="39675" spcFirstLastPara="1" rIns="39675" wrap="square" tIns="39675">
            <a:noAutofit/>
          </a:bodyPr>
          <a:lstStyle/>
          <a:p>
            <a:pPr indent="38099" lvl="0" marL="40639" marR="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Attention </a:t>
            </a:r>
            <a:endParaRPr/>
          </a:p>
        </p:txBody>
      </p:sp>
      <p:sp>
        <p:nvSpPr>
          <p:cNvPr id="310" name="Google Shape;310;p37"/>
          <p:cNvSpPr txBox="1"/>
          <p:nvPr>
            <p:ph idx="1" type="body"/>
          </p:nvPr>
        </p:nvSpPr>
        <p:spPr>
          <a:xfrm>
            <a:off x="457200" y="1600200"/>
            <a:ext cx="8229600" cy="5257800"/>
          </a:xfrm>
          <a:prstGeom prst="rect">
            <a:avLst/>
          </a:prstGeom>
          <a:noFill/>
          <a:ln>
            <a:noFill/>
          </a:ln>
        </p:spPr>
        <p:txBody>
          <a:bodyPr anchorCtr="0" anchor="t" bIns="39675" lIns="39675" spcFirstLastPara="1" rIns="39675" wrap="square" tIns="39675">
            <a:normAutofit/>
          </a:bodyPr>
          <a:lstStyle/>
          <a:p>
            <a:pPr indent="-342900" lvl="0" marL="381000" rtl="0" algn="l">
              <a:lnSpc>
                <a:spcPct val="90000"/>
              </a:lnSpc>
              <a:spcBef>
                <a:spcPts val="0"/>
              </a:spcBef>
              <a:spcAft>
                <a:spcPts val="0"/>
              </a:spcAft>
              <a:buClr>
                <a:srgbClr val="0070C0"/>
              </a:buClr>
              <a:buSzPts val="2000"/>
              <a:buFont typeface="Verdana"/>
              <a:buChar char="•"/>
            </a:pPr>
            <a:r>
              <a:rPr lang="en-US" sz="2000"/>
              <a:t>Selecting things to concentrate on at a point in time from the mass of stimuli around us</a:t>
            </a:r>
            <a:endParaRPr/>
          </a:p>
          <a:p>
            <a:pPr indent="-342900" lvl="0" marL="381000" rtl="0" algn="l">
              <a:lnSpc>
                <a:spcPct val="90000"/>
              </a:lnSpc>
              <a:spcBef>
                <a:spcPts val="700"/>
              </a:spcBef>
              <a:spcAft>
                <a:spcPts val="0"/>
              </a:spcAft>
              <a:buClr>
                <a:srgbClr val="0070C0"/>
              </a:buClr>
              <a:buSzPts val="2000"/>
              <a:buFont typeface="Verdana"/>
              <a:buChar char="•"/>
            </a:pPr>
            <a:r>
              <a:rPr lang="en-US" sz="2000"/>
              <a:t>Allows us to to focus on information that is relevant to what we are doing</a:t>
            </a:r>
            <a:endParaRPr/>
          </a:p>
          <a:p>
            <a:pPr indent="-342900" lvl="0" marL="381000" rtl="0" algn="l">
              <a:lnSpc>
                <a:spcPct val="90000"/>
              </a:lnSpc>
              <a:spcBef>
                <a:spcPts val="700"/>
              </a:spcBef>
              <a:spcAft>
                <a:spcPts val="0"/>
              </a:spcAft>
              <a:buClr>
                <a:srgbClr val="0070C0"/>
              </a:buClr>
              <a:buSzPts val="2000"/>
              <a:buFont typeface="Verdana"/>
              <a:buChar char="•"/>
            </a:pPr>
            <a:r>
              <a:rPr lang="en-US" sz="2000"/>
              <a:t>Involves audio and/or visual senses </a:t>
            </a:r>
            <a:endParaRPr/>
          </a:p>
          <a:p>
            <a:pPr indent="-215900" lvl="0" marL="381000" rtl="0" algn="l">
              <a:lnSpc>
                <a:spcPct val="90000"/>
              </a:lnSpc>
              <a:spcBef>
                <a:spcPts val="700"/>
              </a:spcBef>
              <a:spcAft>
                <a:spcPts val="0"/>
              </a:spcAft>
              <a:buClr>
                <a:srgbClr val="0070C0"/>
              </a:buClr>
              <a:buSzPts val="2000"/>
              <a:buFont typeface="Verdana"/>
              <a:buNone/>
            </a:pPr>
            <a:r>
              <a:t/>
            </a:r>
            <a:endParaRPr sz="2000"/>
          </a:p>
          <a:p>
            <a:pPr indent="-342900" lvl="0" marL="381000" rtl="0" algn="l">
              <a:lnSpc>
                <a:spcPct val="90000"/>
              </a:lnSpc>
              <a:spcBef>
                <a:spcPts val="700"/>
              </a:spcBef>
              <a:spcAft>
                <a:spcPts val="0"/>
              </a:spcAft>
              <a:buClr>
                <a:srgbClr val="0070C0"/>
              </a:buClr>
              <a:buSzPts val="2000"/>
              <a:buFont typeface="Verdana"/>
              <a:buChar char="•"/>
            </a:pPr>
            <a:r>
              <a:rPr lang="en-US" sz="2000"/>
              <a:t>Focussed and divided attention enables us to be selective in terms of the mass of competing stimuli but limits our ability to keep track of all events</a:t>
            </a:r>
            <a:endParaRPr/>
          </a:p>
          <a:p>
            <a:pPr indent="-215900" lvl="0" marL="381000" rtl="0" algn="l">
              <a:lnSpc>
                <a:spcPct val="90000"/>
              </a:lnSpc>
              <a:spcBef>
                <a:spcPts val="700"/>
              </a:spcBef>
              <a:spcAft>
                <a:spcPts val="0"/>
              </a:spcAft>
              <a:buClr>
                <a:srgbClr val="0070C0"/>
              </a:buClr>
              <a:buSzPts val="2000"/>
              <a:buFont typeface="Verdana"/>
              <a:buNone/>
            </a:pPr>
            <a:r>
              <a:t/>
            </a:r>
            <a:endParaRPr sz="2000"/>
          </a:p>
          <a:p>
            <a:pPr indent="-342900" lvl="0" marL="381000" rtl="0" algn="l">
              <a:lnSpc>
                <a:spcPct val="90000"/>
              </a:lnSpc>
              <a:spcBef>
                <a:spcPts val="700"/>
              </a:spcBef>
              <a:spcAft>
                <a:spcPts val="0"/>
              </a:spcAft>
              <a:buClr>
                <a:srgbClr val="0070C0"/>
              </a:buClr>
              <a:buSzPts val="2000"/>
              <a:buFont typeface="Verdana"/>
              <a:buChar char="•"/>
            </a:pPr>
            <a:r>
              <a:rPr lang="en-US" sz="2000"/>
              <a:t>Information at the interface should be structured to capture users’ attention, e.g. use perceptual boundaries (windows), </a:t>
            </a:r>
            <a:r>
              <a:rPr lang="en-US">
                <a:solidFill>
                  <a:srgbClr val="EF1F1D"/>
                </a:solidFill>
              </a:rPr>
              <a:t>colour</a:t>
            </a:r>
            <a:r>
              <a:rPr lang="en-US" sz="2000"/>
              <a:t>, </a:t>
            </a:r>
            <a:r>
              <a:rPr lang="en-US">
                <a:solidFill>
                  <a:srgbClr val="808080"/>
                </a:solidFill>
              </a:rPr>
              <a:t>reverse video</a:t>
            </a:r>
            <a:r>
              <a:rPr lang="en-US" sz="2000"/>
              <a:t>, sound and flashing lights </a:t>
            </a:r>
            <a:endParaRPr/>
          </a:p>
        </p:txBody>
      </p:sp>
    </p:spTree>
  </p:cSld>
  <p:clrMapOvr>
    <a:masterClrMapping/>
  </p:clrMapOvr>
  <p:transition spd="med">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pic>
        <p:nvPicPr>
          <p:cNvPr descr="picture.png" id="315" name="Google Shape;315;p38"/>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sp>
        <p:nvSpPr>
          <p:cNvPr id="316" name="Google Shape;316;p38"/>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grpSp>
        <p:nvGrpSpPr>
          <p:cNvPr id="317" name="Google Shape;317;p38"/>
          <p:cNvGrpSpPr/>
          <p:nvPr/>
        </p:nvGrpSpPr>
        <p:grpSpPr>
          <a:xfrm>
            <a:off x="12700" y="6362700"/>
            <a:ext cx="1341439" cy="495300"/>
            <a:chOff x="0" y="0"/>
            <a:chExt cx="1341438" cy="495300"/>
          </a:xfrm>
        </p:grpSpPr>
        <p:pic>
          <p:nvPicPr>
            <p:cNvPr descr="image.png" id="318" name="Google Shape;318;p38"/>
            <p:cNvPicPr preferRelativeResize="0"/>
            <p:nvPr/>
          </p:nvPicPr>
          <p:blipFill rotWithShape="1">
            <a:blip r:embed="rId4">
              <a:alphaModFix/>
            </a:blip>
            <a:srcRect b="0" l="0" r="0" t="0"/>
            <a:stretch/>
          </p:blipFill>
          <p:spPr>
            <a:xfrm>
              <a:off x="12700" y="90487"/>
              <a:ext cx="1303338" cy="377826"/>
            </a:xfrm>
            <a:prstGeom prst="rect">
              <a:avLst/>
            </a:prstGeom>
            <a:noFill/>
            <a:ln>
              <a:noFill/>
            </a:ln>
          </p:spPr>
        </p:pic>
        <p:sp>
          <p:nvSpPr>
            <p:cNvPr id="319" name="Google Shape;319;p38"/>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20" name="Google Shape;320;p38"/>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321" name="Google Shape;321;p38"/>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Experiment</a:t>
            </a:r>
            <a:endParaRPr/>
          </a:p>
        </p:txBody>
      </p:sp>
      <p:sp>
        <p:nvSpPr>
          <p:cNvPr id="322" name="Google Shape;322;p38"/>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lnSpcReduction="20000"/>
          </a:bodyPr>
          <a:lstStyle/>
          <a:p>
            <a:pPr indent="-342900" lvl="0" marL="383540" rtl="0" algn="l">
              <a:lnSpc>
                <a:spcPct val="100000"/>
              </a:lnSpc>
              <a:spcBef>
                <a:spcPts val="0"/>
              </a:spcBef>
              <a:spcAft>
                <a:spcPts val="0"/>
              </a:spcAft>
              <a:buSzPts val="3200"/>
              <a:buFont typeface="Verdana"/>
              <a:buChar char="•"/>
            </a:pPr>
            <a:r>
              <a:rPr lang="en-US" sz="3200">
                <a:solidFill>
                  <a:srgbClr val="0085CC"/>
                </a:solidFill>
                <a:latin typeface="Verdana"/>
                <a:ea typeface="Verdana"/>
                <a:cs typeface="Verdana"/>
                <a:sym typeface="Verdana"/>
              </a:rPr>
              <a:t>Identify an item in a listing on the screen</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two different arrangements </a:t>
            </a:r>
            <a:endParaRPr/>
          </a:p>
          <a:p>
            <a:pPr indent="-342900" lvl="0" marL="383540" rtl="0" algn="l">
              <a:lnSpc>
                <a:spcPct val="100000"/>
              </a:lnSpc>
              <a:spcBef>
                <a:spcPts val="700"/>
              </a:spcBef>
              <a:spcAft>
                <a:spcPts val="0"/>
              </a:spcAft>
              <a:buSzPts val="3200"/>
              <a:buFont typeface="Verdana"/>
              <a:buChar char="•"/>
            </a:pPr>
            <a:r>
              <a:rPr lang="en-US" sz="3200">
                <a:solidFill>
                  <a:srgbClr val="0085CC"/>
                </a:solidFill>
                <a:latin typeface="Verdana"/>
                <a:ea typeface="Verdana"/>
                <a:cs typeface="Verdana"/>
                <a:sym typeface="Verdana"/>
              </a:rPr>
              <a:t>Setup</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task description is shown</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timer starts when screen display is shown</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timer stops when the participant has found the correct item</a:t>
            </a:r>
            <a:endParaRPr/>
          </a:p>
          <a:p>
            <a:pPr indent="-171450" lvl="2" marL="857250" rtl="0" algn="l">
              <a:lnSpc>
                <a:spcPct val="100000"/>
              </a:lnSpc>
              <a:spcBef>
                <a:spcPts val="600"/>
              </a:spcBef>
              <a:spcAft>
                <a:spcPts val="0"/>
              </a:spcAft>
              <a:buClr>
                <a:srgbClr val="FF8000"/>
              </a:buClr>
              <a:buSzPts val="1800"/>
              <a:buChar char="■"/>
            </a:pPr>
            <a:r>
              <a:rPr lang="en-US" sz="1800">
                <a:solidFill>
                  <a:srgbClr val="003DCC"/>
                </a:solidFill>
                <a:latin typeface="Source Sans Pro"/>
                <a:ea typeface="Source Sans Pro"/>
                <a:cs typeface="Source Sans Pro"/>
                <a:sym typeface="Source Sans Pro"/>
              </a:rPr>
              <a:t>speak the correct answer</a:t>
            </a:r>
            <a:endParaRPr/>
          </a:p>
          <a:p>
            <a:pPr indent="-342900" lvl="0" marL="383540" rtl="0" algn="l">
              <a:lnSpc>
                <a:spcPct val="100000"/>
              </a:lnSpc>
              <a:spcBef>
                <a:spcPts val="700"/>
              </a:spcBef>
              <a:spcAft>
                <a:spcPts val="0"/>
              </a:spcAft>
              <a:buSzPts val="3200"/>
              <a:buFont typeface="Verdana"/>
              <a:buChar char="•"/>
            </a:pPr>
            <a:r>
              <a:rPr lang="en-US" sz="3200">
                <a:solidFill>
                  <a:srgbClr val="0085CC"/>
                </a:solidFill>
                <a:latin typeface="Verdana"/>
                <a:ea typeface="Verdana"/>
                <a:cs typeface="Verdana"/>
                <a:sym typeface="Verdana"/>
              </a:rPr>
              <a:t>People</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participants</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facilitator explains the task, assists the user</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observer measures time</a:t>
            </a:r>
            <a:endParaRPr/>
          </a:p>
        </p:txBody>
      </p:sp>
    </p:spTree>
  </p:cSld>
  <p:clrMapOvr>
    <a:masterClrMapping/>
  </p:clrMapOvr>
  <p:transition spd="med">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pic>
        <p:nvPicPr>
          <p:cNvPr descr="picture.png" id="327" name="Google Shape;327;p39"/>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328" name="Google Shape;328;p39"/>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329" name="Google Shape;329;p39"/>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330" name="Google Shape;330;p39"/>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331" name="Google Shape;331;p39"/>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332" name="Google Shape;332;p39"/>
          <p:cNvSpPr txBox="1"/>
          <p:nvPr/>
        </p:nvSpPr>
        <p:spPr>
          <a:xfrm>
            <a:off x="2987675" y="6197599"/>
            <a:ext cx="2908300" cy="3683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6</a:t>
            </a:r>
            <a:endParaRPr/>
          </a:p>
        </p:txBody>
      </p:sp>
      <p:sp>
        <p:nvSpPr>
          <p:cNvPr id="333" name="Google Shape;333;p39"/>
          <p:cNvSpPr txBox="1"/>
          <p:nvPr/>
        </p:nvSpPr>
        <p:spPr>
          <a:xfrm>
            <a:off x="179387" y="6013449"/>
            <a:ext cx="2146301" cy="7366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000000"/>
              </a:buClr>
              <a:buSzPts val="2400"/>
              <a:buFont typeface="Helvetica Neue"/>
              <a:buNone/>
            </a:pPr>
            <a:r>
              <a:rPr b="0" i="0" lang="en-US" sz="2400" u="none" cap="none" strike="noStrike">
                <a:solidFill>
                  <a:srgbClr val="000000"/>
                </a:solidFill>
                <a:latin typeface="Helvetica Neue"/>
                <a:ea typeface="Helvetica Neue"/>
                <a:cs typeface="Helvetica Neue"/>
                <a:sym typeface="Helvetica Neue"/>
              </a:rPr>
              <a:t>www.id-book.com</a:t>
            </a:r>
            <a:endParaRPr/>
          </a:p>
        </p:txBody>
      </p:sp>
      <p:sp>
        <p:nvSpPr>
          <p:cNvPr id="334" name="Google Shape;334;p39"/>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3600"/>
              <a:buFont typeface="Verdana"/>
              <a:buNone/>
            </a:pPr>
            <a:r>
              <a:rPr lang="en-US" sz="3600"/>
              <a:t>Activity: Find the price of a double room at the Holiday Inn in Bradley</a:t>
            </a:r>
            <a:endParaRPr/>
          </a:p>
        </p:txBody>
      </p:sp>
      <p:sp>
        <p:nvSpPr>
          <p:cNvPr id="335" name="Google Shape;335;p39"/>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SzPts val="3200"/>
              <a:buFont typeface="Verdana"/>
              <a:buChar char="•"/>
            </a:pPr>
            <a:r>
              <a:rPr lang="en-US" sz="3200">
                <a:solidFill>
                  <a:srgbClr val="0085CC"/>
                </a:solidFill>
                <a:latin typeface="Verdana"/>
                <a:ea typeface="Verdana"/>
                <a:cs typeface="Verdana"/>
                <a:sym typeface="Verdana"/>
              </a:rPr>
              <a:t>tell the observer the price once you’ve found it</a:t>
            </a:r>
            <a:endParaRPr/>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descr="picture.png" id="340" name="Google Shape;340;p40"/>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341" name="Google Shape;341;p40"/>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342" name="Google Shape;342;p40"/>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343" name="Google Shape;343;p40"/>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344" name="Google Shape;344;p40"/>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345" name="Google Shape;345;p40"/>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6</a:t>
            </a:r>
            <a:endParaRPr/>
          </a:p>
        </p:txBody>
      </p:sp>
      <p:sp>
        <p:nvSpPr>
          <p:cNvPr id="346" name="Google Shape;346;p40"/>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347" name="Google Shape;347;p40"/>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2400"/>
              <a:buFont typeface="Verdana"/>
              <a:buNone/>
            </a:pPr>
            <a:r>
              <a:rPr lang="en-US" sz="2400"/>
              <a:t>Activity: Find the price of a double room at the Holiday Inn in Bradley</a:t>
            </a:r>
            <a:endParaRPr/>
          </a:p>
        </p:txBody>
      </p:sp>
      <p:sp>
        <p:nvSpPr>
          <p:cNvPr id="348" name="Google Shape;348;p40"/>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349" name="Google Shape;349;p40"/>
          <p:cNvPicPr preferRelativeResize="0"/>
          <p:nvPr/>
        </p:nvPicPr>
        <p:blipFill rotWithShape="1">
          <a:blip r:embed="rId6">
            <a:alphaModFix/>
          </a:blip>
          <a:srcRect b="0" l="0" r="0" t="0"/>
          <a:stretch/>
        </p:blipFill>
        <p:spPr>
          <a:xfrm>
            <a:off x="-6350" y="68262"/>
            <a:ext cx="9118600" cy="7023101"/>
          </a:xfrm>
          <a:prstGeom prst="rect">
            <a:avLst/>
          </a:prstGeom>
          <a:noFill/>
          <a:ln>
            <a:noFill/>
          </a:ln>
        </p:spPr>
      </p:pic>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grpSp>
        <p:nvGrpSpPr>
          <p:cNvPr id="151" name="Google Shape;151;p23"/>
          <p:cNvGrpSpPr/>
          <p:nvPr/>
        </p:nvGrpSpPr>
        <p:grpSpPr>
          <a:xfrm>
            <a:off x="12700" y="6362700"/>
            <a:ext cx="1341439" cy="495300"/>
            <a:chOff x="0" y="0"/>
            <a:chExt cx="1341438" cy="495300"/>
          </a:xfrm>
        </p:grpSpPr>
        <p:pic>
          <p:nvPicPr>
            <p:cNvPr descr="image.png" id="152" name="Google Shape;152;p23"/>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53" name="Google Shape;153;p23"/>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54" name="Google Shape;154;p23"/>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155" name="Google Shape;155;p23"/>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Usage of the Slides</a:t>
            </a:r>
            <a:endParaRPr/>
          </a:p>
        </p:txBody>
      </p:sp>
      <p:sp>
        <p:nvSpPr>
          <p:cNvPr id="156" name="Google Shape;156;p23"/>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19767" lvl="0" marL="255581" rtl="0" algn="l">
              <a:lnSpc>
                <a:spcPct val="90000"/>
              </a:lnSpc>
              <a:spcBef>
                <a:spcPts val="0"/>
              </a:spcBef>
              <a:spcAft>
                <a:spcPts val="0"/>
              </a:spcAft>
              <a:buClr>
                <a:srgbClr val="FAFD00"/>
              </a:buClr>
              <a:buSzPts val="1269"/>
              <a:buChar char="◆"/>
            </a:pPr>
            <a:r>
              <a:rPr lang="en-US" sz="1692"/>
              <a:t>these slides are intended for the students of my CPE/CSC 486 “Human-Computer Interaction” class at Cal Poly SLO</a:t>
            </a:r>
            <a:endParaRPr/>
          </a:p>
          <a:p>
            <a:pPr indent="-268604" lvl="1" marL="680465" rtl="0" algn="l">
              <a:lnSpc>
                <a:spcPct val="90000"/>
              </a:lnSpc>
              <a:spcBef>
                <a:spcPts val="400"/>
              </a:spcBef>
              <a:spcAft>
                <a:spcPts val="0"/>
              </a:spcAft>
              <a:buClr>
                <a:srgbClr val="FC0128"/>
              </a:buClr>
              <a:buSzPts val="1199"/>
              <a:buChar char="◆"/>
            </a:pPr>
            <a:r>
              <a:rPr lang="en-US" sz="1598">
                <a:solidFill>
                  <a:srgbClr val="002D99"/>
                </a:solidFill>
              </a:rPr>
              <a:t>most of them are based in the “Interaction Design” textbook</a:t>
            </a:r>
            <a:endParaRPr/>
          </a:p>
          <a:p>
            <a:pPr indent="-214884" lvl="2" marL="1002791" rtl="0" algn="l">
              <a:lnSpc>
                <a:spcPct val="90000"/>
              </a:lnSpc>
              <a:spcBef>
                <a:spcPts val="400"/>
              </a:spcBef>
              <a:spcAft>
                <a:spcPts val="0"/>
              </a:spcAft>
              <a:buClr>
                <a:srgbClr val="FC0128"/>
              </a:buClr>
              <a:buSzPts val="1050"/>
              <a:buChar char="◆"/>
            </a:pPr>
            <a:r>
              <a:rPr lang="en-US" u="sng">
                <a:solidFill>
                  <a:schemeClr val="hlink"/>
                </a:solidFill>
                <a:hlinkClick r:id="rId4"/>
              </a:rPr>
              <a:t>www.id-book.com</a:t>
            </a:r>
            <a:endParaRPr/>
          </a:p>
          <a:p>
            <a:pPr indent="-268604" lvl="1" marL="680465" rtl="0" algn="l">
              <a:lnSpc>
                <a:spcPct val="90000"/>
              </a:lnSpc>
              <a:spcBef>
                <a:spcPts val="400"/>
              </a:spcBef>
              <a:spcAft>
                <a:spcPts val="0"/>
              </a:spcAft>
              <a:buClr>
                <a:srgbClr val="FC0128"/>
              </a:buClr>
              <a:buSzPts val="1340"/>
              <a:buChar char="◆"/>
            </a:pPr>
            <a:r>
              <a:rPr lang="en-US" sz="1786">
                <a:solidFill>
                  <a:srgbClr val="002D99"/>
                </a:solidFill>
              </a:rPr>
              <a:t>if you want to use them outside of my class, please let me know (</a:t>
            </a:r>
            <a:r>
              <a:rPr lang="en-US" u="sng">
                <a:solidFill>
                  <a:schemeClr val="hlink"/>
                </a:solidFill>
                <a:hlinkClick r:id="rId5"/>
              </a:rPr>
              <a:t>fkurfess@calpoly.edu</a:t>
            </a:r>
            <a:r>
              <a:rPr lang="en-US" sz="1786">
                <a:solidFill>
                  <a:srgbClr val="002D99"/>
                </a:solidFill>
              </a:rPr>
              <a:t>)</a:t>
            </a:r>
            <a:endParaRPr/>
          </a:p>
          <a:p>
            <a:pPr indent="-268604" lvl="1" marL="680465" rtl="0" algn="l">
              <a:lnSpc>
                <a:spcPct val="90000"/>
              </a:lnSpc>
              <a:spcBef>
                <a:spcPts val="400"/>
              </a:spcBef>
              <a:spcAft>
                <a:spcPts val="0"/>
              </a:spcAft>
              <a:buClr>
                <a:srgbClr val="FC0128"/>
              </a:buClr>
              <a:buSzPts val="1340"/>
              <a:buChar char="◆"/>
            </a:pPr>
            <a:r>
              <a:rPr lang="en-US" sz="1786">
                <a:solidFill>
                  <a:srgbClr val="002D99"/>
                </a:solidFill>
              </a:rPr>
              <a:t>some of them are based on other sources, which are identified and cited</a:t>
            </a:r>
            <a:endParaRPr/>
          </a:p>
          <a:p>
            <a:pPr indent="-219767" lvl="0" marL="255581" rtl="0" algn="l">
              <a:lnSpc>
                <a:spcPct val="90000"/>
              </a:lnSpc>
              <a:spcBef>
                <a:spcPts val="1500"/>
              </a:spcBef>
              <a:spcAft>
                <a:spcPts val="0"/>
              </a:spcAft>
              <a:buClr>
                <a:srgbClr val="FAFD00"/>
              </a:buClr>
              <a:buSzPts val="1269"/>
              <a:buChar char="◆"/>
            </a:pPr>
            <a:r>
              <a:rPr lang="en-US" sz="1692"/>
              <a:t>I usually put together a subset for each quarter as a “Custom Show” (in PowerPoint)</a:t>
            </a:r>
            <a:endParaRPr/>
          </a:p>
          <a:p>
            <a:pPr indent="-268604" lvl="1" marL="680465" rtl="0" algn="l">
              <a:lnSpc>
                <a:spcPct val="90000"/>
              </a:lnSpc>
              <a:spcBef>
                <a:spcPts val="400"/>
              </a:spcBef>
              <a:spcAft>
                <a:spcPts val="0"/>
              </a:spcAft>
              <a:buClr>
                <a:srgbClr val="FC0128"/>
              </a:buClr>
              <a:buSzPts val="1340"/>
              <a:buChar char="◆"/>
            </a:pPr>
            <a:r>
              <a:rPr lang="en-US" sz="1786">
                <a:solidFill>
                  <a:srgbClr val="002D99"/>
                </a:solidFill>
              </a:rPr>
              <a:t>to view these, go to “Slide Show =&gt; Custom Shows”, select the respective quarter, and click on “Show”</a:t>
            </a:r>
            <a:endParaRPr/>
          </a:p>
          <a:p>
            <a:pPr indent="-268604" lvl="1" marL="680465" rtl="0" algn="l">
              <a:lnSpc>
                <a:spcPct val="90000"/>
              </a:lnSpc>
              <a:spcBef>
                <a:spcPts val="400"/>
              </a:spcBef>
              <a:spcAft>
                <a:spcPts val="0"/>
              </a:spcAft>
              <a:buClr>
                <a:srgbClr val="FC0128"/>
              </a:buClr>
              <a:buSzPts val="1340"/>
              <a:buChar char="◆"/>
            </a:pPr>
            <a:r>
              <a:rPr lang="en-US" sz="1786">
                <a:solidFill>
                  <a:srgbClr val="002D99"/>
                </a:solidFill>
              </a:rPr>
              <a:t>in Keynote, some slides are hidden to achieve the same effect</a:t>
            </a:r>
            <a:endParaRPr/>
          </a:p>
          <a:p>
            <a:pPr indent="-268604" lvl="1" marL="680465" rtl="0" algn="l">
              <a:lnSpc>
                <a:spcPct val="90000"/>
              </a:lnSpc>
              <a:spcBef>
                <a:spcPts val="400"/>
              </a:spcBef>
              <a:spcAft>
                <a:spcPts val="0"/>
              </a:spcAft>
              <a:buClr>
                <a:srgbClr val="FC0128"/>
              </a:buClr>
              <a:buSzPts val="1340"/>
              <a:buChar char="◆"/>
            </a:pPr>
            <a:r>
              <a:rPr lang="en-US" sz="1786">
                <a:solidFill>
                  <a:srgbClr val="002D99"/>
                </a:solidFill>
              </a:rPr>
              <a:t>I make the slides available in Keynote (.key), PowerPoint (.pptx) and PDF format. Keynote and PowerPoint don’t show hidden slides, but the PDF version shows all slides in the deck, and doesn’t mark which ones are hidden. </a:t>
            </a:r>
            <a:endParaRPr/>
          </a:p>
        </p:txBody>
      </p:sp>
      <p:sp>
        <p:nvSpPr>
          <p:cNvPr id="157" name="Google Shape;157;p23"/>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descr="picture.png" id="354" name="Google Shape;354;p41"/>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355" name="Google Shape;355;p41"/>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356" name="Google Shape;356;p41"/>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357" name="Google Shape;357;p41"/>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358" name="Google Shape;358;p41"/>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359" name="Google Shape;359;p41"/>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7</a:t>
            </a:r>
            <a:endParaRPr/>
          </a:p>
        </p:txBody>
      </p:sp>
      <p:sp>
        <p:nvSpPr>
          <p:cNvPr id="360" name="Google Shape;360;p41"/>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361" name="Google Shape;361;p41"/>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2400"/>
              <a:buFont typeface="Verdana"/>
              <a:buNone/>
            </a:pPr>
            <a:r>
              <a:rPr lang="en-US" sz="2400"/>
              <a:t>Activity 2: Find the price for a double room at the Quality Inn in Columbia</a:t>
            </a:r>
            <a:endParaRPr/>
          </a:p>
        </p:txBody>
      </p:sp>
      <p:sp>
        <p:nvSpPr>
          <p:cNvPr id="362" name="Google Shape;362;p41"/>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descr="picture.png" id="367" name="Google Shape;367;p42"/>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368" name="Google Shape;368;p42"/>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369" name="Google Shape;369;p42"/>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370" name="Google Shape;370;p42"/>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371" name="Google Shape;371;p42"/>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372" name="Google Shape;372;p42"/>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7</a:t>
            </a:r>
            <a:endParaRPr/>
          </a:p>
        </p:txBody>
      </p:sp>
      <p:sp>
        <p:nvSpPr>
          <p:cNvPr id="373" name="Google Shape;373;p42"/>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374" name="Google Shape;374;p42"/>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2400"/>
              <a:buFont typeface="Verdana"/>
              <a:buNone/>
            </a:pPr>
            <a:r>
              <a:rPr lang="en-US" sz="2400"/>
              <a:t>Activity: Find the price for a double room at the Quality Inn in Columbia</a:t>
            </a:r>
            <a:endParaRPr/>
          </a:p>
        </p:txBody>
      </p:sp>
      <p:sp>
        <p:nvSpPr>
          <p:cNvPr id="375" name="Google Shape;375;p42"/>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376" name="Google Shape;376;p42"/>
          <p:cNvPicPr preferRelativeResize="0"/>
          <p:nvPr/>
        </p:nvPicPr>
        <p:blipFill rotWithShape="1">
          <a:blip r:embed="rId6">
            <a:alphaModFix/>
          </a:blip>
          <a:srcRect b="0" l="0" r="0" t="0"/>
          <a:stretch/>
        </p:blipFill>
        <p:spPr>
          <a:xfrm>
            <a:off x="-3175" y="76200"/>
            <a:ext cx="9017000" cy="6718300"/>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descr="picture.png" id="381" name="Google Shape;381;p43"/>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382" name="Google Shape;382;p43"/>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383" name="Google Shape;383;p43"/>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384" name="Google Shape;384;p43"/>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385" name="Google Shape;385;p43"/>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386" name="Google Shape;386;p43"/>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8</a:t>
            </a:r>
            <a:endParaRPr/>
          </a:p>
        </p:txBody>
      </p:sp>
      <p:sp>
        <p:nvSpPr>
          <p:cNvPr id="387" name="Google Shape;387;p43"/>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388" name="Google Shape;388;p43"/>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Evaluation Activities 1, 2</a:t>
            </a:r>
            <a:endParaRPr/>
          </a:p>
        </p:txBody>
      </p:sp>
      <p:sp>
        <p:nvSpPr>
          <p:cNvPr id="389" name="Google Shape;389;p43"/>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lnSpcReduction="10000"/>
          </a:bodyPr>
          <a:lstStyle/>
          <a:p>
            <a:pPr indent="-342900" lvl="0" marL="383540" rtl="0" algn="l">
              <a:lnSpc>
                <a:spcPct val="90000"/>
              </a:lnSpc>
              <a:spcBef>
                <a:spcPts val="0"/>
              </a:spcBef>
              <a:spcAft>
                <a:spcPts val="0"/>
              </a:spcAft>
              <a:buClr>
                <a:srgbClr val="0070C0"/>
              </a:buClr>
              <a:buSzPts val="2800"/>
              <a:buFont typeface="Verdana"/>
              <a:buChar char="•"/>
            </a:pPr>
            <a:r>
              <a:rPr lang="en-US" sz="2800"/>
              <a:t>Tullis (1987) found that the two screens produced quite different results</a:t>
            </a:r>
            <a:endParaRPr/>
          </a:p>
          <a:p>
            <a:pPr indent="-285750" lvl="1" marL="782637" rtl="0" algn="l">
              <a:lnSpc>
                <a:spcPct val="90000"/>
              </a:lnSpc>
              <a:spcBef>
                <a:spcPts val="700"/>
              </a:spcBef>
              <a:spcAft>
                <a:spcPts val="0"/>
              </a:spcAft>
              <a:buClr>
                <a:srgbClr val="000000"/>
              </a:buClr>
              <a:buSzPts val="2000"/>
              <a:buChar char="○"/>
            </a:pPr>
            <a:r>
              <a:rPr lang="en-US" sz="2000"/>
              <a:t>1st screen - took an average of 5.5 seconds to search</a:t>
            </a:r>
            <a:endParaRPr sz="2800"/>
          </a:p>
          <a:p>
            <a:pPr indent="-285750" lvl="1" marL="782637" rtl="0" algn="l">
              <a:lnSpc>
                <a:spcPct val="90000"/>
              </a:lnSpc>
              <a:spcBef>
                <a:spcPts val="700"/>
              </a:spcBef>
              <a:spcAft>
                <a:spcPts val="0"/>
              </a:spcAft>
              <a:buClr>
                <a:srgbClr val="000000"/>
              </a:buClr>
              <a:buSzPts val="2000"/>
              <a:buChar char="○"/>
            </a:pPr>
            <a:r>
              <a:rPr lang="en-US" sz="2000"/>
              <a:t>2nd screen - took 3.2 seconds to search</a:t>
            </a:r>
            <a:r>
              <a:rPr lang="en-US" sz="2400"/>
              <a:t> </a:t>
            </a:r>
            <a:endParaRPr sz="2800"/>
          </a:p>
          <a:p>
            <a:pPr indent="-342900" lvl="0" marL="383540" rtl="0" algn="l">
              <a:lnSpc>
                <a:spcPct val="90000"/>
              </a:lnSpc>
              <a:spcBef>
                <a:spcPts val="700"/>
              </a:spcBef>
              <a:spcAft>
                <a:spcPts val="0"/>
              </a:spcAft>
              <a:buClr>
                <a:srgbClr val="0070C0"/>
              </a:buClr>
              <a:buSzPts val="2800"/>
              <a:buFont typeface="Verdana"/>
              <a:buChar char="•"/>
            </a:pPr>
            <a:r>
              <a:rPr lang="en-US" sz="2800"/>
              <a:t>Why?, </a:t>
            </a:r>
            <a:endParaRPr/>
          </a:p>
          <a:p>
            <a:pPr indent="-285750" lvl="1" marL="782637" rtl="0" algn="l">
              <a:lnSpc>
                <a:spcPct val="90000"/>
              </a:lnSpc>
              <a:spcBef>
                <a:spcPts val="700"/>
              </a:spcBef>
              <a:spcAft>
                <a:spcPts val="0"/>
              </a:spcAft>
              <a:buSzPts val="2800"/>
              <a:buChar char="○"/>
            </a:pPr>
            <a:r>
              <a:rPr lang="en-US" sz="2800">
                <a:latin typeface="Verdana"/>
                <a:ea typeface="Verdana"/>
                <a:cs typeface="Verdana"/>
                <a:sym typeface="Verdana"/>
              </a:rPr>
              <a:t>both displays have the same density of information (31%)</a:t>
            </a:r>
            <a:endParaRPr/>
          </a:p>
          <a:p>
            <a:pPr indent="-342900" lvl="0" marL="383540" rtl="0" algn="l">
              <a:lnSpc>
                <a:spcPct val="90000"/>
              </a:lnSpc>
              <a:spcBef>
                <a:spcPts val="700"/>
              </a:spcBef>
              <a:spcAft>
                <a:spcPts val="0"/>
              </a:spcAft>
              <a:buClr>
                <a:srgbClr val="0070C0"/>
              </a:buClr>
              <a:buSzPts val="2800"/>
              <a:buFont typeface="Verdana"/>
              <a:buChar char="•"/>
            </a:pPr>
            <a:r>
              <a:rPr lang="en-US" sz="2800"/>
              <a:t>Spacing</a:t>
            </a:r>
            <a:endParaRPr/>
          </a:p>
          <a:p>
            <a:pPr indent="-285750" lvl="1" marL="782637" rtl="0" algn="l">
              <a:lnSpc>
                <a:spcPct val="90000"/>
              </a:lnSpc>
              <a:spcBef>
                <a:spcPts val="700"/>
              </a:spcBef>
              <a:spcAft>
                <a:spcPts val="0"/>
              </a:spcAft>
              <a:buClr>
                <a:srgbClr val="000000"/>
              </a:buClr>
              <a:buSzPts val="2000"/>
              <a:buChar char="○"/>
            </a:pPr>
            <a:r>
              <a:rPr lang="en-US" sz="2000"/>
              <a:t>In the 1st screen the information is bunched up together, making it hard to search</a:t>
            </a:r>
            <a:endParaRPr/>
          </a:p>
          <a:p>
            <a:pPr indent="-285750" lvl="1" marL="782637" rtl="0" algn="l">
              <a:lnSpc>
                <a:spcPct val="90000"/>
              </a:lnSpc>
              <a:spcBef>
                <a:spcPts val="700"/>
              </a:spcBef>
              <a:spcAft>
                <a:spcPts val="0"/>
              </a:spcAft>
              <a:buClr>
                <a:srgbClr val="000000"/>
              </a:buClr>
              <a:buSzPts val="2000"/>
              <a:buChar char="○"/>
            </a:pPr>
            <a:r>
              <a:rPr lang="en-US" sz="2000"/>
              <a:t>In the 2nd screen the characters are grouped into vertical categories of information making it easier</a:t>
            </a:r>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pic>
        <p:nvPicPr>
          <p:cNvPr descr="picture.png" id="394" name="Google Shape;394;p44"/>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sp>
        <p:nvSpPr>
          <p:cNvPr id="395" name="Google Shape;395;p44"/>
          <p:cNvSpPr txBox="1"/>
          <p:nvPr/>
        </p:nvSpPr>
        <p:spPr>
          <a:xfrm>
            <a:off x="7799387" y="6383337"/>
            <a:ext cx="7620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prsbutton6a.jpg" id="396" name="Google Shape;396;p44"/>
          <p:cNvPicPr preferRelativeResize="0"/>
          <p:nvPr/>
        </p:nvPicPr>
        <p:blipFill rotWithShape="1">
          <a:blip r:embed="rId4">
            <a:alphaModFix/>
          </a:blip>
          <a:srcRect b="0" l="0" r="0" t="0"/>
          <a:stretch/>
        </p:blipFill>
        <p:spPr>
          <a:xfrm>
            <a:off x="8509000" y="6324600"/>
            <a:ext cx="508000" cy="419100"/>
          </a:xfrm>
          <a:prstGeom prst="rect">
            <a:avLst/>
          </a:prstGeom>
          <a:noFill/>
          <a:ln>
            <a:noFill/>
          </a:ln>
        </p:spPr>
      </p:pic>
      <p:grpSp>
        <p:nvGrpSpPr>
          <p:cNvPr id="397" name="Google Shape;397;p44"/>
          <p:cNvGrpSpPr/>
          <p:nvPr/>
        </p:nvGrpSpPr>
        <p:grpSpPr>
          <a:xfrm>
            <a:off x="12700" y="6362700"/>
            <a:ext cx="1341439" cy="495300"/>
            <a:chOff x="0" y="0"/>
            <a:chExt cx="1341438" cy="495300"/>
          </a:xfrm>
        </p:grpSpPr>
        <p:pic>
          <p:nvPicPr>
            <p:cNvPr descr="image.png" id="398" name="Google Shape;398;p44"/>
            <p:cNvPicPr preferRelativeResize="0"/>
            <p:nvPr/>
          </p:nvPicPr>
          <p:blipFill rotWithShape="1">
            <a:blip r:embed="rId5">
              <a:alphaModFix/>
            </a:blip>
            <a:srcRect b="0" l="0" r="0" t="0"/>
            <a:stretch/>
          </p:blipFill>
          <p:spPr>
            <a:xfrm>
              <a:off x="12700" y="90487"/>
              <a:ext cx="1303338" cy="377826"/>
            </a:xfrm>
            <a:prstGeom prst="rect">
              <a:avLst/>
            </a:prstGeom>
            <a:noFill/>
            <a:ln>
              <a:noFill/>
            </a:ln>
          </p:spPr>
        </p:pic>
        <p:sp>
          <p:nvSpPr>
            <p:cNvPr id="399" name="Google Shape;399;p44"/>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00" name="Google Shape;400;p44"/>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401" name="Google Shape;401;p44"/>
          <p:cNvSpPr txBox="1"/>
          <p:nvPr/>
        </p:nvSpPr>
        <p:spPr>
          <a:xfrm>
            <a:off x="2987675" y="6261100"/>
            <a:ext cx="2908300"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7</a:t>
            </a:r>
            <a:endParaRPr/>
          </a:p>
        </p:txBody>
      </p:sp>
      <p:sp>
        <p:nvSpPr>
          <p:cNvPr id="402" name="Google Shape;402;p44"/>
          <p:cNvSpPr txBox="1"/>
          <p:nvPr/>
        </p:nvSpPr>
        <p:spPr>
          <a:xfrm>
            <a:off x="179387" y="6261100"/>
            <a:ext cx="2146301"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www.id-book.com</a:t>
            </a:r>
            <a:endParaRPr/>
          </a:p>
        </p:txBody>
      </p:sp>
      <p:sp>
        <p:nvSpPr>
          <p:cNvPr id="403" name="Google Shape;403;p44"/>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Activity 3:</a:t>
            </a:r>
            <a:endParaRPr/>
          </a:p>
        </p:txBody>
      </p:sp>
      <p:sp>
        <p:nvSpPr>
          <p:cNvPr id="404" name="Google Shape;404;p44"/>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SzPts val="3200"/>
              <a:buFont typeface="Verdana"/>
              <a:buChar char="•"/>
            </a:pPr>
            <a:r>
              <a:rPr lang="en-US" sz="3200">
                <a:solidFill>
                  <a:srgbClr val="0085CC"/>
                </a:solidFill>
                <a:latin typeface="Verdana"/>
                <a:ea typeface="Verdana"/>
                <a:cs typeface="Verdana"/>
                <a:sym typeface="Verdana"/>
              </a:rPr>
              <a:t>Dial the number of the hotel with the cheapest double room in Charleston</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signal completion after you’ve entered the phone number</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no need to actually connect the call</a:t>
            </a:r>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descr="picture.png" id="409" name="Google Shape;409;p45"/>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410" name="Google Shape;410;p45"/>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411" name="Google Shape;411;p45"/>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412" name="Google Shape;412;p45"/>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413" name="Google Shape;413;p45"/>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414" name="Google Shape;414;p45"/>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7</a:t>
            </a:r>
            <a:endParaRPr/>
          </a:p>
        </p:txBody>
      </p:sp>
      <p:sp>
        <p:nvSpPr>
          <p:cNvPr id="415" name="Google Shape;415;p45"/>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416" name="Google Shape;416;p45"/>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2400"/>
              <a:buFont typeface="Verdana"/>
              <a:buNone/>
            </a:pPr>
            <a:r>
              <a:rPr lang="en-US" sz="2400"/>
              <a:t>Activity: Find the price for a double room at the Quality Inn in Columbia</a:t>
            </a:r>
            <a:endParaRPr/>
          </a:p>
        </p:txBody>
      </p:sp>
      <p:sp>
        <p:nvSpPr>
          <p:cNvPr id="417" name="Google Shape;417;p45"/>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418" name="Google Shape;418;p45"/>
          <p:cNvPicPr preferRelativeResize="0"/>
          <p:nvPr/>
        </p:nvPicPr>
        <p:blipFill rotWithShape="1">
          <a:blip r:embed="rId6">
            <a:alphaModFix/>
          </a:blip>
          <a:srcRect b="0" l="0" r="0" t="0"/>
          <a:stretch/>
        </p:blipFill>
        <p:spPr>
          <a:xfrm>
            <a:off x="-3175" y="76200"/>
            <a:ext cx="9017000" cy="6718300"/>
          </a:xfrm>
          <a:prstGeom prst="rect">
            <a:avLst/>
          </a:prstGeom>
          <a:noFill/>
          <a:ln>
            <a:noFill/>
          </a:ln>
        </p:spPr>
      </p:pic>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descr="picture.png" id="423" name="Google Shape;423;p46"/>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sp>
        <p:nvSpPr>
          <p:cNvPr id="424" name="Google Shape;424;p46"/>
          <p:cNvSpPr txBox="1"/>
          <p:nvPr/>
        </p:nvSpPr>
        <p:spPr>
          <a:xfrm>
            <a:off x="7799387" y="6383337"/>
            <a:ext cx="7620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prsbutton6a.jpg" id="425" name="Google Shape;425;p46"/>
          <p:cNvPicPr preferRelativeResize="0"/>
          <p:nvPr/>
        </p:nvPicPr>
        <p:blipFill rotWithShape="1">
          <a:blip r:embed="rId4">
            <a:alphaModFix/>
          </a:blip>
          <a:srcRect b="0" l="0" r="0" t="0"/>
          <a:stretch/>
        </p:blipFill>
        <p:spPr>
          <a:xfrm>
            <a:off x="8509000" y="6324600"/>
            <a:ext cx="508000" cy="419100"/>
          </a:xfrm>
          <a:prstGeom prst="rect">
            <a:avLst/>
          </a:prstGeom>
          <a:noFill/>
          <a:ln>
            <a:noFill/>
          </a:ln>
        </p:spPr>
      </p:pic>
      <p:grpSp>
        <p:nvGrpSpPr>
          <p:cNvPr id="426" name="Google Shape;426;p46"/>
          <p:cNvGrpSpPr/>
          <p:nvPr/>
        </p:nvGrpSpPr>
        <p:grpSpPr>
          <a:xfrm>
            <a:off x="12700" y="6362700"/>
            <a:ext cx="1341439" cy="495300"/>
            <a:chOff x="0" y="0"/>
            <a:chExt cx="1341438" cy="495300"/>
          </a:xfrm>
        </p:grpSpPr>
        <p:pic>
          <p:nvPicPr>
            <p:cNvPr descr="image.png" id="427" name="Google Shape;427;p46"/>
            <p:cNvPicPr preferRelativeResize="0"/>
            <p:nvPr/>
          </p:nvPicPr>
          <p:blipFill rotWithShape="1">
            <a:blip r:embed="rId5">
              <a:alphaModFix/>
            </a:blip>
            <a:srcRect b="0" l="0" r="0" t="0"/>
            <a:stretch/>
          </p:blipFill>
          <p:spPr>
            <a:xfrm>
              <a:off x="12700" y="90487"/>
              <a:ext cx="1303338" cy="377826"/>
            </a:xfrm>
            <a:prstGeom prst="rect">
              <a:avLst/>
            </a:prstGeom>
            <a:noFill/>
            <a:ln>
              <a:noFill/>
            </a:ln>
          </p:spPr>
        </p:pic>
        <p:sp>
          <p:nvSpPr>
            <p:cNvPr id="428" name="Google Shape;428;p46"/>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29" name="Google Shape;429;p46"/>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430" name="Google Shape;430;p46"/>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Evaluation Activity 3</a:t>
            </a:r>
            <a:endParaRPr/>
          </a:p>
        </p:txBody>
      </p:sp>
      <p:sp>
        <p:nvSpPr>
          <p:cNvPr id="431" name="Google Shape;431;p46"/>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SzPts val="3200"/>
              <a:buFont typeface="Verdana"/>
              <a:buChar char="•"/>
            </a:pPr>
            <a:r>
              <a:rPr lang="en-US" sz="3200">
                <a:solidFill>
                  <a:srgbClr val="0085CC"/>
                </a:solidFill>
                <a:latin typeface="Verdana"/>
                <a:ea typeface="Verdana"/>
                <a:cs typeface="Verdana"/>
                <a:sym typeface="Verdana"/>
              </a:rPr>
              <a:t>more challenging than Activity 3</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calculations</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short term memory</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translation of visual input into action</a:t>
            </a:r>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descr="picture.png" id="436" name="Google Shape;436;p47"/>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sp>
        <p:nvSpPr>
          <p:cNvPr id="437" name="Google Shape;437;p47"/>
          <p:cNvSpPr txBox="1"/>
          <p:nvPr/>
        </p:nvSpPr>
        <p:spPr>
          <a:xfrm>
            <a:off x="7799387" y="6383337"/>
            <a:ext cx="7620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prsbutton6a.jpg" id="438" name="Google Shape;438;p47"/>
          <p:cNvPicPr preferRelativeResize="0"/>
          <p:nvPr/>
        </p:nvPicPr>
        <p:blipFill rotWithShape="1">
          <a:blip r:embed="rId4">
            <a:alphaModFix/>
          </a:blip>
          <a:srcRect b="0" l="0" r="0" t="0"/>
          <a:stretch/>
        </p:blipFill>
        <p:spPr>
          <a:xfrm>
            <a:off x="8509000" y="6324600"/>
            <a:ext cx="508000" cy="419100"/>
          </a:xfrm>
          <a:prstGeom prst="rect">
            <a:avLst/>
          </a:prstGeom>
          <a:noFill/>
          <a:ln>
            <a:noFill/>
          </a:ln>
        </p:spPr>
      </p:pic>
      <p:grpSp>
        <p:nvGrpSpPr>
          <p:cNvPr id="439" name="Google Shape;439;p47"/>
          <p:cNvGrpSpPr/>
          <p:nvPr/>
        </p:nvGrpSpPr>
        <p:grpSpPr>
          <a:xfrm>
            <a:off x="12700" y="6362700"/>
            <a:ext cx="1341439" cy="495300"/>
            <a:chOff x="0" y="0"/>
            <a:chExt cx="1341438" cy="495300"/>
          </a:xfrm>
        </p:grpSpPr>
        <p:pic>
          <p:nvPicPr>
            <p:cNvPr descr="image.png" id="440" name="Google Shape;440;p47"/>
            <p:cNvPicPr preferRelativeResize="0"/>
            <p:nvPr/>
          </p:nvPicPr>
          <p:blipFill rotWithShape="1">
            <a:blip r:embed="rId5">
              <a:alphaModFix/>
            </a:blip>
            <a:srcRect b="0" l="0" r="0" t="0"/>
            <a:stretch/>
          </p:blipFill>
          <p:spPr>
            <a:xfrm>
              <a:off x="12700" y="90487"/>
              <a:ext cx="1303338" cy="377826"/>
            </a:xfrm>
            <a:prstGeom prst="rect">
              <a:avLst/>
            </a:prstGeom>
            <a:noFill/>
            <a:ln>
              <a:noFill/>
            </a:ln>
          </p:spPr>
        </p:pic>
        <p:sp>
          <p:nvSpPr>
            <p:cNvPr id="441" name="Google Shape;441;p47"/>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42" name="Google Shape;442;p47"/>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443" name="Google Shape;443;p47"/>
          <p:cNvSpPr txBox="1"/>
          <p:nvPr/>
        </p:nvSpPr>
        <p:spPr>
          <a:xfrm>
            <a:off x="2987675" y="6261100"/>
            <a:ext cx="2908300"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7</a:t>
            </a:r>
            <a:endParaRPr/>
          </a:p>
        </p:txBody>
      </p:sp>
      <p:sp>
        <p:nvSpPr>
          <p:cNvPr id="444" name="Google Shape;444;p47"/>
          <p:cNvSpPr txBox="1"/>
          <p:nvPr/>
        </p:nvSpPr>
        <p:spPr>
          <a:xfrm>
            <a:off x="179387" y="6261100"/>
            <a:ext cx="2146301"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www.id-book.com</a:t>
            </a:r>
            <a:endParaRPr/>
          </a:p>
        </p:txBody>
      </p:sp>
      <p:sp>
        <p:nvSpPr>
          <p:cNvPr id="445" name="Google Shape;445;p47"/>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Activity 4:</a:t>
            </a:r>
            <a:endParaRPr/>
          </a:p>
        </p:txBody>
      </p:sp>
      <p:sp>
        <p:nvSpPr>
          <p:cNvPr id="446" name="Google Shape;446;p47"/>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SzPts val="3200"/>
              <a:buFont typeface="Verdana"/>
              <a:buChar char="•"/>
            </a:pPr>
            <a:r>
              <a:rPr lang="en-US" sz="3200">
                <a:solidFill>
                  <a:srgbClr val="0085CC"/>
                </a:solidFill>
                <a:latin typeface="Verdana"/>
                <a:ea typeface="Verdana"/>
                <a:cs typeface="Verdana"/>
                <a:sym typeface="Verdana"/>
              </a:rPr>
              <a:t>almost the same as Activity 3</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most expensive instead of cheapest</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spoken text instead of visual display</a:t>
            </a:r>
            <a:endParaRPr/>
          </a:p>
          <a:p>
            <a:pPr indent="-342900" lvl="0" marL="383540" rtl="0" algn="l">
              <a:lnSpc>
                <a:spcPct val="100000"/>
              </a:lnSpc>
              <a:spcBef>
                <a:spcPts val="700"/>
              </a:spcBef>
              <a:spcAft>
                <a:spcPts val="0"/>
              </a:spcAft>
              <a:buSzPts val="3200"/>
              <a:buFont typeface="Verdana"/>
              <a:buChar char="•"/>
            </a:pPr>
            <a:r>
              <a:rPr lang="en-US" sz="3200">
                <a:solidFill>
                  <a:srgbClr val="0085CC"/>
                </a:solidFill>
                <a:latin typeface="Verdana"/>
                <a:ea typeface="Verdana"/>
                <a:cs typeface="Verdana"/>
                <a:sym typeface="Verdana"/>
              </a:rPr>
              <a:t>Dial the number of the hotel with the most expensive single room in Bradley</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signal completion after you’ve entered the phone number</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no need to actually connect the call</a:t>
            </a:r>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pic>
        <p:nvPicPr>
          <p:cNvPr descr="picture.png" id="451" name="Google Shape;451;p48"/>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sp>
        <p:nvSpPr>
          <p:cNvPr id="452" name="Google Shape;452;p48"/>
          <p:cNvSpPr txBox="1"/>
          <p:nvPr/>
        </p:nvSpPr>
        <p:spPr>
          <a:xfrm>
            <a:off x="7799387" y="6383337"/>
            <a:ext cx="7620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prsbutton6a.jpg" id="453" name="Google Shape;453;p48"/>
          <p:cNvPicPr preferRelativeResize="0"/>
          <p:nvPr/>
        </p:nvPicPr>
        <p:blipFill rotWithShape="1">
          <a:blip r:embed="rId4">
            <a:alphaModFix/>
          </a:blip>
          <a:srcRect b="0" l="0" r="0" t="0"/>
          <a:stretch/>
        </p:blipFill>
        <p:spPr>
          <a:xfrm>
            <a:off x="8509000" y="6324600"/>
            <a:ext cx="508000" cy="419100"/>
          </a:xfrm>
          <a:prstGeom prst="rect">
            <a:avLst/>
          </a:prstGeom>
          <a:noFill/>
          <a:ln>
            <a:noFill/>
          </a:ln>
        </p:spPr>
      </p:pic>
      <p:grpSp>
        <p:nvGrpSpPr>
          <p:cNvPr id="454" name="Google Shape;454;p48"/>
          <p:cNvGrpSpPr/>
          <p:nvPr/>
        </p:nvGrpSpPr>
        <p:grpSpPr>
          <a:xfrm>
            <a:off x="12700" y="6362700"/>
            <a:ext cx="1341439" cy="495300"/>
            <a:chOff x="0" y="0"/>
            <a:chExt cx="1341438" cy="495300"/>
          </a:xfrm>
        </p:grpSpPr>
        <p:pic>
          <p:nvPicPr>
            <p:cNvPr descr="image.png" id="455" name="Google Shape;455;p48"/>
            <p:cNvPicPr preferRelativeResize="0"/>
            <p:nvPr/>
          </p:nvPicPr>
          <p:blipFill rotWithShape="1">
            <a:blip r:embed="rId5">
              <a:alphaModFix/>
            </a:blip>
            <a:srcRect b="0" l="0" r="0" t="0"/>
            <a:stretch/>
          </p:blipFill>
          <p:spPr>
            <a:xfrm>
              <a:off x="12700" y="90487"/>
              <a:ext cx="1303338" cy="377826"/>
            </a:xfrm>
            <a:prstGeom prst="rect">
              <a:avLst/>
            </a:prstGeom>
            <a:noFill/>
            <a:ln>
              <a:noFill/>
            </a:ln>
          </p:spPr>
        </p:pic>
        <p:sp>
          <p:nvSpPr>
            <p:cNvPr id="456" name="Google Shape;456;p48"/>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57" name="Google Shape;457;p48"/>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458" name="Google Shape;458;p48"/>
          <p:cNvSpPr txBox="1"/>
          <p:nvPr/>
        </p:nvSpPr>
        <p:spPr>
          <a:xfrm>
            <a:off x="2987675" y="6261100"/>
            <a:ext cx="2908300"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7</a:t>
            </a:r>
            <a:endParaRPr/>
          </a:p>
        </p:txBody>
      </p:sp>
      <p:sp>
        <p:nvSpPr>
          <p:cNvPr id="459" name="Google Shape;459;p48"/>
          <p:cNvSpPr txBox="1"/>
          <p:nvPr/>
        </p:nvSpPr>
        <p:spPr>
          <a:xfrm>
            <a:off x="179387" y="6261100"/>
            <a:ext cx="2146301"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www.id-book.com</a:t>
            </a:r>
            <a:endParaRPr/>
          </a:p>
        </p:txBody>
      </p:sp>
      <p:sp>
        <p:nvSpPr>
          <p:cNvPr id="460" name="Google Shape;460;p48"/>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3600"/>
              <a:buFont typeface="Verdana"/>
              <a:buNone/>
            </a:pPr>
            <a:r>
              <a:rPr lang="en-US" sz="3600"/>
              <a:t>Activity: Find the price for a double room at the Quality Inn in Columbia</a:t>
            </a:r>
            <a:endParaRPr/>
          </a:p>
        </p:txBody>
      </p:sp>
      <p:sp>
        <p:nvSpPr>
          <p:cNvPr id="461" name="Google Shape;461;p48"/>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898" lvl="0" marL="383539" marR="40639" rtl="0" algn="l">
              <a:lnSpc>
                <a:spcPct val="100000"/>
              </a:lnSpc>
              <a:spcBef>
                <a:spcPts val="0"/>
              </a:spcBef>
              <a:spcAft>
                <a:spcPts val="0"/>
              </a:spcAft>
              <a:buClr>
                <a:srgbClr val="0085CC"/>
              </a:buClr>
              <a:buSzPts val="2000"/>
              <a:buFont typeface="Verdana"/>
              <a:buChar char="•"/>
            </a:pPr>
            <a:r>
              <a:rPr lang="en-US" sz="2000"/>
              <a:t>Pennsylvania Bedford Motel/Hotel: Crinaline Courts (814) 623-9511 S:$18 D:$20 Bedford Motel/Hotel: Holiday Inn (814) 623-9006 S: $29 D: $36 Bedford Motel/Hotel: Midway (814) 623-8107 5: $21 D: $26 Bedford Motel/Hotel: Penn Manor (814) 623-8177 5: $19 D: $25 Bedford Motel/Hotel: Quality Inn (814) 623-5189 S: $23 D: $28 Bedford Motel/Hotel: Terrace (814) 623-5111 S: $22 D: $24 Bradley Motel/Hotel: De Soto (814) 362-3567 5: $20 D: $24 Bradley Motel/Hotel: Holiday House (814) 362-4511 3: $22 D: $25 Bradley Motel/Hotel: Holiday Inn (814) 362-4501 S: $32 D: $40 Breezewood Motel/Hotel: Best Western Plaz. (814) 735-4352 S: $20 D: $27 Breezewood Motel/Hotel: Motel 70 (814) 735-4385 5: $16 D: $18 </a:t>
            </a:r>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5" name="Shape 465"/>
        <p:cNvGrpSpPr/>
        <p:nvPr/>
      </p:nvGrpSpPr>
      <p:grpSpPr>
        <a:xfrm>
          <a:off x="0" y="0"/>
          <a:ext cx="0" cy="0"/>
          <a:chOff x="0" y="0"/>
          <a:chExt cx="0" cy="0"/>
        </a:xfrm>
      </p:grpSpPr>
      <p:grpSp>
        <p:nvGrpSpPr>
          <p:cNvPr id="466" name="Google Shape;466;p49"/>
          <p:cNvGrpSpPr/>
          <p:nvPr/>
        </p:nvGrpSpPr>
        <p:grpSpPr>
          <a:xfrm>
            <a:off x="12700" y="6362700"/>
            <a:ext cx="1341439" cy="495300"/>
            <a:chOff x="0" y="0"/>
            <a:chExt cx="1341438" cy="495300"/>
          </a:xfrm>
        </p:grpSpPr>
        <p:pic>
          <p:nvPicPr>
            <p:cNvPr descr="image.png" id="467" name="Google Shape;467;p49"/>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68" name="Google Shape;468;p49"/>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69" name="Google Shape;469;p49"/>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470" name="Google Shape;470;p49"/>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Evaluation Activity 3</a:t>
            </a:r>
            <a:endParaRPr/>
          </a:p>
        </p:txBody>
      </p:sp>
      <p:sp>
        <p:nvSpPr>
          <p:cNvPr id="471" name="Google Shape;471;p49"/>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more challenging than Activity 3</a:t>
            </a:r>
            <a:endParaRPr/>
          </a:p>
          <a:p>
            <a:pPr indent="-269240" lvl="1" marL="618490" rtl="0" algn="l">
              <a:spcBef>
                <a:spcPts val="600"/>
              </a:spcBef>
              <a:spcAft>
                <a:spcPts val="0"/>
              </a:spcAft>
              <a:buSzPts val="1200"/>
              <a:buChar char=""/>
            </a:pPr>
            <a:r>
              <a:rPr lang="en-US"/>
              <a:t>calculations</a:t>
            </a:r>
            <a:endParaRPr/>
          </a:p>
          <a:p>
            <a:pPr indent="-269240" lvl="1" marL="618490" rtl="0" algn="l">
              <a:spcBef>
                <a:spcPts val="600"/>
              </a:spcBef>
              <a:spcAft>
                <a:spcPts val="0"/>
              </a:spcAft>
              <a:buSzPts val="1200"/>
              <a:buChar char=""/>
            </a:pPr>
            <a:r>
              <a:rPr lang="en-US"/>
              <a:t>short term memory</a:t>
            </a:r>
            <a:endParaRPr/>
          </a:p>
          <a:p>
            <a:pPr indent="-269240" lvl="1" marL="618490" rtl="0" algn="l">
              <a:spcBef>
                <a:spcPts val="600"/>
              </a:spcBef>
              <a:spcAft>
                <a:spcPts val="0"/>
              </a:spcAft>
              <a:buSzPts val="1200"/>
              <a:buChar char=""/>
            </a:pPr>
            <a:r>
              <a:rPr lang="en-US"/>
              <a:t>translation of visual input into action</a:t>
            </a:r>
            <a:endParaRPr/>
          </a:p>
        </p:txBody>
      </p:sp>
      <p:sp>
        <p:nvSpPr>
          <p:cNvPr id="472" name="Google Shape;472;p49"/>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76" name="Shape 476"/>
        <p:cNvGrpSpPr/>
        <p:nvPr/>
      </p:nvGrpSpPr>
      <p:grpSpPr>
        <a:xfrm>
          <a:off x="0" y="0"/>
          <a:ext cx="0" cy="0"/>
          <a:chOff x="0" y="0"/>
          <a:chExt cx="0" cy="0"/>
        </a:xfrm>
      </p:grpSpPr>
      <p:pic>
        <p:nvPicPr>
          <p:cNvPr descr="picture.png" id="477" name="Google Shape;477;p50"/>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478" name="Google Shape;478;p50"/>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479" name="Google Shape;479;p50"/>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480" name="Google Shape;480;p50"/>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481" name="Google Shape;481;p50"/>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482" name="Google Shape;482;p50"/>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9</a:t>
            </a:r>
            <a:endParaRPr/>
          </a:p>
        </p:txBody>
      </p:sp>
      <p:sp>
        <p:nvSpPr>
          <p:cNvPr id="483" name="Google Shape;483;p50"/>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484" name="Google Shape;484;p50"/>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Multitasking and attention </a:t>
            </a:r>
            <a:endParaRPr/>
          </a:p>
        </p:txBody>
      </p:sp>
      <p:sp>
        <p:nvSpPr>
          <p:cNvPr id="485" name="Google Shape;485;p50"/>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800"/>
              <a:buFont typeface="Verdana"/>
              <a:buChar char="•"/>
            </a:pPr>
            <a:r>
              <a:rPr lang="en-US" sz="2800"/>
              <a:t>Is it possible to perform multiple tasks without one or more of them being detrimentally affected?</a:t>
            </a:r>
            <a:endParaRPr/>
          </a:p>
          <a:p>
            <a:pPr indent="-342900" lvl="0" marL="383540" rtl="0" algn="l">
              <a:lnSpc>
                <a:spcPct val="100000"/>
              </a:lnSpc>
              <a:spcBef>
                <a:spcPts val="700"/>
              </a:spcBef>
              <a:spcAft>
                <a:spcPts val="0"/>
              </a:spcAft>
              <a:buClr>
                <a:srgbClr val="0070C0"/>
              </a:buClr>
              <a:buSzPts val="2800"/>
              <a:buFont typeface="Verdana"/>
              <a:buChar char="•"/>
            </a:pPr>
            <a:r>
              <a:rPr lang="en-US" sz="2800"/>
              <a:t>Ophir et al (2009) compared heavy vs light multi-taskers</a:t>
            </a:r>
            <a:endParaRPr/>
          </a:p>
          <a:p>
            <a:pPr indent="-285750" lvl="1" marL="782637" rtl="0" algn="l">
              <a:lnSpc>
                <a:spcPct val="100000"/>
              </a:lnSpc>
              <a:spcBef>
                <a:spcPts val="700"/>
              </a:spcBef>
              <a:spcAft>
                <a:spcPts val="0"/>
              </a:spcAft>
              <a:buClr>
                <a:srgbClr val="000000"/>
              </a:buClr>
              <a:buSzPts val="2400"/>
              <a:buChar char="○"/>
            </a:pPr>
            <a:r>
              <a:rPr lang="en-US" sz="2400"/>
              <a:t>heavy were more prone to being distracted than those who infrequently multitask </a:t>
            </a:r>
            <a:endParaRPr/>
          </a:p>
          <a:p>
            <a:pPr indent="-285750" lvl="1" marL="782637" rtl="0" algn="l">
              <a:lnSpc>
                <a:spcPct val="100000"/>
              </a:lnSpc>
              <a:spcBef>
                <a:spcPts val="700"/>
              </a:spcBef>
              <a:spcAft>
                <a:spcPts val="0"/>
              </a:spcAft>
              <a:buClr>
                <a:srgbClr val="000000"/>
              </a:buClr>
              <a:buSzPts val="2400"/>
              <a:buChar char="○"/>
            </a:pPr>
            <a:r>
              <a:rPr lang="en-US" sz="2400"/>
              <a:t>heavy multi-taskers are easily distracted and find it difficult to filter irrelevant information </a:t>
            </a:r>
            <a:endParaRPr/>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1" name="Shape 161"/>
        <p:cNvGrpSpPr/>
        <p:nvPr/>
      </p:nvGrpSpPr>
      <p:grpSpPr>
        <a:xfrm>
          <a:off x="0" y="0"/>
          <a:ext cx="0" cy="0"/>
          <a:chOff x="0" y="0"/>
          <a:chExt cx="0" cy="0"/>
        </a:xfrm>
      </p:grpSpPr>
      <p:pic>
        <p:nvPicPr>
          <p:cNvPr descr="picture.png" id="162" name="Google Shape;162;p24"/>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63" name="Google Shape;163;p24"/>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64" name="Google Shape;164;p24"/>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grpSp>
        <p:nvGrpSpPr>
          <p:cNvPr id="165" name="Google Shape;165;p24"/>
          <p:cNvGrpSpPr/>
          <p:nvPr/>
        </p:nvGrpSpPr>
        <p:grpSpPr>
          <a:xfrm>
            <a:off x="12700" y="6362700"/>
            <a:ext cx="1341439" cy="495300"/>
            <a:chOff x="0" y="0"/>
            <a:chExt cx="1341438" cy="495300"/>
          </a:xfrm>
        </p:grpSpPr>
        <p:pic>
          <p:nvPicPr>
            <p:cNvPr descr="image.png" id="166" name="Google Shape;166;p24"/>
            <p:cNvPicPr preferRelativeResize="0"/>
            <p:nvPr/>
          </p:nvPicPr>
          <p:blipFill rotWithShape="1">
            <a:blip r:embed="rId5">
              <a:alphaModFix/>
            </a:blip>
            <a:srcRect b="0" l="0" r="0" t="0"/>
            <a:stretch/>
          </p:blipFill>
          <p:spPr>
            <a:xfrm>
              <a:off x="12700" y="90487"/>
              <a:ext cx="1303338" cy="377826"/>
            </a:xfrm>
            <a:prstGeom prst="rect">
              <a:avLst/>
            </a:prstGeom>
            <a:noFill/>
            <a:ln>
              <a:noFill/>
            </a:ln>
          </p:spPr>
        </p:pic>
        <p:sp>
          <p:nvSpPr>
            <p:cNvPr id="167" name="Google Shape;167;p24"/>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68" name="Google Shape;168;p24"/>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169" name="Google Shape;169;p24"/>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Course Overview</a:t>
            </a:r>
            <a:endParaRPr/>
          </a:p>
        </p:txBody>
      </p:sp>
      <p:sp>
        <p:nvSpPr>
          <p:cNvPr id="170" name="Google Shape;170;p24"/>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fontScale="85000" lnSpcReduction="20000"/>
          </a:bodyPr>
          <a:lstStyle/>
          <a:p>
            <a:pPr indent="-312420" lvl="0" marL="383540" rtl="0" algn="l">
              <a:lnSpc>
                <a:spcPct val="100000"/>
              </a:lnSpc>
              <a:spcBef>
                <a:spcPts val="0"/>
              </a:spcBef>
              <a:spcAft>
                <a:spcPts val="0"/>
              </a:spcAft>
              <a:buSzPct val="100000"/>
              <a:buFont typeface="Verdana"/>
              <a:buChar char="•"/>
            </a:pPr>
            <a:r>
              <a:rPr lang="en-US" sz="3200">
                <a:solidFill>
                  <a:srgbClr val="0085CC"/>
                </a:solidFill>
                <a:latin typeface="Verdana"/>
                <a:ea typeface="Verdana"/>
                <a:cs typeface="Verdana"/>
                <a:sym typeface="Verdana"/>
              </a:rPr>
              <a:t>Introduction</a:t>
            </a: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Cognitive Foundations</a:t>
            </a: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Input-Output Devices</a:t>
            </a: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Interaction Spaces</a:t>
            </a: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Interaction Styles</a:t>
            </a: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Interaction with Mobile Devices</a:t>
            </a:r>
            <a:br>
              <a:rPr lang="en-US" sz="3200">
                <a:solidFill>
                  <a:srgbClr val="0085CC"/>
                </a:solidFill>
                <a:latin typeface="Verdana"/>
                <a:ea typeface="Verdana"/>
                <a:cs typeface="Verdana"/>
                <a:sym typeface="Verdana"/>
              </a:rPr>
            </a:b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Speech-Based Interaction</a:t>
            </a: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User Assistance</a:t>
            </a: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Natural User Interfaces</a:t>
            </a: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Case Studies</a:t>
            </a:r>
            <a:endParaRPr/>
          </a:p>
          <a:p>
            <a:pPr indent="-312420" lvl="0" marL="383540" rtl="0" algn="l">
              <a:lnSpc>
                <a:spcPct val="100000"/>
              </a:lnSpc>
              <a:spcBef>
                <a:spcPts val="700"/>
              </a:spcBef>
              <a:spcAft>
                <a:spcPts val="0"/>
              </a:spcAft>
              <a:buSzPct val="100000"/>
              <a:buFont typeface="Verdana"/>
              <a:buChar char="•"/>
            </a:pPr>
            <a:r>
              <a:rPr lang="en-US" sz="3200">
                <a:solidFill>
                  <a:srgbClr val="0085CC"/>
                </a:solidFill>
                <a:latin typeface="Verdana"/>
                <a:ea typeface="Verdana"/>
                <a:cs typeface="Verdana"/>
                <a:sym typeface="Verdana"/>
              </a:rPr>
              <a:t>Project Presentations</a:t>
            </a:r>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89" name="Shape 489"/>
        <p:cNvGrpSpPr/>
        <p:nvPr/>
      </p:nvGrpSpPr>
      <p:grpSpPr>
        <a:xfrm>
          <a:off x="0" y="0"/>
          <a:ext cx="0" cy="0"/>
          <a:chOff x="0" y="0"/>
          <a:chExt cx="0" cy="0"/>
        </a:xfrm>
      </p:grpSpPr>
      <p:pic>
        <p:nvPicPr>
          <p:cNvPr descr="picture.png" id="490" name="Google Shape;490;p51"/>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491" name="Google Shape;491;p51"/>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492" name="Google Shape;492;p51"/>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493" name="Google Shape;493;p51"/>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494" name="Google Shape;494;p51"/>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495" name="Google Shape;495;p51"/>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10</a:t>
            </a:r>
            <a:endParaRPr/>
          </a:p>
        </p:txBody>
      </p:sp>
      <p:sp>
        <p:nvSpPr>
          <p:cNvPr id="496" name="Google Shape;496;p51"/>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497" name="Google Shape;497;p51"/>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t/>
            </a:r>
            <a:endParaRPr b="0" sz="4000">
              <a:solidFill>
                <a:srgbClr val="5C3F78"/>
              </a:solidFill>
              <a:latin typeface="Verdana"/>
              <a:ea typeface="Verdana"/>
              <a:cs typeface="Verdana"/>
              <a:sym typeface="Verdana"/>
            </a:endParaRPr>
          </a:p>
        </p:txBody>
      </p:sp>
      <p:sp>
        <p:nvSpPr>
          <p:cNvPr id="498" name="Google Shape;498;p51"/>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499" name="Google Shape;499;p51"/>
          <p:cNvPicPr preferRelativeResize="0"/>
          <p:nvPr/>
        </p:nvPicPr>
        <p:blipFill rotWithShape="1">
          <a:blip r:embed="rId6">
            <a:alphaModFix/>
          </a:blip>
          <a:srcRect b="0" l="0" r="0" t="0"/>
          <a:stretch/>
        </p:blipFill>
        <p:spPr>
          <a:xfrm>
            <a:off x="2286000" y="533400"/>
            <a:ext cx="4419600" cy="5600700"/>
          </a:xfrm>
          <a:prstGeom prst="rect">
            <a:avLst/>
          </a:prstGeom>
          <a:noFill/>
          <a:ln>
            <a:noFill/>
          </a:ln>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03" name="Shape 503"/>
        <p:cNvGrpSpPr/>
        <p:nvPr/>
      </p:nvGrpSpPr>
      <p:grpSpPr>
        <a:xfrm>
          <a:off x="0" y="0"/>
          <a:ext cx="0" cy="0"/>
          <a:chOff x="0" y="0"/>
          <a:chExt cx="0" cy="0"/>
        </a:xfrm>
      </p:grpSpPr>
      <p:pic>
        <p:nvPicPr>
          <p:cNvPr descr="picture.png" id="504" name="Google Shape;504;p52"/>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505" name="Google Shape;505;p52"/>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506" name="Google Shape;506;p52"/>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507" name="Google Shape;507;p52"/>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508" name="Google Shape;508;p52"/>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509" name="Google Shape;509;p52"/>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11</a:t>
            </a:r>
            <a:endParaRPr/>
          </a:p>
        </p:txBody>
      </p:sp>
      <p:sp>
        <p:nvSpPr>
          <p:cNvPr id="510" name="Google Shape;510;p52"/>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511" name="Google Shape;511;p52"/>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Design implications for attention</a:t>
            </a:r>
            <a:endParaRPr/>
          </a:p>
        </p:txBody>
      </p:sp>
      <p:sp>
        <p:nvSpPr>
          <p:cNvPr id="512" name="Google Shape;512;p52"/>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Make information salient when it needs attending to</a:t>
            </a:r>
            <a:endParaRPr/>
          </a:p>
          <a:p>
            <a:pPr indent="-342900" lvl="0" marL="383540" rtl="0" algn="l">
              <a:lnSpc>
                <a:spcPct val="100000"/>
              </a:lnSpc>
              <a:spcBef>
                <a:spcPts val="700"/>
              </a:spcBef>
              <a:spcAft>
                <a:spcPts val="0"/>
              </a:spcAft>
              <a:buClr>
                <a:srgbClr val="0070C0"/>
              </a:buClr>
              <a:buSzPts val="2400"/>
              <a:buFont typeface="Verdana"/>
              <a:buChar char="•"/>
            </a:pPr>
            <a:r>
              <a:rPr lang="en-US" sz="2400"/>
              <a:t>Use techniques that make things stand out like color, ordering, spacing, underlining, sequencing and animation</a:t>
            </a:r>
            <a:endParaRPr/>
          </a:p>
          <a:p>
            <a:pPr indent="-342900" lvl="0" marL="383540" rtl="0" algn="l">
              <a:lnSpc>
                <a:spcPct val="100000"/>
              </a:lnSpc>
              <a:spcBef>
                <a:spcPts val="700"/>
              </a:spcBef>
              <a:spcAft>
                <a:spcPts val="0"/>
              </a:spcAft>
              <a:buClr>
                <a:srgbClr val="0070C0"/>
              </a:buClr>
              <a:buSzPts val="2400"/>
              <a:buFont typeface="Verdana"/>
              <a:buChar char="•"/>
            </a:pPr>
            <a:r>
              <a:rPr lang="en-US" sz="2400"/>
              <a:t>Avoid cluttering the interface with too much information</a:t>
            </a:r>
            <a:endParaRPr/>
          </a:p>
          <a:p>
            <a:pPr indent="-342900" lvl="0" marL="383540" rtl="0" algn="l">
              <a:lnSpc>
                <a:spcPct val="100000"/>
              </a:lnSpc>
              <a:spcBef>
                <a:spcPts val="700"/>
              </a:spcBef>
              <a:spcAft>
                <a:spcPts val="0"/>
              </a:spcAft>
              <a:buClr>
                <a:srgbClr val="0070C0"/>
              </a:buClr>
              <a:buSzPts val="2400"/>
              <a:buFont typeface="Verdana"/>
              <a:buChar char="•"/>
            </a:pPr>
            <a:r>
              <a:rPr lang="en-US" sz="2400"/>
              <a:t>Avoid using too much because the software allows it</a:t>
            </a:r>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6" name="Shape 516"/>
        <p:cNvGrpSpPr/>
        <p:nvPr/>
      </p:nvGrpSpPr>
      <p:grpSpPr>
        <a:xfrm>
          <a:off x="0" y="0"/>
          <a:ext cx="0" cy="0"/>
          <a:chOff x="0" y="0"/>
          <a:chExt cx="0" cy="0"/>
        </a:xfrm>
      </p:grpSpPr>
      <p:pic>
        <p:nvPicPr>
          <p:cNvPr descr="picture.png" id="517" name="Google Shape;517;p53"/>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518" name="Google Shape;518;p53"/>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519" name="Google Shape;519;p53"/>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520" name="Google Shape;520;p53"/>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521" name="Google Shape;521;p53"/>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522" name="Google Shape;522;p53"/>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12</a:t>
            </a:r>
            <a:endParaRPr/>
          </a:p>
        </p:txBody>
      </p:sp>
      <p:sp>
        <p:nvSpPr>
          <p:cNvPr id="523" name="Google Shape;523;p53"/>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524" name="Google Shape;524;p53"/>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An example of over-use of graphics</a:t>
            </a:r>
            <a:endParaRPr/>
          </a:p>
        </p:txBody>
      </p:sp>
      <p:sp>
        <p:nvSpPr>
          <p:cNvPr id="525" name="Google Shape;525;p53"/>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Clr>
                <a:srgbClr val="0070C0"/>
              </a:buClr>
              <a:buSzPts val="3200"/>
              <a:buFont typeface="Verdana"/>
              <a:buNone/>
            </a:pPr>
            <a:r>
              <a:t/>
            </a:r>
            <a:endParaRPr sz="3200">
              <a:solidFill>
                <a:srgbClr val="0085CC"/>
              </a:solidFill>
              <a:latin typeface="Verdana"/>
              <a:ea typeface="Verdana"/>
              <a:cs typeface="Verdana"/>
              <a:sym typeface="Verdana"/>
            </a:endParaRPr>
          </a:p>
        </p:txBody>
      </p:sp>
      <p:pic>
        <p:nvPicPr>
          <p:cNvPr descr="image.png" id="526" name="Google Shape;526;p53"/>
          <p:cNvPicPr preferRelativeResize="0"/>
          <p:nvPr/>
        </p:nvPicPr>
        <p:blipFill rotWithShape="1">
          <a:blip r:embed="rId6">
            <a:alphaModFix/>
          </a:blip>
          <a:srcRect b="0" l="0" r="0" t="0"/>
          <a:stretch/>
        </p:blipFill>
        <p:spPr>
          <a:xfrm>
            <a:off x="1600200" y="1828800"/>
            <a:ext cx="5943600" cy="4454525"/>
          </a:xfrm>
          <a:prstGeom prst="rect">
            <a:avLst/>
          </a:prstGeom>
          <a:noFill/>
          <a:ln>
            <a:noFill/>
          </a:ln>
        </p:spPr>
      </p:pic>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pic>
        <p:nvPicPr>
          <p:cNvPr descr="picture.png" id="531" name="Google Shape;531;p54"/>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532" name="Google Shape;532;p54"/>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533" name="Google Shape;533;p54"/>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534" name="Google Shape;534;p54"/>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535" name="Google Shape;535;p54"/>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536" name="Google Shape;536;p54"/>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13</a:t>
            </a:r>
            <a:endParaRPr/>
          </a:p>
        </p:txBody>
      </p:sp>
      <p:sp>
        <p:nvSpPr>
          <p:cNvPr id="537" name="Google Shape;537;p54"/>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538" name="Google Shape;538;p54"/>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Perception</a:t>
            </a:r>
            <a:endParaRPr/>
          </a:p>
        </p:txBody>
      </p:sp>
      <p:sp>
        <p:nvSpPr>
          <p:cNvPr id="539" name="Google Shape;539;p54"/>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How information is acquired from the world and transformed into experiences</a:t>
            </a:r>
            <a:endParaRPr/>
          </a:p>
          <a:p>
            <a:pPr indent="-190500" lvl="0" marL="383540" rtl="0" algn="l">
              <a:lnSpc>
                <a:spcPct val="100000"/>
              </a:lnSpc>
              <a:spcBef>
                <a:spcPts val="700"/>
              </a:spcBef>
              <a:spcAft>
                <a:spcPts val="0"/>
              </a:spcAft>
              <a:buClr>
                <a:srgbClr val="0070C0"/>
              </a:buClr>
              <a:buSzPts val="2400"/>
              <a:buFont typeface="Verdana"/>
              <a:buNone/>
            </a:pPr>
            <a:r>
              <a:t/>
            </a:r>
            <a:endParaRPr sz="2400"/>
          </a:p>
          <a:p>
            <a:pPr indent="-342900" lvl="0" marL="383540" rtl="0" algn="l">
              <a:lnSpc>
                <a:spcPct val="100000"/>
              </a:lnSpc>
              <a:spcBef>
                <a:spcPts val="700"/>
              </a:spcBef>
              <a:spcAft>
                <a:spcPts val="0"/>
              </a:spcAft>
              <a:buClr>
                <a:srgbClr val="0070C0"/>
              </a:buClr>
              <a:buSzPts val="2400"/>
              <a:buFont typeface="Verdana"/>
              <a:buChar char="•"/>
            </a:pPr>
            <a:r>
              <a:rPr lang="en-US" sz="2400"/>
              <a:t>Obvious implication is to design representations that are readily perceivable, e.g.</a:t>
            </a:r>
            <a:endParaRPr/>
          </a:p>
          <a:p>
            <a:pPr indent="-285750" lvl="1" marL="782637" rtl="0" algn="l">
              <a:lnSpc>
                <a:spcPct val="100000"/>
              </a:lnSpc>
              <a:spcBef>
                <a:spcPts val="700"/>
              </a:spcBef>
              <a:spcAft>
                <a:spcPts val="0"/>
              </a:spcAft>
              <a:buClr>
                <a:srgbClr val="000000"/>
              </a:buClr>
              <a:buSzPts val="2000"/>
              <a:buChar char="○"/>
            </a:pPr>
            <a:r>
              <a:rPr lang="en-US" sz="2000"/>
              <a:t>Text should be legible</a:t>
            </a:r>
            <a:endParaRPr/>
          </a:p>
          <a:p>
            <a:pPr indent="-285750" lvl="1" marL="782637" rtl="0" algn="l">
              <a:lnSpc>
                <a:spcPct val="100000"/>
              </a:lnSpc>
              <a:spcBef>
                <a:spcPts val="700"/>
              </a:spcBef>
              <a:spcAft>
                <a:spcPts val="0"/>
              </a:spcAft>
              <a:buClr>
                <a:srgbClr val="000000"/>
              </a:buClr>
              <a:buSzPts val="2000"/>
              <a:buChar char="○"/>
            </a:pPr>
            <a:r>
              <a:rPr lang="en-US" sz="2000"/>
              <a:t>Icons should be easy to distinguish and read</a:t>
            </a:r>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descr="picture.png" id="544" name="Google Shape;544;p55"/>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545" name="Google Shape;545;p55"/>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546" name="Google Shape;546;p55"/>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547" name="Google Shape;547;p55"/>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548" name="Google Shape;548;p55"/>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549" name="Google Shape;549;p55"/>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14</a:t>
            </a:r>
            <a:endParaRPr/>
          </a:p>
        </p:txBody>
      </p:sp>
      <p:sp>
        <p:nvSpPr>
          <p:cNvPr id="550" name="Google Shape;550;p55"/>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551" name="Google Shape;551;p55"/>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Is color contrast good? Find Landing</a:t>
            </a:r>
            <a:endParaRPr/>
          </a:p>
        </p:txBody>
      </p:sp>
      <p:sp>
        <p:nvSpPr>
          <p:cNvPr id="552" name="Google Shape;552;p55"/>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553" name="Google Shape;553;p55"/>
          <p:cNvPicPr preferRelativeResize="0"/>
          <p:nvPr/>
        </p:nvPicPr>
        <p:blipFill rotWithShape="1">
          <a:blip r:embed="rId6">
            <a:alphaModFix/>
          </a:blip>
          <a:srcRect b="0" l="0" r="0" t="0"/>
          <a:stretch/>
        </p:blipFill>
        <p:spPr>
          <a:xfrm>
            <a:off x="1914525" y="1600200"/>
            <a:ext cx="5321300" cy="4521200"/>
          </a:xfrm>
          <a:prstGeom prst="rect">
            <a:avLst/>
          </a:prstGeom>
          <a:noFill/>
          <a:ln>
            <a:noFill/>
          </a:ln>
        </p:spPr>
      </p:pic>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descr="picture.png" id="558" name="Google Shape;558;p56"/>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559" name="Google Shape;559;p56"/>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560" name="Google Shape;560;p56"/>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561" name="Google Shape;561;p56"/>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562" name="Google Shape;562;p56"/>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563" name="Google Shape;563;p56"/>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15</a:t>
            </a:r>
            <a:endParaRPr/>
          </a:p>
        </p:txBody>
      </p:sp>
      <p:sp>
        <p:nvSpPr>
          <p:cNvPr id="564" name="Google Shape;564;p56"/>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565" name="Google Shape;565;p56"/>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Are borders and white space better? Find French</a:t>
            </a:r>
            <a:endParaRPr/>
          </a:p>
        </p:txBody>
      </p:sp>
      <p:sp>
        <p:nvSpPr>
          <p:cNvPr id="566" name="Google Shape;566;p56"/>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567" name="Google Shape;567;p56"/>
          <p:cNvPicPr preferRelativeResize="0"/>
          <p:nvPr/>
        </p:nvPicPr>
        <p:blipFill rotWithShape="1">
          <a:blip r:embed="rId6">
            <a:alphaModFix/>
          </a:blip>
          <a:srcRect b="0" l="0" r="0" t="0"/>
          <a:stretch/>
        </p:blipFill>
        <p:spPr>
          <a:xfrm>
            <a:off x="1971675" y="1600200"/>
            <a:ext cx="5207000" cy="4521200"/>
          </a:xfrm>
          <a:prstGeom prst="rect">
            <a:avLst/>
          </a:prstGeom>
          <a:noFill/>
          <a:ln>
            <a:noFill/>
          </a:ln>
        </p:spPr>
      </p:pic>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pic>
        <p:nvPicPr>
          <p:cNvPr descr="picture.png" id="572" name="Google Shape;572;p57"/>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573" name="Google Shape;573;p57"/>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574" name="Google Shape;574;p57"/>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575" name="Google Shape;575;p57"/>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576" name="Google Shape;576;p57"/>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577" name="Google Shape;577;p57"/>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16</a:t>
            </a:r>
            <a:endParaRPr/>
          </a:p>
        </p:txBody>
      </p:sp>
      <p:sp>
        <p:nvSpPr>
          <p:cNvPr id="578" name="Google Shape;578;p57"/>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579" name="Google Shape;579;p57"/>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Activity</a:t>
            </a:r>
            <a:endParaRPr/>
          </a:p>
        </p:txBody>
      </p:sp>
      <p:sp>
        <p:nvSpPr>
          <p:cNvPr id="580" name="Google Shape;580;p57"/>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800"/>
              <a:buFont typeface="Verdana"/>
              <a:buChar char="•"/>
            </a:pPr>
            <a:r>
              <a:rPr lang="en-US" sz="2800"/>
              <a:t>Weller (2004) found people took less time to locate items for information that was grouped </a:t>
            </a:r>
            <a:endParaRPr/>
          </a:p>
          <a:p>
            <a:pPr indent="-285750" lvl="1" marL="782637" rtl="0" algn="l">
              <a:lnSpc>
                <a:spcPct val="100000"/>
              </a:lnSpc>
              <a:spcBef>
                <a:spcPts val="700"/>
              </a:spcBef>
              <a:spcAft>
                <a:spcPts val="0"/>
              </a:spcAft>
              <a:buClr>
                <a:srgbClr val="000000"/>
              </a:buClr>
              <a:buSzPts val="2400"/>
              <a:buChar char="○"/>
            </a:pPr>
            <a:r>
              <a:rPr lang="en-US" sz="2400"/>
              <a:t>using a border (2nd screen) compared with using color contrast (1st screen)</a:t>
            </a:r>
            <a:endParaRPr/>
          </a:p>
          <a:p>
            <a:pPr indent="-342900" lvl="0" marL="383540" rtl="0" algn="l">
              <a:lnSpc>
                <a:spcPct val="100000"/>
              </a:lnSpc>
              <a:spcBef>
                <a:spcPts val="700"/>
              </a:spcBef>
              <a:spcAft>
                <a:spcPts val="0"/>
              </a:spcAft>
              <a:buClr>
                <a:srgbClr val="0070C0"/>
              </a:buClr>
              <a:buSzPts val="2800"/>
              <a:buFont typeface="Verdana"/>
              <a:buChar char="•"/>
            </a:pPr>
            <a:r>
              <a:rPr lang="en-US" sz="2800"/>
              <a:t>Some argue that too much white space on web pages is detrimental to search</a:t>
            </a:r>
            <a:endParaRPr/>
          </a:p>
          <a:p>
            <a:pPr indent="-285750" lvl="1" marL="782637" rtl="0" algn="l">
              <a:lnSpc>
                <a:spcPct val="100000"/>
              </a:lnSpc>
              <a:spcBef>
                <a:spcPts val="700"/>
              </a:spcBef>
              <a:spcAft>
                <a:spcPts val="0"/>
              </a:spcAft>
              <a:buClr>
                <a:srgbClr val="000000"/>
              </a:buClr>
              <a:buSzPts val="2400"/>
              <a:buChar char="○"/>
            </a:pPr>
            <a:r>
              <a:rPr lang="en-US" sz="2400"/>
              <a:t>Makes it hard to find information</a:t>
            </a:r>
            <a:endParaRPr/>
          </a:p>
          <a:p>
            <a:pPr indent="-342900" lvl="0" marL="383540" rtl="0" algn="l">
              <a:lnSpc>
                <a:spcPct val="100000"/>
              </a:lnSpc>
              <a:spcBef>
                <a:spcPts val="700"/>
              </a:spcBef>
              <a:spcAft>
                <a:spcPts val="0"/>
              </a:spcAft>
              <a:buClr>
                <a:srgbClr val="0070C0"/>
              </a:buClr>
              <a:buSzPts val="2800"/>
              <a:buFont typeface="Verdana"/>
              <a:buChar char="•"/>
            </a:pPr>
            <a:r>
              <a:rPr lang="en-US" sz="2800"/>
              <a:t>Do you agree?</a:t>
            </a:r>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descr="picture.png" id="585" name="Google Shape;585;p58"/>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586" name="Google Shape;586;p58"/>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587" name="Google Shape;587;p58"/>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588" name="Google Shape;588;p58"/>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589" name="Google Shape;589;p58"/>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590" name="Google Shape;590;p58"/>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17</a:t>
            </a:r>
            <a:endParaRPr/>
          </a:p>
        </p:txBody>
      </p:sp>
      <p:sp>
        <p:nvSpPr>
          <p:cNvPr id="591" name="Google Shape;591;p58"/>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592" name="Google Shape;592;p58"/>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Which is easiest to read and why?</a:t>
            </a:r>
            <a:endParaRPr/>
          </a:p>
        </p:txBody>
      </p:sp>
      <p:sp>
        <p:nvSpPr>
          <p:cNvPr id="593" name="Google Shape;593;p58"/>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Clr>
                <a:srgbClr val="0070C0"/>
              </a:buClr>
              <a:buSzPts val="3200"/>
              <a:buFont typeface="Verdana"/>
              <a:buNone/>
            </a:pPr>
            <a:r>
              <a:t/>
            </a:r>
            <a:endParaRPr sz="3200">
              <a:solidFill>
                <a:srgbClr val="0085CC"/>
              </a:solidFill>
              <a:latin typeface="Verdana"/>
              <a:ea typeface="Verdana"/>
              <a:cs typeface="Verdana"/>
              <a:sym typeface="Verdana"/>
            </a:endParaRPr>
          </a:p>
        </p:txBody>
      </p:sp>
      <p:grpSp>
        <p:nvGrpSpPr>
          <p:cNvPr id="594" name="Google Shape;594;p58"/>
          <p:cNvGrpSpPr/>
          <p:nvPr/>
        </p:nvGrpSpPr>
        <p:grpSpPr>
          <a:xfrm>
            <a:off x="1219200" y="2286000"/>
            <a:ext cx="2895601" cy="1727200"/>
            <a:chOff x="0" y="0"/>
            <a:chExt cx="2895600" cy="1727200"/>
          </a:xfrm>
        </p:grpSpPr>
        <p:sp>
          <p:nvSpPr>
            <p:cNvPr id="595" name="Google Shape;595;p58"/>
            <p:cNvSpPr/>
            <p:nvPr/>
          </p:nvSpPr>
          <p:spPr>
            <a:xfrm>
              <a:off x="0" y="0"/>
              <a:ext cx="2895600" cy="914400"/>
            </a:xfrm>
            <a:prstGeom prst="rect">
              <a:avLst/>
            </a:prstGeom>
            <a:blipFill rotWithShape="1">
              <a:blip r:embed="rId6">
                <a:alphaModFix/>
              </a:blip>
              <a:tile algn="tl" flip="none" tx="0" sx="100000" ty="0" sy="100000"/>
            </a:blip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596" name="Google Shape;596;p58"/>
            <p:cNvCxnSpPr/>
            <p:nvPr/>
          </p:nvCxnSpPr>
          <p:spPr>
            <a:xfrm>
              <a:off x="1447006" y="457200"/>
              <a:ext cx="1270001" cy="1270000"/>
            </a:xfrm>
            <a:prstGeom prst="straightConnector1">
              <a:avLst/>
            </a:prstGeom>
            <a:noFill/>
            <a:ln>
              <a:noFill/>
            </a:ln>
          </p:spPr>
        </p:cxnSp>
      </p:grpSp>
      <p:grpSp>
        <p:nvGrpSpPr>
          <p:cNvPr id="597" name="Google Shape;597;p58"/>
          <p:cNvGrpSpPr/>
          <p:nvPr/>
        </p:nvGrpSpPr>
        <p:grpSpPr>
          <a:xfrm>
            <a:off x="1295400" y="3733800"/>
            <a:ext cx="2895601" cy="1689100"/>
            <a:chOff x="0" y="0"/>
            <a:chExt cx="2895600" cy="1689100"/>
          </a:xfrm>
        </p:grpSpPr>
        <p:sp>
          <p:nvSpPr>
            <p:cNvPr id="598" name="Google Shape;598;p58"/>
            <p:cNvSpPr/>
            <p:nvPr/>
          </p:nvSpPr>
          <p:spPr>
            <a:xfrm>
              <a:off x="0" y="0"/>
              <a:ext cx="2895600" cy="838200"/>
            </a:xfrm>
            <a:prstGeom prst="rect">
              <a:avLst/>
            </a:prstGeom>
            <a:solidFill>
              <a:srgbClr val="333399"/>
            </a:solid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599" name="Google Shape;599;p58"/>
            <p:cNvCxnSpPr/>
            <p:nvPr/>
          </p:nvCxnSpPr>
          <p:spPr>
            <a:xfrm>
              <a:off x="1447006" y="419100"/>
              <a:ext cx="1270001" cy="1270000"/>
            </a:xfrm>
            <a:prstGeom prst="straightConnector1">
              <a:avLst/>
            </a:prstGeom>
            <a:noFill/>
            <a:ln>
              <a:noFill/>
            </a:ln>
          </p:spPr>
        </p:cxnSp>
      </p:grpSp>
      <p:grpSp>
        <p:nvGrpSpPr>
          <p:cNvPr id="600" name="Google Shape;600;p58"/>
          <p:cNvGrpSpPr/>
          <p:nvPr/>
        </p:nvGrpSpPr>
        <p:grpSpPr>
          <a:xfrm>
            <a:off x="1295400" y="5181600"/>
            <a:ext cx="2895601" cy="1689100"/>
            <a:chOff x="0" y="0"/>
            <a:chExt cx="2895600" cy="1689100"/>
          </a:xfrm>
        </p:grpSpPr>
        <p:sp>
          <p:nvSpPr>
            <p:cNvPr id="601" name="Google Shape;601;p58"/>
            <p:cNvSpPr/>
            <p:nvPr/>
          </p:nvSpPr>
          <p:spPr>
            <a:xfrm>
              <a:off x="0" y="0"/>
              <a:ext cx="2895600" cy="838200"/>
            </a:xfrm>
            <a:prstGeom prst="rect">
              <a:avLst/>
            </a:prstGeom>
            <a:solidFill>
              <a:srgbClr val="DCCB16"/>
            </a:solid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602" name="Google Shape;602;p58"/>
            <p:cNvCxnSpPr/>
            <p:nvPr/>
          </p:nvCxnSpPr>
          <p:spPr>
            <a:xfrm>
              <a:off x="1447006" y="419100"/>
              <a:ext cx="1270001" cy="1270000"/>
            </a:xfrm>
            <a:prstGeom prst="straightConnector1">
              <a:avLst/>
            </a:prstGeom>
            <a:noFill/>
            <a:ln>
              <a:noFill/>
            </a:ln>
          </p:spPr>
        </p:cxnSp>
      </p:grpSp>
      <p:grpSp>
        <p:nvGrpSpPr>
          <p:cNvPr id="603" name="Google Shape;603;p58"/>
          <p:cNvGrpSpPr/>
          <p:nvPr/>
        </p:nvGrpSpPr>
        <p:grpSpPr>
          <a:xfrm>
            <a:off x="4953000" y="2286000"/>
            <a:ext cx="2895601" cy="1765300"/>
            <a:chOff x="0" y="0"/>
            <a:chExt cx="2895600" cy="1765300"/>
          </a:xfrm>
        </p:grpSpPr>
        <p:sp>
          <p:nvSpPr>
            <p:cNvPr id="604" name="Google Shape;604;p58"/>
            <p:cNvSpPr/>
            <p:nvPr/>
          </p:nvSpPr>
          <p:spPr>
            <a:xfrm>
              <a:off x="0" y="0"/>
              <a:ext cx="2895600" cy="990600"/>
            </a:xfrm>
            <a:prstGeom prst="rect">
              <a:avLst/>
            </a:prstGeom>
            <a:solidFill>
              <a:srgbClr val="333399"/>
            </a:solid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605" name="Google Shape;605;p58"/>
            <p:cNvCxnSpPr/>
            <p:nvPr/>
          </p:nvCxnSpPr>
          <p:spPr>
            <a:xfrm>
              <a:off x="1447006" y="495300"/>
              <a:ext cx="1270001" cy="1270000"/>
            </a:xfrm>
            <a:prstGeom prst="straightConnector1">
              <a:avLst/>
            </a:prstGeom>
            <a:noFill/>
            <a:ln>
              <a:noFill/>
            </a:ln>
          </p:spPr>
        </p:cxnSp>
      </p:grpSp>
      <p:grpSp>
        <p:nvGrpSpPr>
          <p:cNvPr id="606" name="Google Shape;606;p58"/>
          <p:cNvGrpSpPr/>
          <p:nvPr/>
        </p:nvGrpSpPr>
        <p:grpSpPr>
          <a:xfrm>
            <a:off x="4953000" y="3810000"/>
            <a:ext cx="2819400" cy="1689100"/>
            <a:chOff x="0" y="0"/>
            <a:chExt cx="2819400" cy="1689100"/>
          </a:xfrm>
        </p:grpSpPr>
        <p:sp>
          <p:nvSpPr>
            <p:cNvPr id="607" name="Google Shape;607;p58"/>
            <p:cNvSpPr/>
            <p:nvPr/>
          </p:nvSpPr>
          <p:spPr>
            <a:xfrm>
              <a:off x="0" y="0"/>
              <a:ext cx="2819400" cy="838200"/>
            </a:xfrm>
            <a:prstGeom prst="rect">
              <a:avLst/>
            </a:prstGeom>
            <a:no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608" name="Google Shape;608;p58"/>
            <p:cNvCxnSpPr/>
            <p:nvPr/>
          </p:nvCxnSpPr>
          <p:spPr>
            <a:xfrm>
              <a:off x="1408906" y="419100"/>
              <a:ext cx="1270001" cy="1270000"/>
            </a:xfrm>
            <a:prstGeom prst="straightConnector1">
              <a:avLst/>
            </a:prstGeom>
            <a:noFill/>
            <a:ln>
              <a:noFill/>
            </a:ln>
          </p:spPr>
        </p:cxnSp>
      </p:gr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12" name="Shape 612"/>
        <p:cNvGrpSpPr/>
        <p:nvPr/>
      </p:nvGrpSpPr>
      <p:grpSpPr>
        <a:xfrm>
          <a:off x="0" y="0"/>
          <a:ext cx="0" cy="0"/>
          <a:chOff x="0" y="0"/>
          <a:chExt cx="0" cy="0"/>
        </a:xfrm>
      </p:grpSpPr>
      <p:pic>
        <p:nvPicPr>
          <p:cNvPr descr="picture.png" id="613" name="Google Shape;613;p59"/>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614" name="Google Shape;614;p59"/>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615" name="Google Shape;615;p59"/>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616" name="Google Shape;616;p59"/>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617" name="Google Shape;617;p59"/>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618" name="Google Shape;618;p59"/>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18</a:t>
            </a:r>
            <a:endParaRPr/>
          </a:p>
        </p:txBody>
      </p:sp>
      <p:sp>
        <p:nvSpPr>
          <p:cNvPr id="619" name="Google Shape;619;p59"/>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620" name="Google Shape;620;p59"/>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Design implications</a:t>
            </a:r>
            <a:endParaRPr/>
          </a:p>
        </p:txBody>
      </p:sp>
      <p:sp>
        <p:nvSpPr>
          <p:cNvPr id="621" name="Google Shape;621;p59"/>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285750" lvl="1" marL="782637" rtl="0" algn="l">
              <a:lnSpc>
                <a:spcPct val="90000"/>
              </a:lnSpc>
              <a:spcBef>
                <a:spcPts val="0"/>
              </a:spcBef>
              <a:spcAft>
                <a:spcPts val="0"/>
              </a:spcAft>
              <a:buClr>
                <a:srgbClr val="000000"/>
              </a:buClr>
              <a:buSzPts val="2400"/>
              <a:buChar char="○"/>
            </a:pPr>
            <a:r>
              <a:rPr lang="en-US" sz="2400"/>
              <a:t>Icons should enable users to readily </a:t>
            </a:r>
            <a:r>
              <a:rPr i="1" lang="en-US"/>
              <a:t>distinguish</a:t>
            </a:r>
            <a:r>
              <a:rPr lang="en-US" sz="2400"/>
              <a:t> their meaning</a:t>
            </a:r>
            <a:endParaRPr sz="2800"/>
          </a:p>
          <a:p>
            <a:pPr indent="-285750" lvl="1" marL="782637" rtl="0" algn="l">
              <a:lnSpc>
                <a:spcPct val="90000"/>
              </a:lnSpc>
              <a:spcBef>
                <a:spcPts val="700"/>
              </a:spcBef>
              <a:spcAft>
                <a:spcPts val="0"/>
              </a:spcAft>
              <a:buClr>
                <a:srgbClr val="000000"/>
              </a:buClr>
              <a:buSzPts val="2400"/>
              <a:buChar char="○"/>
            </a:pPr>
            <a:r>
              <a:rPr lang="en-US" sz="2400"/>
              <a:t>Bordering and spacing are effective visual ways of grouping information</a:t>
            </a:r>
            <a:endParaRPr/>
          </a:p>
          <a:p>
            <a:pPr indent="-285750" lvl="1" marL="782637" rtl="0" algn="l">
              <a:lnSpc>
                <a:spcPct val="90000"/>
              </a:lnSpc>
              <a:spcBef>
                <a:spcPts val="700"/>
              </a:spcBef>
              <a:spcAft>
                <a:spcPts val="0"/>
              </a:spcAft>
              <a:buClr>
                <a:srgbClr val="000000"/>
              </a:buClr>
              <a:buSzPts val="2400"/>
              <a:buChar char="○"/>
            </a:pPr>
            <a:r>
              <a:rPr lang="en-US" sz="2400"/>
              <a:t>Sounds should be audible and distinguishable</a:t>
            </a:r>
            <a:endParaRPr/>
          </a:p>
          <a:p>
            <a:pPr indent="-285750" lvl="1" marL="782637" rtl="0" algn="l">
              <a:lnSpc>
                <a:spcPct val="90000"/>
              </a:lnSpc>
              <a:spcBef>
                <a:spcPts val="700"/>
              </a:spcBef>
              <a:spcAft>
                <a:spcPts val="0"/>
              </a:spcAft>
              <a:buClr>
                <a:srgbClr val="000000"/>
              </a:buClr>
              <a:buSzPts val="2400"/>
              <a:buChar char="○"/>
            </a:pPr>
            <a:r>
              <a:rPr lang="en-US" sz="2400"/>
              <a:t>Speech output should enable users to distinguish between the set of spoken words</a:t>
            </a:r>
            <a:endParaRPr/>
          </a:p>
          <a:p>
            <a:pPr indent="-285750" lvl="1" marL="782637" rtl="0" algn="l">
              <a:lnSpc>
                <a:spcPct val="90000"/>
              </a:lnSpc>
              <a:spcBef>
                <a:spcPts val="700"/>
              </a:spcBef>
              <a:spcAft>
                <a:spcPts val="0"/>
              </a:spcAft>
              <a:buClr>
                <a:srgbClr val="000000"/>
              </a:buClr>
              <a:buSzPts val="2400"/>
              <a:buChar char="○"/>
            </a:pPr>
            <a:r>
              <a:rPr lang="en-US" sz="2400"/>
              <a:t>Text should be legible and distinguishable from the background</a:t>
            </a:r>
            <a:endParaRPr/>
          </a:p>
          <a:p>
            <a:pPr indent="-285750" lvl="1" marL="782637" rtl="0" algn="l">
              <a:lnSpc>
                <a:spcPct val="90000"/>
              </a:lnSpc>
              <a:spcBef>
                <a:spcPts val="700"/>
              </a:spcBef>
              <a:spcAft>
                <a:spcPts val="0"/>
              </a:spcAft>
              <a:buClr>
                <a:srgbClr val="000000"/>
              </a:buClr>
              <a:buSzPts val="2400"/>
              <a:buChar char="○"/>
            </a:pPr>
            <a:r>
              <a:rPr lang="en-US" sz="2400"/>
              <a:t>Tactile feedback should allow users to recognize and distinguish different meanings</a:t>
            </a:r>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pic>
        <p:nvPicPr>
          <p:cNvPr descr="picture.png" id="626" name="Google Shape;626;p60"/>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627" name="Google Shape;627;p60"/>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628" name="Google Shape;628;p60"/>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629" name="Google Shape;629;p60"/>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630" name="Google Shape;630;p60"/>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631" name="Google Shape;631;p60"/>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19</a:t>
            </a:r>
            <a:endParaRPr/>
          </a:p>
        </p:txBody>
      </p:sp>
      <p:sp>
        <p:nvSpPr>
          <p:cNvPr id="632" name="Google Shape;632;p60"/>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633" name="Google Shape;633;p60"/>
          <p:cNvSpPr txBox="1"/>
          <p:nvPr>
            <p:ph type="title"/>
          </p:nvPr>
        </p:nvSpPr>
        <p:spPr>
          <a:xfrm>
            <a:off x="457200" y="92074"/>
            <a:ext cx="8229600" cy="1508126"/>
          </a:xfrm>
          <a:prstGeom prst="rect">
            <a:avLst/>
          </a:prstGeom>
          <a:noFill/>
          <a:ln>
            <a:noFill/>
          </a:ln>
        </p:spPr>
        <p:txBody>
          <a:bodyPr anchorCtr="0" anchor="ctr" bIns="39675" lIns="39675" spcFirstLastPara="1" rIns="39675" wrap="square" tIns="39675">
            <a:noAutofit/>
          </a:bodyPr>
          <a:lstStyle/>
          <a:p>
            <a:pPr indent="38099" lvl="0" marL="40639" marR="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Memory</a:t>
            </a:r>
            <a:endParaRPr/>
          </a:p>
        </p:txBody>
      </p:sp>
      <p:sp>
        <p:nvSpPr>
          <p:cNvPr id="634" name="Google Shape;634;p60"/>
          <p:cNvSpPr txBox="1"/>
          <p:nvPr>
            <p:ph idx="1" type="body"/>
          </p:nvPr>
        </p:nvSpPr>
        <p:spPr>
          <a:xfrm>
            <a:off x="457200" y="1600200"/>
            <a:ext cx="8229600" cy="5257800"/>
          </a:xfrm>
          <a:prstGeom prst="rect">
            <a:avLst/>
          </a:prstGeom>
          <a:noFill/>
          <a:ln>
            <a:noFill/>
          </a:ln>
        </p:spPr>
        <p:txBody>
          <a:bodyPr anchorCtr="0" anchor="t" bIns="39675" lIns="39675" spcFirstLastPara="1" rIns="39675" wrap="square" tIns="39675">
            <a:normAutofit/>
          </a:bodyPr>
          <a:lstStyle/>
          <a:p>
            <a:pPr indent="-342900" lvl="0" marL="381000" rtl="0" algn="l">
              <a:lnSpc>
                <a:spcPct val="90000"/>
              </a:lnSpc>
              <a:spcBef>
                <a:spcPts val="0"/>
              </a:spcBef>
              <a:spcAft>
                <a:spcPts val="0"/>
              </a:spcAft>
              <a:buClr>
                <a:srgbClr val="0070C0"/>
              </a:buClr>
              <a:buSzPts val="2800"/>
              <a:buFont typeface="Verdana"/>
              <a:buChar char="•"/>
            </a:pPr>
            <a:r>
              <a:rPr lang="en-US" sz="2800"/>
              <a:t>Involves first encoding and then retrieving knowledge</a:t>
            </a:r>
            <a:endParaRPr/>
          </a:p>
          <a:p>
            <a:pPr indent="-342900" lvl="0" marL="381000" rtl="0" algn="l">
              <a:lnSpc>
                <a:spcPct val="90000"/>
              </a:lnSpc>
              <a:spcBef>
                <a:spcPts val="700"/>
              </a:spcBef>
              <a:spcAft>
                <a:spcPts val="0"/>
              </a:spcAft>
              <a:buClr>
                <a:srgbClr val="0070C0"/>
              </a:buClr>
              <a:buSzPts val="2800"/>
              <a:buFont typeface="Verdana"/>
              <a:buChar char="•"/>
            </a:pPr>
            <a:r>
              <a:rPr lang="en-US" sz="2800"/>
              <a:t>We don’t remember everything - involves filtering and processing what is attended to</a:t>
            </a:r>
            <a:endParaRPr/>
          </a:p>
          <a:p>
            <a:pPr indent="-342900" lvl="0" marL="381000" rtl="0" algn="l">
              <a:lnSpc>
                <a:spcPct val="90000"/>
              </a:lnSpc>
              <a:spcBef>
                <a:spcPts val="700"/>
              </a:spcBef>
              <a:spcAft>
                <a:spcPts val="0"/>
              </a:spcAft>
              <a:buClr>
                <a:srgbClr val="0070C0"/>
              </a:buClr>
              <a:buSzPts val="2800"/>
              <a:buFont typeface="Verdana"/>
              <a:buChar char="•"/>
            </a:pPr>
            <a:r>
              <a:rPr lang="en-US" sz="2800"/>
              <a:t>Context is important in affecting our memory (i.e. where, when)</a:t>
            </a:r>
            <a:endParaRPr/>
          </a:p>
          <a:p>
            <a:pPr indent="-342900" lvl="0" marL="381000" rtl="0" algn="l">
              <a:lnSpc>
                <a:spcPct val="90000"/>
              </a:lnSpc>
              <a:spcBef>
                <a:spcPts val="700"/>
              </a:spcBef>
              <a:spcAft>
                <a:spcPts val="0"/>
              </a:spcAft>
              <a:buClr>
                <a:srgbClr val="0070C0"/>
              </a:buClr>
              <a:buSzPts val="2800"/>
              <a:buFont typeface="Verdana"/>
              <a:buChar char="•"/>
            </a:pPr>
            <a:r>
              <a:rPr lang="en-US" sz="2800"/>
              <a:t>We recognize things much better than being able to recall things</a:t>
            </a:r>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pSp>
        <p:nvGrpSpPr>
          <p:cNvPr id="175" name="Google Shape;175;p25"/>
          <p:cNvGrpSpPr/>
          <p:nvPr/>
        </p:nvGrpSpPr>
        <p:grpSpPr>
          <a:xfrm>
            <a:off x="12700" y="6362700"/>
            <a:ext cx="1341439" cy="495300"/>
            <a:chOff x="0" y="0"/>
            <a:chExt cx="1341438" cy="495300"/>
          </a:xfrm>
        </p:grpSpPr>
        <p:pic>
          <p:nvPicPr>
            <p:cNvPr descr="image.png" id="176" name="Google Shape;176;p25"/>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77" name="Google Shape;177;p25"/>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78" name="Google Shape;178;p25"/>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179" name="Google Shape;179;p25"/>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Chapter Overview</a:t>
            </a:r>
            <a:br>
              <a:rPr lang="en-US" sz="4000">
                <a:solidFill>
                  <a:srgbClr val="29708A"/>
                </a:solidFill>
                <a:latin typeface="Helvetica Neue"/>
                <a:ea typeface="Helvetica Neue"/>
                <a:cs typeface="Helvetica Neue"/>
                <a:sym typeface="Helvetica Neue"/>
              </a:rPr>
            </a:br>
            <a:r>
              <a:rPr lang="en-US" sz="4000">
                <a:solidFill>
                  <a:srgbClr val="29708A"/>
                </a:solidFill>
                <a:latin typeface="Helvetica Neue"/>
                <a:ea typeface="Helvetica Neue"/>
                <a:cs typeface="Helvetica Neue"/>
                <a:sym typeface="Helvetica Neue"/>
              </a:rPr>
              <a:t>Cognitive Foundations</a:t>
            </a:r>
            <a:endParaRPr/>
          </a:p>
        </p:txBody>
      </p:sp>
      <p:sp>
        <p:nvSpPr>
          <p:cNvPr id="180" name="Google Shape;180;p25"/>
          <p:cNvSpPr txBox="1"/>
          <p:nvPr>
            <p:ph idx="1" type="body"/>
          </p:nvPr>
        </p:nvSpPr>
        <p:spPr>
          <a:xfrm>
            <a:off x="550850" y="1849500"/>
            <a:ext cx="3999900" cy="4538400"/>
          </a:xfrm>
          <a:prstGeom prst="rect">
            <a:avLst/>
          </a:prstGeom>
          <a:noFill/>
          <a:ln>
            <a:noFill/>
          </a:ln>
        </p:spPr>
        <p:txBody>
          <a:bodyPr anchorCtr="0" anchor="t" bIns="38100" lIns="38100" spcFirstLastPara="1" rIns="38100" wrap="square" tIns="38100">
            <a:normAutofit/>
          </a:bodyPr>
          <a:lstStyle/>
          <a:p>
            <a:pPr indent="-314325" lvl="0" marL="457200" rtl="0" algn="l">
              <a:spcBef>
                <a:spcPts val="2000"/>
              </a:spcBef>
              <a:spcAft>
                <a:spcPts val="0"/>
              </a:spcAft>
              <a:buSzPts val="1350"/>
              <a:buChar char="●"/>
            </a:pPr>
            <a:r>
              <a:rPr lang="en-US"/>
              <a:t>Motivation</a:t>
            </a:r>
            <a:endParaRPr/>
          </a:p>
          <a:p>
            <a:pPr indent="-314325" lvl="0" marL="457200" rtl="0" algn="l">
              <a:spcBef>
                <a:spcPts val="2000"/>
              </a:spcBef>
              <a:spcAft>
                <a:spcPts val="0"/>
              </a:spcAft>
              <a:buSzPts val="1350"/>
              <a:buChar char="●"/>
            </a:pPr>
            <a:r>
              <a:rPr lang="en-US"/>
              <a:t>Objectives</a:t>
            </a:r>
            <a:endParaRPr/>
          </a:p>
          <a:p>
            <a:pPr indent="-314325" lvl="0" marL="457200" rtl="0" algn="l">
              <a:spcBef>
                <a:spcPts val="2000"/>
              </a:spcBef>
              <a:spcAft>
                <a:spcPts val="0"/>
              </a:spcAft>
              <a:buSzPts val="1350"/>
              <a:buChar char="●"/>
            </a:pPr>
            <a:r>
              <a:rPr lang="en-US"/>
              <a:t>Cognition</a:t>
            </a:r>
            <a:endParaRPr/>
          </a:p>
          <a:p>
            <a:pPr indent="-269240" lvl="1" marL="618490" rtl="0" algn="l">
              <a:spcBef>
                <a:spcPts val="600"/>
              </a:spcBef>
              <a:spcAft>
                <a:spcPts val="0"/>
              </a:spcAft>
              <a:buSzPts val="1200"/>
              <a:buChar char=""/>
            </a:pPr>
            <a:r>
              <a:rPr lang="en-US"/>
              <a:t>cognitive models</a:t>
            </a:r>
            <a:endParaRPr/>
          </a:p>
          <a:p>
            <a:pPr indent="-314325" lvl="0" marL="457200" rtl="0" algn="l">
              <a:spcBef>
                <a:spcPts val="2000"/>
              </a:spcBef>
              <a:spcAft>
                <a:spcPts val="0"/>
              </a:spcAft>
              <a:buSzPts val="1350"/>
              <a:buChar char="●"/>
            </a:pPr>
            <a:r>
              <a:rPr lang="en-US"/>
              <a:t>Cognitive Processes</a:t>
            </a:r>
            <a:endParaRPr/>
          </a:p>
          <a:p>
            <a:pPr indent="-269240" lvl="1" marL="618490" rtl="0" algn="l">
              <a:spcBef>
                <a:spcPts val="600"/>
              </a:spcBef>
              <a:spcAft>
                <a:spcPts val="0"/>
              </a:spcAft>
              <a:buSzPts val="1200"/>
              <a:buChar char=""/>
            </a:pPr>
            <a:r>
              <a:rPr lang="en-US"/>
              <a:t>attention, memory, perception, learning, problem-solving, planning, reasoning, decision-making</a:t>
            </a:r>
            <a:endParaRPr/>
          </a:p>
          <a:p>
            <a:pPr indent="0" lvl="0" marL="0" rtl="0" algn="l">
              <a:spcBef>
                <a:spcPts val="2000"/>
              </a:spcBef>
              <a:spcAft>
                <a:spcPts val="0"/>
              </a:spcAft>
              <a:buNone/>
            </a:pPr>
            <a:r>
              <a:t/>
            </a:r>
            <a:endParaRPr/>
          </a:p>
        </p:txBody>
      </p:sp>
      <p:sp>
        <p:nvSpPr>
          <p:cNvPr id="181" name="Google Shape;181;p25"/>
          <p:cNvSpPr txBox="1"/>
          <p:nvPr>
            <p:ph idx="12" type="sldNum"/>
          </p:nvPr>
        </p:nvSpPr>
        <p:spPr>
          <a:xfrm rot="5492">
            <a:off x="8897089" y="6529261"/>
            <a:ext cx="187800" cy="184800"/>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b="1" lang="en-US" sz="700">
                <a:solidFill>
                  <a:srgbClr val="0048AA"/>
                </a:solidFill>
              </a:rPr>
              <a:t>‹#›</a:t>
            </a:fld>
            <a:endParaRPr/>
          </a:p>
        </p:txBody>
      </p:sp>
      <p:sp>
        <p:nvSpPr>
          <p:cNvPr id="182" name="Google Shape;182;p25"/>
          <p:cNvSpPr txBox="1"/>
          <p:nvPr>
            <p:ph idx="1" type="body"/>
          </p:nvPr>
        </p:nvSpPr>
        <p:spPr>
          <a:xfrm>
            <a:off x="4753500" y="1849508"/>
            <a:ext cx="3999900" cy="4555200"/>
          </a:xfrm>
          <a:prstGeom prst="rect">
            <a:avLst/>
          </a:prstGeom>
          <a:noFill/>
          <a:ln>
            <a:noFill/>
          </a:ln>
        </p:spPr>
        <p:txBody>
          <a:bodyPr anchorCtr="0" anchor="t" bIns="38100" lIns="38100" spcFirstLastPara="1" rIns="38100" wrap="square" tIns="38100">
            <a:normAutofit/>
          </a:bodyPr>
          <a:lstStyle/>
          <a:p>
            <a:pPr indent="-314325" lvl="0" marL="457200" rtl="0" algn="l">
              <a:spcBef>
                <a:spcPts val="2000"/>
              </a:spcBef>
              <a:spcAft>
                <a:spcPts val="0"/>
              </a:spcAft>
              <a:buSzPts val="1350"/>
              <a:buChar char="●"/>
            </a:pPr>
            <a:r>
              <a:rPr lang="en-US"/>
              <a:t>Mental Models</a:t>
            </a:r>
            <a:endParaRPr/>
          </a:p>
          <a:p>
            <a:pPr indent="-314325" lvl="0" marL="457200" rtl="0" algn="l">
              <a:spcBef>
                <a:spcPts val="2000"/>
              </a:spcBef>
              <a:spcAft>
                <a:spcPts val="0"/>
              </a:spcAft>
              <a:buSzPts val="1350"/>
              <a:buChar char="●"/>
            </a:pPr>
            <a:r>
              <a:rPr lang="en-US"/>
              <a:t>Human Information Processing</a:t>
            </a:r>
            <a:endParaRPr/>
          </a:p>
          <a:p>
            <a:pPr indent="-314325" lvl="0" marL="457200" rtl="0" algn="l">
              <a:spcBef>
                <a:spcPts val="2000"/>
              </a:spcBef>
              <a:spcAft>
                <a:spcPts val="0"/>
              </a:spcAft>
              <a:buSzPts val="1350"/>
              <a:buChar char="●"/>
            </a:pPr>
            <a:r>
              <a:rPr lang="en-US"/>
              <a:t>External Cognition</a:t>
            </a:r>
            <a:endParaRPr/>
          </a:p>
          <a:p>
            <a:pPr indent="-304800" lvl="1" marL="914400" rtl="0" algn="l">
              <a:spcBef>
                <a:spcPts val="600"/>
              </a:spcBef>
              <a:spcAft>
                <a:spcPts val="0"/>
              </a:spcAft>
              <a:buSzPts val="1200"/>
              <a:buChar char=""/>
            </a:pPr>
            <a:r>
              <a:rPr lang="en-US"/>
              <a:t>memory, computation</a:t>
            </a:r>
            <a:endParaRPr/>
          </a:p>
          <a:p>
            <a:pPr indent="-314325" lvl="0" marL="457200" rtl="0" algn="l">
              <a:spcBef>
                <a:spcPts val="2000"/>
              </a:spcBef>
              <a:spcAft>
                <a:spcPts val="0"/>
              </a:spcAft>
              <a:buSzPts val="1350"/>
              <a:buChar char="●"/>
            </a:pPr>
            <a:r>
              <a:rPr lang="en-US"/>
              <a:t>Important Concepts and Terms</a:t>
            </a:r>
            <a:endParaRPr/>
          </a:p>
          <a:p>
            <a:pPr indent="-314325" lvl="0" marL="457200" rtl="0" algn="l">
              <a:spcBef>
                <a:spcPts val="2000"/>
              </a:spcBef>
              <a:spcAft>
                <a:spcPts val="0"/>
              </a:spcAft>
              <a:buSzPts val="1350"/>
              <a:buChar char="●"/>
            </a:pPr>
            <a:r>
              <a:rPr lang="en-US"/>
              <a:t>Chapter Summary</a:t>
            </a:r>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38" name="Shape 638"/>
        <p:cNvGrpSpPr/>
        <p:nvPr/>
      </p:nvGrpSpPr>
      <p:grpSpPr>
        <a:xfrm>
          <a:off x="0" y="0"/>
          <a:ext cx="0" cy="0"/>
          <a:chOff x="0" y="0"/>
          <a:chExt cx="0" cy="0"/>
        </a:xfrm>
      </p:grpSpPr>
      <p:pic>
        <p:nvPicPr>
          <p:cNvPr descr="picture.png" id="639" name="Google Shape;639;p61"/>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640" name="Google Shape;640;p61"/>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641" name="Google Shape;641;p61"/>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642" name="Google Shape;642;p61"/>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643" name="Google Shape;643;p61"/>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644" name="Google Shape;644;p61"/>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a:t>
            </a:r>
            <a:endParaRPr/>
          </a:p>
        </p:txBody>
      </p:sp>
      <p:sp>
        <p:nvSpPr>
          <p:cNvPr id="645" name="Google Shape;645;p61"/>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646" name="Google Shape;646;p61"/>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Processing in memory</a:t>
            </a:r>
            <a:endParaRPr/>
          </a:p>
        </p:txBody>
      </p:sp>
      <p:sp>
        <p:nvSpPr>
          <p:cNvPr id="647" name="Google Shape;647;p61"/>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Encoding is first stage of memory</a:t>
            </a:r>
            <a:endParaRPr/>
          </a:p>
          <a:p>
            <a:pPr indent="-285750" lvl="1" marL="782637" rtl="0" algn="l">
              <a:lnSpc>
                <a:spcPct val="90000"/>
              </a:lnSpc>
              <a:spcBef>
                <a:spcPts val="700"/>
              </a:spcBef>
              <a:spcAft>
                <a:spcPts val="0"/>
              </a:spcAft>
              <a:buClr>
                <a:srgbClr val="000000"/>
              </a:buClr>
              <a:buSzPts val="2000"/>
              <a:buChar char="○"/>
            </a:pPr>
            <a:r>
              <a:rPr lang="en-US" sz="2000"/>
              <a:t>determines which information is attended to in the environment and how it is interpreted</a:t>
            </a:r>
            <a:endParaRPr/>
          </a:p>
          <a:p>
            <a:pPr indent="-342900" lvl="0" marL="383540" rtl="0" algn="l">
              <a:lnSpc>
                <a:spcPct val="90000"/>
              </a:lnSpc>
              <a:spcBef>
                <a:spcPts val="700"/>
              </a:spcBef>
              <a:spcAft>
                <a:spcPts val="0"/>
              </a:spcAft>
              <a:buClr>
                <a:srgbClr val="0070C0"/>
              </a:buClr>
              <a:buSzPts val="2400"/>
              <a:buFont typeface="Verdana"/>
              <a:buChar char="•"/>
            </a:pPr>
            <a:r>
              <a:rPr lang="en-US" sz="2400"/>
              <a:t>The more attention paid to something…</a:t>
            </a:r>
            <a:endParaRPr/>
          </a:p>
          <a:p>
            <a:pPr indent="-342900" lvl="0" marL="383540" rtl="0" algn="l">
              <a:lnSpc>
                <a:spcPct val="90000"/>
              </a:lnSpc>
              <a:spcBef>
                <a:spcPts val="700"/>
              </a:spcBef>
              <a:spcAft>
                <a:spcPts val="0"/>
              </a:spcAft>
              <a:buClr>
                <a:srgbClr val="0070C0"/>
              </a:buClr>
              <a:buSzPts val="2400"/>
              <a:buFont typeface="Verdana"/>
              <a:buChar char="•"/>
            </a:pPr>
            <a:r>
              <a:rPr lang="en-US" sz="2400"/>
              <a:t>The more it is processed in terms of thinking about it and comparing it with other knowledge… </a:t>
            </a:r>
            <a:endParaRPr/>
          </a:p>
          <a:p>
            <a:pPr indent="-342900" lvl="0" marL="383540" rtl="0" algn="l">
              <a:lnSpc>
                <a:spcPct val="90000"/>
              </a:lnSpc>
              <a:spcBef>
                <a:spcPts val="700"/>
              </a:spcBef>
              <a:spcAft>
                <a:spcPts val="0"/>
              </a:spcAft>
              <a:buClr>
                <a:srgbClr val="0070C0"/>
              </a:buClr>
              <a:buSzPts val="2400"/>
              <a:buFont typeface="Verdana"/>
              <a:buChar char="•"/>
            </a:pPr>
            <a:r>
              <a:rPr lang="en-US" sz="2400"/>
              <a:t>The more likely it is to be remembered</a:t>
            </a:r>
            <a:endParaRPr/>
          </a:p>
          <a:p>
            <a:pPr indent="-285750" lvl="1" marL="782637" rtl="0" algn="l">
              <a:lnSpc>
                <a:spcPct val="90000"/>
              </a:lnSpc>
              <a:spcBef>
                <a:spcPts val="700"/>
              </a:spcBef>
              <a:spcAft>
                <a:spcPts val="0"/>
              </a:spcAft>
              <a:buClr>
                <a:srgbClr val="000000"/>
              </a:buClr>
              <a:buSzPts val="2000"/>
              <a:buChar char="○"/>
            </a:pPr>
            <a:r>
              <a:rPr lang="en-US" sz="2000"/>
              <a:t>e.g. when learning about HCI, it is much better to reflect upon it, carry out exercises, have discussions with others about it, and write notes than just passively read a book, listen to a lecture or watch a video about it</a:t>
            </a:r>
            <a:endParaRPr/>
          </a:p>
        </p:txBody>
      </p:sp>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51" name="Shape 651"/>
        <p:cNvGrpSpPr/>
        <p:nvPr/>
      </p:nvGrpSpPr>
      <p:grpSpPr>
        <a:xfrm>
          <a:off x="0" y="0"/>
          <a:ext cx="0" cy="0"/>
          <a:chOff x="0" y="0"/>
          <a:chExt cx="0" cy="0"/>
        </a:xfrm>
      </p:grpSpPr>
      <p:pic>
        <p:nvPicPr>
          <p:cNvPr descr="picture.png" id="652" name="Google Shape;652;p62"/>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653" name="Google Shape;653;p62"/>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654" name="Google Shape;654;p62"/>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655" name="Google Shape;655;p62"/>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656" name="Google Shape;656;p62"/>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657" name="Google Shape;657;p62"/>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21</a:t>
            </a:r>
            <a:endParaRPr/>
          </a:p>
        </p:txBody>
      </p:sp>
      <p:sp>
        <p:nvSpPr>
          <p:cNvPr id="658" name="Google Shape;658;p62"/>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659" name="Google Shape;659;p62"/>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Context is important</a:t>
            </a:r>
            <a:endParaRPr/>
          </a:p>
        </p:txBody>
      </p:sp>
      <p:sp>
        <p:nvSpPr>
          <p:cNvPr id="660" name="Google Shape;660;p62"/>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Context affects the extent to which information can be subsequently retrieved</a:t>
            </a:r>
            <a:endParaRPr/>
          </a:p>
          <a:p>
            <a:pPr indent="-342900" lvl="0" marL="383540" rtl="0" algn="l">
              <a:lnSpc>
                <a:spcPct val="90000"/>
              </a:lnSpc>
              <a:spcBef>
                <a:spcPts val="700"/>
              </a:spcBef>
              <a:spcAft>
                <a:spcPts val="0"/>
              </a:spcAft>
              <a:buClr>
                <a:srgbClr val="0070C0"/>
              </a:buClr>
              <a:buSzPts val="2800"/>
              <a:buFont typeface="Verdana"/>
              <a:buChar char="•"/>
            </a:pPr>
            <a:r>
              <a:rPr lang="en-US" sz="2800"/>
              <a:t> Sometimes it can be difficult for people to recall information that was encoded in a different context:</a:t>
            </a:r>
            <a:endParaRPr/>
          </a:p>
          <a:p>
            <a:pPr indent="-285750" lvl="1" marL="782637" rtl="0" algn="l">
              <a:lnSpc>
                <a:spcPct val="90000"/>
              </a:lnSpc>
              <a:spcBef>
                <a:spcPts val="700"/>
              </a:spcBef>
              <a:spcAft>
                <a:spcPts val="0"/>
              </a:spcAft>
              <a:buClr>
                <a:srgbClr val="000000"/>
              </a:buClr>
              <a:buSzPts val="2000"/>
              <a:buChar char="○"/>
            </a:pPr>
            <a:r>
              <a:rPr lang="en-US" sz="2000"/>
              <a:t>“You are on a train and someone comes up to you and says hello. You don’t recognize him for a few moments but then realize it is one of your neighbors. You are only used to seeing your neighbor in the hallway of your apartment block and seeing him out of context makes him difficult to recognize initially”</a:t>
            </a:r>
            <a:endParaRPr/>
          </a:p>
        </p:txBody>
      </p:sp>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4" name="Shape 664"/>
        <p:cNvGrpSpPr/>
        <p:nvPr/>
      </p:nvGrpSpPr>
      <p:grpSpPr>
        <a:xfrm>
          <a:off x="0" y="0"/>
          <a:ext cx="0" cy="0"/>
          <a:chOff x="0" y="0"/>
          <a:chExt cx="0" cy="0"/>
        </a:xfrm>
      </p:grpSpPr>
      <p:pic>
        <p:nvPicPr>
          <p:cNvPr descr="picture.png" id="665" name="Google Shape;665;p63"/>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666" name="Google Shape;666;p63"/>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667" name="Google Shape;667;p63"/>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668" name="Google Shape;668;p63"/>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669" name="Google Shape;669;p63"/>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670" name="Google Shape;670;p63"/>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22</a:t>
            </a:r>
            <a:endParaRPr/>
          </a:p>
        </p:txBody>
      </p:sp>
      <p:sp>
        <p:nvSpPr>
          <p:cNvPr id="671" name="Google Shape;671;p63"/>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672" name="Google Shape;672;p63"/>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Activity</a:t>
            </a:r>
            <a:endParaRPr/>
          </a:p>
        </p:txBody>
      </p:sp>
      <p:sp>
        <p:nvSpPr>
          <p:cNvPr id="673" name="Google Shape;673;p63"/>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lnSpcReduction="10000"/>
          </a:bodyPr>
          <a:lstStyle/>
          <a:p>
            <a:pPr indent="-342900" lvl="0" marL="383540" rtl="0" algn="l">
              <a:lnSpc>
                <a:spcPct val="90000"/>
              </a:lnSpc>
              <a:spcBef>
                <a:spcPts val="0"/>
              </a:spcBef>
              <a:spcAft>
                <a:spcPts val="0"/>
              </a:spcAft>
              <a:buClr>
                <a:srgbClr val="0070C0"/>
              </a:buClr>
              <a:buSzPts val="2800"/>
              <a:buFont typeface="Verdana"/>
              <a:buChar char="•"/>
            </a:pPr>
            <a:r>
              <a:rPr lang="en-US" sz="2800"/>
              <a:t>Try to remember the dates of your grandparents’ birthday</a:t>
            </a:r>
            <a:endParaRPr/>
          </a:p>
          <a:p>
            <a:pPr indent="-342900" lvl="0" marL="383540" rtl="0" algn="l">
              <a:lnSpc>
                <a:spcPct val="90000"/>
              </a:lnSpc>
              <a:spcBef>
                <a:spcPts val="700"/>
              </a:spcBef>
              <a:spcAft>
                <a:spcPts val="0"/>
              </a:spcAft>
              <a:buClr>
                <a:srgbClr val="0070C0"/>
              </a:buClr>
              <a:buSzPts val="2800"/>
              <a:buFont typeface="Verdana"/>
              <a:buChar char="•"/>
            </a:pPr>
            <a:r>
              <a:rPr lang="en-US" sz="2800"/>
              <a:t>Try to remember the cover of the last movies you streamed, bought or rented</a:t>
            </a:r>
            <a:endParaRPr/>
          </a:p>
          <a:p>
            <a:pPr indent="-342900" lvl="0" marL="383540" rtl="0" algn="l">
              <a:lnSpc>
                <a:spcPct val="90000"/>
              </a:lnSpc>
              <a:spcBef>
                <a:spcPts val="700"/>
              </a:spcBef>
              <a:spcAft>
                <a:spcPts val="0"/>
              </a:spcAft>
              <a:buClr>
                <a:srgbClr val="0070C0"/>
              </a:buClr>
              <a:buSzPts val="2800"/>
              <a:buFont typeface="Verdana"/>
              <a:buChar char="•"/>
            </a:pPr>
            <a:r>
              <a:rPr lang="en-US" sz="2800"/>
              <a:t>Which was easiest? Why?</a:t>
            </a:r>
            <a:endParaRPr/>
          </a:p>
          <a:p>
            <a:pPr indent="-342900" lvl="0" marL="383540" rtl="0" algn="l">
              <a:lnSpc>
                <a:spcPct val="90000"/>
              </a:lnSpc>
              <a:spcBef>
                <a:spcPts val="700"/>
              </a:spcBef>
              <a:spcAft>
                <a:spcPts val="0"/>
              </a:spcAft>
              <a:buClr>
                <a:srgbClr val="0070C0"/>
              </a:buClr>
              <a:buSzPts val="2800"/>
              <a:buFont typeface="Verdana"/>
              <a:buChar char="•"/>
            </a:pPr>
            <a:r>
              <a:rPr lang="en-US" sz="2800"/>
              <a:t>People are very good at remembering visual cues about things</a:t>
            </a:r>
            <a:endParaRPr/>
          </a:p>
          <a:p>
            <a:pPr indent="-285750" lvl="1" marL="782637" rtl="0" algn="l">
              <a:lnSpc>
                <a:spcPct val="90000"/>
              </a:lnSpc>
              <a:spcBef>
                <a:spcPts val="700"/>
              </a:spcBef>
              <a:spcAft>
                <a:spcPts val="0"/>
              </a:spcAft>
              <a:buClr>
                <a:srgbClr val="000000"/>
              </a:buClr>
              <a:buSzPts val="2000"/>
              <a:buChar char="○"/>
            </a:pPr>
            <a:r>
              <a:rPr lang="en-US" sz="2000"/>
              <a:t>e.g. the color of items, the location of objects and marks on an object </a:t>
            </a:r>
            <a:endParaRPr/>
          </a:p>
          <a:p>
            <a:pPr indent="-342900" lvl="0" marL="383540" rtl="0" algn="l">
              <a:lnSpc>
                <a:spcPct val="90000"/>
              </a:lnSpc>
              <a:spcBef>
                <a:spcPts val="700"/>
              </a:spcBef>
              <a:spcAft>
                <a:spcPts val="0"/>
              </a:spcAft>
              <a:buClr>
                <a:srgbClr val="0070C0"/>
              </a:buClr>
              <a:buSzPts val="2800"/>
              <a:buFont typeface="Verdana"/>
              <a:buChar char="•"/>
            </a:pPr>
            <a:r>
              <a:rPr lang="en-US" sz="2800"/>
              <a:t>They find it more difficult to learn and remember arbitrary material </a:t>
            </a:r>
            <a:endParaRPr/>
          </a:p>
          <a:p>
            <a:pPr indent="-285750" lvl="1" marL="782637" rtl="0" algn="l">
              <a:lnSpc>
                <a:spcPct val="90000"/>
              </a:lnSpc>
              <a:spcBef>
                <a:spcPts val="700"/>
              </a:spcBef>
              <a:spcAft>
                <a:spcPts val="0"/>
              </a:spcAft>
              <a:buClr>
                <a:srgbClr val="000000"/>
              </a:buClr>
              <a:buSzPts val="2000"/>
              <a:buChar char="○"/>
            </a:pPr>
            <a:r>
              <a:rPr lang="en-US" sz="2000"/>
              <a:t>e.g. birthdays and phone numbers</a:t>
            </a:r>
            <a:endParaRP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7" name="Shape 677"/>
        <p:cNvGrpSpPr/>
        <p:nvPr/>
      </p:nvGrpSpPr>
      <p:grpSpPr>
        <a:xfrm>
          <a:off x="0" y="0"/>
          <a:ext cx="0" cy="0"/>
          <a:chOff x="0" y="0"/>
          <a:chExt cx="0" cy="0"/>
        </a:xfrm>
      </p:grpSpPr>
      <p:pic>
        <p:nvPicPr>
          <p:cNvPr descr="picture.png" id="678" name="Google Shape;678;p64"/>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679" name="Google Shape;679;p64"/>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680" name="Google Shape;680;p64"/>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681" name="Google Shape;681;p64"/>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682" name="Google Shape;682;p64"/>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683" name="Google Shape;683;p64"/>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23</a:t>
            </a:r>
            <a:endParaRPr/>
          </a:p>
        </p:txBody>
      </p:sp>
      <p:sp>
        <p:nvSpPr>
          <p:cNvPr id="684" name="Google Shape;684;p64"/>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685" name="Google Shape;685;p64"/>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Recognition versus recall</a:t>
            </a:r>
            <a:endParaRPr/>
          </a:p>
        </p:txBody>
      </p:sp>
      <p:sp>
        <p:nvSpPr>
          <p:cNvPr id="686" name="Google Shape;686;p64"/>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Command-based interfaces require users to recall from memory a name from a possible set of 100s</a:t>
            </a:r>
            <a:endParaRPr/>
          </a:p>
          <a:p>
            <a:pPr indent="-342900" lvl="0" marL="383540" rtl="0" algn="l">
              <a:lnSpc>
                <a:spcPct val="90000"/>
              </a:lnSpc>
              <a:spcBef>
                <a:spcPts val="700"/>
              </a:spcBef>
              <a:spcAft>
                <a:spcPts val="0"/>
              </a:spcAft>
              <a:buClr>
                <a:srgbClr val="0070C0"/>
              </a:buClr>
              <a:buSzPts val="2800"/>
              <a:buFont typeface="Verdana"/>
              <a:buChar char="•"/>
            </a:pPr>
            <a:r>
              <a:rPr lang="en-US" sz="2800"/>
              <a:t>GUIs provide visually-based options that users need only browse through until they recognize one</a:t>
            </a:r>
            <a:endParaRPr/>
          </a:p>
          <a:p>
            <a:pPr indent="-342900" lvl="0" marL="383540" rtl="0" algn="l">
              <a:lnSpc>
                <a:spcPct val="90000"/>
              </a:lnSpc>
              <a:spcBef>
                <a:spcPts val="700"/>
              </a:spcBef>
              <a:spcAft>
                <a:spcPts val="0"/>
              </a:spcAft>
              <a:buClr>
                <a:srgbClr val="0070C0"/>
              </a:buClr>
              <a:buSzPts val="2800"/>
              <a:buFont typeface="Verdana"/>
              <a:buChar char="•"/>
            </a:pPr>
            <a:r>
              <a:rPr lang="en-US" sz="2800"/>
              <a:t>Web browsers, MP3 players, etc., provide lists of visited URLs, song titles etc., that support recognition memory</a:t>
            </a:r>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0" name="Shape 690"/>
        <p:cNvGrpSpPr/>
        <p:nvPr/>
      </p:nvGrpSpPr>
      <p:grpSpPr>
        <a:xfrm>
          <a:off x="0" y="0"/>
          <a:ext cx="0" cy="0"/>
          <a:chOff x="0" y="0"/>
          <a:chExt cx="0" cy="0"/>
        </a:xfrm>
      </p:grpSpPr>
      <p:pic>
        <p:nvPicPr>
          <p:cNvPr descr="picture.png" id="691" name="Google Shape;691;p65"/>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692" name="Google Shape;692;p65"/>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693" name="Google Shape;693;p65"/>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694" name="Google Shape;694;p65"/>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695" name="Google Shape;695;p65"/>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696" name="Google Shape;696;p65"/>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24</a:t>
            </a:r>
            <a:endParaRPr/>
          </a:p>
        </p:txBody>
      </p:sp>
      <p:sp>
        <p:nvSpPr>
          <p:cNvPr id="697" name="Google Shape;697;p65"/>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698" name="Google Shape;698;p65"/>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The problem with the classic ‘7</a:t>
            </a:r>
            <a:r>
              <a:rPr lang="en-US">
                <a:latin typeface="Noto Sans Symbols"/>
                <a:ea typeface="Noto Sans Symbols"/>
                <a:cs typeface="Noto Sans Symbols"/>
                <a:sym typeface="Noto Sans Symbols"/>
              </a:rPr>
              <a:t>±</a:t>
            </a:r>
            <a:r>
              <a:rPr b="0" lang="en-US" sz="4000">
                <a:solidFill>
                  <a:srgbClr val="5C3F78"/>
                </a:solidFill>
                <a:latin typeface="Verdana"/>
                <a:ea typeface="Verdana"/>
                <a:cs typeface="Verdana"/>
                <a:sym typeface="Verdana"/>
              </a:rPr>
              <a:t>2’</a:t>
            </a:r>
            <a:endParaRPr/>
          </a:p>
        </p:txBody>
      </p:sp>
      <p:sp>
        <p:nvSpPr>
          <p:cNvPr id="699" name="Google Shape;699;p65"/>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800"/>
              <a:buFont typeface="Verdana"/>
              <a:buChar char="•"/>
            </a:pPr>
            <a:r>
              <a:rPr lang="en-US" sz="2800"/>
              <a:t>George Miller’s (1956) theory  of how much information people can remember</a:t>
            </a:r>
            <a:endParaRPr/>
          </a:p>
          <a:p>
            <a:pPr indent="-342900" lvl="0" marL="383540" rtl="0" algn="l">
              <a:lnSpc>
                <a:spcPct val="100000"/>
              </a:lnSpc>
              <a:spcBef>
                <a:spcPts val="700"/>
              </a:spcBef>
              <a:spcAft>
                <a:spcPts val="0"/>
              </a:spcAft>
              <a:buClr>
                <a:srgbClr val="0070C0"/>
              </a:buClr>
              <a:buSzPts val="2800"/>
              <a:buFont typeface="Verdana"/>
              <a:buChar char="•"/>
            </a:pPr>
            <a:r>
              <a:rPr lang="en-US" sz="2800"/>
              <a:t>People’s immediate memory capacity is very limited</a:t>
            </a:r>
            <a:endParaRPr/>
          </a:p>
          <a:p>
            <a:pPr indent="-342900" lvl="0" marL="383540" rtl="0" algn="l">
              <a:lnSpc>
                <a:spcPct val="100000"/>
              </a:lnSpc>
              <a:spcBef>
                <a:spcPts val="700"/>
              </a:spcBef>
              <a:spcAft>
                <a:spcPts val="0"/>
              </a:spcAft>
              <a:buClr>
                <a:srgbClr val="0070C0"/>
              </a:buClr>
              <a:buSzPts val="2800"/>
              <a:buFont typeface="Verdana"/>
              <a:buChar char="•"/>
            </a:pPr>
            <a:r>
              <a:rPr lang="en-US" sz="2800"/>
              <a:t>Many designers think this is useful finding for interaction design</a:t>
            </a:r>
            <a:endParaRPr/>
          </a:p>
          <a:p>
            <a:pPr indent="-342900" lvl="0" marL="383540" rtl="0" algn="l">
              <a:lnSpc>
                <a:spcPct val="100000"/>
              </a:lnSpc>
              <a:spcBef>
                <a:spcPts val="700"/>
              </a:spcBef>
              <a:spcAft>
                <a:spcPts val="0"/>
              </a:spcAft>
              <a:buClr>
                <a:srgbClr val="0070C0"/>
              </a:buClr>
              <a:buSzPts val="2800"/>
              <a:buFont typeface="Verdana"/>
              <a:buChar char="•"/>
            </a:pPr>
            <a:r>
              <a:rPr lang="en-US" sz="2800"/>
              <a:t>But…</a:t>
            </a:r>
            <a:endParaRP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3" name="Shape 703"/>
        <p:cNvGrpSpPr/>
        <p:nvPr/>
      </p:nvGrpSpPr>
      <p:grpSpPr>
        <a:xfrm>
          <a:off x="0" y="0"/>
          <a:ext cx="0" cy="0"/>
          <a:chOff x="0" y="0"/>
          <a:chExt cx="0" cy="0"/>
        </a:xfrm>
      </p:grpSpPr>
      <p:pic>
        <p:nvPicPr>
          <p:cNvPr descr="picture.png" id="704" name="Google Shape;704;p66"/>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705" name="Google Shape;705;p66"/>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706" name="Google Shape;706;p66"/>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707" name="Google Shape;707;p66"/>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708" name="Google Shape;708;p66"/>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709" name="Google Shape;709;p66"/>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25</a:t>
            </a:r>
            <a:endParaRPr/>
          </a:p>
        </p:txBody>
      </p:sp>
      <p:sp>
        <p:nvSpPr>
          <p:cNvPr id="710" name="Google Shape;710;p66"/>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711" name="Google Shape;711;p66"/>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3600"/>
              <a:buFont typeface="Verdana"/>
              <a:buNone/>
            </a:pPr>
            <a:r>
              <a:rPr lang="en-US" sz="3600"/>
              <a:t>What some designers get up to…</a:t>
            </a:r>
            <a:endParaRPr/>
          </a:p>
        </p:txBody>
      </p:sp>
      <p:sp>
        <p:nvSpPr>
          <p:cNvPr id="712" name="Google Shape;712;p66"/>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800"/>
              <a:buFont typeface="Verdana"/>
              <a:buChar char="•"/>
            </a:pPr>
            <a:r>
              <a:rPr lang="en-US" sz="2800"/>
              <a:t>Present only 7 options on a menu</a:t>
            </a:r>
            <a:endParaRPr/>
          </a:p>
          <a:p>
            <a:pPr indent="-342900" lvl="0" marL="383540" rtl="0" algn="l">
              <a:lnSpc>
                <a:spcPct val="100000"/>
              </a:lnSpc>
              <a:spcBef>
                <a:spcPts val="700"/>
              </a:spcBef>
              <a:spcAft>
                <a:spcPts val="0"/>
              </a:spcAft>
              <a:buClr>
                <a:srgbClr val="0070C0"/>
              </a:buClr>
              <a:buSzPts val="2800"/>
              <a:buFont typeface="Verdana"/>
              <a:buChar char="•"/>
            </a:pPr>
            <a:r>
              <a:rPr lang="en-US" sz="2800"/>
              <a:t>Display only 7 icons on a tool bar</a:t>
            </a:r>
            <a:endParaRPr/>
          </a:p>
          <a:p>
            <a:pPr indent="-342900" lvl="0" marL="383540" rtl="0" algn="l">
              <a:lnSpc>
                <a:spcPct val="100000"/>
              </a:lnSpc>
              <a:spcBef>
                <a:spcPts val="700"/>
              </a:spcBef>
              <a:spcAft>
                <a:spcPts val="0"/>
              </a:spcAft>
              <a:buClr>
                <a:srgbClr val="0070C0"/>
              </a:buClr>
              <a:buSzPts val="2800"/>
              <a:buFont typeface="Verdana"/>
              <a:buChar char="•"/>
            </a:pPr>
            <a:r>
              <a:rPr lang="en-US" sz="2800"/>
              <a:t>Have no more than 7 bullets in a list</a:t>
            </a:r>
            <a:endParaRPr/>
          </a:p>
          <a:p>
            <a:pPr indent="-342900" lvl="0" marL="383540" rtl="0" algn="l">
              <a:lnSpc>
                <a:spcPct val="100000"/>
              </a:lnSpc>
              <a:spcBef>
                <a:spcPts val="700"/>
              </a:spcBef>
              <a:spcAft>
                <a:spcPts val="0"/>
              </a:spcAft>
              <a:buClr>
                <a:srgbClr val="0070C0"/>
              </a:buClr>
              <a:buSzPts val="2800"/>
              <a:buFont typeface="Verdana"/>
              <a:buChar char="•"/>
            </a:pPr>
            <a:r>
              <a:rPr lang="en-US" sz="2800"/>
              <a:t>Place only 7 items on a pull down menu</a:t>
            </a:r>
            <a:endParaRPr/>
          </a:p>
          <a:p>
            <a:pPr indent="-342900" lvl="0" marL="383540" rtl="0" algn="l">
              <a:lnSpc>
                <a:spcPct val="100000"/>
              </a:lnSpc>
              <a:spcBef>
                <a:spcPts val="700"/>
              </a:spcBef>
              <a:spcAft>
                <a:spcPts val="0"/>
              </a:spcAft>
              <a:buClr>
                <a:srgbClr val="0070C0"/>
              </a:buClr>
              <a:buSzPts val="2800"/>
              <a:buFont typeface="Verdana"/>
              <a:buChar char="•"/>
            </a:pPr>
            <a:r>
              <a:rPr lang="en-US" sz="2800"/>
              <a:t>Place only 7 tabs on the top of a website page</a:t>
            </a:r>
            <a:endParaRPr/>
          </a:p>
          <a:p>
            <a:pPr indent="-228599" lvl="3" marL="1639886" rtl="0" algn="l">
              <a:lnSpc>
                <a:spcPct val="100000"/>
              </a:lnSpc>
              <a:spcBef>
                <a:spcPts val="500"/>
              </a:spcBef>
              <a:spcAft>
                <a:spcPts val="0"/>
              </a:spcAft>
              <a:buClr>
                <a:srgbClr val="1D6E76"/>
              </a:buClr>
              <a:buSzPts val="2000"/>
              <a:buChar char="●"/>
            </a:pPr>
            <a:r>
              <a:rPr lang="en-US">
                <a:solidFill>
                  <a:srgbClr val="1D6E76"/>
                </a:solidFill>
              </a:rPr>
              <a:t>But this is wrong? Why?</a:t>
            </a:r>
            <a:endParaRPr/>
          </a:p>
        </p:txBody>
      </p:sp>
      <p:grpSp>
        <p:nvGrpSpPr>
          <p:cNvPr id="713" name="Google Shape;713;p66"/>
          <p:cNvGrpSpPr/>
          <p:nvPr/>
        </p:nvGrpSpPr>
        <p:grpSpPr>
          <a:xfrm>
            <a:off x="7391400" y="5410200"/>
            <a:ext cx="914400" cy="914400"/>
            <a:chOff x="0" y="0"/>
            <a:chExt cx="914400" cy="914400"/>
          </a:xfrm>
        </p:grpSpPr>
        <p:sp>
          <p:nvSpPr>
            <p:cNvPr id="714" name="Google Shape;714;p66"/>
            <p:cNvSpPr/>
            <p:nvPr/>
          </p:nvSpPr>
          <p:spPr>
            <a:xfrm>
              <a:off x="0" y="0"/>
              <a:ext cx="914400" cy="914400"/>
            </a:xfrm>
            <a:prstGeom prst="ellipse">
              <a:avLst/>
            </a:prstGeom>
            <a:solidFill>
              <a:srgbClr val="BBE0E3"/>
            </a:solid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15" name="Google Shape;715;p66"/>
            <p:cNvSpPr/>
            <p:nvPr/>
          </p:nvSpPr>
          <p:spPr>
            <a:xfrm>
              <a:off x="261937" y="271462"/>
              <a:ext cx="95251" cy="95251"/>
            </a:xfrm>
            <a:prstGeom prst="ellipse">
              <a:avLst/>
            </a:prstGeom>
            <a:solidFill>
              <a:srgbClr val="95B3B5"/>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16" name="Google Shape;716;p66"/>
            <p:cNvSpPr/>
            <p:nvPr/>
          </p:nvSpPr>
          <p:spPr>
            <a:xfrm>
              <a:off x="555625" y="271462"/>
              <a:ext cx="95250" cy="95251"/>
            </a:xfrm>
            <a:prstGeom prst="ellipse">
              <a:avLst/>
            </a:prstGeom>
            <a:solidFill>
              <a:srgbClr val="95B3B5"/>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17" name="Google Shape;717;p66"/>
            <p:cNvSpPr/>
            <p:nvPr/>
          </p:nvSpPr>
          <p:spPr>
            <a:xfrm>
              <a:off x="209550" y="271462"/>
              <a:ext cx="493713" cy="469895"/>
            </a:xfrm>
            <a:custGeom>
              <a:rect b="b" l="l" r="r" t="t"/>
              <a:pathLst>
                <a:path extrusionOk="0" h="20368" w="21600">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718" name="Google Shape;718;p66"/>
          <p:cNvGrpSpPr/>
          <p:nvPr/>
        </p:nvGrpSpPr>
        <p:grpSpPr>
          <a:xfrm>
            <a:off x="2895600" y="5410200"/>
            <a:ext cx="914400" cy="914400"/>
            <a:chOff x="0" y="0"/>
            <a:chExt cx="914400" cy="914400"/>
          </a:xfrm>
        </p:grpSpPr>
        <p:sp>
          <p:nvSpPr>
            <p:cNvPr id="719" name="Google Shape;719;p66"/>
            <p:cNvSpPr/>
            <p:nvPr/>
          </p:nvSpPr>
          <p:spPr>
            <a:xfrm>
              <a:off x="0" y="0"/>
              <a:ext cx="914400" cy="914400"/>
            </a:xfrm>
            <a:prstGeom prst="ellipse">
              <a:avLst/>
            </a:prstGeom>
            <a:solidFill>
              <a:srgbClr val="1822CD"/>
            </a:solid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20" name="Google Shape;720;p66"/>
            <p:cNvSpPr/>
            <p:nvPr/>
          </p:nvSpPr>
          <p:spPr>
            <a:xfrm>
              <a:off x="261937" y="271462"/>
              <a:ext cx="95251" cy="95251"/>
            </a:xfrm>
            <a:prstGeom prst="ellipse">
              <a:avLst/>
            </a:prstGeom>
            <a:solidFill>
              <a:srgbClr val="131BA4"/>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21" name="Google Shape;721;p66"/>
            <p:cNvSpPr/>
            <p:nvPr/>
          </p:nvSpPr>
          <p:spPr>
            <a:xfrm>
              <a:off x="555625" y="271462"/>
              <a:ext cx="95250" cy="95251"/>
            </a:xfrm>
            <a:prstGeom prst="ellipse">
              <a:avLst/>
            </a:prstGeom>
            <a:solidFill>
              <a:srgbClr val="131BA4"/>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22" name="Google Shape;722;p66"/>
            <p:cNvSpPr/>
            <p:nvPr/>
          </p:nvSpPr>
          <p:spPr>
            <a:xfrm>
              <a:off x="209550" y="271462"/>
              <a:ext cx="493713" cy="469895"/>
            </a:xfrm>
            <a:custGeom>
              <a:rect b="b" l="l" r="r" t="t"/>
              <a:pathLst>
                <a:path extrusionOk="0" h="20368" w="21600">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723" name="Google Shape;723;p66"/>
          <p:cNvGrpSpPr/>
          <p:nvPr/>
        </p:nvGrpSpPr>
        <p:grpSpPr>
          <a:xfrm>
            <a:off x="4114800" y="5410200"/>
            <a:ext cx="914400" cy="914400"/>
            <a:chOff x="0" y="0"/>
            <a:chExt cx="914400" cy="914400"/>
          </a:xfrm>
        </p:grpSpPr>
        <p:sp>
          <p:nvSpPr>
            <p:cNvPr id="724" name="Google Shape;724;p66"/>
            <p:cNvSpPr/>
            <p:nvPr/>
          </p:nvSpPr>
          <p:spPr>
            <a:xfrm>
              <a:off x="0" y="0"/>
              <a:ext cx="914400" cy="914400"/>
            </a:xfrm>
            <a:prstGeom prst="ellipse">
              <a:avLst/>
            </a:prstGeom>
            <a:solidFill>
              <a:srgbClr val="FFCC18"/>
            </a:solidFill>
            <a:ln cap="flat" cmpd="sng" w="9525">
              <a:solidFill>
                <a:srgbClr val="EF1F1D"/>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25" name="Google Shape;725;p66"/>
            <p:cNvSpPr/>
            <p:nvPr/>
          </p:nvSpPr>
          <p:spPr>
            <a:xfrm>
              <a:off x="261937" y="271462"/>
              <a:ext cx="95251" cy="95251"/>
            </a:xfrm>
            <a:prstGeom prst="ellipse">
              <a:avLst/>
            </a:prstGeom>
            <a:solidFill>
              <a:srgbClr val="CCA313"/>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26" name="Google Shape;726;p66"/>
            <p:cNvSpPr/>
            <p:nvPr/>
          </p:nvSpPr>
          <p:spPr>
            <a:xfrm>
              <a:off x="555625" y="271462"/>
              <a:ext cx="95250" cy="95251"/>
            </a:xfrm>
            <a:prstGeom prst="ellipse">
              <a:avLst/>
            </a:prstGeom>
            <a:solidFill>
              <a:srgbClr val="CCA313"/>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27" name="Google Shape;727;p66"/>
            <p:cNvSpPr/>
            <p:nvPr/>
          </p:nvSpPr>
          <p:spPr>
            <a:xfrm>
              <a:off x="209550" y="271462"/>
              <a:ext cx="493713" cy="469895"/>
            </a:xfrm>
            <a:custGeom>
              <a:rect b="b" l="l" r="r" t="t"/>
              <a:pathLst>
                <a:path extrusionOk="0" h="20368" w="21600">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cap="flat" cmpd="sng" w="9525">
              <a:solidFill>
                <a:srgbClr val="EF1F1D"/>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728" name="Google Shape;728;p66"/>
          <p:cNvGrpSpPr/>
          <p:nvPr/>
        </p:nvGrpSpPr>
        <p:grpSpPr>
          <a:xfrm>
            <a:off x="5257800" y="5410200"/>
            <a:ext cx="914400" cy="914400"/>
            <a:chOff x="0" y="0"/>
            <a:chExt cx="914400" cy="914400"/>
          </a:xfrm>
        </p:grpSpPr>
        <p:sp>
          <p:nvSpPr>
            <p:cNvPr id="729" name="Google Shape;729;p66"/>
            <p:cNvSpPr/>
            <p:nvPr/>
          </p:nvSpPr>
          <p:spPr>
            <a:xfrm>
              <a:off x="0" y="0"/>
              <a:ext cx="914400" cy="914400"/>
            </a:xfrm>
            <a:prstGeom prst="ellipse">
              <a:avLst/>
            </a:prstGeom>
            <a:solidFill>
              <a:srgbClr val="000000"/>
            </a:solidFill>
            <a:ln cap="flat" cmpd="sng" w="9525">
              <a:solidFill>
                <a:srgbClr val="FFFFFF"/>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30" name="Google Shape;730;p66"/>
            <p:cNvSpPr/>
            <p:nvPr/>
          </p:nvSpPr>
          <p:spPr>
            <a:xfrm>
              <a:off x="261937" y="271462"/>
              <a:ext cx="95251" cy="95251"/>
            </a:xfrm>
            <a:prstGeom prst="ellipse">
              <a:avLst/>
            </a:prstGeom>
            <a:solidFill>
              <a:srgbClr val="000000"/>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31" name="Google Shape;731;p66"/>
            <p:cNvSpPr/>
            <p:nvPr/>
          </p:nvSpPr>
          <p:spPr>
            <a:xfrm>
              <a:off x="555625" y="271462"/>
              <a:ext cx="95250" cy="95251"/>
            </a:xfrm>
            <a:prstGeom prst="ellipse">
              <a:avLst/>
            </a:prstGeom>
            <a:solidFill>
              <a:srgbClr val="000000"/>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32" name="Google Shape;732;p66"/>
            <p:cNvSpPr/>
            <p:nvPr/>
          </p:nvSpPr>
          <p:spPr>
            <a:xfrm>
              <a:off x="209550" y="271462"/>
              <a:ext cx="493713" cy="469895"/>
            </a:xfrm>
            <a:custGeom>
              <a:rect b="b" l="l" r="r" t="t"/>
              <a:pathLst>
                <a:path extrusionOk="0" h="20368" w="21600">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cap="flat" cmpd="sng" w="9525">
              <a:solidFill>
                <a:srgbClr val="FFFFFF"/>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733" name="Google Shape;733;p66"/>
          <p:cNvGrpSpPr/>
          <p:nvPr/>
        </p:nvGrpSpPr>
        <p:grpSpPr>
          <a:xfrm>
            <a:off x="6324600" y="5410200"/>
            <a:ext cx="914400" cy="914400"/>
            <a:chOff x="0" y="0"/>
            <a:chExt cx="914400" cy="914400"/>
          </a:xfrm>
        </p:grpSpPr>
        <p:sp>
          <p:nvSpPr>
            <p:cNvPr id="734" name="Google Shape;734;p66"/>
            <p:cNvSpPr/>
            <p:nvPr/>
          </p:nvSpPr>
          <p:spPr>
            <a:xfrm>
              <a:off x="0" y="0"/>
              <a:ext cx="914400" cy="914400"/>
            </a:xfrm>
            <a:prstGeom prst="ellipse">
              <a:avLst/>
            </a:prstGeom>
            <a:solidFill>
              <a:srgbClr val="00C5FF"/>
            </a:solidFill>
            <a:ln cap="flat" cmpd="sng" w="9525">
              <a:solidFill>
                <a:srgbClr val="1822CD"/>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35" name="Google Shape;735;p66"/>
            <p:cNvSpPr/>
            <p:nvPr/>
          </p:nvSpPr>
          <p:spPr>
            <a:xfrm>
              <a:off x="261937" y="271462"/>
              <a:ext cx="95251" cy="95251"/>
            </a:xfrm>
            <a:prstGeom prst="ellipse">
              <a:avLst/>
            </a:prstGeom>
            <a:solidFill>
              <a:srgbClr val="CCCCCC"/>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36" name="Google Shape;736;p66"/>
            <p:cNvSpPr/>
            <p:nvPr/>
          </p:nvSpPr>
          <p:spPr>
            <a:xfrm>
              <a:off x="555625" y="271462"/>
              <a:ext cx="95250" cy="95251"/>
            </a:xfrm>
            <a:prstGeom prst="ellipse">
              <a:avLst/>
            </a:prstGeom>
            <a:solidFill>
              <a:srgbClr val="CCCCCC"/>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37" name="Google Shape;737;p66"/>
            <p:cNvSpPr/>
            <p:nvPr/>
          </p:nvSpPr>
          <p:spPr>
            <a:xfrm>
              <a:off x="209550" y="271462"/>
              <a:ext cx="493713" cy="469895"/>
            </a:xfrm>
            <a:custGeom>
              <a:rect b="b" l="l" r="r" t="t"/>
              <a:pathLst>
                <a:path extrusionOk="0" h="20368" w="21600">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cap="flat" cmpd="sng" w="9525">
              <a:solidFill>
                <a:srgbClr val="1822CD"/>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738" name="Google Shape;738;p66"/>
          <p:cNvGrpSpPr/>
          <p:nvPr/>
        </p:nvGrpSpPr>
        <p:grpSpPr>
          <a:xfrm>
            <a:off x="609600" y="5410200"/>
            <a:ext cx="914400" cy="914400"/>
            <a:chOff x="0" y="0"/>
            <a:chExt cx="914400" cy="914400"/>
          </a:xfrm>
        </p:grpSpPr>
        <p:sp>
          <p:nvSpPr>
            <p:cNvPr id="739" name="Google Shape;739;p66"/>
            <p:cNvSpPr/>
            <p:nvPr/>
          </p:nvSpPr>
          <p:spPr>
            <a:xfrm>
              <a:off x="0" y="0"/>
              <a:ext cx="914400" cy="914400"/>
            </a:xfrm>
            <a:prstGeom prst="ellipse">
              <a:avLst/>
            </a:prstGeom>
            <a:solidFill>
              <a:srgbClr val="EF1F1D"/>
            </a:solid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40" name="Google Shape;740;p66"/>
            <p:cNvSpPr/>
            <p:nvPr/>
          </p:nvSpPr>
          <p:spPr>
            <a:xfrm>
              <a:off x="261937" y="271462"/>
              <a:ext cx="95251" cy="95251"/>
            </a:xfrm>
            <a:prstGeom prst="ellipse">
              <a:avLst/>
            </a:prstGeom>
            <a:solidFill>
              <a:srgbClr val="BF1817"/>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41" name="Google Shape;741;p66"/>
            <p:cNvSpPr/>
            <p:nvPr/>
          </p:nvSpPr>
          <p:spPr>
            <a:xfrm>
              <a:off x="555625" y="271462"/>
              <a:ext cx="95250" cy="95251"/>
            </a:xfrm>
            <a:prstGeom prst="ellipse">
              <a:avLst/>
            </a:prstGeom>
            <a:solidFill>
              <a:srgbClr val="BF1817"/>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42" name="Google Shape;742;p66"/>
            <p:cNvSpPr/>
            <p:nvPr/>
          </p:nvSpPr>
          <p:spPr>
            <a:xfrm>
              <a:off x="209550" y="271462"/>
              <a:ext cx="493713" cy="469895"/>
            </a:xfrm>
            <a:custGeom>
              <a:rect b="b" l="l" r="r" t="t"/>
              <a:pathLst>
                <a:path extrusionOk="0" h="20368" w="21600">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743" name="Google Shape;743;p66"/>
          <p:cNvGrpSpPr/>
          <p:nvPr/>
        </p:nvGrpSpPr>
        <p:grpSpPr>
          <a:xfrm>
            <a:off x="1752600" y="5410200"/>
            <a:ext cx="914400" cy="914400"/>
            <a:chOff x="0" y="0"/>
            <a:chExt cx="914400" cy="914400"/>
          </a:xfrm>
        </p:grpSpPr>
        <p:sp>
          <p:nvSpPr>
            <p:cNvPr id="744" name="Google Shape;744;p66"/>
            <p:cNvSpPr/>
            <p:nvPr/>
          </p:nvSpPr>
          <p:spPr>
            <a:xfrm>
              <a:off x="0" y="0"/>
              <a:ext cx="914400" cy="914400"/>
            </a:xfrm>
            <a:prstGeom prst="ellipse">
              <a:avLst/>
            </a:prstGeom>
            <a:solidFill>
              <a:srgbClr val="BB56C3"/>
            </a:solid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45" name="Google Shape;745;p66"/>
            <p:cNvSpPr/>
            <p:nvPr/>
          </p:nvSpPr>
          <p:spPr>
            <a:xfrm>
              <a:off x="261937" y="271462"/>
              <a:ext cx="95251" cy="95251"/>
            </a:xfrm>
            <a:prstGeom prst="ellipse">
              <a:avLst/>
            </a:prstGeom>
            <a:solidFill>
              <a:srgbClr val="95449C"/>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46" name="Google Shape;746;p66"/>
            <p:cNvSpPr/>
            <p:nvPr/>
          </p:nvSpPr>
          <p:spPr>
            <a:xfrm>
              <a:off x="555625" y="271462"/>
              <a:ext cx="95250" cy="95251"/>
            </a:xfrm>
            <a:prstGeom prst="ellipse">
              <a:avLst/>
            </a:prstGeom>
            <a:solidFill>
              <a:srgbClr val="95449C"/>
            </a:solidFill>
            <a:ln>
              <a:noFill/>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747" name="Google Shape;747;p66"/>
            <p:cNvSpPr/>
            <p:nvPr/>
          </p:nvSpPr>
          <p:spPr>
            <a:xfrm>
              <a:off x="209550" y="271462"/>
              <a:ext cx="493713" cy="469895"/>
            </a:xfrm>
            <a:custGeom>
              <a:rect b="b" l="l" r="r" t="t"/>
              <a:pathLst>
                <a:path extrusionOk="0" h="20368" w="21600">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cap="flat" cmpd="sng" w="9525">
              <a:solidFill>
                <a:srgbClr val="000000"/>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1" name="Shape 751"/>
        <p:cNvGrpSpPr/>
        <p:nvPr/>
      </p:nvGrpSpPr>
      <p:grpSpPr>
        <a:xfrm>
          <a:off x="0" y="0"/>
          <a:ext cx="0" cy="0"/>
          <a:chOff x="0" y="0"/>
          <a:chExt cx="0" cy="0"/>
        </a:xfrm>
      </p:grpSpPr>
      <p:pic>
        <p:nvPicPr>
          <p:cNvPr descr="picture.png" id="752" name="Google Shape;752;p67"/>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753" name="Google Shape;753;p67"/>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754" name="Google Shape;754;p67"/>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755" name="Google Shape;755;p67"/>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756" name="Google Shape;756;p67"/>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757" name="Google Shape;757;p67"/>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26</a:t>
            </a:r>
            <a:endParaRPr/>
          </a:p>
        </p:txBody>
      </p:sp>
      <p:sp>
        <p:nvSpPr>
          <p:cNvPr id="758" name="Google Shape;758;p67"/>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759" name="Google Shape;759;p67"/>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Why?</a:t>
            </a:r>
            <a:endParaRPr/>
          </a:p>
        </p:txBody>
      </p:sp>
      <p:sp>
        <p:nvSpPr>
          <p:cNvPr id="760" name="Google Shape;760;p67"/>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Inappropriate application of the theory</a:t>
            </a:r>
            <a:endParaRPr/>
          </a:p>
          <a:p>
            <a:pPr indent="-342900" lvl="0" marL="383540" rtl="0" algn="l">
              <a:lnSpc>
                <a:spcPct val="90000"/>
              </a:lnSpc>
              <a:spcBef>
                <a:spcPts val="700"/>
              </a:spcBef>
              <a:spcAft>
                <a:spcPts val="0"/>
              </a:spcAft>
              <a:buClr>
                <a:srgbClr val="0070C0"/>
              </a:buClr>
              <a:buSzPts val="2800"/>
              <a:buFont typeface="Verdana"/>
              <a:buChar char="•"/>
            </a:pPr>
            <a:r>
              <a:rPr lang="en-US" sz="2800"/>
              <a:t>People can scan lists of bullets, tabs, menu items for the one they want</a:t>
            </a:r>
            <a:endParaRPr/>
          </a:p>
          <a:p>
            <a:pPr indent="-342900" lvl="0" marL="383540" rtl="0" algn="l">
              <a:lnSpc>
                <a:spcPct val="90000"/>
              </a:lnSpc>
              <a:spcBef>
                <a:spcPts val="700"/>
              </a:spcBef>
              <a:spcAft>
                <a:spcPts val="0"/>
              </a:spcAft>
              <a:buClr>
                <a:srgbClr val="0070C0"/>
              </a:buClr>
              <a:buSzPts val="2800"/>
              <a:buFont typeface="Verdana"/>
              <a:buChar char="•"/>
            </a:pPr>
            <a:r>
              <a:rPr lang="en-US" sz="2800"/>
              <a:t>They don’t have to recall them from memory having only briefly heard or seen them</a:t>
            </a:r>
            <a:endParaRPr/>
          </a:p>
          <a:p>
            <a:pPr indent="-342900" lvl="0" marL="383540" rtl="0" algn="l">
              <a:lnSpc>
                <a:spcPct val="90000"/>
              </a:lnSpc>
              <a:spcBef>
                <a:spcPts val="700"/>
              </a:spcBef>
              <a:spcAft>
                <a:spcPts val="0"/>
              </a:spcAft>
              <a:buClr>
                <a:srgbClr val="0070C0"/>
              </a:buClr>
              <a:buSzPts val="2800"/>
              <a:buFont typeface="Verdana"/>
              <a:buChar char="•"/>
            </a:pPr>
            <a:r>
              <a:rPr lang="en-US" sz="2800"/>
              <a:t>Sometimes a small number of items is good</a:t>
            </a:r>
            <a:endParaRPr/>
          </a:p>
          <a:p>
            <a:pPr indent="-342900" lvl="0" marL="383540" rtl="0" algn="l">
              <a:lnSpc>
                <a:spcPct val="90000"/>
              </a:lnSpc>
              <a:spcBef>
                <a:spcPts val="700"/>
              </a:spcBef>
              <a:spcAft>
                <a:spcPts val="0"/>
              </a:spcAft>
              <a:buClr>
                <a:srgbClr val="0070C0"/>
              </a:buClr>
              <a:buSzPts val="2800"/>
              <a:buFont typeface="Verdana"/>
              <a:buChar char="•"/>
            </a:pPr>
            <a:r>
              <a:rPr lang="en-US" sz="2800"/>
              <a:t>But depends on task and available screen estate</a:t>
            </a:r>
            <a:endParaRP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4" name="Shape 764"/>
        <p:cNvGrpSpPr/>
        <p:nvPr/>
      </p:nvGrpSpPr>
      <p:grpSpPr>
        <a:xfrm>
          <a:off x="0" y="0"/>
          <a:ext cx="0" cy="0"/>
          <a:chOff x="0" y="0"/>
          <a:chExt cx="0" cy="0"/>
        </a:xfrm>
      </p:grpSpPr>
      <p:pic>
        <p:nvPicPr>
          <p:cNvPr descr="picture.png" id="765" name="Google Shape;765;p68"/>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766" name="Google Shape;766;p68"/>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767" name="Google Shape;767;p68"/>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768" name="Google Shape;768;p68"/>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769" name="Google Shape;769;p68"/>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770" name="Google Shape;770;p68"/>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27</a:t>
            </a:r>
            <a:endParaRPr/>
          </a:p>
        </p:txBody>
      </p:sp>
      <p:sp>
        <p:nvSpPr>
          <p:cNvPr id="771" name="Google Shape;771;p68"/>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772" name="Google Shape;772;p68"/>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3600"/>
              <a:buFont typeface="Verdana"/>
              <a:buNone/>
            </a:pPr>
            <a:r>
              <a:rPr lang="en-US" sz="3600"/>
              <a:t>Personal information management</a:t>
            </a:r>
            <a:endParaRPr/>
          </a:p>
        </p:txBody>
      </p:sp>
      <p:sp>
        <p:nvSpPr>
          <p:cNvPr id="773" name="Google Shape;773;p68"/>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400"/>
              <a:buFont typeface="Verdana"/>
              <a:buChar char="•"/>
            </a:pPr>
            <a:r>
              <a:rPr lang="en-US" sz="2400"/>
              <a:t>Personal information management is a growing problem for many users</a:t>
            </a:r>
            <a:endParaRPr/>
          </a:p>
          <a:p>
            <a:pPr indent="-285750" lvl="1" marL="782637" rtl="0" algn="l">
              <a:lnSpc>
                <a:spcPct val="90000"/>
              </a:lnSpc>
              <a:spcBef>
                <a:spcPts val="700"/>
              </a:spcBef>
              <a:spcAft>
                <a:spcPts val="0"/>
              </a:spcAft>
              <a:buClr>
                <a:srgbClr val="000000"/>
              </a:buClr>
              <a:buSzPts val="2000"/>
              <a:buChar char="○"/>
            </a:pPr>
            <a:r>
              <a:rPr lang="en-US" sz="2000"/>
              <a:t>vast numbers of documents, images, music files, video clips, emails, attachments, bookmarks, etc.,</a:t>
            </a:r>
            <a:endParaRPr sz="2800"/>
          </a:p>
          <a:p>
            <a:pPr indent="-285750" lvl="1" marL="782637" rtl="0" algn="l">
              <a:lnSpc>
                <a:spcPct val="90000"/>
              </a:lnSpc>
              <a:spcBef>
                <a:spcPts val="700"/>
              </a:spcBef>
              <a:spcAft>
                <a:spcPts val="0"/>
              </a:spcAft>
              <a:buClr>
                <a:srgbClr val="000000"/>
              </a:buClr>
              <a:buSzPts val="2000"/>
              <a:buChar char="○"/>
            </a:pPr>
            <a:r>
              <a:rPr lang="en-US" sz="2000"/>
              <a:t>where and how to save them all, then remembering what they were called and where to find them again</a:t>
            </a:r>
            <a:endParaRPr sz="2800"/>
          </a:p>
          <a:p>
            <a:pPr indent="-285750" lvl="1" marL="782637" rtl="0" algn="l">
              <a:lnSpc>
                <a:spcPct val="90000"/>
              </a:lnSpc>
              <a:spcBef>
                <a:spcPts val="700"/>
              </a:spcBef>
              <a:spcAft>
                <a:spcPts val="0"/>
              </a:spcAft>
              <a:buClr>
                <a:srgbClr val="000000"/>
              </a:buClr>
              <a:buSzPts val="2000"/>
              <a:buChar char="○"/>
            </a:pPr>
            <a:r>
              <a:rPr lang="en-US" sz="2000"/>
              <a:t>naming most common means of encoding them </a:t>
            </a:r>
            <a:endParaRPr sz="2800"/>
          </a:p>
          <a:p>
            <a:pPr indent="-285750" lvl="1" marL="782637" rtl="0" algn="l">
              <a:lnSpc>
                <a:spcPct val="90000"/>
              </a:lnSpc>
              <a:spcBef>
                <a:spcPts val="700"/>
              </a:spcBef>
              <a:spcAft>
                <a:spcPts val="0"/>
              </a:spcAft>
              <a:buClr>
                <a:srgbClr val="000000"/>
              </a:buClr>
              <a:buSzPts val="2000"/>
              <a:buChar char="○"/>
            </a:pPr>
            <a:r>
              <a:rPr lang="en-US" sz="2000"/>
              <a:t>but can be difficult to remember, especially when have 1000s and 1000s </a:t>
            </a:r>
            <a:endParaRPr sz="2800"/>
          </a:p>
          <a:p>
            <a:pPr indent="-285750" lvl="1" marL="782637" rtl="0" algn="l">
              <a:lnSpc>
                <a:spcPct val="90000"/>
              </a:lnSpc>
              <a:spcBef>
                <a:spcPts val="700"/>
              </a:spcBef>
              <a:spcAft>
                <a:spcPts val="0"/>
              </a:spcAft>
              <a:buClr>
                <a:srgbClr val="000000"/>
              </a:buClr>
              <a:buSzPts val="2000"/>
              <a:buChar char="○"/>
            </a:pPr>
            <a:r>
              <a:rPr lang="en-US" sz="2000"/>
              <a:t>How might such a process be facilitated taking into account people’s memory abilities?</a:t>
            </a:r>
            <a:r>
              <a:rPr lang="en-US" sz="2400"/>
              <a:t> </a:t>
            </a:r>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7" name="Shape 777"/>
        <p:cNvGrpSpPr/>
        <p:nvPr/>
      </p:nvGrpSpPr>
      <p:grpSpPr>
        <a:xfrm>
          <a:off x="0" y="0"/>
          <a:ext cx="0" cy="0"/>
          <a:chOff x="0" y="0"/>
          <a:chExt cx="0" cy="0"/>
        </a:xfrm>
      </p:grpSpPr>
      <p:pic>
        <p:nvPicPr>
          <p:cNvPr descr="picture.png" id="778" name="Google Shape;778;p69"/>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779" name="Google Shape;779;p69"/>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780" name="Google Shape;780;p69"/>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781" name="Google Shape;781;p69"/>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782" name="Google Shape;782;p69"/>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783" name="Google Shape;783;p69"/>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28</a:t>
            </a:r>
            <a:endParaRPr/>
          </a:p>
        </p:txBody>
      </p:sp>
      <p:sp>
        <p:nvSpPr>
          <p:cNvPr id="784" name="Google Shape;784;p69"/>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785" name="Google Shape;785;p69"/>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Personal information management</a:t>
            </a:r>
            <a:endParaRPr/>
          </a:p>
        </p:txBody>
      </p:sp>
      <p:sp>
        <p:nvSpPr>
          <p:cNvPr id="786" name="Google Shape;786;p69"/>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Memory involves 2 processes</a:t>
            </a:r>
            <a:endParaRPr/>
          </a:p>
          <a:p>
            <a:pPr indent="-285750" lvl="1" marL="782637" rtl="0" algn="l">
              <a:lnSpc>
                <a:spcPct val="90000"/>
              </a:lnSpc>
              <a:spcBef>
                <a:spcPts val="700"/>
              </a:spcBef>
              <a:spcAft>
                <a:spcPts val="0"/>
              </a:spcAft>
              <a:buClr>
                <a:srgbClr val="000000"/>
              </a:buClr>
              <a:buSzPts val="2400"/>
              <a:buChar char="○"/>
            </a:pPr>
            <a:r>
              <a:rPr lang="en-US" sz="2400"/>
              <a:t>recall-directed and recognition-based scanning</a:t>
            </a:r>
            <a:endParaRPr/>
          </a:p>
          <a:p>
            <a:pPr indent="-342900" lvl="0" marL="383540" rtl="0" algn="l">
              <a:lnSpc>
                <a:spcPct val="90000"/>
              </a:lnSpc>
              <a:spcBef>
                <a:spcPts val="700"/>
              </a:spcBef>
              <a:spcAft>
                <a:spcPts val="0"/>
              </a:spcAft>
              <a:buClr>
                <a:srgbClr val="0070C0"/>
              </a:buClr>
              <a:buSzPts val="2800"/>
              <a:buFont typeface="Verdana"/>
              <a:buChar char="•"/>
            </a:pPr>
            <a:r>
              <a:rPr lang="en-US" sz="2800"/>
              <a:t>File management systems should be designed to optimize both kinds of memory processes</a:t>
            </a:r>
            <a:endParaRPr/>
          </a:p>
          <a:p>
            <a:pPr indent="-285750" lvl="1" marL="782637" rtl="0" algn="l">
              <a:lnSpc>
                <a:spcPct val="90000"/>
              </a:lnSpc>
              <a:spcBef>
                <a:spcPts val="700"/>
              </a:spcBef>
              <a:spcAft>
                <a:spcPts val="0"/>
              </a:spcAft>
              <a:buClr>
                <a:srgbClr val="000000"/>
              </a:buClr>
              <a:buSzPts val="2000"/>
              <a:buChar char="○"/>
            </a:pPr>
            <a:r>
              <a:rPr lang="en-US" sz="2000"/>
              <a:t>e.g. Search box and history list</a:t>
            </a:r>
            <a:endParaRPr/>
          </a:p>
          <a:p>
            <a:pPr indent="-342900" lvl="0" marL="383540" rtl="0" algn="l">
              <a:lnSpc>
                <a:spcPct val="90000"/>
              </a:lnSpc>
              <a:spcBef>
                <a:spcPts val="700"/>
              </a:spcBef>
              <a:spcAft>
                <a:spcPts val="0"/>
              </a:spcAft>
              <a:buClr>
                <a:srgbClr val="0070C0"/>
              </a:buClr>
              <a:buSzPts val="2400"/>
              <a:buFont typeface="Verdana"/>
              <a:buChar char="•"/>
            </a:pPr>
            <a:r>
              <a:rPr lang="en-US" sz="2400"/>
              <a:t>Help users encode files in richer ways </a:t>
            </a:r>
            <a:endParaRPr/>
          </a:p>
          <a:p>
            <a:pPr indent="-285750" lvl="1" marL="782637" rtl="0" algn="l">
              <a:lnSpc>
                <a:spcPct val="90000"/>
              </a:lnSpc>
              <a:spcBef>
                <a:spcPts val="700"/>
              </a:spcBef>
              <a:spcAft>
                <a:spcPts val="0"/>
              </a:spcAft>
              <a:buClr>
                <a:srgbClr val="000000"/>
              </a:buClr>
              <a:buSzPts val="2000"/>
              <a:buChar char="○"/>
            </a:pPr>
            <a:r>
              <a:rPr lang="en-US" sz="2000"/>
              <a:t>Provide them with ways of saving files using colour, flagging, image, flexible text, time stamping, etc</a:t>
            </a:r>
            <a:endParaRP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0" name="Shape 790"/>
        <p:cNvGrpSpPr/>
        <p:nvPr/>
      </p:nvGrpSpPr>
      <p:grpSpPr>
        <a:xfrm>
          <a:off x="0" y="0"/>
          <a:ext cx="0" cy="0"/>
          <a:chOff x="0" y="0"/>
          <a:chExt cx="0" cy="0"/>
        </a:xfrm>
      </p:grpSpPr>
      <p:pic>
        <p:nvPicPr>
          <p:cNvPr descr="picture.png" id="791" name="Google Shape;791;p70"/>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792" name="Google Shape;792;p70"/>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793" name="Google Shape;793;p70"/>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794" name="Google Shape;794;p70"/>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795" name="Google Shape;795;p70"/>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796" name="Google Shape;796;p70"/>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29</a:t>
            </a:r>
            <a:endParaRPr/>
          </a:p>
        </p:txBody>
      </p:sp>
      <p:sp>
        <p:nvSpPr>
          <p:cNvPr id="797" name="Google Shape;797;p70"/>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798" name="Google Shape;798;p70"/>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Is Apple’s Spotlight search tool any good?</a:t>
            </a:r>
            <a:endParaRPr/>
          </a:p>
        </p:txBody>
      </p:sp>
      <p:sp>
        <p:nvSpPr>
          <p:cNvPr id="799" name="Google Shape;799;p70"/>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800" name="Google Shape;800;p70"/>
          <p:cNvPicPr preferRelativeResize="0"/>
          <p:nvPr/>
        </p:nvPicPr>
        <p:blipFill rotWithShape="1">
          <a:blip r:embed="rId6">
            <a:alphaModFix/>
          </a:blip>
          <a:srcRect b="0" l="0" r="0" t="0"/>
          <a:stretch/>
        </p:blipFill>
        <p:spPr>
          <a:xfrm>
            <a:off x="3195637" y="1600200"/>
            <a:ext cx="2755901" cy="4521200"/>
          </a:xfrm>
          <a:prstGeom prst="rect">
            <a:avLst/>
          </a:prstGeom>
          <a:noFill/>
          <a:ln>
            <a:noFill/>
          </a:ln>
        </p:spPr>
      </p:pic>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6" name="Shape 186"/>
        <p:cNvGrpSpPr/>
        <p:nvPr/>
      </p:nvGrpSpPr>
      <p:grpSpPr>
        <a:xfrm>
          <a:off x="0" y="0"/>
          <a:ext cx="0" cy="0"/>
          <a:chOff x="0" y="0"/>
          <a:chExt cx="0" cy="0"/>
        </a:xfrm>
      </p:grpSpPr>
      <p:grpSp>
        <p:nvGrpSpPr>
          <p:cNvPr id="187" name="Google Shape;187;p26"/>
          <p:cNvGrpSpPr/>
          <p:nvPr/>
        </p:nvGrpSpPr>
        <p:grpSpPr>
          <a:xfrm>
            <a:off x="12700" y="6362700"/>
            <a:ext cx="1341439" cy="495300"/>
            <a:chOff x="0" y="0"/>
            <a:chExt cx="1341438" cy="495300"/>
          </a:xfrm>
        </p:grpSpPr>
        <p:pic>
          <p:nvPicPr>
            <p:cNvPr descr="image.png" id="188" name="Google Shape;188;p26"/>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89" name="Google Shape;189;p26"/>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90" name="Google Shape;190;p26"/>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191" name="Google Shape;191;p26"/>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Bridge-In</a:t>
            </a:r>
            <a:endParaRPr/>
          </a:p>
        </p:txBody>
      </p:sp>
      <p:sp>
        <p:nvSpPr>
          <p:cNvPr id="192" name="Google Shape;192;p26"/>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0" lvl="0" marL="0" rtl="0" algn="l">
              <a:spcBef>
                <a:spcPts val="2000"/>
              </a:spcBef>
              <a:spcAft>
                <a:spcPts val="0"/>
              </a:spcAft>
              <a:buSzPts val="1350"/>
              <a:buNone/>
            </a:pPr>
            <a:r>
              <a:t/>
            </a:r>
            <a:endParaRPr/>
          </a:p>
        </p:txBody>
      </p:sp>
      <p:sp>
        <p:nvSpPr>
          <p:cNvPr id="193" name="Google Shape;193;p26"/>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4" name="Shape 804"/>
        <p:cNvGrpSpPr/>
        <p:nvPr/>
      </p:nvGrpSpPr>
      <p:grpSpPr>
        <a:xfrm>
          <a:off x="0" y="0"/>
          <a:ext cx="0" cy="0"/>
          <a:chOff x="0" y="0"/>
          <a:chExt cx="0" cy="0"/>
        </a:xfrm>
      </p:grpSpPr>
      <p:pic>
        <p:nvPicPr>
          <p:cNvPr descr="picture.png" id="805" name="Google Shape;805;p71"/>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806" name="Google Shape;806;p71"/>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807" name="Google Shape;807;p71"/>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808" name="Google Shape;808;p71"/>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809" name="Google Shape;809;p71"/>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810" name="Google Shape;810;p71"/>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30</a:t>
            </a:r>
            <a:endParaRPr/>
          </a:p>
        </p:txBody>
      </p:sp>
      <p:sp>
        <p:nvSpPr>
          <p:cNvPr id="811" name="Google Shape;811;p71"/>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812" name="Google Shape;812;p71"/>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Memory aids</a:t>
            </a:r>
            <a:endParaRPr/>
          </a:p>
        </p:txBody>
      </p:sp>
      <p:sp>
        <p:nvSpPr>
          <p:cNvPr id="813" name="Google Shape;813;p71"/>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800"/>
              <a:buFont typeface="Verdana"/>
              <a:buChar char="•"/>
            </a:pPr>
            <a:r>
              <a:rPr lang="en-US" sz="2800"/>
              <a:t>SenseCam developed by Microsoft Research Labs</a:t>
            </a:r>
            <a:endParaRPr/>
          </a:p>
          <a:p>
            <a:pPr indent="-342900" lvl="0" marL="383540" rtl="0" algn="l">
              <a:lnSpc>
                <a:spcPct val="100000"/>
              </a:lnSpc>
              <a:spcBef>
                <a:spcPts val="700"/>
              </a:spcBef>
              <a:spcAft>
                <a:spcPts val="0"/>
              </a:spcAft>
              <a:buClr>
                <a:srgbClr val="0070C0"/>
              </a:buClr>
              <a:buSzPts val="2800"/>
              <a:buFont typeface="Verdana"/>
              <a:buChar char="•"/>
            </a:pPr>
            <a:r>
              <a:rPr lang="en-US" sz="2800"/>
              <a:t>a wearable device that intermittently takes photos without any user intervention while worn </a:t>
            </a:r>
            <a:endParaRPr/>
          </a:p>
          <a:p>
            <a:pPr indent="-342900" lvl="0" marL="383540" rtl="0" algn="l">
              <a:lnSpc>
                <a:spcPct val="100000"/>
              </a:lnSpc>
              <a:spcBef>
                <a:spcPts val="700"/>
              </a:spcBef>
              <a:spcAft>
                <a:spcPts val="0"/>
              </a:spcAft>
              <a:buClr>
                <a:srgbClr val="0070C0"/>
              </a:buClr>
              <a:buSzPts val="2800"/>
              <a:buFont typeface="Verdana"/>
              <a:buChar char="•"/>
            </a:pPr>
            <a:r>
              <a:rPr lang="en-US" sz="2800"/>
              <a:t>digital images taken are stored and revisited using special software</a:t>
            </a:r>
            <a:endParaRPr/>
          </a:p>
          <a:p>
            <a:pPr indent="-342900" lvl="0" marL="383540" rtl="0" algn="l">
              <a:lnSpc>
                <a:spcPct val="100000"/>
              </a:lnSpc>
              <a:spcBef>
                <a:spcPts val="700"/>
              </a:spcBef>
              <a:spcAft>
                <a:spcPts val="0"/>
              </a:spcAft>
              <a:buClr>
                <a:srgbClr val="0070C0"/>
              </a:buClr>
              <a:buSzPts val="2800"/>
              <a:buFont typeface="Verdana"/>
              <a:buChar char="•"/>
            </a:pPr>
            <a:r>
              <a:rPr lang="en-US" sz="2800"/>
              <a:t>Has been found to improve people’s memory, suffering from Alzheimers</a:t>
            </a:r>
            <a:endParaRPr/>
          </a:p>
        </p:txBody>
      </p:sp>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7" name="Shape 817"/>
        <p:cNvGrpSpPr/>
        <p:nvPr/>
      </p:nvGrpSpPr>
      <p:grpSpPr>
        <a:xfrm>
          <a:off x="0" y="0"/>
          <a:ext cx="0" cy="0"/>
          <a:chOff x="0" y="0"/>
          <a:chExt cx="0" cy="0"/>
        </a:xfrm>
      </p:grpSpPr>
      <p:pic>
        <p:nvPicPr>
          <p:cNvPr descr="picture.png" id="818" name="Google Shape;818;p72"/>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819" name="Google Shape;819;p72"/>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820" name="Google Shape;820;p72"/>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821" name="Google Shape;821;p72"/>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822" name="Google Shape;822;p72"/>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823" name="Google Shape;823;p72"/>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31</a:t>
            </a:r>
            <a:endParaRPr/>
          </a:p>
        </p:txBody>
      </p:sp>
      <p:sp>
        <p:nvSpPr>
          <p:cNvPr id="824" name="Google Shape;824;p72"/>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825" name="Google Shape;825;p72"/>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SenseCam</a:t>
            </a:r>
            <a:endParaRPr/>
          </a:p>
        </p:txBody>
      </p:sp>
      <p:sp>
        <p:nvSpPr>
          <p:cNvPr id="826" name="Google Shape;826;p72"/>
          <p:cNvSpPr txBox="1"/>
          <p:nvPr>
            <p:ph idx="1" type="body"/>
          </p:nvPr>
        </p:nvSpPr>
        <p:spPr>
          <a:xfrm>
            <a:off x="457200" y="1600200"/>
            <a:ext cx="8229600" cy="5257800"/>
          </a:xfrm>
          <a:prstGeom prst="rect">
            <a:avLst/>
          </a:prstGeom>
          <a:noFill/>
          <a:ln>
            <a:noFill/>
          </a:ln>
        </p:spPr>
        <p:txBody>
          <a:bodyPr anchorCtr="0" anchor="t" bIns="45700" lIns="45700" spcFirstLastPara="1" rIns="45700" wrap="square" tIns="457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827" name="Google Shape;827;p72"/>
          <p:cNvPicPr preferRelativeResize="0"/>
          <p:nvPr/>
        </p:nvPicPr>
        <p:blipFill rotWithShape="1">
          <a:blip r:embed="rId6">
            <a:alphaModFix/>
          </a:blip>
          <a:srcRect b="0" l="0" r="0" t="0"/>
          <a:stretch/>
        </p:blipFill>
        <p:spPr>
          <a:xfrm>
            <a:off x="1524000" y="2133600"/>
            <a:ext cx="2679700" cy="3568700"/>
          </a:xfrm>
          <a:prstGeom prst="rect">
            <a:avLst/>
          </a:prstGeom>
          <a:noFill/>
          <a:ln>
            <a:noFill/>
          </a:ln>
        </p:spPr>
      </p:pic>
      <p:pic>
        <p:nvPicPr>
          <p:cNvPr descr="image.png" id="828" name="Google Shape;828;p72"/>
          <p:cNvPicPr preferRelativeResize="0"/>
          <p:nvPr/>
        </p:nvPicPr>
        <p:blipFill rotWithShape="1">
          <a:blip r:embed="rId7">
            <a:alphaModFix/>
          </a:blip>
          <a:srcRect b="0" l="0" r="0" t="0"/>
          <a:stretch/>
        </p:blipFill>
        <p:spPr>
          <a:xfrm>
            <a:off x="4495800" y="2895600"/>
            <a:ext cx="3695700" cy="2768600"/>
          </a:xfrm>
          <a:prstGeom prst="rect">
            <a:avLst/>
          </a:prstGeom>
          <a:noFill/>
          <a:ln>
            <a:noFill/>
          </a:ln>
        </p:spPr>
      </p:pic>
    </p:spTree>
  </p:cSld>
  <p:clrMapOvr>
    <a:masterClrMapping/>
  </p:clrMapOvr>
  <p:transition spd="med">
    <p:fade/>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2" name="Shape 832"/>
        <p:cNvGrpSpPr/>
        <p:nvPr/>
      </p:nvGrpSpPr>
      <p:grpSpPr>
        <a:xfrm>
          <a:off x="0" y="0"/>
          <a:ext cx="0" cy="0"/>
          <a:chOff x="0" y="0"/>
          <a:chExt cx="0" cy="0"/>
        </a:xfrm>
      </p:grpSpPr>
      <p:pic>
        <p:nvPicPr>
          <p:cNvPr descr="picture.png" id="833" name="Google Shape;833;p73"/>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834" name="Google Shape;834;p73"/>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835" name="Google Shape;835;p73"/>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836" name="Google Shape;836;p73"/>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837" name="Google Shape;837;p73"/>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838" name="Google Shape;838;p73"/>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32</a:t>
            </a:r>
            <a:endParaRPr/>
          </a:p>
        </p:txBody>
      </p:sp>
      <p:sp>
        <p:nvSpPr>
          <p:cNvPr id="839" name="Google Shape;839;p73"/>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840" name="Google Shape;840;p73"/>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Design implications</a:t>
            </a:r>
            <a:endParaRPr/>
          </a:p>
        </p:txBody>
      </p:sp>
      <p:sp>
        <p:nvSpPr>
          <p:cNvPr id="841" name="Google Shape;841;p73"/>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Don’t overload users’ memories with complicated procedures for carrying out tasks</a:t>
            </a:r>
            <a:endParaRPr/>
          </a:p>
          <a:p>
            <a:pPr indent="-342900" lvl="0" marL="383540" rtl="0" algn="l">
              <a:lnSpc>
                <a:spcPct val="90000"/>
              </a:lnSpc>
              <a:spcBef>
                <a:spcPts val="700"/>
              </a:spcBef>
              <a:spcAft>
                <a:spcPts val="0"/>
              </a:spcAft>
              <a:buClr>
                <a:srgbClr val="0070C0"/>
              </a:buClr>
              <a:buSzPts val="2800"/>
              <a:buFont typeface="Verdana"/>
              <a:buChar char="•"/>
            </a:pPr>
            <a:r>
              <a:rPr lang="en-US" sz="2800"/>
              <a:t>Design interfaces that promote recognition rather than recall</a:t>
            </a:r>
            <a:endParaRPr/>
          </a:p>
          <a:p>
            <a:pPr indent="-342900" lvl="0" marL="383540" rtl="0" algn="l">
              <a:lnSpc>
                <a:spcPct val="90000"/>
              </a:lnSpc>
              <a:spcBef>
                <a:spcPts val="700"/>
              </a:spcBef>
              <a:spcAft>
                <a:spcPts val="0"/>
              </a:spcAft>
              <a:buClr>
                <a:srgbClr val="0070C0"/>
              </a:buClr>
              <a:buSzPts val="2800"/>
              <a:buFont typeface="Verdana"/>
              <a:buChar char="•"/>
            </a:pPr>
            <a:r>
              <a:rPr lang="en-US" sz="2800"/>
              <a:t>Provide users with various ways of encoding information to help them remember</a:t>
            </a:r>
            <a:endParaRPr/>
          </a:p>
          <a:p>
            <a:pPr indent="-285750" lvl="1" marL="782637" rtl="0" algn="l">
              <a:lnSpc>
                <a:spcPct val="90000"/>
              </a:lnSpc>
              <a:spcBef>
                <a:spcPts val="700"/>
              </a:spcBef>
              <a:spcAft>
                <a:spcPts val="0"/>
              </a:spcAft>
              <a:buClr>
                <a:srgbClr val="000000"/>
              </a:buClr>
              <a:buSzPts val="2400"/>
              <a:buChar char="○"/>
            </a:pPr>
            <a:r>
              <a:rPr lang="en-US" sz="2400"/>
              <a:t>e.g. categories, color, flagging, time stamping</a:t>
            </a:r>
            <a:endParaRPr/>
          </a:p>
        </p:txBody>
      </p:sp>
    </p:spTree>
  </p:cSld>
  <p:clrMapOvr>
    <a:masterClrMapping/>
  </p:clrMapOvr>
  <p:transition spd="med">
    <p:fade/>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5" name="Shape 845"/>
        <p:cNvGrpSpPr/>
        <p:nvPr/>
      </p:nvGrpSpPr>
      <p:grpSpPr>
        <a:xfrm>
          <a:off x="0" y="0"/>
          <a:ext cx="0" cy="0"/>
          <a:chOff x="0" y="0"/>
          <a:chExt cx="0" cy="0"/>
        </a:xfrm>
      </p:grpSpPr>
      <p:pic>
        <p:nvPicPr>
          <p:cNvPr descr="picture.png" id="846" name="Google Shape;846;p74"/>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847" name="Google Shape;847;p74"/>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848" name="Google Shape;848;p74"/>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849" name="Google Shape;849;p74"/>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850" name="Google Shape;850;p74"/>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851" name="Google Shape;851;p74"/>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33</a:t>
            </a:r>
            <a:endParaRPr/>
          </a:p>
        </p:txBody>
      </p:sp>
      <p:sp>
        <p:nvSpPr>
          <p:cNvPr id="852" name="Google Shape;852;p74"/>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853" name="Google Shape;853;p74"/>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Learning</a:t>
            </a:r>
            <a:endParaRPr/>
          </a:p>
        </p:txBody>
      </p:sp>
      <p:sp>
        <p:nvSpPr>
          <p:cNvPr id="854" name="Google Shape;854;p74"/>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How to learn to use a computer-based application </a:t>
            </a:r>
            <a:endParaRPr/>
          </a:p>
          <a:p>
            <a:pPr indent="-342900" lvl="0" marL="383540" rtl="0" algn="l">
              <a:lnSpc>
                <a:spcPct val="100000"/>
              </a:lnSpc>
              <a:spcBef>
                <a:spcPts val="70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Using a computer-based application to understand a given topic </a:t>
            </a:r>
            <a:endParaRPr/>
          </a:p>
          <a:p>
            <a:pPr indent="-342900" lvl="0" marL="383540" rtl="0" algn="l">
              <a:lnSpc>
                <a:spcPct val="100000"/>
              </a:lnSpc>
              <a:spcBef>
                <a:spcPts val="70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People find it hard to learn by following instructions in a manual</a:t>
            </a:r>
            <a:endParaRPr/>
          </a:p>
          <a:p>
            <a:pPr indent="-228600" lvl="2" marL="1182687" rtl="0" algn="l">
              <a:lnSpc>
                <a:spcPct val="100000"/>
              </a:lnSpc>
              <a:spcBef>
                <a:spcPts val="600"/>
              </a:spcBef>
              <a:spcAft>
                <a:spcPts val="0"/>
              </a:spcAft>
              <a:buClr>
                <a:srgbClr val="000000"/>
              </a:buClr>
              <a:buSzPts val="2400"/>
              <a:buChar char="■"/>
            </a:pPr>
            <a:r>
              <a:rPr lang="en-US" sz="2400">
                <a:latin typeface="Verdana"/>
                <a:ea typeface="Verdana"/>
                <a:cs typeface="Verdana"/>
                <a:sym typeface="Verdana"/>
              </a:rPr>
              <a:t>prefer to learn by doing</a:t>
            </a:r>
            <a:endParaRP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8" name="Shape 858"/>
        <p:cNvGrpSpPr/>
        <p:nvPr/>
      </p:nvGrpSpPr>
      <p:grpSpPr>
        <a:xfrm>
          <a:off x="0" y="0"/>
          <a:ext cx="0" cy="0"/>
          <a:chOff x="0" y="0"/>
          <a:chExt cx="0" cy="0"/>
        </a:xfrm>
      </p:grpSpPr>
      <p:pic>
        <p:nvPicPr>
          <p:cNvPr descr="picture.png" id="859" name="Google Shape;859;p75"/>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860" name="Google Shape;860;p75"/>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861" name="Google Shape;861;p75"/>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862" name="Google Shape;862;p75"/>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863" name="Google Shape;863;p75"/>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864" name="Google Shape;864;p75"/>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34</a:t>
            </a:r>
            <a:endParaRPr/>
          </a:p>
        </p:txBody>
      </p:sp>
      <p:sp>
        <p:nvSpPr>
          <p:cNvPr id="865" name="Google Shape;865;p75"/>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866" name="Google Shape;866;p75"/>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Design implications</a:t>
            </a:r>
            <a:endParaRPr/>
          </a:p>
        </p:txBody>
      </p:sp>
      <p:sp>
        <p:nvSpPr>
          <p:cNvPr id="867" name="Google Shape;867;p75"/>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Speech-based menus and instructions should be short </a:t>
            </a:r>
            <a:endParaRPr/>
          </a:p>
          <a:p>
            <a:pPr indent="-342900" lvl="0" marL="383540" rtl="0" algn="l">
              <a:lnSpc>
                <a:spcPct val="100000"/>
              </a:lnSpc>
              <a:spcBef>
                <a:spcPts val="70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Accentuate the intonation of artificially generated speech voices</a:t>
            </a:r>
            <a:endParaRPr/>
          </a:p>
          <a:p>
            <a:pPr indent="-285750" lvl="1" marL="782637" rtl="0" algn="l">
              <a:lnSpc>
                <a:spcPct val="100000"/>
              </a:lnSpc>
              <a:spcBef>
                <a:spcPts val="700"/>
              </a:spcBef>
              <a:spcAft>
                <a:spcPts val="0"/>
              </a:spcAft>
              <a:buClr>
                <a:srgbClr val="000000"/>
              </a:buClr>
              <a:buSzPts val="2800"/>
              <a:buChar char="○"/>
            </a:pPr>
            <a:r>
              <a:rPr lang="en-US" sz="2800">
                <a:latin typeface="Verdana"/>
                <a:ea typeface="Verdana"/>
                <a:cs typeface="Verdana"/>
                <a:sym typeface="Verdana"/>
              </a:rPr>
              <a:t>they are harder to understand than human voices</a:t>
            </a:r>
            <a:endParaRPr/>
          </a:p>
          <a:p>
            <a:pPr indent="-342900" lvl="0" marL="383540" rtl="0" algn="l">
              <a:lnSpc>
                <a:spcPct val="100000"/>
              </a:lnSpc>
              <a:spcBef>
                <a:spcPts val="70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Provide opportunities for making text large on a screen</a:t>
            </a:r>
            <a:endParaRP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71" name="Shape 871"/>
        <p:cNvGrpSpPr/>
        <p:nvPr/>
      </p:nvGrpSpPr>
      <p:grpSpPr>
        <a:xfrm>
          <a:off x="0" y="0"/>
          <a:ext cx="0" cy="0"/>
          <a:chOff x="0" y="0"/>
          <a:chExt cx="0" cy="0"/>
        </a:xfrm>
      </p:grpSpPr>
      <p:pic>
        <p:nvPicPr>
          <p:cNvPr descr="picture.png" id="872" name="Google Shape;872;p76"/>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873" name="Google Shape;873;p76"/>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874" name="Google Shape;874;p76"/>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875" name="Google Shape;875;p76"/>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876" name="Google Shape;876;p76"/>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877" name="Google Shape;877;p76"/>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35</a:t>
            </a:r>
            <a:endParaRPr/>
          </a:p>
        </p:txBody>
      </p:sp>
      <p:sp>
        <p:nvSpPr>
          <p:cNvPr id="878" name="Google Shape;878;p76"/>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879" name="Google Shape;879;p76"/>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Reading, speaking, and listening </a:t>
            </a:r>
            <a:endParaRPr/>
          </a:p>
        </p:txBody>
      </p:sp>
      <p:sp>
        <p:nvSpPr>
          <p:cNvPr id="880" name="Google Shape;880;p76"/>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800"/>
              <a:buFont typeface="Verdana"/>
              <a:buChar char="•"/>
            </a:pPr>
            <a:r>
              <a:rPr lang="en-US" sz="2800"/>
              <a:t>The ease with which people can read, listen, or speak differs</a:t>
            </a:r>
            <a:endParaRPr/>
          </a:p>
          <a:p>
            <a:pPr indent="-285750" lvl="1" marL="782637" rtl="0" algn="l">
              <a:lnSpc>
                <a:spcPct val="100000"/>
              </a:lnSpc>
              <a:spcBef>
                <a:spcPts val="700"/>
              </a:spcBef>
              <a:spcAft>
                <a:spcPts val="0"/>
              </a:spcAft>
              <a:buClr>
                <a:srgbClr val="000000"/>
              </a:buClr>
              <a:buSzPts val="2400"/>
              <a:buChar char="○"/>
            </a:pPr>
            <a:r>
              <a:rPr lang="en-US" sz="2400"/>
              <a:t>Many prefer listening to reading</a:t>
            </a:r>
            <a:endParaRPr/>
          </a:p>
          <a:p>
            <a:pPr indent="-285750" lvl="1" marL="782637" rtl="0" algn="l">
              <a:lnSpc>
                <a:spcPct val="100000"/>
              </a:lnSpc>
              <a:spcBef>
                <a:spcPts val="700"/>
              </a:spcBef>
              <a:spcAft>
                <a:spcPts val="0"/>
              </a:spcAft>
              <a:buClr>
                <a:srgbClr val="000000"/>
              </a:buClr>
              <a:buSzPts val="2400"/>
              <a:buChar char="○"/>
            </a:pPr>
            <a:r>
              <a:rPr lang="en-US" sz="2400"/>
              <a:t>Reading can be quicker than speaking or listening</a:t>
            </a:r>
            <a:endParaRPr/>
          </a:p>
          <a:p>
            <a:pPr indent="-285750" lvl="1" marL="782637" rtl="0" algn="l">
              <a:lnSpc>
                <a:spcPct val="100000"/>
              </a:lnSpc>
              <a:spcBef>
                <a:spcPts val="700"/>
              </a:spcBef>
              <a:spcAft>
                <a:spcPts val="0"/>
              </a:spcAft>
              <a:buClr>
                <a:srgbClr val="000000"/>
              </a:buClr>
              <a:buSzPts val="2400"/>
              <a:buChar char="○"/>
            </a:pPr>
            <a:r>
              <a:rPr lang="en-US" sz="2400"/>
              <a:t>Listening requires less cognitive effort than reading or speaking </a:t>
            </a:r>
            <a:endParaRPr/>
          </a:p>
          <a:p>
            <a:pPr indent="-285750" lvl="1" marL="782637" rtl="0" algn="l">
              <a:lnSpc>
                <a:spcPct val="100000"/>
              </a:lnSpc>
              <a:spcBef>
                <a:spcPts val="700"/>
              </a:spcBef>
              <a:spcAft>
                <a:spcPts val="0"/>
              </a:spcAft>
              <a:buClr>
                <a:srgbClr val="000000"/>
              </a:buClr>
              <a:buSzPts val="2400"/>
              <a:buChar char="○"/>
            </a:pPr>
            <a:r>
              <a:rPr lang="en-US" sz="2400"/>
              <a:t>Dyslexics have difficulties understanding and recognizing written words </a:t>
            </a:r>
            <a:endParaRP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4" name="Shape 884"/>
        <p:cNvGrpSpPr/>
        <p:nvPr/>
      </p:nvGrpSpPr>
      <p:grpSpPr>
        <a:xfrm>
          <a:off x="0" y="0"/>
          <a:ext cx="0" cy="0"/>
          <a:chOff x="0" y="0"/>
          <a:chExt cx="0" cy="0"/>
        </a:xfrm>
      </p:grpSpPr>
      <p:pic>
        <p:nvPicPr>
          <p:cNvPr descr="picture.png" id="885" name="Google Shape;885;p77"/>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886" name="Google Shape;886;p77"/>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887" name="Google Shape;887;p77"/>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888" name="Google Shape;888;p77"/>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889" name="Google Shape;889;p77"/>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890" name="Google Shape;890;p77"/>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36</a:t>
            </a:r>
            <a:endParaRPr/>
          </a:p>
        </p:txBody>
      </p:sp>
      <p:sp>
        <p:nvSpPr>
          <p:cNvPr id="891" name="Google Shape;891;p77"/>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892" name="Google Shape;892;p77"/>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Applications</a:t>
            </a:r>
            <a:endParaRPr/>
          </a:p>
        </p:txBody>
      </p:sp>
      <p:sp>
        <p:nvSpPr>
          <p:cNvPr id="893" name="Google Shape;893;p77"/>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Speech-recognition systems allow users to interact with them by using spoken commands </a:t>
            </a:r>
            <a:endParaRPr/>
          </a:p>
          <a:p>
            <a:pPr indent="-285750" lvl="1" marL="782637" rtl="0" algn="l">
              <a:lnSpc>
                <a:spcPct val="100000"/>
              </a:lnSpc>
              <a:spcBef>
                <a:spcPts val="700"/>
              </a:spcBef>
              <a:spcAft>
                <a:spcPts val="0"/>
              </a:spcAft>
              <a:buClr>
                <a:srgbClr val="000000"/>
              </a:buClr>
              <a:buSzPts val="2000"/>
              <a:buChar char="○"/>
            </a:pPr>
            <a:r>
              <a:rPr lang="en-US" sz="2000"/>
              <a:t>e.g. Google Voice Search app</a:t>
            </a:r>
            <a:endParaRPr/>
          </a:p>
          <a:p>
            <a:pPr indent="-342900" lvl="0" marL="383540" rtl="0" algn="l">
              <a:lnSpc>
                <a:spcPct val="100000"/>
              </a:lnSpc>
              <a:spcBef>
                <a:spcPts val="700"/>
              </a:spcBef>
              <a:spcAft>
                <a:spcPts val="0"/>
              </a:spcAft>
              <a:buClr>
                <a:srgbClr val="0070C0"/>
              </a:buClr>
              <a:buSzPts val="2400"/>
              <a:buFont typeface="Verdana"/>
              <a:buChar char="•"/>
            </a:pPr>
            <a:r>
              <a:rPr lang="en-US" sz="2400"/>
              <a:t>Speech-output systems use artificially generated speech </a:t>
            </a:r>
            <a:endParaRPr/>
          </a:p>
          <a:p>
            <a:pPr indent="-342900" lvl="0" marL="383540" rtl="0" algn="l">
              <a:lnSpc>
                <a:spcPct val="100000"/>
              </a:lnSpc>
              <a:spcBef>
                <a:spcPts val="700"/>
              </a:spcBef>
              <a:spcAft>
                <a:spcPts val="0"/>
              </a:spcAft>
              <a:buClr>
                <a:srgbClr val="0070C0"/>
              </a:buClr>
              <a:buSzPts val="2400"/>
              <a:buFont typeface="Verdana"/>
              <a:buChar char="•"/>
            </a:pPr>
            <a:r>
              <a:rPr lang="en-US" sz="2400"/>
              <a:t>e.g. written-text-to-speech systems for the blind</a:t>
            </a:r>
            <a:endParaRPr/>
          </a:p>
          <a:p>
            <a:pPr indent="-342900" lvl="0" marL="383540" rtl="0" algn="l">
              <a:lnSpc>
                <a:spcPct val="100000"/>
              </a:lnSpc>
              <a:spcBef>
                <a:spcPts val="700"/>
              </a:spcBef>
              <a:spcAft>
                <a:spcPts val="0"/>
              </a:spcAft>
              <a:buClr>
                <a:srgbClr val="0070C0"/>
              </a:buClr>
              <a:buSzPts val="2400"/>
              <a:buFont typeface="Verdana"/>
              <a:buChar char="•"/>
            </a:pPr>
            <a:r>
              <a:rPr lang="en-US" sz="2400"/>
              <a:t>Natural-language systems enable users to type in questions and give text-based responses </a:t>
            </a:r>
            <a:endParaRPr/>
          </a:p>
          <a:p>
            <a:pPr indent="-285750" lvl="1" marL="782637" rtl="0" algn="l">
              <a:lnSpc>
                <a:spcPct val="100000"/>
              </a:lnSpc>
              <a:spcBef>
                <a:spcPts val="700"/>
              </a:spcBef>
              <a:spcAft>
                <a:spcPts val="0"/>
              </a:spcAft>
              <a:buClr>
                <a:srgbClr val="000000"/>
              </a:buClr>
              <a:buSzPts val="2000"/>
              <a:buChar char="○"/>
            </a:pPr>
            <a:r>
              <a:rPr lang="en-US" sz="2000"/>
              <a:t>e.g. Ask search engine </a:t>
            </a:r>
            <a:endParaRP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97" name="Shape 897"/>
        <p:cNvGrpSpPr/>
        <p:nvPr/>
      </p:nvGrpSpPr>
      <p:grpSpPr>
        <a:xfrm>
          <a:off x="0" y="0"/>
          <a:ext cx="0" cy="0"/>
          <a:chOff x="0" y="0"/>
          <a:chExt cx="0" cy="0"/>
        </a:xfrm>
      </p:grpSpPr>
      <p:pic>
        <p:nvPicPr>
          <p:cNvPr descr="picture.png" id="898" name="Google Shape;898;p78"/>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899" name="Google Shape;899;p78"/>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900" name="Google Shape;900;p78"/>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901" name="Google Shape;901;p78"/>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902" name="Google Shape;902;p78"/>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903" name="Google Shape;903;p78"/>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37</a:t>
            </a:r>
            <a:endParaRPr/>
          </a:p>
        </p:txBody>
      </p:sp>
      <p:sp>
        <p:nvSpPr>
          <p:cNvPr id="904" name="Google Shape;904;p78"/>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905" name="Google Shape;905;p78"/>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Design implications</a:t>
            </a:r>
            <a:endParaRPr/>
          </a:p>
        </p:txBody>
      </p:sp>
      <p:sp>
        <p:nvSpPr>
          <p:cNvPr id="906" name="Google Shape;906;p78"/>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Design interfaces that encourage exploration</a:t>
            </a:r>
            <a:endParaRPr/>
          </a:p>
          <a:p>
            <a:pPr indent="-342900" lvl="0" marL="383540" rtl="0" algn="l">
              <a:lnSpc>
                <a:spcPct val="100000"/>
              </a:lnSpc>
              <a:spcBef>
                <a:spcPts val="70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Design interfaces that constrain and guide learners </a:t>
            </a:r>
            <a:endParaRPr/>
          </a:p>
          <a:p>
            <a:pPr indent="-342900" lvl="0" marL="383540" rtl="0" algn="l">
              <a:lnSpc>
                <a:spcPct val="100000"/>
              </a:lnSpc>
              <a:spcBef>
                <a:spcPts val="70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Dynamically linking concepts and representations can facilitate the learning of complex material</a:t>
            </a:r>
            <a:endParaRP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10" name="Shape 910"/>
        <p:cNvGrpSpPr/>
        <p:nvPr/>
      </p:nvGrpSpPr>
      <p:grpSpPr>
        <a:xfrm>
          <a:off x="0" y="0"/>
          <a:ext cx="0" cy="0"/>
          <a:chOff x="0" y="0"/>
          <a:chExt cx="0" cy="0"/>
        </a:xfrm>
      </p:grpSpPr>
      <p:pic>
        <p:nvPicPr>
          <p:cNvPr descr="picture.png" id="911" name="Google Shape;911;p79"/>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912" name="Google Shape;912;p79"/>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913" name="Google Shape;913;p79"/>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914" name="Google Shape;914;p79"/>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915" name="Google Shape;915;p79"/>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916" name="Google Shape;916;p79"/>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38</a:t>
            </a:r>
            <a:endParaRPr/>
          </a:p>
        </p:txBody>
      </p:sp>
      <p:sp>
        <p:nvSpPr>
          <p:cNvPr id="917" name="Google Shape;917;p79"/>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918" name="Google Shape;918;p79"/>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3600"/>
              <a:buFont typeface="Verdana"/>
              <a:buNone/>
            </a:pPr>
            <a:r>
              <a:rPr lang="en-US" sz="3600"/>
              <a:t>Problem-solving, planning, reasoning and decision-making </a:t>
            </a:r>
            <a:br>
              <a:rPr lang="en-US" sz="3600"/>
            </a:br>
            <a:endParaRPr/>
          </a:p>
        </p:txBody>
      </p:sp>
      <p:sp>
        <p:nvSpPr>
          <p:cNvPr id="919" name="Google Shape;919;p79"/>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All involves reflective cognition</a:t>
            </a:r>
            <a:endParaRPr/>
          </a:p>
          <a:p>
            <a:pPr indent="-285750" lvl="1" marL="782637" rtl="0" algn="l">
              <a:lnSpc>
                <a:spcPct val="100000"/>
              </a:lnSpc>
              <a:spcBef>
                <a:spcPts val="700"/>
              </a:spcBef>
              <a:spcAft>
                <a:spcPts val="0"/>
              </a:spcAft>
              <a:buClr>
                <a:srgbClr val="000000"/>
              </a:buClr>
              <a:buSzPts val="2400"/>
              <a:buChar char="○"/>
            </a:pPr>
            <a:r>
              <a:rPr lang="en-US" sz="2400"/>
              <a:t>e.g. thinking about what to do, what the options are, and the consequences </a:t>
            </a:r>
            <a:endParaRPr/>
          </a:p>
          <a:p>
            <a:pPr indent="-342900" lvl="0" marL="383540" rtl="0" algn="l">
              <a:lnSpc>
                <a:spcPct val="100000"/>
              </a:lnSpc>
              <a:spcBef>
                <a:spcPts val="700"/>
              </a:spcBef>
              <a:spcAft>
                <a:spcPts val="0"/>
              </a:spcAft>
              <a:buClr>
                <a:srgbClr val="0070C0"/>
              </a:buClr>
              <a:buSzPts val="2400"/>
              <a:buFont typeface="Verdana"/>
              <a:buChar char="•"/>
            </a:pPr>
            <a:r>
              <a:rPr lang="en-US" sz="2400"/>
              <a:t>Often involves conscious processes, discussion with others (or oneself), and the use of artifacts </a:t>
            </a:r>
            <a:endParaRPr/>
          </a:p>
          <a:p>
            <a:pPr indent="-285750" lvl="1" marL="782637" rtl="0" algn="l">
              <a:lnSpc>
                <a:spcPct val="100000"/>
              </a:lnSpc>
              <a:spcBef>
                <a:spcPts val="700"/>
              </a:spcBef>
              <a:spcAft>
                <a:spcPts val="0"/>
              </a:spcAft>
              <a:buClr>
                <a:srgbClr val="000000"/>
              </a:buClr>
              <a:buSzPts val="2400"/>
              <a:buChar char="○"/>
            </a:pPr>
            <a:r>
              <a:rPr lang="en-US" sz="2400"/>
              <a:t>e.g. maps, books, pen and paper  </a:t>
            </a:r>
            <a:endParaRPr/>
          </a:p>
          <a:p>
            <a:pPr indent="-342900" lvl="0" marL="383540" rtl="0" algn="l">
              <a:lnSpc>
                <a:spcPct val="100000"/>
              </a:lnSpc>
              <a:spcBef>
                <a:spcPts val="700"/>
              </a:spcBef>
              <a:spcAft>
                <a:spcPts val="0"/>
              </a:spcAft>
              <a:buClr>
                <a:srgbClr val="0070C0"/>
              </a:buClr>
              <a:buSzPts val="2400"/>
              <a:buFont typeface="Verdana"/>
              <a:buChar char="•"/>
            </a:pPr>
            <a:r>
              <a:rPr lang="en-US" sz="2400"/>
              <a:t>May involve working through different scenarios and deciding which is best option</a:t>
            </a:r>
            <a:endParaRPr/>
          </a:p>
        </p:txBody>
      </p:sp>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23" name="Shape 923"/>
        <p:cNvGrpSpPr/>
        <p:nvPr/>
      </p:nvGrpSpPr>
      <p:grpSpPr>
        <a:xfrm>
          <a:off x="0" y="0"/>
          <a:ext cx="0" cy="0"/>
          <a:chOff x="0" y="0"/>
          <a:chExt cx="0" cy="0"/>
        </a:xfrm>
      </p:grpSpPr>
      <p:pic>
        <p:nvPicPr>
          <p:cNvPr descr="picture.png" id="924" name="Google Shape;924;p80"/>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925" name="Google Shape;925;p80"/>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926" name="Google Shape;926;p80"/>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927" name="Google Shape;927;p80"/>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928" name="Google Shape;928;p80"/>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929" name="Google Shape;929;p80"/>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39</a:t>
            </a:r>
            <a:endParaRPr/>
          </a:p>
        </p:txBody>
      </p:sp>
      <p:sp>
        <p:nvSpPr>
          <p:cNvPr id="930" name="Google Shape;930;p80"/>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931" name="Google Shape;931;p80"/>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Design implications</a:t>
            </a:r>
            <a:endParaRPr/>
          </a:p>
        </p:txBody>
      </p:sp>
      <p:sp>
        <p:nvSpPr>
          <p:cNvPr id="932" name="Google Shape;932;p80"/>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Provide additional information/functions for users who wish to understand more about how to carry out an activity more effectively</a:t>
            </a:r>
            <a:endParaRPr/>
          </a:p>
          <a:p>
            <a:pPr indent="-190500" lvl="0" marL="383540" rtl="0" algn="l">
              <a:lnSpc>
                <a:spcPct val="100000"/>
              </a:lnSpc>
              <a:spcBef>
                <a:spcPts val="700"/>
              </a:spcBef>
              <a:spcAft>
                <a:spcPts val="0"/>
              </a:spcAft>
              <a:buClr>
                <a:srgbClr val="0070C0"/>
              </a:buClr>
              <a:buSzPts val="2400"/>
              <a:buFont typeface="Verdana"/>
              <a:buNone/>
            </a:pPr>
            <a:r>
              <a:t/>
            </a:r>
            <a:endParaRPr sz="2400"/>
          </a:p>
          <a:p>
            <a:pPr indent="-342900" lvl="0" marL="383540" rtl="0" algn="l">
              <a:lnSpc>
                <a:spcPct val="100000"/>
              </a:lnSpc>
              <a:spcBef>
                <a:spcPts val="700"/>
              </a:spcBef>
              <a:spcAft>
                <a:spcPts val="0"/>
              </a:spcAft>
              <a:buClr>
                <a:srgbClr val="0070C0"/>
              </a:buClr>
              <a:buSzPts val="2400"/>
              <a:buFont typeface="Verdana"/>
              <a:buChar char="•"/>
            </a:pPr>
            <a:r>
              <a:rPr lang="en-US" sz="2400"/>
              <a:t>Use simple computational aids to support rapid decision-making and planning for users on the move</a:t>
            </a:r>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grpSp>
        <p:nvGrpSpPr>
          <p:cNvPr id="198" name="Google Shape;198;p27"/>
          <p:cNvGrpSpPr/>
          <p:nvPr/>
        </p:nvGrpSpPr>
        <p:grpSpPr>
          <a:xfrm>
            <a:off x="12700" y="6362700"/>
            <a:ext cx="1341439" cy="495300"/>
            <a:chOff x="0" y="0"/>
            <a:chExt cx="1341438" cy="495300"/>
          </a:xfrm>
        </p:grpSpPr>
        <p:pic>
          <p:nvPicPr>
            <p:cNvPr descr="image.png" id="199" name="Google Shape;199;p27"/>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200" name="Google Shape;200;p27"/>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01" name="Google Shape;201;p27"/>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202" name="Google Shape;202;p27"/>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Pre-Test</a:t>
            </a:r>
            <a:endParaRPr/>
          </a:p>
        </p:txBody>
      </p:sp>
      <p:sp>
        <p:nvSpPr>
          <p:cNvPr id="203" name="Google Shape;203;p27"/>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204" name="Google Shape;204;p27"/>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pic>
        <p:nvPicPr>
          <p:cNvPr descr="picture.png" id="937" name="Google Shape;937;p81"/>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938" name="Google Shape;938;p81"/>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939" name="Google Shape;939;p81"/>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940" name="Google Shape;940;p81"/>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941" name="Google Shape;941;p81"/>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942" name="Google Shape;942;p81"/>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40</a:t>
            </a:r>
            <a:endParaRPr/>
          </a:p>
        </p:txBody>
      </p:sp>
      <p:sp>
        <p:nvSpPr>
          <p:cNvPr id="943" name="Google Shape;943;p81"/>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944" name="Google Shape;944;p81"/>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Mental models</a:t>
            </a:r>
            <a:endParaRPr/>
          </a:p>
        </p:txBody>
      </p:sp>
      <p:sp>
        <p:nvSpPr>
          <p:cNvPr id="945" name="Google Shape;945;p81"/>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Users develop an understanding of a system through learning about and using it</a:t>
            </a:r>
            <a:endParaRPr/>
          </a:p>
          <a:p>
            <a:pPr indent="-190500" lvl="0" marL="383540" rtl="0" algn="l">
              <a:lnSpc>
                <a:spcPct val="100000"/>
              </a:lnSpc>
              <a:spcBef>
                <a:spcPts val="700"/>
              </a:spcBef>
              <a:spcAft>
                <a:spcPts val="0"/>
              </a:spcAft>
              <a:buClr>
                <a:srgbClr val="0070C0"/>
              </a:buClr>
              <a:buSzPts val="2400"/>
              <a:buFont typeface="Verdana"/>
              <a:buNone/>
            </a:pPr>
            <a:r>
              <a:t/>
            </a:r>
            <a:endParaRPr sz="2400"/>
          </a:p>
          <a:p>
            <a:pPr indent="-342900" lvl="0" marL="383540" rtl="0" algn="l">
              <a:lnSpc>
                <a:spcPct val="100000"/>
              </a:lnSpc>
              <a:spcBef>
                <a:spcPts val="700"/>
              </a:spcBef>
              <a:spcAft>
                <a:spcPts val="0"/>
              </a:spcAft>
              <a:buClr>
                <a:srgbClr val="0070C0"/>
              </a:buClr>
              <a:buSzPts val="2400"/>
              <a:buFont typeface="Verdana"/>
              <a:buChar char="•"/>
            </a:pPr>
            <a:r>
              <a:rPr lang="en-US" sz="2400"/>
              <a:t>Knowledge is sometimes described as a mental model:</a:t>
            </a:r>
            <a:endParaRPr/>
          </a:p>
          <a:p>
            <a:pPr indent="-285750" lvl="1" marL="782637" rtl="0" algn="l">
              <a:lnSpc>
                <a:spcPct val="100000"/>
              </a:lnSpc>
              <a:spcBef>
                <a:spcPts val="700"/>
              </a:spcBef>
              <a:spcAft>
                <a:spcPts val="0"/>
              </a:spcAft>
              <a:buClr>
                <a:srgbClr val="000000"/>
              </a:buClr>
              <a:buSzPts val="2000"/>
              <a:buChar char="○"/>
            </a:pPr>
            <a:r>
              <a:rPr lang="en-US" sz="2000"/>
              <a:t>How to use the system (what to do next)</a:t>
            </a:r>
            <a:endParaRPr/>
          </a:p>
          <a:p>
            <a:pPr indent="-285750" lvl="1" marL="782637" rtl="0" algn="l">
              <a:lnSpc>
                <a:spcPct val="100000"/>
              </a:lnSpc>
              <a:spcBef>
                <a:spcPts val="700"/>
              </a:spcBef>
              <a:spcAft>
                <a:spcPts val="0"/>
              </a:spcAft>
              <a:buClr>
                <a:srgbClr val="000000"/>
              </a:buClr>
              <a:buSzPts val="2000"/>
              <a:buChar char="○"/>
            </a:pPr>
            <a:r>
              <a:rPr lang="en-US" sz="2000"/>
              <a:t>What to do with unfamiliar systems or unexpected situations (how the system works)</a:t>
            </a:r>
            <a:endParaRPr/>
          </a:p>
          <a:p>
            <a:pPr indent="-158750" lvl="1" marL="782637" rtl="0" algn="l">
              <a:lnSpc>
                <a:spcPct val="100000"/>
              </a:lnSpc>
              <a:spcBef>
                <a:spcPts val="700"/>
              </a:spcBef>
              <a:spcAft>
                <a:spcPts val="0"/>
              </a:spcAft>
              <a:buClr>
                <a:srgbClr val="000000"/>
              </a:buClr>
              <a:buSzPts val="2000"/>
              <a:buNone/>
            </a:pPr>
            <a:r>
              <a:t/>
            </a:r>
            <a:endParaRPr sz="2000"/>
          </a:p>
          <a:p>
            <a:pPr indent="-342900" lvl="0" marL="383540" rtl="0" algn="l">
              <a:lnSpc>
                <a:spcPct val="100000"/>
              </a:lnSpc>
              <a:spcBef>
                <a:spcPts val="700"/>
              </a:spcBef>
              <a:spcAft>
                <a:spcPts val="0"/>
              </a:spcAft>
              <a:buClr>
                <a:srgbClr val="0070C0"/>
              </a:buClr>
              <a:buSzPts val="2400"/>
              <a:buFont typeface="Verdana"/>
              <a:buChar char="•"/>
            </a:pPr>
            <a:r>
              <a:rPr lang="en-US" sz="2400"/>
              <a:t>People make inferences using mental models of how to carry out tasks</a:t>
            </a:r>
            <a:endParaRPr/>
          </a:p>
        </p:txBody>
      </p:sp>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pic>
        <p:nvPicPr>
          <p:cNvPr descr="picture.png" id="950" name="Google Shape;950;p82"/>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951" name="Google Shape;951;p82"/>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952" name="Google Shape;952;p82"/>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953" name="Google Shape;953;p82"/>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954" name="Google Shape;954;p82"/>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955" name="Google Shape;955;p82"/>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41</a:t>
            </a:r>
            <a:endParaRPr/>
          </a:p>
        </p:txBody>
      </p:sp>
      <p:sp>
        <p:nvSpPr>
          <p:cNvPr id="956" name="Google Shape;956;p82"/>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957" name="Google Shape;957;p82"/>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Mental models</a:t>
            </a:r>
            <a:endParaRPr/>
          </a:p>
        </p:txBody>
      </p:sp>
      <p:sp>
        <p:nvSpPr>
          <p:cNvPr id="958" name="Google Shape;958;p82"/>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Craik (1943) described mental models as:</a:t>
            </a:r>
            <a:endParaRPr/>
          </a:p>
          <a:p>
            <a:pPr indent="-285750" lvl="1" marL="782637" rtl="0" algn="l">
              <a:lnSpc>
                <a:spcPct val="90000"/>
              </a:lnSpc>
              <a:spcBef>
                <a:spcPts val="700"/>
              </a:spcBef>
              <a:spcAft>
                <a:spcPts val="0"/>
              </a:spcAft>
              <a:buClr>
                <a:srgbClr val="000000"/>
              </a:buClr>
              <a:buSzPts val="2400"/>
              <a:buChar char="○"/>
            </a:pPr>
            <a:r>
              <a:rPr lang="en-US" sz="2400"/>
              <a:t> internal constructions of some aspect of the external world enabling predictions to be made</a:t>
            </a:r>
            <a:endParaRPr/>
          </a:p>
          <a:p>
            <a:pPr indent="-190500" lvl="0" marL="383540" rtl="0" algn="l">
              <a:lnSpc>
                <a:spcPct val="90000"/>
              </a:lnSpc>
              <a:spcBef>
                <a:spcPts val="700"/>
              </a:spcBef>
              <a:spcAft>
                <a:spcPts val="0"/>
              </a:spcAft>
              <a:buClr>
                <a:srgbClr val="0070C0"/>
              </a:buClr>
              <a:buSzPts val="2400"/>
              <a:buFont typeface="Verdana"/>
              <a:buNone/>
            </a:pPr>
            <a:r>
              <a:t/>
            </a:r>
            <a:endParaRPr sz="2400"/>
          </a:p>
          <a:p>
            <a:pPr indent="-342900" lvl="0" marL="383540" rtl="0" algn="l">
              <a:lnSpc>
                <a:spcPct val="90000"/>
              </a:lnSpc>
              <a:spcBef>
                <a:spcPts val="700"/>
              </a:spcBef>
              <a:spcAft>
                <a:spcPts val="0"/>
              </a:spcAft>
              <a:buClr>
                <a:srgbClr val="0070C0"/>
              </a:buClr>
              <a:buSzPts val="2800"/>
              <a:buFont typeface="Verdana"/>
              <a:buChar char="•"/>
            </a:pPr>
            <a:r>
              <a:rPr lang="en-US" sz="2800"/>
              <a:t>Involves unconscious and conscious processes</a:t>
            </a:r>
            <a:endParaRPr/>
          </a:p>
          <a:p>
            <a:pPr indent="-285750" lvl="1" marL="782637" rtl="0" algn="l">
              <a:lnSpc>
                <a:spcPct val="90000"/>
              </a:lnSpc>
              <a:spcBef>
                <a:spcPts val="700"/>
              </a:spcBef>
              <a:spcAft>
                <a:spcPts val="0"/>
              </a:spcAft>
              <a:buClr>
                <a:srgbClr val="000000"/>
              </a:buClr>
              <a:buSzPts val="2400"/>
              <a:buChar char="○"/>
            </a:pPr>
            <a:r>
              <a:rPr lang="en-US" sz="2400"/>
              <a:t>images and analogies are activated</a:t>
            </a:r>
            <a:endParaRPr/>
          </a:p>
          <a:p>
            <a:pPr indent="-190500" lvl="0" marL="383540" rtl="0" algn="l">
              <a:lnSpc>
                <a:spcPct val="90000"/>
              </a:lnSpc>
              <a:spcBef>
                <a:spcPts val="700"/>
              </a:spcBef>
              <a:spcAft>
                <a:spcPts val="0"/>
              </a:spcAft>
              <a:buClr>
                <a:srgbClr val="0070C0"/>
              </a:buClr>
              <a:buSzPts val="2400"/>
              <a:buFont typeface="Verdana"/>
              <a:buNone/>
            </a:pPr>
            <a:r>
              <a:t/>
            </a:r>
            <a:endParaRPr sz="2400"/>
          </a:p>
          <a:p>
            <a:pPr indent="-342900" lvl="0" marL="383540" rtl="0" algn="l">
              <a:lnSpc>
                <a:spcPct val="90000"/>
              </a:lnSpc>
              <a:spcBef>
                <a:spcPts val="700"/>
              </a:spcBef>
              <a:spcAft>
                <a:spcPts val="0"/>
              </a:spcAft>
              <a:buClr>
                <a:srgbClr val="0070C0"/>
              </a:buClr>
              <a:buSzPts val="2800"/>
              <a:buFont typeface="Verdana"/>
              <a:buChar char="•"/>
            </a:pPr>
            <a:r>
              <a:rPr lang="en-US" sz="2800"/>
              <a:t>Deep versus shallow models </a:t>
            </a:r>
            <a:endParaRPr/>
          </a:p>
          <a:p>
            <a:pPr indent="-285750" lvl="1" marL="782637" rtl="0" algn="l">
              <a:lnSpc>
                <a:spcPct val="90000"/>
              </a:lnSpc>
              <a:spcBef>
                <a:spcPts val="700"/>
              </a:spcBef>
              <a:spcAft>
                <a:spcPts val="0"/>
              </a:spcAft>
              <a:buClr>
                <a:srgbClr val="000000"/>
              </a:buClr>
              <a:buSzPts val="2400"/>
              <a:buChar char="○"/>
            </a:pPr>
            <a:r>
              <a:rPr lang="en-US" sz="2400"/>
              <a:t>e.g. how to drive a car and how it works</a:t>
            </a:r>
            <a:endParaRP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2" name="Shape 962"/>
        <p:cNvGrpSpPr/>
        <p:nvPr/>
      </p:nvGrpSpPr>
      <p:grpSpPr>
        <a:xfrm>
          <a:off x="0" y="0"/>
          <a:ext cx="0" cy="0"/>
          <a:chOff x="0" y="0"/>
          <a:chExt cx="0" cy="0"/>
        </a:xfrm>
      </p:grpSpPr>
      <p:pic>
        <p:nvPicPr>
          <p:cNvPr descr="picture.png" id="963" name="Google Shape;963;p83"/>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964" name="Google Shape;964;p83"/>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965" name="Google Shape;965;p83"/>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966" name="Google Shape;966;p83"/>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967" name="Google Shape;967;p83"/>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968" name="Google Shape;968;p83"/>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42</a:t>
            </a:r>
            <a:endParaRPr/>
          </a:p>
        </p:txBody>
      </p:sp>
      <p:sp>
        <p:nvSpPr>
          <p:cNvPr id="969" name="Google Shape;969;p83"/>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970" name="Google Shape;970;p83"/>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3600"/>
              <a:buFont typeface="Verdana"/>
              <a:buNone/>
            </a:pPr>
            <a:r>
              <a:rPr lang="en-US" sz="3600"/>
              <a:t>Everyday reasoning and mental models</a:t>
            </a:r>
            <a:endParaRPr/>
          </a:p>
        </p:txBody>
      </p:sp>
      <p:sp>
        <p:nvSpPr>
          <p:cNvPr id="971" name="Google Shape;971;p83"/>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533400" lvl="0" marL="574040" rtl="0" algn="l">
              <a:lnSpc>
                <a:spcPct val="90000"/>
              </a:lnSpc>
              <a:spcBef>
                <a:spcPts val="0"/>
              </a:spcBef>
              <a:spcAft>
                <a:spcPts val="0"/>
              </a:spcAft>
              <a:buSzPts val="2376"/>
              <a:buFont typeface="Verdana"/>
              <a:buAutoNum type="alphaLcParenBoth"/>
            </a:pPr>
            <a:r>
              <a:rPr lang="en-US" sz="2400"/>
              <a:t>You arrive home on a cold winter’s night to a cold house. How do you get the house to warm up as quickly as possible? Set the thermostat to be at its highest or to the desired temperature?</a:t>
            </a:r>
            <a:endParaRPr/>
          </a:p>
          <a:p>
            <a:pPr indent="-382524" lvl="0" marL="574040" rtl="0" algn="l">
              <a:lnSpc>
                <a:spcPct val="90000"/>
              </a:lnSpc>
              <a:spcBef>
                <a:spcPts val="700"/>
              </a:spcBef>
              <a:spcAft>
                <a:spcPts val="0"/>
              </a:spcAft>
              <a:buSzPts val="2376"/>
              <a:buFont typeface="Verdana"/>
              <a:buNone/>
            </a:pPr>
            <a:r>
              <a:t/>
            </a:r>
            <a:endParaRPr sz="2400"/>
          </a:p>
          <a:p>
            <a:pPr indent="-492759" lvl="0" marL="533400" rtl="0" algn="l">
              <a:lnSpc>
                <a:spcPct val="90000"/>
              </a:lnSpc>
              <a:spcBef>
                <a:spcPts val="700"/>
              </a:spcBef>
              <a:spcAft>
                <a:spcPts val="0"/>
              </a:spcAft>
              <a:buSzPts val="2400"/>
              <a:buFont typeface="Verdana"/>
              <a:buNone/>
            </a:pPr>
            <a:r>
              <a:rPr lang="en-US" sz="2400"/>
              <a:t>(b) You arrive home starving hungry. You look in the fridge and find all that is left is an uncooked pizza. You have an electric oven. Do you warm it up to 375 degrees first and then put it in  (as specified by the instructions) or turn the oven up higher to try to warm it up quicker?</a:t>
            </a:r>
            <a:endParaRP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5" name="Shape 975"/>
        <p:cNvGrpSpPr/>
        <p:nvPr/>
      </p:nvGrpSpPr>
      <p:grpSpPr>
        <a:xfrm>
          <a:off x="0" y="0"/>
          <a:ext cx="0" cy="0"/>
          <a:chOff x="0" y="0"/>
          <a:chExt cx="0" cy="0"/>
        </a:xfrm>
      </p:grpSpPr>
      <p:pic>
        <p:nvPicPr>
          <p:cNvPr descr="picture.png" id="976" name="Google Shape;976;p84"/>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977" name="Google Shape;977;p84"/>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978" name="Google Shape;978;p84"/>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979" name="Google Shape;979;p84"/>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980" name="Google Shape;980;p84"/>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981" name="Google Shape;981;p84"/>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43</a:t>
            </a:r>
            <a:endParaRPr/>
          </a:p>
        </p:txBody>
      </p:sp>
      <p:sp>
        <p:nvSpPr>
          <p:cNvPr id="982" name="Google Shape;982;p84"/>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983" name="Google Shape;983;p84"/>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3600"/>
              <a:buFont typeface="Verdana"/>
              <a:buNone/>
            </a:pPr>
            <a:r>
              <a:rPr lang="en-US" sz="3600"/>
              <a:t>Heating up a room or oven that is thermostat-controlled</a:t>
            </a:r>
            <a:endParaRPr/>
          </a:p>
        </p:txBody>
      </p:sp>
      <p:sp>
        <p:nvSpPr>
          <p:cNvPr id="984" name="Google Shape;984;p84"/>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Many people have erroneous mental models (Kempton, 1996)</a:t>
            </a:r>
            <a:endParaRPr/>
          </a:p>
          <a:p>
            <a:pPr indent="-190500" lvl="0" marL="383540" rtl="0" algn="l">
              <a:lnSpc>
                <a:spcPct val="100000"/>
              </a:lnSpc>
              <a:spcBef>
                <a:spcPts val="700"/>
              </a:spcBef>
              <a:spcAft>
                <a:spcPts val="0"/>
              </a:spcAft>
              <a:buClr>
                <a:srgbClr val="0070C0"/>
              </a:buClr>
              <a:buSzPts val="2400"/>
              <a:buFont typeface="Verdana"/>
              <a:buNone/>
            </a:pPr>
            <a:r>
              <a:t/>
            </a:r>
            <a:endParaRPr sz="2400"/>
          </a:p>
          <a:p>
            <a:pPr indent="-342900" lvl="0" marL="383540" rtl="0" algn="l">
              <a:lnSpc>
                <a:spcPct val="100000"/>
              </a:lnSpc>
              <a:spcBef>
                <a:spcPts val="700"/>
              </a:spcBef>
              <a:spcAft>
                <a:spcPts val="0"/>
              </a:spcAft>
              <a:buClr>
                <a:srgbClr val="0070C0"/>
              </a:buClr>
              <a:buSzPts val="2400"/>
              <a:buFont typeface="Verdana"/>
              <a:buChar char="•"/>
            </a:pPr>
            <a:r>
              <a:rPr lang="en-US" sz="2400"/>
              <a:t>Why?</a:t>
            </a:r>
            <a:endParaRPr/>
          </a:p>
          <a:p>
            <a:pPr indent="-285750" lvl="1" marL="782637" rtl="0" algn="l">
              <a:lnSpc>
                <a:spcPct val="100000"/>
              </a:lnSpc>
              <a:spcBef>
                <a:spcPts val="700"/>
              </a:spcBef>
              <a:spcAft>
                <a:spcPts val="0"/>
              </a:spcAft>
              <a:buClr>
                <a:srgbClr val="000000"/>
              </a:buClr>
              <a:buSzPts val="2000"/>
              <a:buChar char="○"/>
            </a:pPr>
            <a:r>
              <a:rPr lang="en-US" sz="2000"/>
              <a:t>General valve theory, where ‘more is more’ principle is generalised to different settings (e.g. gas pedal, gas cooker, tap, radio volume)</a:t>
            </a:r>
            <a:endParaRPr/>
          </a:p>
          <a:p>
            <a:pPr indent="-285750" lvl="1" marL="782637" rtl="0" algn="l">
              <a:lnSpc>
                <a:spcPct val="100000"/>
              </a:lnSpc>
              <a:spcBef>
                <a:spcPts val="700"/>
              </a:spcBef>
              <a:spcAft>
                <a:spcPts val="0"/>
              </a:spcAft>
              <a:buClr>
                <a:srgbClr val="000000"/>
              </a:buClr>
              <a:buSzPts val="2000"/>
              <a:buChar char="○"/>
            </a:pPr>
            <a:r>
              <a:rPr lang="en-US" sz="2000"/>
              <a:t>Thermostats based on model of on-off switch model</a:t>
            </a:r>
            <a:endParaRPr/>
          </a:p>
        </p:txBody>
      </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8" name="Shape 988"/>
        <p:cNvGrpSpPr/>
        <p:nvPr/>
      </p:nvGrpSpPr>
      <p:grpSpPr>
        <a:xfrm>
          <a:off x="0" y="0"/>
          <a:ext cx="0" cy="0"/>
          <a:chOff x="0" y="0"/>
          <a:chExt cx="0" cy="0"/>
        </a:xfrm>
      </p:grpSpPr>
      <p:pic>
        <p:nvPicPr>
          <p:cNvPr descr="picture.png" id="989" name="Google Shape;989;p85"/>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990" name="Google Shape;990;p85"/>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991" name="Google Shape;991;p85"/>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992" name="Google Shape;992;p85"/>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993" name="Google Shape;993;p85"/>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994" name="Google Shape;994;p85"/>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44</a:t>
            </a:r>
            <a:endParaRPr/>
          </a:p>
        </p:txBody>
      </p:sp>
      <p:sp>
        <p:nvSpPr>
          <p:cNvPr id="995" name="Google Shape;995;p85"/>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996" name="Google Shape;996;p85"/>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3600"/>
              <a:buFont typeface="Verdana"/>
              <a:buNone/>
            </a:pPr>
            <a:r>
              <a:rPr lang="en-US" sz="3600"/>
              <a:t>Heating up a room or oven that is thermostat-controlled</a:t>
            </a:r>
            <a:endParaRPr/>
          </a:p>
        </p:txBody>
      </p:sp>
      <p:sp>
        <p:nvSpPr>
          <p:cNvPr id="997" name="Google Shape;997;p85"/>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Same is often true for understanding how interactive devices and computers work:</a:t>
            </a:r>
            <a:endParaRPr/>
          </a:p>
          <a:p>
            <a:pPr indent="-285750" lvl="1" marL="782637" rtl="0" algn="l">
              <a:lnSpc>
                <a:spcPct val="90000"/>
              </a:lnSpc>
              <a:spcBef>
                <a:spcPts val="700"/>
              </a:spcBef>
              <a:spcAft>
                <a:spcPts val="0"/>
              </a:spcAft>
              <a:buClr>
                <a:srgbClr val="000000"/>
              </a:buClr>
              <a:buSzPts val="2400"/>
              <a:buChar char="○"/>
            </a:pPr>
            <a:r>
              <a:rPr lang="en-US" sz="2400"/>
              <a:t>poor, often incomplete, easily confusable, based on inappropriate analogies and superstition (Norman, 1983)</a:t>
            </a:r>
            <a:endParaRPr/>
          </a:p>
          <a:p>
            <a:pPr indent="-285750" lvl="1" marL="782637" rtl="0" algn="l">
              <a:lnSpc>
                <a:spcPct val="90000"/>
              </a:lnSpc>
              <a:spcBef>
                <a:spcPts val="700"/>
              </a:spcBef>
              <a:spcAft>
                <a:spcPts val="0"/>
              </a:spcAft>
              <a:buClr>
                <a:srgbClr val="000000"/>
              </a:buClr>
              <a:buSzPts val="2400"/>
              <a:buChar char="○"/>
            </a:pPr>
            <a:r>
              <a:rPr lang="en-US" sz="2400"/>
              <a:t>e.g. elevators and pedestrian crossings - lot of people hit the button at least twice</a:t>
            </a:r>
            <a:endParaRPr/>
          </a:p>
          <a:p>
            <a:pPr indent="-285750" lvl="1" marL="782637" rtl="0" algn="l">
              <a:lnSpc>
                <a:spcPct val="90000"/>
              </a:lnSpc>
              <a:spcBef>
                <a:spcPts val="700"/>
              </a:spcBef>
              <a:spcAft>
                <a:spcPts val="0"/>
              </a:spcAft>
              <a:buClr>
                <a:srgbClr val="000000"/>
              </a:buClr>
              <a:buSzPts val="2400"/>
              <a:buChar char="○"/>
            </a:pPr>
            <a:r>
              <a:rPr lang="en-US" sz="2400"/>
              <a:t>Why? Think it will make the lights change faster or ensure the elevator arrives!</a:t>
            </a:r>
            <a:endParaRPr/>
          </a:p>
        </p:txBody>
      </p:sp>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01" name="Shape 1001"/>
        <p:cNvGrpSpPr/>
        <p:nvPr/>
      </p:nvGrpSpPr>
      <p:grpSpPr>
        <a:xfrm>
          <a:off x="0" y="0"/>
          <a:ext cx="0" cy="0"/>
          <a:chOff x="0" y="0"/>
          <a:chExt cx="0" cy="0"/>
        </a:xfrm>
      </p:grpSpPr>
      <p:pic>
        <p:nvPicPr>
          <p:cNvPr descr="picture.png" id="1002" name="Google Shape;1002;p86"/>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003" name="Google Shape;1003;p86"/>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004" name="Google Shape;1004;p86"/>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005" name="Google Shape;1005;p86"/>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006" name="Google Shape;1006;p86"/>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007" name="Google Shape;1007;p86"/>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45</a:t>
            </a:r>
            <a:endParaRPr/>
          </a:p>
        </p:txBody>
      </p:sp>
      <p:sp>
        <p:nvSpPr>
          <p:cNvPr id="1008" name="Google Shape;1008;p86"/>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009" name="Google Shape;1009;p86"/>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Exercise: ATMs</a:t>
            </a:r>
            <a:endParaRPr/>
          </a:p>
        </p:txBody>
      </p:sp>
      <p:sp>
        <p:nvSpPr>
          <p:cNvPr id="1010" name="Google Shape;1010;p86"/>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fontScale="92500" lnSpcReduction="20000"/>
          </a:bodyPr>
          <a:lstStyle/>
          <a:p>
            <a:pPr indent="-329565" lvl="0" marL="383540" rtl="0" algn="l">
              <a:lnSpc>
                <a:spcPct val="90000"/>
              </a:lnSpc>
              <a:spcBef>
                <a:spcPts val="0"/>
              </a:spcBef>
              <a:spcAft>
                <a:spcPts val="0"/>
              </a:spcAft>
              <a:buClr>
                <a:srgbClr val="0070C0"/>
              </a:buClr>
              <a:buSzPct val="100000"/>
              <a:buFont typeface="Verdana"/>
              <a:buChar char="•"/>
            </a:pPr>
            <a:r>
              <a:rPr lang="en-US" sz="2800"/>
              <a:t>Write down how an ATM works</a:t>
            </a:r>
            <a:endParaRPr/>
          </a:p>
          <a:p>
            <a:pPr indent="-165100" lvl="0" marL="383540" rtl="0" algn="l">
              <a:lnSpc>
                <a:spcPct val="90000"/>
              </a:lnSpc>
              <a:spcBef>
                <a:spcPts val="700"/>
              </a:spcBef>
              <a:spcAft>
                <a:spcPts val="0"/>
              </a:spcAft>
              <a:buClr>
                <a:srgbClr val="0070C0"/>
              </a:buClr>
              <a:buSzPct val="100000"/>
              <a:buFont typeface="Verdana"/>
              <a:buNone/>
            </a:pPr>
            <a:r>
              <a:t/>
            </a:r>
            <a:endParaRPr sz="2800"/>
          </a:p>
          <a:p>
            <a:pPr indent="-277177" lvl="1" marL="782637" rtl="0" algn="l">
              <a:lnSpc>
                <a:spcPct val="90000"/>
              </a:lnSpc>
              <a:spcBef>
                <a:spcPts val="700"/>
              </a:spcBef>
              <a:spcAft>
                <a:spcPts val="0"/>
              </a:spcAft>
              <a:buClr>
                <a:srgbClr val="000000"/>
              </a:buClr>
              <a:buSzPct val="100000"/>
              <a:buChar char="○"/>
            </a:pPr>
            <a:r>
              <a:rPr lang="en-US" sz="1800"/>
              <a:t>How much money are you allowed to take out?</a:t>
            </a:r>
            <a:endParaRPr/>
          </a:p>
          <a:p>
            <a:pPr indent="-171450" lvl="1" marL="782637" rtl="0" algn="l">
              <a:lnSpc>
                <a:spcPct val="90000"/>
              </a:lnSpc>
              <a:spcBef>
                <a:spcPts val="700"/>
              </a:spcBef>
              <a:spcAft>
                <a:spcPts val="0"/>
              </a:spcAft>
              <a:buClr>
                <a:srgbClr val="000000"/>
              </a:buClr>
              <a:buSzPct val="100000"/>
              <a:buNone/>
            </a:pPr>
            <a:r>
              <a:t/>
            </a:r>
            <a:endParaRPr sz="1800"/>
          </a:p>
          <a:p>
            <a:pPr indent="-277177" lvl="1" marL="782637" rtl="0" algn="l">
              <a:lnSpc>
                <a:spcPct val="90000"/>
              </a:lnSpc>
              <a:spcBef>
                <a:spcPts val="700"/>
              </a:spcBef>
              <a:spcAft>
                <a:spcPts val="0"/>
              </a:spcAft>
              <a:buClr>
                <a:srgbClr val="000000"/>
              </a:buClr>
              <a:buSzPct val="100000"/>
              <a:buChar char="○"/>
            </a:pPr>
            <a:r>
              <a:rPr lang="en-US" sz="1800"/>
              <a:t>What denominations?</a:t>
            </a:r>
            <a:endParaRPr/>
          </a:p>
          <a:p>
            <a:pPr indent="-171450" lvl="1" marL="782637" rtl="0" algn="l">
              <a:lnSpc>
                <a:spcPct val="90000"/>
              </a:lnSpc>
              <a:spcBef>
                <a:spcPts val="700"/>
              </a:spcBef>
              <a:spcAft>
                <a:spcPts val="0"/>
              </a:spcAft>
              <a:buClr>
                <a:srgbClr val="000000"/>
              </a:buClr>
              <a:buSzPct val="100000"/>
              <a:buNone/>
            </a:pPr>
            <a:r>
              <a:t/>
            </a:r>
            <a:endParaRPr sz="1800"/>
          </a:p>
          <a:p>
            <a:pPr indent="-277177" lvl="1" marL="782637" rtl="0" algn="l">
              <a:lnSpc>
                <a:spcPct val="90000"/>
              </a:lnSpc>
              <a:spcBef>
                <a:spcPts val="700"/>
              </a:spcBef>
              <a:spcAft>
                <a:spcPts val="0"/>
              </a:spcAft>
              <a:buClr>
                <a:srgbClr val="000000"/>
              </a:buClr>
              <a:buSzPct val="100000"/>
              <a:buChar char="○"/>
            </a:pPr>
            <a:r>
              <a:rPr lang="en-US" sz="1800"/>
              <a:t>If you went to another machine and tried the same what would happen?</a:t>
            </a:r>
            <a:endParaRPr/>
          </a:p>
          <a:p>
            <a:pPr indent="-171450" lvl="1" marL="782637" rtl="0" algn="l">
              <a:lnSpc>
                <a:spcPct val="90000"/>
              </a:lnSpc>
              <a:spcBef>
                <a:spcPts val="700"/>
              </a:spcBef>
              <a:spcAft>
                <a:spcPts val="0"/>
              </a:spcAft>
              <a:buClr>
                <a:srgbClr val="000000"/>
              </a:buClr>
              <a:buSzPct val="100000"/>
              <a:buNone/>
            </a:pPr>
            <a:r>
              <a:t/>
            </a:r>
            <a:endParaRPr sz="1800"/>
          </a:p>
          <a:p>
            <a:pPr indent="-277177" lvl="1" marL="782637" rtl="0" algn="l">
              <a:lnSpc>
                <a:spcPct val="90000"/>
              </a:lnSpc>
              <a:spcBef>
                <a:spcPts val="700"/>
              </a:spcBef>
              <a:spcAft>
                <a:spcPts val="0"/>
              </a:spcAft>
              <a:buClr>
                <a:srgbClr val="000000"/>
              </a:buClr>
              <a:buSzPct val="100000"/>
              <a:buChar char="○"/>
            </a:pPr>
            <a:r>
              <a:rPr lang="en-US" sz="1800"/>
              <a:t>What information is on the strip on your card? How is this used?</a:t>
            </a:r>
            <a:endParaRPr/>
          </a:p>
          <a:p>
            <a:pPr indent="-171450" lvl="1" marL="782637" rtl="0" algn="l">
              <a:lnSpc>
                <a:spcPct val="90000"/>
              </a:lnSpc>
              <a:spcBef>
                <a:spcPts val="700"/>
              </a:spcBef>
              <a:spcAft>
                <a:spcPts val="0"/>
              </a:spcAft>
              <a:buClr>
                <a:srgbClr val="000000"/>
              </a:buClr>
              <a:buSzPct val="100000"/>
              <a:buNone/>
            </a:pPr>
            <a:r>
              <a:t/>
            </a:r>
            <a:endParaRPr sz="1800"/>
          </a:p>
          <a:p>
            <a:pPr indent="-277177" lvl="1" marL="782637" rtl="0" algn="l">
              <a:lnSpc>
                <a:spcPct val="90000"/>
              </a:lnSpc>
              <a:spcBef>
                <a:spcPts val="700"/>
              </a:spcBef>
              <a:spcAft>
                <a:spcPts val="0"/>
              </a:spcAft>
              <a:buClr>
                <a:srgbClr val="000000"/>
              </a:buClr>
              <a:buSzPct val="100000"/>
              <a:buChar char="○"/>
            </a:pPr>
            <a:r>
              <a:rPr lang="en-US" sz="1800"/>
              <a:t>What happens if you enter the wrong number?</a:t>
            </a:r>
            <a:endParaRPr/>
          </a:p>
          <a:p>
            <a:pPr indent="-171450" lvl="1" marL="782637" rtl="0" algn="l">
              <a:lnSpc>
                <a:spcPct val="90000"/>
              </a:lnSpc>
              <a:spcBef>
                <a:spcPts val="700"/>
              </a:spcBef>
              <a:spcAft>
                <a:spcPts val="0"/>
              </a:spcAft>
              <a:buClr>
                <a:srgbClr val="000000"/>
              </a:buClr>
              <a:buSzPct val="100000"/>
              <a:buNone/>
            </a:pPr>
            <a:r>
              <a:t/>
            </a:r>
            <a:endParaRPr sz="1800"/>
          </a:p>
          <a:p>
            <a:pPr indent="-277177" lvl="1" marL="782637" rtl="0" algn="l">
              <a:lnSpc>
                <a:spcPct val="90000"/>
              </a:lnSpc>
              <a:spcBef>
                <a:spcPts val="700"/>
              </a:spcBef>
              <a:spcAft>
                <a:spcPts val="0"/>
              </a:spcAft>
              <a:buClr>
                <a:srgbClr val="000000"/>
              </a:buClr>
              <a:buSzPct val="100000"/>
              <a:buChar char="○"/>
            </a:pPr>
            <a:r>
              <a:rPr lang="en-US" sz="1800"/>
              <a:t>Why are there pauses between the steps of a transaction? What happens if you try to type during them?</a:t>
            </a:r>
            <a:endParaRPr/>
          </a:p>
          <a:p>
            <a:pPr indent="-171450" lvl="1" marL="782637" rtl="0" algn="l">
              <a:lnSpc>
                <a:spcPct val="90000"/>
              </a:lnSpc>
              <a:spcBef>
                <a:spcPts val="700"/>
              </a:spcBef>
              <a:spcAft>
                <a:spcPts val="0"/>
              </a:spcAft>
              <a:buClr>
                <a:srgbClr val="000000"/>
              </a:buClr>
              <a:buSzPct val="100000"/>
              <a:buNone/>
            </a:pPr>
            <a:r>
              <a:t/>
            </a:r>
            <a:endParaRPr sz="1800"/>
          </a:p>
          <a:p>
            <a:pPr indent="-277177" lvl="1" marL="782637" rtl="0" algn="l">
              <a:lnSpc>
                <a:spcPct val="90000"/>
              </a:lnSpc>
              <a:spcBef>
                <a:spcPts val="700"/>
              </a:spcBef>
              <a:spcAft>
                <a:spcPts val="0"/>
              </a:spcAft>
              <a:buClr>
                <a:srgbClr val="000000"/>
              </a:buClr>
              <a:buSzPct val="100000"/>
              <a:buChar char="○"/>
            </a:pPr>
            <a:r>
              <a:rPr lang="en-US" sz="1800"/>
              <a:t>Why does the card stay inside the machine?</a:t>
            </a:r>
            <a:endParaRPr/>
          </a:p>
          <a:p>
            <a:pPr indent="-277177" lvl="1" marL="782637" rtl="0" algn="l">
              <a:lnSpc>
                <a:spcPct val="90000"/>
              </a:lnSpc>
              <a:spcBef>
                <a:spcPts val="700"/>
              </a:spcBef>
              <a:spcAft>
                <a:spcPts val="0"/>
              </a:spcAft>
              <a:buClr>
                <a:srgbClr val="000000"/>
              </a:buClr>
              <a:buSzPct val="100000"/>
              <a:buChar char="○"/>
            </a:pPr>
            <a:r>
              <a:rPr lang="en-US" sz="1800"/>
              <a:t>Do you count the money? Why?</a:t>
            </a:r>
            <a:endParaRPr/>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14" name="Shape 1014"/>
        <p:cNvGrpSpPr/>
        <p:nvPr/>
      </p:nvGrpSpPr>
      <p:grpSpPr>
        <a:xfrm>
          <a:off x="0" y="0"/>
          <a:ext cx="0" cy="0"/>
          <a:chOff x="0" y="0"/>
          <a:chExt cx="0" cy="0"/>
        </a:xfrm>
      </p:grpSpPr>
      <p:pic>
        <p:nvPicPr>
          <p:cNvPr descr="picture.png" id="1015" name="Google Shape;1015;p87"/>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016" name="Google Shape;1016;p87"/>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017" name="Google Shape;1017;p87"/>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018" name="Google Shape;1018;p87"/>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019" name="Google Shape;1019;p87"/>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020" name="Google Shape;1020;p87"/>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46</a:t>
            </a:r>
            <a:endParaRPr/>
          </a:p>
        </p:txBody>
      </p:sp>
      <p:sp>
        <p:nvSpPr>
          <p:cNvPr id="1021" name="Google Shape;1021;p87"/>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022" name="Google Shape;1022;p87"/>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How did you fare?</a:t>
            </a:r>
            <a:endParaRPr/>
          </a:p>
        </p:txBody>
      </p:sp>
      <p:sp>
        <p:nvSpPr>
          <p:cNvPr id="1023" name="Google Shape;1023;p87"/>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Your mental model</a:t>
            </a:r>
            <a:endParaRPr/>
          </a:p>
          <a:p>
            <a:pPr indent="-285750" lvl="1" marL="782637" rtl="0" algn="l">
              <a:lnSpc>
                <a:spcPct val="100000"/>
              </a:lnSpc>
              <a:spcBef>
                <a:spcPts val="700"/>
              </a:spcBef>
              <a:spcAft>
                <a:spcPts val="0"/>
              </a:spcAft>
              <a:buClr>
                <a:srgbClr val="000000"/>
              </a:buClr>
              <a:buSzPts val="2000"/>
              <a:buChar char="○"/>
            </a:pPr>
            <a:r>
              <a:rPr lang="en-US" sz="2000"/>
              <a:t>How accurate?</a:t>
            </a:r>
            <a:endParaRPr/>
          </a:p>
          <a:p>
            <a:pPr indent="-285750" lvl="1" marL="782637" rtl="0" algn="l">
              <a:lnSpc>
                <a:spcPct val="100000"/>
              </a:lnSpc>
              <a:spcBef>
                <a:spcPts val="700"/>
              </a:spcBef>
              <a:spcAft>
                <a:spcPts val="0"/>
              </a:spcAft>
              <a:buClr>
                <a:srgbClr val="000000"/>
              </a:buClr>
              <a:buSzPts val="2000"/>
              <a:buChar char="○"/>
            </a:pPr>
            <a:r>
              <a:rPr lang="en-US" sz="2000"/>
              <a:t>How similar?</a:t>
            </a:r>
            <a:endParaRPr/>
          </a:p>
          <a:p>
            <a:pPr indent="-285750" lvl="1" marL="782637" rtl="0" algn="l">
              <a:lnSpc>
                <a:spcPct val="100000"/>
              </a:lnSpc>
              <a:spcBef>
                <a:spcPts val="700"/>
              </a:spcBef>
              <a:spcAft>
                <a:spcPts val="0"/>
              </a:spcAft>
              <a:buClr>
                <a:srgbClr val="000000"/>
              </a:buClr>
              <a:buSzPts val="2000"/>
              <a:buChar char="○"/>
            </a:pPr>
            <a:r>
              <a:rPr lang="en-US" sz="2000"/>
              <a:t>How shallow?</a:t>
            </a:r>
            <a:endParaRPr/>
          </a:p>
          <a:p>
            <a:pPr indent="-158750" lvl="1" marL="782637" rtl="0" algn="l">
              <a:lnSpc>
                <a:spcPct val="100000"/>
              </a:lnSpc>
              <a:spcBef>
                <a:spcPts val="700"/>
              </a:spcBef>
              <a:spcAft>
                <a:spcPts val="0"/>
              </a:spcAft>
              <a:buClr>
                <a:srgbClr val="000000"/>
              </a:buClr>
              <a:buSzPts val="2000"/>
              <a:buNone/>
            </a:pPr>
            <a:r>
              <a:t/>
            </a:r>
            <a:endParaRPr sz="2000"/>
          </a:p>
          <a:p>
            <a:pPr indent="-342900" lvl="0" marL="383540" rtl="0" algn="l">
              <a:lnSpc>
                <a:spcPct val="100000"/>
              </a:lnSpc>
              <a:spcBef>
                <a:spcPts val="700"/>
              </a:spcBef>
              <a:spcAft>
                <a:spcPts val="0"/>
              </a:spcAft>
              <a:buClr>
                <a:srgbClr val="0070C0"/>
              </a:buClr>
              <a:buSzPts val="2400"/>
              <a:buFont typeface="Verdana"/>
              <a:buChar char="•"/>
            </a:pPr>
            <a:r>
              <a:rPr lang="en-US" sz="2400"/>
              <a:t>Payne (1991) did a similar study and found that people frequently resort to analogies to explain how they work</a:t>
            </a:r>
            <a:endParaRPr/>
          </a:p>
          <a:p>
            <a:pPr indent="-190500" lvl="0" marL="383540" rtl="0" algn="l">
              <a:lnSpc>
                <a:spcPct val="100000"/>
              </a:lnSpc>
              <a:spcBef>
                <a:spcPts val="700"/>
              </a:spcBef>
              <a:spcAft>
                <a:spcPts val="0"/>
              </a:spcAft>
              <a:buClr>
                <a:srgbClr val="0070C0"/>
              </a:buClr>
              <a:buSzPts val="2400"/>
              <a:buFont typeface="Verdana"/>
              <a:buNone/>
            </a:pPr>
            <a:r>
              <a:t/>
            </a:r>
            <a:endParaRPr sz="2400"/>
          </a:p>
          <a:p>
            <a:pPr indent="-342900" lvl="0" marL="383540" rtl="0" algn="l">
              <a:lnSpc>
                <a:spcPct val="100000"/>
              </a:lnSpc>
              <a:spcBef>
                <a:spcPts val="700"/>
              </a:spcBef>
              <a:spcAft>
                <a:spcPts val="0"/>
              </a:spcAft>
              <a:buClr>
                <a:srgbClr val="0070C0"/>
              </a:buClr>
              <a:buSzPts val="2400"/>
              <a:buFont typeface="Verdana"/>
              <a:buChar char="•"/>
            </a:pPr>
            <a:r>
              <a:rPr lang="en-US" sz="2400"/>
              <a:t>People’s accounts greatly varied and were often ad hoc</a:t>
            </a:r>
            <a:endParaRPr/>
          </a:p>
        </p:txBody>
      </p:sp>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88"/>
          <p:cNvSpPr txBox="1"/>
          <p:nvPr>
            <p:ph type="title"/>
          </p:nvPr>
        </p:nvSpPr>
        <p:spPr>
          <a:xfrm>
            <a:off x="1322920" y="-1"/>
            <a:ext cx="6498160" cy="3248867"/>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368FAF"/>
              </a:buClr>
              <a:buSzPts val="4000"/>
              <a:buFont typeface="Helvetica Neue"/>
              <a:buNone/>
            </a:pPr>
            <a:r>
              <a:rPr lang="en-US" sz="4000">
                <a:solidFill>
                  <a:srgbClr val="368FAF"/>
                </a:solidFill>
                <a:latin typeface="Helvetica Neue"/>
                <a:ea typeface="Helvetica Neue"/>
                <a:cs typeface="Helvetica Neue"/>
                <a:sym typeface="Helvetica Neue"/>
              </a:rPr>
              <a:t>Mental Models and HCI</a:t>
            </a:r>
            <a:endParaRPr/>
          </a:p>
        </p:txBody>
      </p:sp>
      <p:sp>
        <p:nvSpPr>
          <p:cNvPr id="1029" name="Google Shape;1029;p88"/>
          <p:cNvSpPr txBox="1"/>
          <p:nvPr>
            <p:ph idx="1" type="body"/>
          </p:nvPr>
        </p:nvSpPr>
        <p:spPr>
          <a:xfrm>
            <a:off x="1293279" y="3505200"/>
            <a:ext cx="6502401" cy="2349500"/>
          </a:xfrm>
          <a:prstGeom prst="rect">
            <a:avLst/>
          </a:prstGeom>
          <a:noFill/>
          <a:ln>
            <a:noFill/>
          </a:ln>
        </p:spPr>
        <p:txBody>
          <a:bodyPr anchorCtr="0" anchor="t" bIns="38100" lIns="38100" spcFirstLastPara="1" rIns="38100" wrap="square" tIns="38100">
            <a:normAutofit/>
          </a:bodyPr>
          <a:lstStyle/>
          <a:p>
            <a:pPr indent="0" lvl="0" marL="0" rtl="0" algn="ctr">
              <a:lnSpc>
                <a:spcPct val="100000"/>
              </a:lnSpc>
              <a:spcBef>
                <a:spcPts val="0"/>
              </a:spcBef>
              <a:spcAft>
                <a:spcPts val="0"/>
              </a:spcAft>
              <a:buSzPts val="1800"/>
              <a:buFont typeface="Arial Rounded"/>
              <a:buNone/>
            </a:pPr>
            <a:r>
              <a:rPr b="1" lang="en-US" sz="1800">
                <a:solidFill>
                  <a:srgbClr val="1A0A53"/>
                </a:solidFill>
                <a:latin typeface="Arial Rounded"/>
                <a:ea typeface="Arial Rounded"/>
                <a:cs typeface="Arial Rounded"/>
                <a:sym typeface="Arial Rounded"/>
              </a:rPr>
              <a:t>functional mental models</a:t>
            </a:r>
            <a:endParaRPr/>
          </a:p>
          <a:p>
            <a:pPr indent="0" lvl="1" marL="0" rtl="0" algn="ctr">
              <a:lnSpc>
                <a:spcPct val="90000"/>
              </a:lnSpc>
              <a:spcBef>
                <a:spcPts val="600"/>
              </a:spcBef>
              <a:spcAft>
                <a:spcPts val="0"/>
              </a:spcAft>
              <a:buSzPts val="1600"/>
              <a:buNone/>
            </a:pPr>
            <a:r>
              <a:rPr lang="en-US" sz="1600">
                <a:solidFill>
                  <a:srgbClr val="0042AA"/>
                </a:solidFill>
                <a:latin typeface="Source Sans Pro"/>
                <a:ea typeface="Source Sans Pro"/>
                <a:cs typeface="Source Sans Pro"/>
                <a:sym typeface="Source Sans Pro"/>
              </a:rPr>
              <a:t>emphasis on how devices or systems work</a:t>
            </a:r>
            <a:endParaRPr/>
          </a:p>
          <a:p>
            <a:pPr indent="0" lvl="0" marL="0" rtl="0" algn="ctr">
              <a:lnSpc>
                <a:spcPct val="100000"/>
              </a:lnSpc>
              <a:spcBef>
                <a:spcPts val="300"/>
              </a:spcBef>
              <a:spcAft>
                <a:spcPts val="0"/>
              </a:spcAft>
              <a:buSzPts val="1800"/>
              <a:buFont typeface="Arial Rounded"/>
              <a:buNone/>
            </a:pPr>
            <a:r>
              <a:rPr b="1" lang="en-US" sz="1800">
                <a:solidFill>
                  <a:srgbClr val="1A0A53"/>
                </a:solidFill>
                <a:latin typeface="Arial Rounded"/>
                <a:ea typeface="Arial Rounded"/>
                <a:cs typeface="Arial Rounded"/>
                <a:sym typeface="Arial Rounded"/>
              </a:rPr>
              <a:t>operational mental models</a:t>
            </a:r>
            <a:endParaRPr/>
          </a:p>
          <a:p>
            <a:pPr indent="0" lvl="1" marL="0" rtl="0" algn="ctr">
              <a:lnSpc>
                <a:spcPct val="90000"/>
              </a:lnSpc>
              <a:spcBef>
                <a:spcPts val="600"/>
              </a:spcBef>
              <a:spcAft>
                <a:spcPts val="0"/>
              </a:spcAft>
              <a:buSzPts val="1600"/>
              <a:buNone/>
            </a:pPr>
            <a:r>
              <a:rPr lang="en-US" sz="1600">
                <a:solidFill>
                  <a:srgbClr val="0042AA"/>
                </a:solidFill>
                <a:latin typeface="Source Sans Pro"/>
                <a:ea typeface="Source Sans Pro"/>
                <a:cs typeface="Source Sans Pro"/>
                <a:sym typeface="Source Sans Pro"/>
              </a:rPr>
              <a:t>emphasis on the behavior of systems</a:t>
            </a:r>
            <a:endParaRPr/>
          </a:p>
          <a:p>
            <a:pPr indent="0" lvl="0" marL="0" rtl="0" algn="ctr">
              <a:lnSpc>
                <a:spcPct val="100000"/>
              </a:lnSpc>
              <a:spcBef>
                <a:spcPts val="300"/>
              </a:spcBef>
              <a:spcAft>
                <a:spcPts val="0"/>
              </a:spcAft>
              <a:buSzPts val="1800"/>
              <a:buFont typeface="Arial Rounded"/>
              <a:buNone/>
            </a:pPr>
            <a:r>
              <a:rPr b="1" lang="en-US" sz="1800">
                <a:solidFill>
                  <a:srgbClr val="1A0A53"/>
                </a:solidFill>
                <a:latin typeface="Arial Rounded"/>
                <a:ea typeface="Arial Rounded"/>
                <a:cs typeface="Arial Rounded"/>
                <a:sym typeface="Arial Rounded"/>
              </a:rPr>
              <a:t>interaction mental models</a:t>
            </a:r>
            <a:endParaRPr/>
          </a:p>
          <a:p>
            <a:pPr indent="0" lvl="1" marL="0" rtl="0" algn="ctr">
              <a:lnSpc>
                <a:spcPct val="90000"/>
              </a:lnSpc>
              <a:spcBef>
                <a:spcPts val="600"/>
              </a:spcBef>
              <a:spcAft>
                <a:spcPts val="0"/>
              </a:spcAft>
              <a:buSzPts val="1600"/>
              <a:buNone/>
            </a:pPr>
            <a:r>
              <a:rPr lang="en-US" sz="1600">
                <a:solidFill>
                  <a:srgbClr val="0042AA"/>
                </a:solidFill>
                <a:latin typeface="Source Sans Pro"/>
                <a:ea typeface="Source Sans Pro"/>
                <a:cs typeface="Source Sans Pro"/>
                <a:sym typeface="Source Sans Pro"/>
              </a:rPr>
              <a:t>emphasis on interaction</a:t>
            </a:r>
            <a:endParaRPr/>
          </a:p>
          <a:p>
            <a:pPr indent="0" lvl="0" marL="0" rtl="0" algn="ctr">
              <a:lnSpc>
                <a:spcPct val="100000"/>
              </a:lnSpc>
              <a:spcBef>
                <a:spcPts val="300"/>
              </a:spcBef>
              <a:spcAft>
                <a:spcPts val="0"/>
              </a:spcAft>
              <a:buSzPts val="1800"/>
              <a:buFont typeface="Arial Rounded"/>
              <a:buNone/>
            </a:pPr>
            <a:r>
              <a:rPr b="1" lang="en-US" sz="1800">
                <a:solidFill>
                  <a:srgbClr val="1A0A53"/>
                </a:solidFill>
                <a:latin typeface="Arial Rounded"/>
                <a:ea typeface="Arial Rounded"/>
                <a:cs typeface="Arial Rounded"/>
                <a:sym typeface="Arial Rounded"/>
              </a:rPr>
              <a:t>deep vs. shallow models</a:t>
            </a:r>
            <a:endParaRPr/>
          </a:p>
        </p:txBody>
      </p:sp>
      <p:sp>
        <p:nvSpPr>
          <p:cNvPr id="1030" name="Google Shape;1030;p88"/>
          <p:cNvSpPr txBox="1"/>
          <p:nvPr>
            <p:ph idx="12" type="sldNum"/>
          </p:nvPr>
        </p:nvSpPr>
        <p:spPr>
          <a:xfrm rot="-77457">
            <a:off x="8879489" y="6529269"/>
            <a:ext cx="213054" cy="184848"/>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lnSpc>
                <a:spcPct val="100000"/>
              </a:lnSpc>
              <a:spcBef>
                <a:spcPts val="0"/>
              </a:spcBef>
              <a:spcAft>
                <a:spcPts val="0"/>
              </a:spcAft>
              <a:buClr>
                <a:srgbClr val="0048AA"/>
              </a:buClr>
              <a:buSzPts val="700"/>
              <a:buFont typeface="Arial"/>
              <a:buNone/>
            </a:pPr>
            <a:fld id="{00000000-1234-1234-1234-123412341234}" type="slidenum">
              <a:rPr b="1" lang="en-US" sz="700">
                <a:solidFill>
                  <a:srgbClr val="0048AA"/>
                </a:solidFill>
                <a:latin typeface="Arial"/>
                <a:ea typeface="Arial"/>
                <a:cs typeface="Arial"/>
                <a:sym typeface="Arial"/>
              </a:rPr>
              <a:t>‹#›</a:t>
            </a:fld>
            <a:endParaRPr/>
          </a:p>
        </p:txBody>
      </p: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89"/>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spcBef>
                <a:spcPts val="0"/>
              </a:spcBef>
              <a:spcAft>
                <a:spcPts val="0"/>
              </a:spcAft>
              <a:buClr>
                <a:srgbClr val="29708A"/>
              </a:buClr>
              <a:buSzPts val="4000"/>
              <a:buFont typeface="Helvetica Neue"/>
              <a:buNone/>
            </a:pPr>
            <a:r>
              <a:rPr lang="en-US"/>
              <a:t>Functional Mental Model</a:t>
            </a:r>
            <a:endParaRPr/>
          </a:p>
        </p:txBody>
      </p:sp>
      <p:sp>
        <p:nvSpPr>
          <p:cNvPr id="1036" name="Google Shape;1036;p89"/>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internal model of how a system works</a:t>
            </a:r>
            <a:endParaRPr/>
          </a:p>
          <a:p>
            <a:pPr indent="-269240" lvl="1" marL="618490" rtl="0" algn="l">
              <a:spcBef>
                <a:spcPts val="600"/>
              </a:spcBef>
              <a:spcAft>
                <a:spcPts val="0"/>
              </a:spcAft>
              <a:buSzPts val="1200"/>
              <a:buChar char=""/>
            </a:pPr>
            <a:r>
              <a:rPr lang="en-US"/>
              <a:t>can be used to capture a user’s understanding of the device</a:t>
            </a:r>
            <a:endParaRPr/>
          </a:p>
          <a:p>
            <a:pPr indent="-269240" lvl="1" marL="618490" rtl="0" algn="l">
              <a:spcBef>
                <a:spcPts val="600"/>
              </a:spcBef>
              <a:spcAft>
                <a:spcPts val="0"/>
              </a:spcAft>
              <a:buSzPts val="1200"/>
              <a:buChar char=""/>
            </a:pPr>
            <a:r>
              <a:rPr lang="en-US"/>
              <a:t>often used to reason about the expected behavior of a system</a:t>
            </a:r>
            <a:endParaRPr/>
          </a:p>
          <a:p>
            <a:pPr indent="-269240" lvl="1" marL="618490" rtl="0" algn="l">
              <a:spcBef>
                <a:spcPts val="600"/>
              </a:spcBef>
              <a:spcAft>
                <a:spcPts val="0"/>
              </a:spcAft>
              <a:buSzPts val="1200"/>
              <a:buChar char=""/>
            </a:pPr>
            <a:r>
              <a:rPr lang="en-US"/>
              <a:t>influences interaction with the system </a:t>
            </a:r>
            <a:endParaRPr/>
          </a:p>
          <a:p>
            <a:pPr indent="-285750" lvl="0" marL="285750" rtl="0" algn="l">
              <a:spcBef>
                <a:spcPts val="2000"/>
              </a:spcBef>
              <a:spcAft>
                <a:spcPts val="0"/>
              </a:spcAft>
              <a:buSzPts val="1350"/>
              <a:buChar char="●"/>
            </a:pPr>
            <a:r>
              <a:rPr lang="en-US"/>
              <a:t>Example: Thermostat</a:t>
            </a:r>
            <a:endParaRPr/>
          </a:p>
          <a:p>
            <a:pPr indent="-269240" lvl="1" marL="618490" rtl="0" algn="l">
              <a:spcBef>
                <a:spcPts val="600"/>
              </a:spcBef>
              <a:spcAft>
                <a:spcPts val="0"/>
              </a:spcAft>
              <a:buSzPts val="1200"/>
              <a:buChar char=""/>
            </a:pPr>
            <a:r>
              <a:rPr lang="en-US"/>
              <a:t>“valve” model</a:t>
            </a:r>
            <a:endParaRPr/>
          </a:p>
          <a:p>
            <a:pPr indent="-269240" lvl="1" marL="618490" rtl="0" algn="l">
              <a:spcBef>
                <a:spcPts val="600"/>
              </a:spcBef>
              <a:spcAft>
                <a:spcPts val="0"/>
              </a:spcAft>
              <a:buSzPts val="1200"/>
              <a:buChar char=""/>
            </a:pPr>
            <a:r>
              <a:rPr lang="en-US"/>
              <a:t>“switch” model</a:t>
            </a:r>
            <a:endParaRPr/>
          </a:p>
        </p:txBody>
      </p:sp>
      <p:sp>
        <p:nvSpPr>
          <p:cNvPr id="1037" name="Google Shape;1037;p89"/>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90"/>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spcBef>
                <a:spcPts val="0"/>
              </a:spcBef>
              <a:spcAft>
                <a:spcPts val="0"/>
              </a:spcAft>
              <a:buClr>
                <a:srgbClr val="29708A"/>
              </a:buClr>
              <a:buSzPts val="4000"/>
              <a:buFont typeface="Helvetica Neue"/>
              <a:buNone/>
            </a:pPr>
            <a:r>
              <a:rPr lang="en-US"/>
              <a:t>Operational Mental Model</a:t>
            </a:r>
            <a:endParaRPr/>
          </a:p>
        </p:txBody>
      </p:sp>
      <p:sp>
        <p:nvSpPr>
          <p:cNvPr id="1043" name="Google Shape;1043;p90"/>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internal model of how a system behaves </a:t>
            </a:r>
            <a:endParaRPr/>
          </a:p>
          <a:p>
            <a:pPr indent="-269240" lvl="1" marL="618490" rtl="0" algn="l">
              <a:spcBef>
                <a:spcPts val="600"/>
              </a:spcBef>
              <a:spcAft>
                <a:spcPts val="0"/>
              </a:spcAft>
              <a:buSzPts val="1200"/>
              <a:buChar char=""/>
            </a:pPr>
            <a:r>
              <a:rPr lang="en-US"/>
              <a:t>emphasis on behavior</a:t>
            </a:r>
            <a:endParaRPr/>
          </a:p>
          <a:p>
            <a:pPr indent="-219779" lvl="2" marL="905579" rtl="0" algn="l">
              <a:spcBef>
                <a:spcPts val="600"/>
              </a:spcBef>
              <a:spcAft>
                <a:spcPts val="0"/>
              </a:spcAft>
              <a:buSzPts val="1050"/>
              <a:buChar char=""/>
            </a:pPr>
            <a:r>
              <a:rPr lang="en-US"/>
              <a:t>may depend on context, environment, system mode, …</a:t>
            </a:r>
            <a:endParaRPr/>
          </a:p>
          <a:p>
            <a:pPr indent="-269240" lvl="1" marL="618490" rtl="0" algn="l">
              <a:spcBef>
                <a:spcPts val="600"/>
              </a:spcBef>
              <a:spcAft>
                <a:spcPts val="0"/>
              </a:spcAft>
              <a:buSzPts val="1200"/>
              <a:buChar char=""/>
            </a:pPr>
            <a:r>
              <a:rPr lang="en-US"/>
              <a:t>influenced by functional and interaction models</a:t>
            </a:r>
            <a:endParaRPr/>
          </a:p>
        </p:txBody>
      </p:sp>
      <p:sp>
        <p:nvSpPr>
          <p:cNvPr id="1044" name="Google Shape;1044;p90"/>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grpSp>
        <p:nvGrpSpPr>
          <p:cNvPr id="209" name="Google Shape;209;p28"/>
          <p:cNvGrpSpPr/>
          <p:nvPr/>
        </p:nvGrpSpPr>
        <p:grpSpPr>
          <a:xfrm>
            <a:off x="12700" y="6362700"/>
            <a:ext cx="1341439" cy="495300"/>
            <a:chOff x="0" y="0"/>
            <a:chExt cx="1341438" cy="495300"/>
          </a:xfrm>
        </p:grpSpPr>
        <p:pic>
          <p:nvPicPr>
            <p:cNvPr descr="image.png" id="210" name="Google Shape;210;p28"/>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211" name="Google Shape;211;p28"/>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12" name="Google Shape;212;p28"/>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213" name="Google Shape;213;p28"/>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Motivation</a:t>
            </a:r>
            <a:endParaRPr/>
          </a:p>
        </p:txBody>
      </p:sp>
      <p:sp>
        <p:nvSpPr>
          <p:cNvPr id="214" name="Google Shape;214;p28"/>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interaction between humans and computers requires knowledge about capabilities and limitations</a:t>
            </a:r>
            <a:endParaRPr/>
          </a:p>
          <a:p>
            <a:pPr indent="-269240" lvl="1" marL="618490" rtl="0" algn="l">
              <a:spcBef>
                <a:spcPts val="600"/>
              </a:spcBef>
              <a:spcAft>
                <a:spcPts val="0"/>
              </a:spcAft>
              <a:buSzPts val="1200"/>
              <a:buChar char=""/>
            </a:pPr>
            <a:r>
              <a:rPr lang="en-US"/>
              <a:t>humans in this chapter</a:t>
            </a:r>
            <a:endParaRPr/>
          </a:p>
          <a:p>
            <a:pPr indent="-269240" lvl="1" marL="618490" rtl="0" algn="l">
              <a:spcBef>
                <a:spcPts val="600"/>
              </a:spcBef>
              <a:spcAft>
                <a:spcPts val="0"/>
              </a:spcAft>
              <a:buSzPts val="1200"/>
              <a:buChar char=""/>
            </a:pPr>
            <a:r>
              <a:rPr lang="en-US"/>
              <a:t>computers in the next chapter</a:t>
            </a:r>
            <a:endParaRPr/>
          </a:p>
          <a:p>
            <a:pPr indent="-285750" lvl="0" marL="285750" rtl="0" algn="l">
              <a:spcBef>
                <a:spcPts val="2000"/>
              </a:spcBef>
              <a:spcAft>
                <a:spcPts val="0"/>
              </a:spcAft>
              <a:buSzPts val="1350"/>
              <a:buChar char="●"/>
            </a:pPr>
            <a:r>
              <a:rPr lang="en-US"/>
              <a:t>cognitive models examine information processing capabilities of humans</a:t>
            </a:r>
            <a:endParaRPr/>
          </a:p>
          <a:p>
            <a:pPr indent="-269240" lvl="1" marL="618490" rtl="0" algn="l">
              <a:spcBef>
                <a:spcPts val="600"/>
              </a:spcBef>
              <a:spcAft>
                <a:spcPts val="0"/>
              </a:spcAft>
              <a:buSzPts val="1200"/>
              <a:buChar char=""/>
            </a:pPr>
            <a:r>
              <a:rPr lang="en-US"/>
              <a:t>critical for information transmission between humans and computers</a:t>
            </a:r>
            <a:endParaRPr/>
          </a:p>
          <a:p>
            <a:pPr indent="-285750" lvl="0" marL="285750" rtl="0" algn="l">
              <a:spcBef>
                <a:spcPts val="2000"/>
              </a:spcBef>
              <a:spcAft>
                <a:spcPts val="0"/>
              </a:spcAft>
              <a:buSzPts val="1350"/>
              <a:buChar char="●"/>
            </a:pPr>
            <a:r>
              <a:rPr lang="en-US"/>
              <a:t>through sensors and actuators, the human body interacts with the real world</a:t>
            </a:r>
            <a:endParaRPr/>
          </a:p>
          <a:p>
            <a:pPr indent="-269240" lvl="1" marL="618490" rtl="0" algn="l">
              <a:spcBef>
                <a:spcPts val="600"/>
              </a:spcBef>
              <a:spcAft>
                <a:spcPts val="0"/>
              </a:spcAft>
              <a:buSzPts val="1200"/>
              <a:buChar char=""/>
            </a:pPr>
            <a:r>
              <a:rPr lang="en-US"/>
              <a:t>information transmission takes place through real-world information channels</a:t>
            </a:r>
            <a:endParaRPr/>
          </a:p>
        </p:txBody>
      </p:sp>
      <p:sp>
        <p:nvSpPr>
          <p:cNvPr id="215" name="Google Shape;215;p28"/>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91"/>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spcBef>
                <a:spcPts val="0"/>
              </a:spcBef>
              <a:spcAft>
                <a:spcPts val="0"/>
              </a:spcAft>
              <a:buClr>
                <a:srgbClr val="29708A"/>
              </a:buClr>
              <a:buSzPts val="4000"/>
              <a:buFont typeface="Helvetica Neue"/>
              <a:buNone/>
            </a:pPr>
            <a:r>
              <a:rPr lang="en-US"/>
              <a:t>Interaction Mental Model</a:t>
            </a:r>
            <a:endParaRPr/>
          </a:p>
        </p:txBody>
      </p:sp>
      <p:sp>
        <p:nvSpPr>
          <p:cNvPr id="1050" name="Google Shape;1050;p91"/>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internal model in the mind of a user for interactions with a system</a:t>
            </a:r>
            <a:endParaRPr/>
          </a:p>
          <a:p>
            <a:pPr indent="-269240" lvl="1" marL="618490" rtl="0" algn="l">
              <a:spcBef>
                <a:spcPts val="600"/>
              </a:spcBef>
              <a:spcAft>
                <a:spcPts val="0"/>
              </a:spcAft>
              <a:buSzPts val="1200"/>
              <a:buChar char=""/>
            </a:pPr>
            <a:r>
              <a:rPr lang="en-US"/>
              <a:t>less emphasis on the internal functions</a:t>
            </a:r>
            <a:endParaRPr/>
          </a:p>
        </p:txBody>
      </p:sp>
      <p:sp>
        <p:nvSpPr>
          <p:cNvPr id="1051" name="Google Shape;1051;p91"/>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pic>
        <p:nvPicPr>
          <p:cNvPr descr="picture.png" id="1056" name="Google Shape;1056;p92"/>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057" name="Google Shape;1057;p92"/>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058" name="Google Shape;1058;p92"/>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059" name="Google Shape;1059;p92"/>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060" name="Google Shape;1060;p92"/>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061" name="Google Shape;1061;p92"/>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47</a:t>
            </a:r>
            <a:endParaRPr/>
          </a:p>
        </p:txBody>
      </p:sp>
      <p:sp>
        <p:nvSpPr>
          <p:cNvPr id="1062" name="Google Shape;1062;p92"/>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063" name="Google Shape;1063;p92"/>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Gulfs of execution and evaluation </a:t>
            </a:r>
            <a:endParaRPr/>
          </a:p>
        </p:txBody>
      </p:sp>
      <p:sp>
        <p:nvSpPr>
          <p:cNvPr id="1064" name="Google Shape;1064;p92"/>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The ‘gulfs’ explicate the gaps that exist between the user and the interface </a:t>
            </a:r>
            <a:endParaRPr/>
          </a:p>
          <a:p>
            <a:pPr indent="-342900" lvl="0" marL="383540" rtl="0" algn="l">
              <a:lnSpc>
                <a:spcPct val="90000"/>
              </a:lnSpc>
              <a:spcBef>
                <a:spcPts val="700"/>
              </a:spcBef>
              <a:spcAft>
                <a:spcPts val="0"/>
              </a:spcAft>
              <a:buClr>
                <a:srgbClr val="0070C0"/>
              </a:buClr>
              <a:buSzPts val="2800"/>
              <a:buFont typeface="Verdana"/>
              <a:buChar char="•"/>
            </a:pPr>
            <a:r>
              <a:rPr lang="en-US" sz="2800"/>
              <a:t>The gulf of execution </a:t>
            </a:r>
            <a:endParaRPr/>
          </a:p>
          <a:p>
            <a:pPr indent="-285750" lvl="1" marL="782637" rtl="0" algn="l">
              <a:lnSpc>
                <a:spcPct val="90000"/>
              </a:lnSpc>
              <a:spcBef>
                <a:spcPts val="700"/>
              </a:spcBef>
              <a:spcAft>
                <a:spcPts val="0"/>
              </a:spcAft>
              <a:buClr>
                <a:srgbClr val="000000"/>
              </a:buClr>
              <a:buSzPts val="2400"/>
              <a:buChar char="○"/>
            </a:pPr>
            <a:r>
              <a:rPr lang="en-US" sz="2400"/>
              <a:t>the distance from the user to the physical system</a:t>
            </a:r>
            <a:endParaRPr/>
          </a:p>
          <a:p>
            <a:pPr indent="-342900" lvl="0" marL="383540" rtl="0" algn="l">
              <a:lnSpc>
                <a:spcPct val="90000"/>
              </a:lnSpc>
              <a:spcBef>
                <a:spcPts val="700"/>
              </a:spcBef>
              <a:spcAft>
                <a:spcPts val="0"/>
              </a:spcAft>
              <a:buClr>
                <a:srgbClr val="0070C0"/>
              </a:buClr>
              <a:buSzPts val="2800"/>
              <a:buFont typeface="Verdana"/>
              <a:buChar char="•"/>
            </a:pPr>
            <a:r>
              <a:rPr lang="en-US" sz="2800"/>
              <a:t>The gulf of evaluation </a:t>
            </a:r>
            <a:endParaRPr/>
          </a:p>
          <a:p>
            <a:pPr indent="-285750" lvl="1" marL="782637" rtl="0" algn="l">
              <a:lnSpc>
                <a:spcPct val="90000"/>
              </a:lnSpc>
              <a:spcBef>
                <a:spcPts val="700"/>
              </a:spcBef>
              <a:spcAft>
                <a:spcPts val="0"/>
              </a:spcAft>
              <a:buClr>
                <a:srgbClr val="000000"/>
              </a:buClr>
              <a:buSzPts val="2400"/>
              <a:buChar char="○"/>
            </a:pPr>
            <a:r>
              <a:rPr lang="en-US" sz="2400"/>
              <a:t>the distance from the physical system to the user </a:t>
            </a:r>
            <a:endParaRPr/>
          </a:p>
          <a:p>
            <a:pPr indent="-342900" lvl="0" marL="383540" rtl="0" algn="l">
              <a:lnSpc>
                <a:spcPct val="90000"/>
              </a:lnSpc>
              <a:spcBef>
                <a:spcPts val="700"/>
              </a:spcBef>
              <a:spcAft>
                <a:spcPts val="0"/>
              </a:spcAft>
              <a:buClr>
                <a:srgbClr val="0070C0"/>
              </a:buClr>
              <a:buSzPts val="2800"/>
              <a:buFont typeface="Verdana"/>
              <a:buChar char="•"/>
            </a:pPr>
            <a:r>
              <a:rPr lang="en-US" sz="2800"/>
              <a:t>Bridging the gulfs can reduce cognitive effort required to perform tasks</a:t>
            </a:r>
            <a:endParaRPr/>
          </a:p>
        </p:txBody>
      </p:sp>
      <p:sp>
        <p:nvSpPr>
          <p:cNvPr id="1065" name="Google Shape;1065;p92"/>
          <p:cNvSpPr txBox="1"/>
          <p:nvPr/>
        </p:nvSpPr>
        <p:spPr>
          <a:xfrm>
            <a:off x="5332412" y="6111494"/>
            <a:ext cx="3032325" cy="426213"/>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000000"/>
              </a:buClr>
              <a:buSzPts val="2400"/>
              <a:buFont typeface="Times"/>
              <a:buNone/>
            </a:pPr>
            <a:r>
              <a:rPr b="0" baseline="-25000" i="0" lang="en-US" sz="2400" u="none" cap="none" strike="noStrike">
                <a:solidFill>
                  <a:srgbClr val="000000"/>
                </a:solidFill>
                <a:latin typeface="Times"/>
                <a:ea typeface="Times"/>
                <a:cs typeface="Times"/>
                <a:sym typeface="Times"/>
              </a:rPr>
              <a:t>Norman, 1986; Hutchins </a:t>
            </a:r>
            <a:r>
              <a:rPr b="0" baseline="-25000" i="1" lang="en-US" sz="2400" u="none" cap="none" strike="noStrike">
                <a:solidFill>
                  <a:srgbClr val="000000"/>
                </a:solidFill>
                <a:latin typeface="Times"/>
                <a:ea typeface="Times"/>
                <a:cs typeface="Times"/>
                <a:sym typeface="Times"/>
              </a:rPr>
              <a:t>et al</a:t>
            </a:r>
            <a:r>
              <a:rPr b="0" baseline="-25000" i="0" lang="en-US" sz="2400" u="none" cap="none" strike="noStrike">
                <a:solidFill>
                  <a:srgbClr val="000000"/>
                </a:solidFill>
                <a:latin typeface="Times"/>
                <a:ea typeface="Times"/>
                <a:cs typeface="Times"/>
                <a:sym typeface="Times"/>
              </a:rPr>
              <a:t>, 1986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pic>
        <p:nvPicPr>
          <p:cNvPr descr="picture.png" id="1070" name="Google Shape;1070;p93"/>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071" name="Google Shape;1071;p93"/>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072" name="Google Shape;1072;p93"/>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073" name="Google Shape;1073;p93"/>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074" name="Google Shape;1074;p93"/>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075" name="Google Shape;1075;p93"/>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Bridging the gulfs</a:t>
            </a:r>
            <a:endParaRPr/>
          </a:p>
        </p:txBody>
      </p:sp>
      <p:sp>
        <p:nvSpPr>
          <p:cNvPr id="1076" name="Google Shape;1076;p93"/>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sp>
        <p:nvSpPr>
          <p:cNvPr id="1077" name="Google Shape;1077;p93"/>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48</a:t>
            </a:r>
            <a:endParaRPr/>
          </a:p>
        </p:txBody>
      </p:sp>
      <p:sp>
        <p:nvSpPr>
          <p:cNvPr id="1078" name="Google Shape;1078;p93"/>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pic>
        <p:nvPicPr>
          <p:cNvPr descr="image.jpg" id="1079" name="Google Shape;1079;p93"/>
          <p:cNvPicPr preferRelativeResize="0"/>
          <p:nvPr/>
        </p:nvPicPr>
        <p:blipFill rotWithShape="1">
          <a:blip r:embed="rId6">
            <a:alphaModFix/>
          </a:blip>
          <a:srcRect b="0" l="0" r="0" t="0"/>
          <a:stretch/>
        </p:blipFill>
        <p:spPr>
          <a:xfrm>
            <a:off x="1524000" y="1600200"/>
            <a:ext cx="6680200" cy="3467100"/>
          </a:xfrm>
          <a:prstGeom prst="rect">
            <a:avLst/>
          </a:prstGeom>
          <a:noFill/>
          <a:ln>
            <a:noFill/>
          </a:ln>
        </p:spPr>
      </p:pic>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pic>
        <p:nvPicPr>
          <p:cNvPr descr="picture.png" id="1084" name="Google Shape;1084;p94"/>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085" name="Google Shape;1085;p94"/>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086" name="Google Shape;1086;p94"/>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087" name="Google Shape;1087;p94"/>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088" name="Google Shape;1088;p94"/>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089" name="Google Shape;1089;p94"/>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49</a:t>
            </a:r>
            <a:endParaRPr/>
          </a:p>
        </p:txBody>
      </p:sp>
      <p:sp>
        <p:nvSpPr>
          <p:cNvPr id="1090" name="Google Shape;1090;p94"/>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091" name="Google Shape;1091;p94"/>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Information processing</a:t>
            </a:r>
            <a:endParaRPr/>
          </a:p>
        </p:txBody>
      </p:sp>
      <p:sp>
        <p:nvSpPr>
          <p:cNvPr id="1092" name="Google Shape;1092;p94"/>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marR="40639" rtl="0" algn="l">
              <a:lnSpc>
                <a:spcPct val="100000"/>
              </a:lnSpc>
              <a:spcBef>
                <a:spcPts val="0"/>
              </a:spcBef>
              <a:spcAft>
                <a:spcPts val="0"/>
              </a:spcAft>
              <a:buClr>
                <a:srgbClr val="0085CC"/>
              </a:buClr>
              <a:buSzPts val="3200"/>
              <a:buFont typeface="Verdana"/>
              <a:buChar char="•"/>
            </a:pPr>
            <a:r>
              <a:rPr lang="en-US" sz="3200">
                <a:solidFill>
                  <a:srgbClr val="0085CC"/>
                </a:solidFill>
                <a:latin typeface="Verdana"/>
                <a:ea typeface="Verdana"/>
                <a:cs typeface="Verdana"/>
                <a:sym typeface="Verdana"/>
              </a:rPr>
              <a:t>Conceptualizes human performance in metaphorical terms of information processing stages</a:t>
            </a:r>
            <a:endParaRPr/>
          </a:p>
        </p:txBody>
      </p:sp>
      <p:pic>
        <p:nvPicPr>
          <p:cNvPr descr="image.jpg" id="1093" name="Google Shape;1093;p94"/>
          <p:cNvPicPr preferRelativeResize="0"/>
          <p:nvPr/>
        </p:nvPicPr>
        <p:blipFill rotWithShape="1">
          <a:blip r:embed="rId6">
            <a:alphaModFix/>
          </a:blip>
          <a:srcRect b="0" l="0" r="0" t="0"/>
          <a:stretch/>
        </p:blipFill>
        <p:spPr>
          <a:xfrm>
            <a:off x="304800" y="4352925"/>
            <a:ext cx="8229600" cy="927100"/>
          </a:xfrm>
          <a:prstGeom prst="rect">
            <a:avLst/>
          </a:prstGeom>
          <a:noFill/>
          <a:ln>
            <a:noFill/>
          </a:ln>
        </p:spPr>
      </p:pic>
    </p:spTree>
  </p:cSld>
  <p:clrMapOvr>
    <a:masterClrMapping/>
  </p:clrMapOvr>
  <p:transition spd="med">
    <p:fade/>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pic>
        <p:nvPicPr>
          <p:cNvPr descr="picture.png" id="1098" name="Google Shape;1098;p95"/>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099" name="Google Shape;1099;p95"/>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100" name="Google Shape;1100;p95"/>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101" name="Google Shape;1101;p95"/>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102" name="Google Shape;1102;p95"/>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103" name="Google Shape;1103;p95"/>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50</a:t>
            </a:r>
            <a:endParaRPr/>
          </a:p>
        </p:txBody>
      </p:sp>
      <p:sp>
        <p:nvSpPr>
          <p:cNvPr id="1104" name="Google Shape;1104;p95"/>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105" name="Google Shape;1105;p95"/>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Model Human processor </a:t>
            </a:r>
            <a:endParaRPr/>
          </a:p>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(Card et al, 1983)</a:t>
            </a:r>
            <a:endParaRPr/>
          </a:p>
        </p:txBody>
      </p:sp>
      <p:sp>
        <p:nvSpPr>
          <p:cNvPr id="1106" name="Google Shape;1106;p95"/>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800"/>
              <a:buFont typeface="Verdana"/>
              <a:buChar char="•"/>
            </a:pPr>
            <a:r>
              <a:rPr lang="en-US" sz="2800"/>
              <a:t>Models the information processes of a user interacting with a computer </a:t>
            </a:r>
            <a:endParaRPr/>
          </a:p>
          <a:p>
            <a:pPr indent="-342900" lvl="0" marL="383540" rtl="0" algn="l">
              <a:lnSpc>
                <a:spcPct val="100000"/>
              </a:lnSpc>
              <a:spcBef>
                <a:spcPts val="700"/>
              </a:spcBef>
              <a:spcAft>
                <a:spcPts val="0"/>
              </a:spcAft>
              <a:buClr>
                <a:srgbClr val="0070C0"/>
              </a:buClr>
              <a:buSzPts val="2800"/>
              <a:buFont typeface="Verdana"/>
              <a:buChar char="•"/>
            </a:pPr>
            <a:r>
              <a:rPr lang="en-US" sz="2800"/>
              <a:t>Predicts which cognitive processes are involved when a user interacts with a computer</a:t>
            </a:r>
            <a:endParaRPr/>
          </a:p>
          <a:p>
            <a:pPr indent="-342900" lvl="0" marL="383540" rtl="0" algn="l">
              <a:lnSpc>
                <a:spcPct val="100000"/>
              </a:lnSpc>
              <a:spcBef>
                <a:spcPts val="700"/>
              </a:spcBef>
              <a:spcAft>
                <a:spcPts val="0"/>
              </a:spcAft>
              <a:buClr>
                <a:srgbClr val="0070C0"/>
              </a:buClr>
              <a:buSzPts val="2800"/>
              <a:buFont typeface="Verdana"/>
              <a:buChar char="•"/>
            </a:pPr>
            <a:r>
              <a:rPr lang="en-US" sz="2800"/>
              <a:t>Enables calculations to be made of how long a user will take to carry out a task</a:t>
            </a:r>
            <a:endParaRPr/>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0" name="Shape 1110"/>
        <p:cNvGrpSpPr/>
        <p:nvPr/>
      </p:nvGrpSpPr>
      <p:grpSpPr>
        <a:xfrm>
          <a:off x="0" y="0"/>
          <a:ext cx="0" cy="0"/>
          <a:chOff x="0" y="0"/>
          <a:chExt cx="0" cy="0"/>
        </a:xfrm>
      </p:grpSpPr>
      <p:pic>
        <p:nvPicPr>
          <p:cNvPr descr="picture.png" id="1111" name="Google Shape;1111;p96"/>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112" name="Google Shape;1112;p96"/>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113" name="Google Shape;1113;p96"/>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114" name="Google Shape;1114;p96"/>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115" name="Google Shape;1115;p96"/>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116" name="Google Shape;1116;p96"/>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51</a:t>
            </a:r>
            <a:endParaRPr/>
          </a:p>
        </p:txBody>
      </p:sp>
      <p:sp>
        <p:nvSpPr>
          <p:cNvPr id="1117" name="Google Shape;1117;p96"/>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118" name="Google Shape;1118;p96"/>
          <p:cNvSpPr txBox="1"/>
          <p:nvPr>
            <p:ph type="title"/>
          </p:nvPr>
        </p:nvSpPr>
        <p:spPr>
          <a:xfrm>
            <a:off x="457200" y="92074"/>
            <a:ext cx="3425925" cy="1835151"/>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The human processor model</a:t>
            </a:r>
            <a:endParaRPr/>
          </a:p>
        </p:txBody>
      </p:sp>
      <p:sp>
        <p:nvSpPr>
          <p:cNvPr id="1119" name="Google Shape;1119;p96"/>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1120" name="Google Shape;1120;p96"/>
          <p:cNvPicPr preferRelativeResize="0"/>
          <p:nvPr/>
        </p:nvPicPr>
        <p:blipFill rotWithShape="1">
          <a:blip r:embed="rId6">
            <a:alphaModFix/>
          </a:blip>
          <a:srcRect b="0" l="0" r="0" t="0"/>
          <a:stretch/>
        </p:blipFill>
        <p:spPr>
          <a:xfrm>
            <a:off x="3724717" y="46401"/>
            <a:ext cx="5395645" cy="7010401"/>
          </a:xfrm>
          <a:prstGeom prst="rect">
            <a:avLst/>
          </a:prstGeom>
          <a:noFill/>
          <a:ln>
            <a:noFill/>
          </a:ln>
        </p:spPr>
      </p:pic>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pic>
        <p:nvPicPr>
          <p:cNvPr descr="picture.png" id="1125" name="Google Shape;1125;p97"/>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126" name="Google Shape;1126;p97"/>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127" name="Google Shape;1127;p97"/>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128" name="Google Shape;1128;p97"/>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129" name="Google Shape;1129;p97"/>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130" name="Google Shape;1130;p97"/>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52</a:t>
            </a:r>
            <a:endParaRPr/>
          </a:p>
        </p:txBody>
      </p:sp>
      <p:sp>
        <p:nvSpPr>
          <p:cNvPr id="1131" name="Google Shape;1131;p97"/>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132" name="Google Shape;1132;p97"/>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Limitations </a:t>
            </a:r>
            <a:endParaRPr/>
          </a:p>
        </p:txBody>
      </p:sp>
      <p:sp>
        <p:nvSpPr>
          <p:cNvPr id="1133" name="Google Shape;1133;p97"/>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based on modeling mental activities that happen exclusively inside the head</a:t>
            </a:r>
            <a:endParaRPr/>
          </a:p>
          <a:p>
            <a:pPr indent="-302259" lvl="0" marL="342900" rtl="0" algn="l">
              <a:lnSpc>
                <a:spcPct val="100000"/>
              </a:lnSpc>
              <a:spcBef>
                <a:spcPts val="700"/>
              </a:spcBef>
              <a:spcAft>
                <a:spcPts val="0"/>
              </a:spcAft>
              <a:buSzPts val="3200"/>
              <a:buFont typeface="Verdana"/>
              <a:buNone/>
            </a:pPr>
            <a:r>
              <a:rPr lang="en-US" sz="3200">
                <a:solidFill>
                  <a:srgbClr val="0085CC"/>
                </a:solidFill>
                <a:latin typeface="Verdana"/>
                <a:ea typeface="Verdana"/>
                <a:cs typeface="Verdana"/>
                <a:sym typeface="Verdana"/>
              </a:rPr>
              <a:t> </a:t>
            </a:r>
            <a:endParaRPr/>
          </a:p>
          <a:p>
            <a:pPr indent="-342900" lvl="0" marL="383540" rtl="0" algn="l">
              <a:lnSpc>
                <a:spcPct val="100000"/>
              </a:lnSpc>
              <a:spcBef>
                <a:spcPts val="700"/>
              </a:spcBef>
              <a:spcAft>
                <a:spcPts val="0"/>
              </a:spcAft>
              <a:buClr>
                <a:srgbClr val="0070C0"/>
              </a:buClr>
              <a:buSzPts val="3200"/>
              <a:buFont typeface="Verdana"/>
              <a:buChar char="•"/>
            </a:pPr>
            <a:r>
              <a:rPr lang="en-US" sz="3200">
                <a:solidFill>
                  <a:srgbClr val="0085CC"/>
                </a:solidFill>
                <a:latin typeface="Verdana"/>
                <a:ea typeface="Verdana"/>
                <a:cs typeface="Verdana"/>
                <a:sym typeface="Verdana"/>
              </a:rPr>
              <a:t>do not adequately account for how people interact with computers and other devices in real world</a:t>
            </a:r>
            <a:endParaRPr/>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pic>
        <p:nvPicPr>
          <p:cNvPr descr="picture.png" id="1138" name="Google Shape;1138;p98"/>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sp>
        <p:nvSpPr>
          <p:cNvPr id="1139" name="Google Shape;1139;p98"/>
          <p:cNvSpPr txBox="1"/>
          <p:nvPr/>
        </p:nvSpPr>
        <p:spPr>
          <a:xfrm>
            <a:off x="7799387" y="6383337"/>
            <a:ext cx="7620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prsbutton6a.jpg" id="1140" name="Google Shape;1140;p98"/>
          <p:cNvPicPr preferRelativeResize="0"/>
          <p:nvPr/>
        </p:nvPicPr>
        <p:blipFill rotWithShape="1">
          <a:blip r:embed="rId4">
            <a:alphaModFix/>
          </a:blip>
          <a:srcRect b="0" l="0" r="0" t="0"/>
          <a:stretch/>
        </p:blipFill>
        <p:spPr>
          <a:xfrm>
            <a:off x="8509000" y="6324600"/>
            <a:ext cx="508000" cy="419100"/>
          </a:xfrm>
          <a:prstGeom prst="rect">
            <a:avLst/>
          </a:prstGeom>
          <a:noFill/>
          <a:ln>
            <a:noFill/>
          </a:ln>
        </p:spPr>
      </p:pic>
      <p:sp>
        <p:nvSpPr>
          <p:cNvPr id="1141" name="Google Shape;1141;p98"/>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Technology Influence</a:t>
            </a:r>
            <a:endParaRPr/>
          </a:p>
        </p:txBody>
      </p:sp>
      <p:sp>
        <p:nvSpPr>
          <p:cNvPr id="1142" name="Google Shape;1142;p98"/>
          <p:cNvSpPr txBox="1"/>
          <p:nvPr>
            <p:ph idx="1" type="body"/>
          </p:nvPr>
        </p:nvSpPr>
        <p:spPr>
          <a:xfrm>
            <a:off x="457200" y="1600200"/>
            <a:ext cx="8229600" cy="4783138"/>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SzPts val="3200"/>
              <a:buFont typeface="Verdana"/>
              <a:buChar char="•"/>
            </a:pPr>
            <a:r>
              <a:rPr lang="en-US" sz="3200">
                <a:solidFill>
                  <a:srgbClr val="0085CC"/>
                </a:solidFill>
                <a:latin typeface="Verdana"/>
                <a:ea typeface="Verdana"/>
                <a:cs typeface="Verdana"/>
                <a:sym typeface="Verdana"/>
              </a:rPr>
              <a:t>historically, human cognitive models have relied on the most recent technological developments</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now: computers</a:t>
            </a:r>
            <a:endParaRPr/>
          </a:p>
          <a:p>
            <a:pPr indent="-204107" lvl="1" marL="553357" rtl="0" algn="l">
              <a:lnSpc>
                <a:spcPct val="100000"/>
              </a:lnSpc>
              <a:spcBef>
                <a:spcPts val="600"/>
              </a:spcBef>
              <a:spcAft>
                <a:spcPts val="0"/>
              </a:spcAft>
              <a:buClr>
                <a:srgbClr val="FF6666"/>
              </a:buClr>
              <a:buSzPts val="2000"/>
              <a:buChar char="○"/>
            </a:pPr>
            <a:r>
              <a:rPr lang="en-US" sz="2000">
                <a:solidFill>
                  <a:srgbClr val="002D99"/>
                </a:solidFill>
                <a:latin typeface="Source Sans Pro"/>
                <a:ea typeface="Source Sans Pro"/>
                <a:cs typeface="Source Sans Pro"/>
                <a:sym typeface="Source Sans Pro"/>
              </a:rPr>
              <a:t>earlier:</a:t>
            </a:r>
            <a:endParaRPr/>
          </a:p>
          <a:p>
            <a:pPr indent="-171450" lvl="2" marL="857250" rtl="0" algn="l">
              <a:lnSpc>
                <a:spcPct val="100000"/>
              </a:lnSpc>
              <a:spcBef>
                <a:spcPts val="600"/>
              </a:spcBef>
              <a:spcAft>
                <a:spcPts val="0"/>
              </a:spcAft>
              <a:buClr>
                <a:srgbClr val="FF8000"/>
              </a:buClr>
              <a:buSzPts val="1800"/>
              <a:buChar char="■"/>
            </a:pPr>
            <a:r>
              <a:rPr lang="en-US" sz="1800">
                <a:solidFill>
                  <a:srgbClr val="003DCC"/>
                </a:solidFill>
                <a:latin typeface="Source Sans Pro"/>
                <a:ea typeface="Source Sans Pro"/>
                <a:cs typeface="Source Sans Pro"/>
                <a:sym typeface="Source Sans Pro"/>
              </a:rPr>
              <a:t>electricity</a:t>
            </a:r>
            <a:endParaRPr/>
          </a:p>
          <a:p>
            <a:pPr indent="-171450" lvl="2" marL="857250" rtl="0" algn="l">
              <a:lnSpc>
                <a:spcPct val="100000"/>
              </a:lnSpc>
              <a:spcBef>
                <a:spcPts val="600"/>
              </a:spcBef>
              <a:spcAft>
                <a:spcPts val="0"/>
              </a:spcAft>
              <a:buClr>
                <a:srgbClr val="FF8000"/>
              </a:buClr>
              <a:buSzPts val="1800"/>
              <a:buChar char="■"/>
            </a:pPr>
            <a:r>
              <a:rPr lang="en-US" sz="1800">
                <a:solidFill>
                  <a:srgbClr val="003DCC"/>
                </a:solidFill>
                <a:latin typeface="Source Sans Pro"/>
                <a:ea typeface="Source Sans Pro"/>
                <a:cs typeface="Source Sans Pro"/>
                <a:sym typeface="Source Sans Pro"/>
              </a:rPr>
              <a:t>clockworks</a:t>
            </a:r>
            <a:endParaRPr/>
          </a:p>
          <a:p>
            <a:pPr indent="-171450" lvl="2" marL="857250" rtl="0" algn="l">
              <a:lnSpc>
                <a:spcPct val="100000"/>
              </a:lnSpc>
              <a:spcBef>
                <a:spcPts val="600"/>
              </a:spcBef>
              <a:spcAft>
                <a:spcPts val="0"/>
              </a:spcAft>
              <a:buClr>
                <a:srgbClr val="FF8000"/>
              </a:buClr>
              <a:buSzPts val="1800"/>
              <a:buChar char="■"/>
            </a:pPr>
            <a:r>
              <a:rPr lang="en-US" sz="1800">
                <a:solidFill>
                  <a:srgbClr val="003DCC"/>
                </a:solidFill>
                <a:latin typeface="Source Sans Pro"/>
                <a:ea typeface="Source Sans Pro"/>
                <a:cs typeface="Source Sans Pro"/>
                <a:sym typeface="Source Sans Pro"/>
              </a:rPr>
              <a:t>pneumatic and hydromatic methods</a:t>
            </a:r>
            <a:endParaRPr/>
          </a:p>
          <a:p>
            <a:pPr indent="-182880" lvl="3" marL="1151255" rtl="0" algn="l">
              <a:lnSpc>
                <a:spcPct val="100000"/>
              </a:lnSpc>
              <a:spcBef>
                <a:spcPts val="600"/>
              </a:spcBef>
              <a:spcAft>
                <a:spcPts val="0"/>
              </a:spcAft>
              <a:buClr>
                <a:srgbClr val="FFCC66"/>
              </a:buClr>
              <a:buSzPts val="1600"/>
              <a:buChar char="●"/>
            </a:pPr>
            <a:r>
              <a:rPr lang="en-US" sz="1600">
                <a:solidFill>
                  <a:srgbClr val="005A7C"/>
                </a:solidFill>
                <a:latin typeface="Source Sans Pro"/>
                <a:ea typeface="Source Sans Pro"/>
                <a:cs typeface="Source Sans Pro"/>
                <a:sym typeface="Source Sans Pro"/>
              </a:rPr>
              <a:t>steam, water, air</a:t>
            </a:r>
            <a:endParaRPr/>
          </a:p>
          <a:p>
            <a:pPr indent="-182880" lvl="3" marL="1151255" rtl="0" algn="l">
              <a:lnSpc>
                <a:spcPct val="100000"/>
              </a:lnSpc>
              <a:spcBef>
                <a:spcPts val="600"/>
              </a:spcBef>
              <a:spcAft>
                <a:spcPts val="0"/>
              </a:spcAft>
              <a:buClr>
                <a:srgbClr val="FFCC66"/>
              </a:buClr>
              <a:buSzPts val="1600"/>
              <a:buChar char="●"/>
            </a:pPr>
            <a:r>
              <a:rPr lang="en-US" sz="1600">
                <a:solidFill>
                  <a:srgbClr val="005A7C"/>
                </a:solidFill>
                <a:latin typeface="Source Sans Pro"/>
                <a:ea typeface="Source Sans Pro"/>
                <a:cs typeface="Source Sans Pro"/>
                <a:sym typeface="Source Sans Pro"/>
              </a:rPr>
              <a:t>pipes, valves</a:t>
            </a:r>
            <a:endParaRPr/>
          </a:p>
        </p:txBody>
      </p:sp>
    </p:spTree>
  </p:cSld>
  <p:clrMapOvr>
    <a:masterClrMapping/>
  </p:clrMapOvr>
  <p:transition spd="med">
    <p:fade/>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pic>
        <p:nvPicPr>
          <p:cNvPr descr="picture.png" id="1147" name="Google Shape;1147;p99"/>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148" name="Google Shape;1148;p99"/>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149" name="Google Shape;1149;p99"/>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150" name="Google Shape;1150;p99"/>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151" name="Google Shape;1151;p99"/>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152" name="Google Shape;1152;p99"/>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53</a:t>
            </a:r>
            <a:endParaRPr/>
          </a:p>
        </p:txBody>
      </p:sp>
      <p:sp>
        <p:nvSpPr>
          <p:cNvPr id="1153" name="Google Shape;1153;p99"/>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154" name="Google Shape;1154;p99"/>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External cognition</a:t>
            </a:r>
            <a:endParaRPr/>
          </a:p>
        </p:txBody>
      </p:sp>
      <p:sp>
        <p:nvSpPr>
          <p:cNvPr id="1155" name="Google Shape;1155;p99"/>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Concerned with explaining how we interact with external representations (e.g. maps, notes, diagrams)</a:t>
            </a:r>
            <a:endParaRPr/>
          </a:p>
          <a:p>
            <a:pPr indent="-190500" lvl="0" marL="383540" rtl="0" algn="l">
              <a:lnSpc>
                <a:spcPct val="100000"/>
              </a:lnSpc>
              <a:spcBef>
                <a:spcPts val="700"/>
              </a:spcBef>
              <a:spcAft>
                <a:spcPts val="0"/>
              </a:spcAft>
              <a:buClr>
                <a:srgbClr val="0070C0"/>
              </a:buClr>
              <a:buSzPts val="2400"/>
              <a:buFont typeface="Verdana"/>
              <a:buNone/>
            </a:pPr>
            <a:r>
              <a:t/>
            </a:r>
            <a:endParaRPr sz="2400"/>
          </a:p>
          <a:p>
            <a:pPr indent="-342900" lvl="0" marL="383540" rtl="0" algn="l">
              <a:lnSpc>
                <a:spcPct val="100000"/>
              </a:lnSpc>
              <a:spcBef>
                <a:spcPts val="700"/>
              </a:spcBef>
              <a:spcAft>
                <a:spcPts val="0"/>
              </a:spcAft>
              <a:buClr>
                <a:srgbClr val="0070C0"/>
              </a:buClr>
              <a:buSzPts val="2400"/>
              <a:buFont typeface="Verdana"/>
              <a:buChar char="•"/>
            </a:pPr>
            <a:r>
              <a:rPr lang="en-US" sz="2400"/>
              <a:t>What are the cognitive benefits and what processes are involved</a:t>
            </a:r>
            <a:endParaRPr/>
          </a:p>
          <a:p>
            <a:pPr indent="-190500" lvl="0" marL="383540" rtl="0" algn="l">
              <a:lnSpc>
                <a:spcPct val="100000"/>
              </a:lnSpc>
              <a:spcBef>
                <a:spcPts val="700"/>
              </a:spcBef>
              <a:spcAft>
                <a:spcPts val="0"/>
              </a:spcAft>
              <a:buClr>
                <a:srgbClr val="0070C0"/>
              </a:buClr>
              <a:buSzPts val="2400"/>
              <a:buFont typeface="Verdana"/>
              <a:buNone/>
            </a:pPr>
            <a:r>
              <a:t/>
            </a:r>
            <a:endParaRPr sz="2400"/>
          </a:p>
          <a:p>
            <a:pPr indent="-342900" lvl="0" marL="383540" rtl="0" algn="l">
              <a:lnSpc>
                <a:spcPct val="100000"/>
              </a:lnSpc>
              <a:spcBef>
                <a:spcPts val="700"/>
              </a:spcBef>
              <a:spcAft>
                <a:spcPts val="0"/>
              </a:spcAft>
              <a:buClr>
                <a:srgbClr val="0070C0"/>
              </a:buClr>
              <a:buSzPts val="2400"/>
              <a:buFont typeface="Verdana"/>
              <a:buChar char="•"/>
            </a:pPr>
            <a:r>
              <a:rPr lang="en-US" sz="2400"/>
              <a:t>How they extend our cognition</a:t>
            </a:r>
            <a:endParaRPr/>
          </a:p>
          <a:p>
            <a:pPr indent="-190500" lvl="0" marL="383540" rtl="0" algn="l">
              <a:lnSpc>
                <a:spcPct val="100000"/>
              </a:lnSpc>
              <a:spcBef>
                <a:spcPts val="700"/>
              </a:spcBef>
              <a:spcAft>
                <a:spcPts val="0"/>
              </a:spcAft>
              <a:buClr>
                <a:srgbClr val="0070C0"/>
              </a:buClr>
              <a:buSzPts val="2400"/>
              <a:buFont typeface="Verdana"/>
              <a:buNone/>
            </a:pPr>
            <a:r>
              <a:t/>
            </a:r>
            <a:endParaRPr sz="2400"/>
          </a:p>
          <a:p>
            <a:pPr indent="-342900" lvl="0" marL="383540" rtl="0" algn="l">
              <a:lnSpc>
                <a:spcPct val="100000"/>
              </a:lnSpc>
              <a:spcBef>
                <a:spcPts val="700"/>
              </a:spcBef>
              <a:spcAft>
                <a:spcPts val="0"/>
              </a:spcAft>
              <a:buClr>
                <a:srgbClr val="0070C0"/>
              </a:buClr>
              <a:buSzPts val="2400"/>
              <a:buFont typeface="Verdana"/>
              <a:buChar char="•"/>
            </a:pPr>
            <a:r>
              <a:rPr lang="en-US" sz="2400"/>
              <a:t>What computer-based representations can we develop to help even more?</a:t>
            </a:r>
            <a:endParaRPr/>
          </a:p>
        </p:txBody>
      </p:sp>
    </p:spTree>
  </p:cSld>
  <p:clrMapOvr>
    <a:masterClrMapping/>
  </p:clrMapOvr>
  <p:transition spd="med">
    <p:fade/>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pic>
        <p:nvPicPr>
          <p:cNvPr descr="picture.png" id="1160" name="Google Shape;1160;p100"/>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161" name="Google Shape;1161;p100"/>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162" name="Google Shape;1162;p100"/>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163" name="Google Shape;1163;p100"/>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164" name="Google Shape;1164;p100"/>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165" name="Google Shape;1165;p100"/>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54</a:t>
            </a:r>
            <a:endParaRPr/>
          </a:p>
        </p:txBody>
      </p:sp>
      <p:sp>
        <p:nvSpPr>
          <p:cNvPr id="1166" name="Google Shape;1166;p100"/>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167" name="Google Shape;1167;p100"/>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Externalizing to reduce memory load</a:t>
            </a:r>
            <a:endParaRPr/>
          </a:p>
        </p:txBody>
      </p:sp>
      <p:sp>
        <p:nvSpPr>
          <p:cNvPr id="1168" name="Google Shape;1168;p100"/>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lnSpcReduction="10000"/>
          </a:bodyPr>
          <a:lstStyle/>
          <a:p>
            <a:pPr indent="-342900" lvl="0" marL="383540" rtl="0" algn="l">
              <a:lnSpc>
                <a:spcPct val="90000"/>
              </a:lnSpc>
              <a:spcBef>
                <a:spcPts val="0"/>
              </a:spcBef>
              <a:spcAft>
                <a:spcPts val="0"/>
              </a:spcAft>
              <a:buClr>
                <a:srgbClr val="0070C0"/>
              </a:buClr>
              <a:buSzPts val="2400"/>
              <a:buFont typeface="Verdana"/>
              <a:buChar char="•"/>
            </a:pPr>
            <a:r>
              <a:rPr lang="en-US" sz="2400"/>
              <a:t>Diaries, reminders, calendars, notes, shopping lists, to-do lists </a:t>
            </a:r>
            <a:endParaRPr/>
          </a:p>
          <a:p>
            <a:pPr indent="-285750" lvl="1" marL="782637" rtl="0" algn="l">
              <a:lnSpc>
                <a:spcPct val="90000"/>
              </a:lnSpc>
              <a:spcBef>
                <a:spcPts val="700"/>
              </a:spcBef>
              <a:spcAft>
                <a:spcPts val="0"/>
              </a:spcAft>
              <a:buClr>
                <a:srgbClr val="000000"/>
              </a:buClr>
              <a:buSzPts val="2000"/>
              <a:buChar char="○"/>
            </a:pPr>
            <a:r>
              <a:rPr lang="en-US" sz="2000"/>
              <a:t>written to remind us of what to do</a:t>
            </a:r>
            <a:endParaRPr/>
          </a:p>
          <a:p>
            <a:pPr indent="-215900" lvl="0" marL="383540" rtl="0" algn="l">
              <a:lnSpc>
                <a:spcPct val="90000"/>
              </a:lnSpc>
              <a:spcBef>
                <a:spcPts val="700"/>
              </a:spcBef>
              <a:spcAft>
                <a:spcPts val="0"/>
              </a:spcAft>
              <a:buClr>
                <a:srgbClr val="0070C0"/>
              </a:buClr>
              <a:buSzPts val="2000"/>
              <a:buFont typeface="Verdana"/>
              <a:buNone/>
            </a:pPr>
            <a:r>
              <a:t/>
            </a:r>
            <a:endParaRPr sz="2000"/>
          </a:p>
          <a:p>
            <a:pPr indent="-342900" lvl="0" marL="383540" rtl="0" algn="l">
              <a:lnSpc>
                <a:spcPct val="90000"/>
              </a:lnSpc>
              <a:spcBef>
                <a:spcPts val="700"/>
              </a:spcBef>
              <a:spcAft>
                <a:spcPts val="0"/>
              </a:spcAft>
              <a:buClr>
                <a:srgbClr val="0070C0"/>
              </a:buClr>
              <a:buSzPts val="2400"/>
              <a:buFont typeface="Verdana"/>
              <a:buChar char="•"/>
            </a:pPr>
            <a:r>
              <a:rPr lang="en-US" sz="2400"/>
              <a:t>Post-its, piles, marked emails </a:t>
            </a:r>
            <a:endParaRPr/>
          </a:p>
          <a:p>
            <a:pPr indent="-285750" lvl="1" marL="782637" rtl="0" algn="l">
              <a:lnSpc>
                <a:spcPct val="90000"/>
              </a:lnSpc>
              <a:spcBef>
                <a:spcPts val="700"/>
              </a:spcBef>
              <a:spcAft>
                <a:spcPts val="0"/>
              </a:spcAft>
              <a:buClr>
                <a:srgbClr val="000000"/>
              </a:buClr>
              <a:buSzPts val="2000"/>
              <a:buChar char="○"/>
            </a:pPr>
            <a:r>
              <a:rPr lang="en-US" sz="2000"/>
              <a:t>where placed indicates priority of what to do</a:t>
            </a:r>
            <a:endParaRPr/>
          </a:p>
          <a:p>
            <a:pPr indent="-215900" lvl="0" marL="383540" rtl="0" algn="l">
              <a:lnSpc>
                <a:spcPct val="90000"/>
              </a:lnSpc>
              <a:spcBef>
                <a:spcPts val="700"/>
              </a:spcBef>
              <a:spcAft>
                <a:spcPts val="0"/>
              </a:spcAft>
              <a:buClr>
                <a:srgbClr val="0070C0"/>
              </a:buClr>
              <a:buSzPts val="2000"/>
              <a:buFont typeface="Verdana"/>
              <a:buNone/>
            </a:pPr>
            <a:r>
              <a:t/>
            </a:r>
            <a:endParaRPr sz="2000"/>
          </a:p>
          <a:p>
            <a:pPr indent="-342900" lvl="0" marL="383540" rtl="0" algn="l">
              <a:lnSpc>
                <a:spcPct val="90000"/>
              </a:lnSpc>
              <a:spcBef>
                <a:spcPts val="700"/>
              </a:spcBef>
              <a:spcAft>
                <a:spcPts val="0"/>
              </a:spcAft>
              <a:buClr>
                <a:srgbClr val="0070C0"/>
              </a:buClr>
              <a:buSzPts val="2400"/>
              <a:buFont typeface="Verdana"/>
              <a:buChar char="•"/>
            </a:pPr>
            <a:r>
              <a:rPr lang="en-US" sz="2400"/>
              <a:t>External representations:</a:t>
            </a:r>
            <a:endParaRPr/>
          </a:p>
          <a:p>
            <a:pPr indent="-285750" lvl="1" marL="782637" rtl="0" algn="l">
              <a:lnSpc>
                <a:spcPct val="90000"/>
              </a:lnSpc>
              <a:spcBef>
                <a:spcPts val="700"/>
              </a:spcBef>
              <a:spcAft>
                <a:spcPts val="0"/>
              </a:spcAft>
              <a:buClr>
                <a:srgbClr val="000000"/>
              </a:buClr>
              <a:buSzPts val="2000"/>
              <a:buChar char="○"/>
            </a:pPr>
            <a:r>
              <a:rPr lang="en-US" sz="2000"/>
              <a:t>Remind us that we need to do something (e.g. to buy something for mother’s day)</a:t>
            </a:r>
            <a:endParaRPr/>
          </a:p>
          <a:p>
            <a:pPr indent="-285750" lvl="1" marL="782637" rtl="0" algn="l">
              <a:lnSpc>
                <a:spcPct val="90000"/>
              </a:lnSpc>
              <a:spcBef>
                <a:spcPts val="700"/>
              </a:spcBef>
              <a:spcAft>
                <a:spcPts val="0"/>
              </a:spcAft>
              <a:buClr>
                <a:srgbClr val="000000"/>
              </a:buClr>
              <a:buSzPts val="2000"/>
              <a:buChar char="○"/>
            </a:pPr>
            <a:r>
              <a:rPr lang="en-US" sz="2000"/>
              <a:t>Remind us of what to do (e.g. buy a card)</a:t>
            </a:r>
            <a:endParaRPr/>
          </a:p>
          <a:p>
            <a:pPr indent="-285750" lvl="1" marL="782637" rtl="0" algn="l">
              <a:lnSpc>
                <a:spcPct val="90000"/>
              </a:lnSpc>
              <a:spcBef>
                <a:spcPts val="700"/>
              </a:spcBef>
              <a:spcAft>
                <a:spcPts val="0"/>
              </a:spcAft>
              <a:buClr>
                <a:srgbClr val="000000"/>
              </a:buClr>
              <a:buSzPts val="2000"/>
              <a:buChar char="○"/>
            </a:pPr>
            <a:r>
              <a:rPr lang="en-US" sz="2000"/>
              <a:t>Remind us when to do something (e.g. send a card by a certain date)</a:t>
            </a:r>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grpSp>
        <p:nvGrpSpPr>
          <p:cNvPr id="220" name="Google Shape;220;p29"/>
          <p:cNvGrpSpPr/>
          <p:nvPr/>
        </p:nvGrpSpPr>
        <p:grpSpPr>
          <a:xfrm>
            <a:off x="12700" y="6362700"/>
            <a:ext cx="1341439" cy="495300"/>
            <a:chOff x="0" y="0"/>
            <a:chExt cx="1341438" cy="495300"/>
          </a:xfrm>
        </p:grpSpPr>
        <p:pic>
          <p:nvPicPr>
            <p:cNvPr descr="image.png" id="221" name="Google Shape;221;p29"/>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222" name="Google Shape;222;p29"/>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23" name="Google Shape;223;p29"/>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224" name="Google Shape;224;p29"/>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spcBef>
                <a:spcPts val="0"/>
              </a:spcBef>
              <a:spcAft>
                <a:spcPts val="0"/>
              </a:spcAft>
              <a:buClr>
                <a:srgbClr val="29708A"/>
              </a:buClr>
              <a:buSzPts val="4000"/>
              <a:buFont typeface="Helvetica Neue"/>
              <a:buNone/>
            </a:pPr>
            <a:r>
              <a:rPr lang="en-US"/>
              <a:t>Objectives</a:t>
            </a:r>
            <a:endParaRPr/>
          </a:p>
        </p:txBody>
      </p:sp>
      <p:sp>
        <p:nvSpPr>
          <p:cNvPr id="225" name="Google Shape;225;p29"/>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to learn about cognitive models for the human mind</a:t>
            </a:r>
            <a:endParaRPr/>
          </a:p>
          <a:p>
            <a:pPr indent="-285750" lvl="0" marL="285750" rtl="0" algn="l">
              <a:spcBef>
                <a:spcPts val="2000"/>
              </a:spcBef>
              <a:spcAft>
                <a:spcPts val="0"/>
              </a:spcAft>
              <a:buSzPts val="1350"/>
              <a:buChar char="●"/>
            </a:pPr>
            <a:r>
              <a:rPr lang="en-US"/>
              <a:t>to understand the cognitive capabilities and limitations of humans</a:t>
            </a:r>
            <a:endParaRPr/>
          </a:p>
          <a:p>
            <a:pPr indent="-285750" lvl="0" marL="285750" rtl="0" algn="l">
              <a:spcBef>
                <a:spcPts val="2000"/>
              </a:spcBef>
              <a:spcAft>
                <a:spcPts val="0"/>
              </a:spcAft>
              <a:buSzPts val="1350"/>
              <a:buChar char="●"/>
            </a:pPr>
            <a:r>
              <a:rPr lang="en-US"/>
              <a:t>to be familiar with the most critical sensors and actuators used for information transmission</a:t>
            </a:r>
            <a:endParaRPr/>
          </a:p>
          <a:p>
            <a:pPr indent="-285750" lvl="0" marL="285750" rtl="0" algn="l">
              <a:spcBef>
                <a:spcPts val="2000"/>
              </a:spcBef>
              <a:spcAft>
                <a:spcPts val="0"/>
              </a:spcAft>
              <a:buSzPts val="1350"/>
              <a:buChar char="●"/>
            </a:pPr>
            <a:r>
              <a:rPr lang="en-US"/>
              <a:t>to evaluate the suitability of transmission channels and methods </a:t>
            </a:r>
            <a:endParaRPr/>
          </a:p>
          <a:p>
            <a:pPr indent="-269240" lvl="1" marL="618490" rtl="0" algn="l">
              <a:spcBef>
                <a:spcPts val="600"/>
              </a:spcBef>
              <a:spcAft>
                <a:spcPts val="0"/>
              </a:spcAft>
              <a:buSzPts val="1200"/>
              <a:buChar char=""/>
            </a:pPr>
            <a:r>
              <a:rPr lang="en-US"/>
              <a:t>depends on context, tasks, environments</a:t>
            </a:r>
            <a:endParaRPr/>
          </a:p>
        </p:txBody>
      </p:sp>
      <p:sp>
        <p:nvSpPr>
          <p:cNvPr id="226" name="Google Shape;226;p29"/>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pic>
        <p:nvPicPr>
          <p:cNvPr descr="picture.png" id="1173" name="Google Shape;1173;p101"/>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174" name="Google Shape;1174;p101"/>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175" name="Google Shape;1175;p101"/>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176" name="Google Shape;1176;p101"/>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177" name="Google Shape;1177;p101"/>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178" name="Google Shape;1178;p101"/>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55</a:t>
            </a:r>
            <a:endParaRPr/>
          </a:p>
        </p:txBody>
      </p:sp>
      <p:sp>
        <p:nvSpPr>
          <p:cNvPr id="1179" name="Google Shape;1179;p101"/>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180" name="Google Shape;1180;p101"/>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Computational offloading</a:t>
            </a:r>
            <a:endParaRPr/>
          </a:p>
        </p:txBody>
      </p:sp>
      <p:sp>
        <p:nvSpPr>
          <p:cNvPr id="1181" name="Google Shape;1181;p101"/>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400"/>
              <a:buFont typeface="Verdana"/>
              <a:buChar char="•"/>
            </a:pPr>
            <a:r>
              <a:rPr lang="en-US" sz="2400"/>
              <a:t>When a tool is used in conjunction with an external representation to carry out a computation (e.g. pen and paper)</a:t>
            </a:r>
            <a:endParaRPr/>
          </a:p>
          <a:p>
            <a:pPr indent="-190500" lvl="0" marL="383540" rtl="0" algn="l">
              <a:lnSpc>
                <a:spcPct val="90000"/>
              </a:lnSpc>
              <a:spcBef>
                <a:spcPts val="700"/>
              </a:spcBef>
              <a:spcAft>
                <a:spcPts val="0"/>
              </a:spcAft>
              <a:buClr>
                <a:srgbClr val="0070C0"/>
              </a:buClr>
              <a:buSzPts val="2400"/>
              <a:buFont typeface="Verdana"/>
              <a:buNone/>
            </a:pPr>
            <a:r>
              <a:t/>
            </a:r>
            <a:endParaRPr sz="2400"/>
          </a:p>
          <a:p>
            <a:pPr indent="-342900" lvl="0" marL="383540" rtl="0" algn="l">
              <a:lnSpc>
                <a:spcPct val="90000"/>
              </a:lnSpc>
              <a:spcBef>
                <a:spcPts val="700"/>
              </a:spcBef>
              <a:spcAft>
                <a:spcPts val="0"/>
              </a:spcAft>
              <a:buClr>
                <a:srgbClr val="0070C0"/>
              </a:buClr>
              <a:buSzPts val="2400"/>
              <a:buFont typeface="Verdana"/>
              <a:buChar char="•"/>
            </a:pPr>
            <a:r>
              <a:rPr lang="en-US" sz="2400"/>
              <a:t>Try doing the two sums below (a) in your head, (b) on a piece of paper and c) with a calculator.</a:t>
            </a:r>
            <a:br>
              <a:rPr lang="en-US" sz="2400"/>
            </a:br>
            <a:r>
              <a:rPr lang="en-US" sz="2400"/>
              <a:t> </a:t>
            </a:r>
            <a:endParaRPr/>
          </a:p>
          <a:p>
            <a:pPr indent="-285750" lvl="1" marL="782637" rtl="0" algn="l">
              <a:lnSpc>
                <a:spcPct val="90000"/>
              </a:lnSpc>
              <a:spcBef>
                <a:spcPts val="700"/>
              </a:spcBef>
              <a:spcAft>
                <a:spcPts val="0"/>
              </a:spcAft>
              <a:buClr>
                <a:srgbClr val="000000"/>
              </a:buClr>
              <a:buSzPts val="1800"/>
              <a:buChar char="○"/>
            </a:pPr>
            <a:r>
              <a:rPr lang="en-US" sz="1800"/>
              <a:t>234 + 456 =??</a:t>
            </a:r>
            <a:endParaRPr/>
          </a:p>
          <a:p>
            <a:pPr indent="-285750" lvl="1" marL="782637" rtl="0" algn="l">
              <a:lnSpc>
                <a:spcPct val="90000"/>
              </a:lnSpc>
              <a:spcBef>
                <a:spcPts val="700"/>
              </a:spcBef>
              <a:spcAft>
                <a:spcPts val="0"/>
              </a:spcAft>
              <a:buClr>
                <a:srgbClr val="000000"/>
              </a:buClr>
              <a:buSzPts val="1800"/>
              <a:buChar char="○"/>
            </a:pPr>
            <a:r>
              <a:rPr lang="en-US" sz="1800"/>
              <a:t>CCXXXIIII   +  CCCCXXXXXVI = ???</a:t>
            </a:r>
            <a:br>
              <a:rPr lang="en-US" sz="1800"/>
            </a:br>
            <a:endParaRPr>
              <a:latin typeface="MS PGothic"/>
              <a:ea typeface="MS PGothic"/>
              <a:cs typeface="MS PGothic"/>
              <a:sym typeface="MS PGothic"/>
            </a:endParaRPr>
          </a:p>
          <a:p>
            <a:pPr indent="-342900" lvl="0" marL="383540" rtl="0" algn="l">
              <a:lnSpc>
                <a:spcPct val="90000"/>
              </a:lnSpc>
              <a:spcBef>
                <a:spcPts val="700"/>
              </a:spcBef>
              <a:spcAft>
                <a:spcPts val="0"/>
              </a:spcAft>
              <a:buClr>
                <a:srgbClr val="0070C0"/>
              </a:buClr>
              <a:buSzPts val="2400"/>
              <a:buFont typeface="Verdana"/>
              <a:buChar char="•"/>
            </a:pPr>
            <a:r>
              <a:rPr lang="en-US" sz="2400"/>
              <a:t>Which is easiest and why? Both are identical sums</a:t>
            </a:r>
            <a:r>
              <a:rPr lang="en-US" sz="2000"/>
              <a:t> </a:t>
            </a:r>
            <a:endParaRPr/>
          </a:p>
        </p:txBody>
      </p:sp>
    </p:spTree>
  </p:cSld>
  <p:clrMapOvr>
    <a:masterClrMapping/>
  </p:clrMapOvr>
  <p:transition spd="med">
    <p:fade/>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pic>
        <p:nvPicPr>
          <p:cNvPr descr="picture.png" id="1186" name="Google Shape;1186;p102"/>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187" name="Google Shape;1187;p102"/>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188" name="Google Shape;1188;p102"/>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189" name="Google Shape;1189;p102"/>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190" name="Google Shape;1190;p102"/>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191" name="Google Shape;1191;p102"/>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56</a:t>
            </a:r>
            <a:endParaRPr/>
          </a:p>
        </p:txBody>
      </p:sp>
      <p:sp>
        <p:nvSpPr>
          <p:cNvPr id="1192" name="Google Shape;1192;p102"/>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193" name="Google Shape;1193;p102"/>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marR="40639" rtl="0" algn="ctr">
              <a:lnSpc>
                <a:spcPct val="100000"/>
              </a:lnSpc>
              <a:spcBef>
                <a:spcPts val="0"/>
              </a:spcBef>
              <a:spcAft>
                <a:spcPts val="0"/>
              </a:spcAft>
              <a:buClr>
                <a:srgbClr val="5C3F78"/>
              </a:buClr>
              <a:buSzPts val="3600"/>
              <a:buFont typeface="Verdana"/>
              <a:buNone/>
            </a:pPr>
            <a:r>
              <a:rPr lang="en-US" sz="3600"/>
              <a:t>Annotation and cognitive tracing </a:t>
            </a:r>
            <a:endParaRPr/>
          </a:p>
        </p:txBody>
      </p:sp>
      <p:sp>
        <p:nvSpPr>
          <p:cNvPr id="1194" name="Google Shape;1194;p102"/>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100000"/>
              </a:lnSpc>
              <a:spcBef>
                <a:spcPts val="0"/>
              </a:spcBef>
              <a:spcAft>
                <a:spcPts val="0"/>
              </a:spcAft>
              <a:buClr>
                <a:srgbClr val="0070C0"/>
              </a:buClr>
              <a:buSzPts val="2400"/>
              <a:buFont typeface="Verdana"/>
              <a:buChar char="•"/>
            </a:pPr>
            <a:r>
              <a:rPr lang="en-US" sz="2400"/>
              <a:t>Annotation involves modifying existing representations through making marks</a:t>
            </a:r>
            <a:endParaRPr/>
          </a:p>
          <a:p>
            <a:pPr indent="-285750" lvl="1" marL="782637" rtl="0" algn="l">
              <a:lnSpc>
                <a:spcPct val="100000"/>
              </a:lnSpc>
              <a:spcBef>
                <a:spcPts val="700"/>
              </a:spcBef>
              <a:spcAft>
                <a:spcPts val="0"/>
              </a:spcAft>
              <a:buClr>
                <a:srgbClr val="000000"/>
              </a:buClr>
              <a:buSzPts val="2000"/>
              <a:buChar char="○"/>
            </a:pPr>
            <a:r>
              <a:rPr lang="en-US" sz="2000"/>
              <a:t>e.g. crossing off, ticking, underlining</a:t>
            </a:r>
            <a:endParaRPr/>
          </a:p>
          <a:p>
            <a:pPr indent="-158750" lvl="1" marL="782637" rtl="0" algn="l">
              <a:lnSpc>
                <a:spcPct val="100000"/>
              </a:lnSpc>
              <a:spcBef>
                <a:spcPts val="700"/>
              </a:spcBef>
              <a:spcAft>
                <a:spcPts val="0"/>
              </a:spcAft>
              <a:buClr>
                <a:srgbClr val="000000"/>
              </a:buClr>
              <a:buSzPts val="2000"/>
              <a:buNone/>
            </a:pPr>
            <a:r>
              <a:t/>
            </a:r>
            <a:endParaRPr sz="2000"/>
          </a:p>
          <a:p>
            <a:pPr indent="-342900" lvl="0" marL="383540" rtl="0" algn="l">
              <a:lnSpc>
                <a:spcPct val="100000"/>
              </a:lnSpc>
              <a:spcBef>
                <a:spcPts val="700"/>
              </a:spcBef>
              <a:spcAft>
                <a:spcPts val="0"/>
              </a:spcAft>
              <a:buClr>
                <a:srgbClr val="0070C0"/>
              </a:buClr>
              <a:buSzPts val="2400"/>
              <a:buFont typeface="Verdana"/>
              <a:buChar char="•"/>
            </a:pPr>
            <a:r>
              <a:rPr lang="en-US" sz="2400"/>
              <a:t>Cognitive tracing involves externally manipulating items into different orders or structures</a:t>
            </a:r>
            <a:endParaRPr/>
          </a:p>
          <a:p>
            <a:pPr indent="-285750" lvl="1" marL="782637" rtl="0" algn="l">
              <a:lnSpc>
                <a:spcPct val="100000"/>
              </a:lnSpc>
              <a:spcBef>
                <a:spcPts val="700"/>
              </a:spcBef>
              <a:spcAft>
                <a:spcPts val="0"/>
              </a:spcAft>
              <a:buClr>
                <a:srgbClr val="000000"/>
              </a:buClr>
              <a:buSzPts val="2000"/>
              <a:buChar char="○"/>
            </a:pPr>
            <a:r>
              <a:rPr lang="en-US" sz="2000"/>
              <a:t>e.g. playing Scrabble, playing cards</a:t>
            </a:r>
            <a:endParaRPr/>
          </a:p>
        </p:txBody>
      </p:sp>
    </p:spTree>
  </p:cSld>
  <p:clrMapOvr>
    <a:masterClrMapping/>
  </p:clrMapOvr>
  <p:transition spd="med">
    <p:fade/>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pic>
        <p:nvPicPr>
          <p:cNvPr descr="picture.png" id="1199" name="Google Shape;1199;p103"/>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200" name="Google Shape;1200;p103"/>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201" name="Google Shape;1201;p103"/>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202" name="Google Shape;1202;p103"/>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203" name="Google Shape;1203;p103"/>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204" name="Google Shape;1204;p103"/>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57</a:t>
            </a:r>
            <a:endParaRPr/>
          </a:p>
        </p:txBody>
      </p:sp>
      <p:sp>
        <p:nvSpPr>
          <p:cNvPr id="1205" name="Google Shape;1205;p103"/>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206" name="Google Shape;1206;p103"/>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Design implication</a:t>
            </a:r>
            <a:endParaRPr/>
          </a:p>
        </p:txBody>
      </p:sp>
      <p:sp>
        <p:nvSpPr>
          <p:cNvPr id="1207" name="Google Shape;1207;p103"/>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marR="40639" rtl="0" algn="l">
              <a:lnSpc>
                <a:spcPct val="100000"/>
              </a:lnSpc>
              <a:spcBef>
                <a:spcPts val="0"/>
              </a:spcBef>
              <a:spcAft>
                <a:spcPts val="0"/>
              </a:spcAft>
              <a:buClr>
                <a:srgbClr val="0085CC"/>
              </a:buClr>
              <a:buSzPts val="2800"/>
              <a:buFont typeface="Verdana"/>
              <a:buChar char="•"/>
            </a:pPr>
            <a:r>
              <a:rPr lang="en-US" sz="2800"/>
              <a:t>Provide external representations at the interface that reduce memory load and facilitate computational offloading</a:t>
            </a:r>
            <a:endParaRPr/>
          </a:p>
        </p:txBody>
      </p:sp>
      <p:pic>
        <p:nvPicPr>
          <p:cNvPr descr="image.png" id="1208" name="Google Shape;1208;p103"/>
          <p:cNvPicPr preferRelativeResize="0"/>
          <p:nvPr/>
        </p:nvPicPr>
        <p:blipFill rotWithShape="1">
          <a:blip r:embed="rId6">
            <a:alphaModFix/>
          </a:blip>
          <a:srcRect b="0" l="0" r="0" t="0"/>
          <a:stretch/>
        </p:blipFill>
        <p:spPr>
          <a:xfrm>
            <a:off x="228600" y="3581400"/>
            <a:ext cx="2678113" cy="2743200"/>
          </a:xfrm>
          <a:prstGeom prst="rect">
            <a:avLst/>
          </a:prstGeom>
          <a:noFill/>
          <a:ln>
            <a:noFill/>
          </a:ln>
        </p:spPr>
      </p:pic>
      <p:pic>
        <p:nvPicPr>
          <p:cNvPr descr="image.png" id="1209" name="Google Shape;1209;p103"/>
          <p:cNvPicPr preferRelativeResize="0"/>
          <p:nvPr/>
        </p:nvPicPr>
        <p:blipFill rotWithShape="1">
          <a:blip r:embed="rId7">
            <a:alphaModFix/>
          </a:blip>
          <a:srcRect b="0" l="0" r="0" t="0"/>
          <a:stretch/>
        </p:blipFill>
        <p:spPr>
          <a:xfrm>
            <a:off x="6096000" y="3733800"/>
            <a:ext cx="2762250" cy="2393950"/>
          </a:xfrm>
          <a:prstGeom prst="rect">
            <a:avLst/>
          </a:prstGeom>
          <a:noFill/>
          <a:ln>
            <a:noFill/>
          </a:ln>
        </p:spPr>
      </p:pic>
      <p:sp>
        <p:nvSpPr>
          <p:cNvPr id="1210" name="Google Shape;1210;p103"/>
          <p:cNvSpPr txBox="1"/>
          <p:nvPr/>
        </p:nvSpPr>
        <p:spPr>
          <a:xfrm>
            <a:off x="2971800" y="2895600"/>
            <a:ext cx="2984500" cy="18288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000000"/>
              </a:buClr>
              <a:buSzPts val="2000"/>
              <a:buFont typeface="Verdana"/>
              <a:buNone/>
            </a:pPr>
            <a:r>
              <a:rPr b="0" i="0" lang="en-US" sz="2000" u="none" cap="none" strike="noStrike">
                <a:solidFill>
                  <a:srgbClr val="000000"/>
                </a:solidFill>
                <a:latin typeface="Verdana"/>
                <a:ea typeface="Verdana"/>
                <a:cs typeface="Verdana"/>
                <a:sym typeface="Verdana"/>
              </a:rPr>
              <a:t>e.g. Information visualizations have been designed to allow people to make sense and rapid decisions about masses of data</a:t>
            </a:r>
            <a:endParaRPr/>
          </a:p>
        </p:txBody>
      </p:sp>
    </p:spTree>
  </p:cSld>
  <p:clrMapOvr>
    <a:masterClrMapping/>
  </p:clrMapOvr>
  <p:transition spd="med">
    <p:fade/>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pic>
        <p:nvPicPr>
          <p:cNvPr descr="picture.png" id="1215" name="Google Shape;1215;p104"/>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216" name="Google Shape;1216;p104"/>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217" name="Google Shape;1217;p104"/>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218" name="Google Shape;1218;p104"/>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219" name="Google Shape;1219;p104"/>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220" name="Google Shape;1220;p104"/>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58</a:t>
            </a:r>
            <a:endParaRPr/>
          </a:p>
        </p:txBody>
      </p:sp>
      <p:sp>
        <p:nvSpPr>
          <p:cNvPr id="1221" name="Google Shape;1221;p104"/>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222" name="Google Shape;1222;p104"/>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Distributed cognition</a:t>
            </a:r>
            <a:endParaRPr/>
          </a:p>
        </p:txBody>
      </p:sp>
      <p:sp>
        <p:nvSpPr>
          <p:cNvPr id="1223" name="Google Shape;1223;p104"/>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Concerned with the nature of cognitive phenomena across individuals, artifacts, and internal and external representations (Hutchins, 1995)</a:t>
            </a:r>
            <a:endParaRPr/>
          </a:p>
          <a:p>
            <a:pPr indent="-342900" lvl="0" marL="383540" rtl="0" algn="l">
              <a:lnSpc>
                <a:spcPct val="90000"/>
              </a:lnSpc>
              <a:spcBef>
                <a:spcPts val="700"/>
              </a:spcBef>
              <a:spcAft>
                <a:spcPts val="0"/>
              </a:spcAft>
              <a:buClr>
                <a:srgbClr val="0070C0"/>
              </a:buClr>
              <a:buSzPts val="2800"/>
              <a:buFont typeface="Verdana"/>
              <a:buChar char="•"/>
            </a:pPr>
            <a:r>
              <a:rPr lang="en-US" sz="2800"/>
              <a:t>Describes these in terms of propagation across representational state</a:t>
            </a:r>
            <a:endParaRPr/>
          </a:p>
          <a:p>
            <a:pPr indent="-342900" lvl="0" marL="383540" rtl="0" algn="l">
              <a:lnSpc>
                <a:spcPct val="90000"/>
              </a:lnSpc>
              <a:spcBef>
                <a:spcPts val="700"/>
              </a:spcBef>
              <a:spcAft>
                <a:spcPts val="0"/>
              </a:spcAft>
              <a:buClr>
                <a:srgbClr val="0070C0"/>
              </a:buClr>
              <a:buSzPts val="2800"/>
              <a:buFont typeface="Verdana"/>
              <a:buChar char="•"/>
            </a:pPr>
            <a:r>
              <a:rPr lang="en-US" sz="2800"/>
              <a:t>Information is transformed through different media (computers, displays, paper, heads)</a:t>
            </a:r>
            <a:endParaRPr/>
          </a:p>
        </p:txBody>
      </p:sp>
    </p:spTree>
  </p:cSld>
  <p:clrMapOvr>
    <a:masterClrMapping/>
  </p:clrMapOvr>
  <p:transition spd="med">
    <p:fade/>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pic>
        <p:nvPicPr>
          <p:cNvPr descr="picture.png" id="1228" name="Google Shape;1228;p105"/>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229" name="Google Shape;1229;p105"/>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230" name="Google Shape;1230;p105"/>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231" name="Google Shape;1231;p105"/>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232" name="Google Shape;1232;p105"/>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233" name="Google Shape;1233;p105"/>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59</a:t>
            </a:r>
            <a:endParaRPr/>
          </a:p>
        </p:txBody>
      </p:sp>
      <p:sp>
        <p:nvSpPr>
          <p:cNvPr id="1234" name="Google Shape;1234;p105"/>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235" name="Google Shape;1235;p105"/>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How it differs from information processing</a:t>
            </a:r>
            <a:endParaRPr/>
          </a:p>
        </p:txBody>
      </p:sp>
      <p:sp>
        <p:nvSpPr>
          <p:cNvPr id="1236" name="Google Shape;1236;p105"/>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1237" name="Google Shape;1237;p105"/>
          <p:cNvPicPr preferRelativeResize="0"/>
          <p:nvPr/>
        </p:nvPicPr>
        <p:blipFill rotWithShape="1">
          <a:blip r:embed="rId6">
            <a:alphaModFix/>
          </a:blip>
          <a:srcRect b="0" l="0" r="0" t="0"/>
          <a:stretch/>
        </p:blipFill>
        <p:spPr>
          <a:xfrm>
            <a:off x="485775" y="1600200"/>
            <a:ext cx="8178800" cy="4521200"/>
          </a:xfrm>
          <a:prstGeom prst="rect">
            <a:avLst/>
          </a:prstGeom>
          <a:noFill/>
          <a:ln>
            <a:noFill/>
          </a:ln>
        </p:spPr>
      </p:pic>
    </p:spTree>
  </p:cSld>
  <p:clrMapOvr>
    <a:masterClrMapping/>
  </p:clrMapOvr>
  <p:transition spd="med">
    <p:fade/>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pic>
        <p:nvPicPr>
          <p:cNvPr descr="picture.png" id="1242" name="Google Shape;1242;p106"/>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243" name="Google Shape;1243;p106"/>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244" name="Google Shape;1244;p106"/>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sp>
        <p:nvSpPr>
          <p:cNvPr id="1245" name="Google Shape;1245;p106"/>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t/>
            </a:r>
            <a:endParaRPr b="0" sz="4000">
              <a:solidFill>
                <a:srgbClr val="5C3F78"/>
              </a:solidFill>
              <a:latin typeface="Verdana"/>
              <a:ea typeface="Verdana"/>
              <a:cs typeface="Verdana"/>
              <a:sym typeface="Verdana"/>
            </a:endParaRPr>
          </a:p>
        </p:txBody>
      </p:sp>
      <p:sp>
        <p:nvSpPr>
          <p:cNvPr id="1246" name="Google Shape;1246;p106"/>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pic>
        <p:nvPicPr>
          <p:cNvPr descr="image.png" id="1247" name="Google Shape;1247;p106"/>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248" name="Google Shape;1248;p106"/>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249" name="Google Shape;1249;p106"/>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60</a:t>
            </a:r>
            <a:endParaRPr/>
          </a:p>
        </p:txBody>
      </p:sp>
      <p:sp>
        <p:nvSpPr>
          <p:cNvPr id="1250" name="Google Shape;1250;p106"/>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pic>
        <p:nvPicPr>
          <p:cNvPr descr="image.jpg" id="1251" name="Google Shape;1251;p106"/>
          <p:cNvPicPr preferRelativeResize="0"/>
          <p:nvPr/>
        </p:nvPicPr>
        <p:blipFill rotWithShape="1">
          <a:blip r:embed="rId6">
            <a:alphaModFix/>
          </a:blip>
          <a:srcRect b="0" l="0" r="0" t="0"/>
          <a:stretch/>
        </p:blipFill>
        <p:spPr>
          <a:xfrm>
            <a:off x="1905000" y="685800"/>
            <a:ext cx="5715000" cy="5321300"/>
          </a:xfrm>
          <a:prstGeom prst="rect">
            <a:avLst/>
          </a:prstGeom>
          <a:noFill/>
          <a:ln>
            <a:noFill/>
          </a:ln>
        </p:spPr>
      </p:pic>
    </p:spTree>
  </p:cSld>
  <p:clrMapOvr>
    <a:masterClrMapping/>
  </p:clrMapOvr>
  <p:transition spd="med">
    <p:fade/>
  </p:transition>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pic>
        <p:nvPicPr>
          <p:cNvPr descr="picture.png" id="1256" name="Google Shape;1256;p107"/>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257" name="Google Shape;1257;p107"/>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258" name="Google Shape;1258;p107"/>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259" name="Google Shape;1259;p107"/>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260" name="Google Shape;1260;p107"/>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261" name="Google Shape;1261;p107"/>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61</a:t>
            </a:r>
            <a:endParaRPr/>
          </a:p>
        </p:txBody>
      </p:sp>
      <p:sp>
        <p:nvSpPr>
          <p:cNvPr id="1262" name="Google Shape;1262;p107"/>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263" name="Google Shape;1263;p107"/>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What’s involved</a:t>
            </a:r>
            <a:endParaRPr/>
          </a:p>
        </p:txBody>
      </p:sp>
      <p:sp>
        <p:nvSpPr>
          <p:cNvPr id="1264" name="Google Shape;1264;p107"/>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342900" lvl="0" marL="383540" rtl="0" algn="l">
              <a:lnSpc>
                <a:spcPct val="90000"/>
              </a:lnSpc>
              <a:spcBef>
                <a:spcPts val="0"/>
              </a:spcBef>
              <a:spcAft>
                <a:spcPts val="0"/>
              </a:spcAft>
              <a:buClr>
                <a:srgbClr val="0070C0"/>
              </a:buClr>
              <a:buSzPts val="2800"/>
              <a:buFont typeface="Verdana"/>
              <a:buChar char="•"/>
            </a:pPr>
            <a:r>
              <a:rPr lang="en-US" sz="2800"/>
              <a:t>The distributed problem-solving that takes place </a:t>
            </a:r>
            <a:endParaRPr/>
          </a:p>
          <a:p>
            <a:pPr indent="-342900" lvl="0" marL="383540" rtl="0" algn="l">
              <a:lnSpc>
                <a:spcPct val="90000"/>
              </a:lnSpc>
              <a:spcBef>
                <a:spcPts val="700"/>
              </a:spcBef>
              <a:spcAft>
                <a:spcPts val="0"/>
              </a:spcAft>
              <a:buClr>
                <a:srgbClr val="0070C0"/>
              </a:buClr>
              <a:buSzPts val="2800"/>
              <a:buFont typeface="Verdana"/>
              <a:buChar char="•"/>
            </a:pPr>
            <a:r>
              <a:rPr lang="en-US" sz="2800"/>
              <a:t>The role of verbal and non-verbal behavior</a:t>
            </a:r>
            <a:endParaRPr/>
          </a:p>
          <a:p>
            <a:pPr indent="-342900" lvl="0" marL="383540" rtl="0" algn="l">
              <a:lnSpc>
                <a:spcPct val="90000"/>
              </a:lnSpc>
              <a:spcBef>
                <a:spcPts val="700"/>
              </a:spcBef>
              <a:spcAft>
                <a:spcPts val="0"/>
              </a:spcAft>
              <a:buClr>
                <a:srgbClr val="0070C0"/>
              </a:buClr>
              <a:buSzPts val="2800"/>
              <a:buFont typeface="Verdana"/>
              <a:buChar char="•"/>
            </a:pPr>
            <a:r>
              <a:rPr lang="en-US" sz="2800"/>
              <a:t>The various coordinating mechanisms that are used (e.g. rules, procedures)</a:t>
            </a:r>
            <a:endParaRPr/>
          </a:p>
          <a:p>
            <a:pPr indent="-342900" lvl="0" marL="383540" rtl="0" algn="l">
              <a:lnSpc>
                <a:spcPct val="90000"/>
              </a:lnSpc>
              <a:spcBef>
                <a:spcPts val="700"/>
              </a:spcBef>
              <a:spcAft>
                <a:spcPts val="0"/>
              </a:spcAft>
              <a:buClr>
                <a:srgbClr val="0070C0"/>
              </a:buClr>
              <a:buSzPts val="2800"/>
              <a:buFont typeface="Verdana"/>
              <a:buChar char="•"/>
            </a:pPr>
            <a:r>
              <a:rPr lang="en-US" sz="2800"/>
              <a:t>The communication that takes place as the collaborative activity progresses</a:t>
            </a:r>
            <a:endParaRPr/>
          </a:p>
          <a:p>
            <a:pPr indent="-342900" lvl="0" marL="383540" rtl="0" algn="l">
              <a:lnSpc>
                <a:spcPct val="90000"/>
              </a:lnSpc>
              <a:spcBef>
                <a:spcPts val="700"/>
              </a:spcBef>
              <a:spcAft>
                <a:spcPts val="0"/>
              </a:spcAft>
              <a:buClr>
                <a:srgbClr val="0070C0"/>
              </a:buClr>
              <a:buSzPts val="2800"/>
              <a:buFont typeface="Verdana"/>
              <a:buChar char="•"/>
            </a:pPr>
            <a:r>
              <a:rPr lang="en-US" sz="2800"/>
              <a:t>How knowledge is shared and accessed</a:t>
            </a:r>
            <a:endParaRPr/>
          </a:p>
        </p:txBody>
      </p:sp>
    </p:spTree>
  </p:cSld>
  <p:clrMapOvr>
    <a:masterClrMapping/>
  </p:clrMapOvr>
  <p:transition spd="med">
    <p:fade/>
  </p:transition>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grpSp>
        <p:nvGrpSpPr>
          <p:cNvPr id="1269" name="Google Shape;1269;p108"/>
          <p:cNvGrpSpPr/>
          <p:nvPr/>
        </p:nvGrpSpPr>
        <p:grpSpPr>
          <a:xfrm>
            <a:off x="12700" y="6362700"/>
            <a:ext cx="1341439" cy="495300"/>
            <a:chOff x="0" y="0"/>
            <a:chExt cx="1341438" cy="495300"/>
          </a:xfrm>
        </p:grpSpPr>
        <p:pic>
          <p:nvPicPr>
            <p:cNvPr descr="image.png" id="1270" name="Google Shape;1270;p108"/>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271" name="Google Shape;1271;p108"/>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272" name="Google Shape;1272;p108"/>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Important Concepts and Terms</a:t>
            </a:r>
            <a:endParaRPr/>
          </a:p>
        </p:txBody>
      </p:sp>
      <p:sp>
        <p:nvSpPr>
          <p:cNvPr id="1273" name="Google Shape;1273;p108"/>
          <p:cNvSpPr txBox="1"/>
          <p:nvPr>
            <p:ph idx="1" type="body"/>
          </p:nvPr>
        </p:nvSpPr>
        <p:spPr>
          <a:xfrm>
            <a:off x="550856" y="1552200"/>
            <a:ext cx="4029900" cy="48357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attention</a:t>
            </a:r>
            <a:endParaRPr/>
          </a:p>
          <a:p>
            <a:pPr indent="-285750" lvl="0" marL="285750" rtl="0" algn="l">
              <a:spcBef>
                <a:spcPts val="2000"/>
              </a:spcBef>
              <a:spcAft>
                <a:spcPts val="0"/>
              </a:spcAft>
              <a:buSzPts val="1350"/>
              <a:buChar char="●"/>
            </a:pPr>
            <a:r>
              <a:rPr lang="en-US"/>
              <a:t>cognition</a:t>
            </a:r>
            <a:endParaRPr/>
          </a:p>
          <a:p>
            <a:pPr indent="-285750" lvl="0" marL="285750" rtl="0" algn="l">
              <a:spcBef>
                <a:spcPts val="2000"/>
              </a:spcBef>
              <a:spcAft>
                <a:spcPts val="0"/>
              </a:spcAft>
              <a:buSzPts val="1350"/>
              <a:buChar char="●"/>
            </a:pPr>
            <a:r>
              <a:rPr lang="en-US"/>
              <a:t>decision-making </a:t>
            </a:r>
            <a:endParaRPr/>
          </a:p>
          <a:p>
            <a:pPr indent="-285750" lvl="0" marL="285750" rtl="0" algn="l">
              <a:spcBef>
                <a:spcPts val="2000"/>
              </a:spcBef>
              <a:spcAft>
                <a:spcPts val="0"/>
              </a:spcAft>
              <a:buSzPts val="1350"/>
              <a:buChar char="●"/>
            </a:pPr>
            <a:r>
              <a:rPr lang="en-US"/>
              <a:t>external memory</a:t>
            </a:r>
            <a:endParaRPr/>
          </a:p>
          <a:p>
            <a:pPr indent="-285750" lvl="0" marL="285750" rtl="0" algn="l">
              <a:spcBef>
                <a:spcPts val="2000"/>
              </a:spcBef>
              <a:spcAft>
                <a:spcPts val="0"/>
              </a:spcAft>
              <a:buSzPts val="1350"/>
              <a:buChar char="●"/>
            </a:pPr>
            <a:r>
              <a:rPr lang="en-US"/>
              <a:t>externalization</a:t>
            </a:r>
            <a:endParaRPr/>
          </a:p>
          <a:p>
            <a:pPr indent="-285750" lvl="0" marL="285750" rtl="0" algn="l">
              <a:spcBef>
                <a:spcPts val="2000"/>
              </a:spcBef>
              <a:spcAft>
                <a:spcPts val="0"/>
              </a:spcAft>
              <a:buSzPts val="1350"/>
              <a:buChar char="●"/>
            </a:pPr>
            <a:r>
              <a:rPr lang="en-US"/>
              <a:t>human-machine interface</a:t>
            </a:r>
            <a:endParaRPr/>
          </a:p>
          <a:p>
            <a:pPr indent="-285750" lvl="0" marL="285750" rtl="0" algn="l">
              <a:spcBef>
                <a:spcPts val="2000"/>
              </a:spcBef>
              <a:spcAft>
                <a:spcPts val="0"/>
              </a:spcAft>
              <a:buSzPts val="1350"/>
              <a:buChar char="●"/>
            </a:pPr>
            <a:r>
              <a:rPr lang="en-US"/>
              <a:t>information processing</a:t>
            </a:r>
            <a:endParaRPr/>
          </a:p>
          <a:p>
            <a:pPr indent="-285750" lvl="0" marL="285750" rtl="0" algn="l">
              <a:spcBef>
                <a:spcPts val="2000"/>
              </a:spcBef>
              <a:spcAft>
                <a:spcPts val="0"/>
              </a:spcAft>
              <a:buSzPts val="1350"/>
              <a:buChar char="●"/>
            </a:pPr>
            <a:r>
              <a:rPr lang="en-US"/>
              <a:t>listening </a:t>
            </a:r>
            <a:endParaRPr/>
          </a:p>
        </p:txBody>
      </p:sp>
      <p:sp>
        <p:nvSpPr>
          <p:cNvPr id="1274" name="Google Shape;1274;p108"/>
          <p:cNvSpPr txBox="1"/>
          <p:nvPr>
            <p:ph idx="12" type="sldNum"/>
          </p:nvPr>
        </p:nvSpPr>
        <p:spPr>
          <a:xfrm rot="5492">
            <a:off x="8897089" y="6529261"/>
            <a:ext cx="187800" cy="184800"/>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b="1" lang="en-US" sz="700">
                <a:solidFill>
                  <a:srgbClr val="0048AA"/>
                </a:solidFill>
              </a:rPr>
              <a:t>‹#›</a:t>
            </a:fld>
            <a:endParaRPr/>
          </a:p>
        </p:txBody>
      </p:sp>
      <p:sp>
        <p:nvSpPr>
          <p:cNvPr id="1275" name="Google Shape;1275;p108"/>
          <p:cNvSpPr txBox="1"/>
          <p:nvPr>
            <p:ph idx="1" type="body"/>
          </p:nvPr>
        </p:nvSpPr>
        <p:spPr>
          <a:xfrm>
            <a:off x="4396031" y="1552200"/>
            <a:ext cx="4029900" cy="4835700"/>
          </a:xfrm>
          <a:prstGeom prst="rect">
            <a:avLst/>
          </a:prstGeom>
          <a:noFill/>
          <a:ln>
            <a:noFill/>
          </a:ln>
        </p:spPr>
        <p:txBody>
          <a:bodyPr anchorCtr="0" anchor="t" bIns="38100" lIns="38100" spcFirstLastPara="1" rIns="38100" wrap="square" tIns="38100">
            <a:normAutofit/>
          </a:bodyPr>
          <a:lstStyle/>
          <a:p>
            <a:pPr indent="-285750" lvl="0" marL="285750" rtl="0" algn="l">
              <a:spcBef>
                <a:spcPts val="2000"/>
              </a:spcBef>
              <a:spcAft>
                <a:spcPts val="0"/>
              </a:spcAft>
              <a:buSzPts val="1350"/>
              <a:buChar char="●"/>
            </a:pPr>
            <a:r>
              <a:rPr lang="en-US"/>
              <a:t>memory</a:t>
            </a:r>
            <a:endParaRPr/>
          </a:p>
          <a:p>
            <a:pPr indent="-285750" lvl="0" marL="285750" rtl="0" algn="l">
              <a:spcBef>
                <a:spcPts val="2000"/>
              </a:spcBef>
              <a:spcAft>
                <a:spcPts val="0"/>
              </a:spcAft>
              <a:buSzPts val="1350"/>
              <a:buChar char="●"/>
            </a:pPr>
            <a:r>
              <a:rPr lang="en-US"/>
              <a:t>mental model</a:t>
            </a:r>
            <a:endParaRPr/>
          </a:p>
          <a:p>
            <a:pPr indent="-285750" lvl="0" marL="285750" rtl="0" algn="l">
              <a:spcBef>
                <a:spcPts val="2000"/>
              </a:spcBef>
              <a:spcAft>
                <a:spcPts val="0"/>
              </a:spcAft>
              <a:buSzPts val="1350"/>
              <a:buChar char="●"/>
            </a:pPr>
            <a:r>
              <a:rPr lang="en-US"/>
              <a:t>perception</a:t>
            </a:r>
            <a:endParaRPr/>
          </a:p>
          <a:p>
            <a:pPr indent="-285750" lvl="0" marL="285750" rtl="0" algn="l">
              <a:spcBef>
                <a:spcPts val="2000"/>
              </a:spcBef>
              <a:spcAft>
                <a:spcPts val="0"/>
              </a:spcAft>
              <a:buSzPts val="1350"/>
              <a:buChar char="●"/>
            </a:pPr>
            <a:r>
              <a:rPr lang="en-US"/>
              <a:t>planning </a:t>
            </a:r>
            <a:endParaRPr/>
          </a:p>
          <a:p>
            <a:pPr indent="-285750" lvl="0" marL="285750" rtl="0" algn="l">
              <a:spcBef>
                <a:spcPts val="2000"/>
              </a:spcBef>
              <a:spcAft>
                <a:spcPts val="0"/>
              </a:spcAft>
              <a:buSzPts val="1350"/>
              <a:buChar char="●"/>
            </a:pPr>
            <a:r>
              <a:rPr lang="en-US"/>
              <a:t>problem-solving</a:t>
            </a:r>
            <a:endParaRPr/>
          </a:p>
          <a:p>
            <a:pPr indent="-285750" lvl="0" marL="285750" rtl="0" algn="l">
              <a:spcBef>
                <a:spcPts val="2000"/>
              </a:spcBef>
              <a:spcAft>
                <a:spcPts val="0"/>
              </a:spcAft>
              <a:buSzPts val="1350"/>
              <a:buChar char="●"/>
            </a:pPr>
            <a:r>
              <a:rPr lang="en-US"/>
              <a:t>reading</a:t>
            </a:r>
            <a:endParaRPr/>
          </a:p>
          <a:p>
            <a:pPr indent="-285750" lvl="0" marL="285750" rtl="0" algn="l">
              <a:spcBef>
                <a:spcPts val="2000"/>
              </a:spcBef>
              <a:spcAft>
                <a:spcPts val="0"/>
              </a:spcAft>
              <a:buSzPts val="1350"/>
              <a:buChar char="●"/>
            </a:pPr>
            <a:r>
              <a:rPr lang="en-US"/>
              <a:t>reasoning</a:t>
            </a:r>
            <a:endParaRPr/>
          </a:p>
          <a:p>
            <a:pPr indent="-285750" lvl="0" marL="285750" rtl="0" algn="l">
              <a:spcBef>
                <a:spcPts val="2000"/>
              </a:spcBef>
              <a:spcAft>
                <a:spcPts val="0"/>
              </a:spcAft>
              <a:buSzPts val="1350"/>
              <a:buChar char="●"/>
            </a:pPr>
            <a:r>
              <a:rPr lang="en-US"/>
              <a:t>speaking</a:t>
            </a:r>
            <a:endParaRPr/>
          </a:p>
        </p:txBody>
      </p:sp>
    </p:spTree>
  </p:cSld>
  <p:clrMapOvr>
    <a:masterClrMapping/>
  </p:clrMapOvr>
  <p:transition spd="med">
    <p:fade/>
  </p:transition>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pic>
        <p:nvPicPr>
          <p:cNvPr descr="picture.png" id="1280" name="Google Shape;1280;p109"/>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281" name="Google Shape;1281;p109"/>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282" name="Google Shape;1282;p109"/>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pic>
        <p:nvPicPr>
          <p:cNvPr descr="image.png" id="1283" name="Google Shape;1283;p109"/>
          <p:cNvPicPr preferRelativeResize="0"/>
          <p:nvPr/>
        </p:nvPicPr>
        <p:blipFill rotWithShape="1">
          <a:blip r:embed="rId5">
            <a:alphaModFix/>
          </a:blip>
          <a:srcRect b="0" l="0" r="0" t="0"/>
          <a:stretch/>
        </p:blipFill>
        <p:spPr>
          <a:xfrm>
            <a:off x="-76200" y="-76200"/>
            <a:ext cx="9296400" cy="7010400"/>
          </a:xfrm>
          <a:prstGeom prst="rect">
            <a:avLst/>
          </a:prstGeom>
          <a:noFill/>
          <a:ln>
            <a:noFill/>
          </a:ln>
        </p:spPr>
      </p:pic>
      <p:sp>
        <p:nvSpPr>
          <p:cNvPr id="1284" name="Google Shape;1284;p109"/>
          <p:cNvSpPr txBox="1"/>
          <p:nvPr/>
        </p:nvSpPr>
        <p:spPr>
          <a:xfrm>
            <a:off x="6732587" y="6288087"/>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©2011</a:t>
            </a:r>
            <a:endParaRPr/>
          </a:p>
        </p:txBody>
      </p:sp>
      <p:sp>
        <p:nvSpPr>
          <p:cNvPr id="1285" name="Google Shape;1285;p109"/>
          <p:cNvSpPr txBox="1"/>
          <p:nvPr/>
        </p:nvSpPr>
        <p:spPr>
          <a:xfrm>
            <a:off x="2987675" y="6286499"/>
            <a:ext cx="2908300"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62</a:t>
            </a:r>
            <a:endParaRPr/>
          </a:p>
        </p:txBody>
      </p:sp>
      <p:sp>
        <p:nvSpPr>
          <p:cNvPr id="1286" name="Google Shape;1286;p109"/>
          <p:cNvSpPr txBox="1"/>
          <p:nvPr/>
        </p:nvSpPr>
        <p:spPr>
          <a:xfrm>
            <a:off x="179387" y="6286499"/>
            <a:ext cx="2146301" cy="190501"/>
          </a:xfrm>
          <a:prstGeom prst="rect">
            <a:avLst/>
          </a:prstGeom>
          <a:noFill/>
          <a:ln>
            <a:noFill/>
          </a:ln>
        </p:spPr>
        <p:txBody>
          <a:bodyPr anchorCtr="0" anchor="ctr" bIns="0" lIns="0" spcFirstLastPara="1" rIns="0" wrap="square" tIns="0">
            <a:spAutoFit/>
          </a:bodyPr>
          <a:lstStyle/>
          <a:p>
            <a:pPr indent="39687" lvl="0" marL="0" marR="0" rtl="0" algn="l">
              <a:lnSpc>
                <a:spcPct val="100000"/>
              </a:lnSpc>
              <a:spcBef>
                <a:spcPts val="0"/>
              </a:spcBef>
              <a:spcAft>
                <a:spcPts val="0"/>
              </a:spcAft>
              <a:buClr>
                <a:srgbClr val="FF9900"/>
              </a:buClr>
              <a:buSzPts val="1200"/>
              <a:buFont typeface="Verdana"/>
              <a:buNone/>
            </a:pPr>
            <a:r>
              <a:rPr b="0" i="0" lang="en-US" sz="1200" u="none" cap="none" strike="noStrike">
                <a:solidFill>
                  <a:srgbClr val="FF9900"/>
                </a:solidFill>
                <a:latin typeface="Verdana"/>
                <a:ea typeface="Verdana"/>
                <a:cs typeface="Verdana"/>
                <a:sym typeface="Verdana"/>
              </a:rPr>
              <a:t>www.id-book.com</a:t>
            </a:r>
            <a:endParaRPr/>
          </a:p>
        </p:txBody>
      </p:sp>
      <p:sp>
        <p:nvSpPr>
          <p:cNvPr id="1287" name="Google Shape;1287;p109"/>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Summary</a:t>
            </a:r>
            <a:endParaRPr/>
          </a:p>
        </p:txBody>
      </p:sp>
      <p:sp>
        <p:nvSpPr>
          <p:cNvPr id="1288" name="Google Shape;1288;p109"/>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lnSpcReduction="10000"/>
          </a:bodyPr>
          <a:lstStyle/>
          <a:p>
            <a:pPr indent="-342900" lvl="0" marL="383540" rtl="0" algn="l">
              <a:lnSpc>
                <a:spcPct val="90000"/>
              </a:lnSpc>
              <a:spcBef>
                <a:spcPts val="0"/>
              </a:spcBef>
              <a:spcAft>
                <a:spcPts val="0"/>
              </a:spcAft>
              <a:buClr>
                <a:srgbClr val="0070C0"/>
              </a:buClr>
              <a:buSzPts val="2400"/>
              <a:buFont typeface="Verdana"/>
              <a:buChar char="•"/>
            </a:pPr>
            <a:r>
              <a:rPr lang="en-US" sz="2400"/>
              <a:t>Cognition involves several processes including attention, memory, perception and learning</a:t>
            </a:r>
            <a:endParaRPr/>
          </a:p>
          <a:p>
            <a:pPr indent="-190500" lvl="0" marL="383540" rtl="0" algn="l">
              <a:lnSpc>
                <a:spcPct val="90000"/>
              </a:lnSpc>
              <a:spcBef>
                <a:spcPts val="700"/>
              </a:spcBef>
              <a:spcAft>
                <a:spcPts val="0"/>
              </a:spcAft>
              <a:buClr>
                <a:srgbClr val="0070C0"/>
              </a:buClr>
              <a:buSzPts val="2400"/>
              <a:buFont typeface="Verdana"/>
              <a:buNone/>
            </a:pPr>
            <a:r>
              <a:t/>
            </a:r>
            <a:endParaRPr sz="2400"/>
          </a:p>
          <a:p>
            <a:pPr indent="-342900" lvl="0" marL="383540" rtl="0" algn="l">
              <a:lnSpc>
                <a:spcPct val="90000"/>
              </a:lnSpc>
              <a:spcBef>
                <a:spcPts val="700"/>
              </a:spcBef>
              <a:spcAft>
                <a:spcPts val="0"/>
              </a:spcAft>
              <a:buClr>
                <a:srgbClr val="0070C0"/>
              </a:buClr>
              <a:buSzPts val="2400"/>
              <a:buFont typeface="Verdana"/>
              <a:buChar char="•"/>
            </a:pPr>
            <a:r>
              <a:rPr lang="en-US" sz="2400"/>
              <a:t>The way an interface is designed can greatly affect how well users can perceive, attend, learn and remember how to do their tasks</a:t>
            </a:r>
            <a:endParaRPr/>
          </a:p>
          <a:p>
            <a:pPr indent="-190500" lvl="0" marL="383540" rtl="0" algn="l">
              <a:lnSpc>
                <a:spcPct val="90000"/>
              </a:lnSpc>
              <a:spcBef>
                <a:spcPts val="700"/>
              </a:spcBef>
              <a:spcAft>
                <a:spcPts val="0"/>
              </a:spcAft>
              <a:buClr>
                <a:srgbClr val="0070C0"/>
              </a:buClr>
              <a:buSzPts val="2400"/>
              <a:buFont typeface="Verdana"/>
              <a:buNone/>
            </a:pPr>
            <a:r>
              <a:t/>
            </a:r>
            <a:endParaRPr sz="2400"/>
          </a:p>
          <a:p>
            <a:pPr indent="-342900" lvl="0" marL="383540" rtl="0" algn="l">
              <a:lnSpc>
                <a:spcPct val="90000"/>
              </a:lnSpc>
              <a:spcBef>
                <a:spcPts val="700"/>
              </a:spcBef>
              <a:spcAft>
                <a:spcPts val="0"/>
              </a:spcAft>
              <a:buClr>
                <a:srgbClr val="0070C0"/>
              </a:buClr>
              <a:buSzPts val="2400"/>
              <a:buFont typeface="Verdana"/>
              <a:buChar char="•"/>
            </a:pPr>
            <a:r>
              <a:rPr lang="en-US" sz="2400"/>
              <a:t>Theoretical frameworks, such as mental models and external cognition, provide ways of understanding how and why people interact with products</a:t>
            </a:r>
            <a:endParaRPr/>
          </a:p>
          <a:p>
            <a:pPr indent="-302259" lvl="0" marL="342900" rtl="0" algn="l">
              <a:lnSpc>
                <a:spcPct val="90000"/>
              </a:lnSpc>
              <a:spcBef>
                <a:spcPts val="700"/>
              </a:spcBef>
              <a:spcAft>
                <a:spcPts val="0"/>
              </a:spcAft>
              <a:buSzPts val="2400"/>
              <a:buFont typeface="Verdana"/>
              <a:buNone/>
            </a:pPr>
            <a:r>
              <a:t/>
            </a:r>
            <a:endParaRPr sz="2400"/>
          </a:p>
          <a:p>
            <a:pPr indent="-342900" lvl="0" marL="383540" rtl="0" algn="l">
              <a:lnSpc>
                <a:spcPct val="90000"/>
              </a:lnSpc>
              <a:spcBef>
                <a:spcPts val="700"/>
              </a:spcBef>
              <a:spcAft>
                <a:spcPts val="0"/>
              </a:spcAft>
              <a:buClr>
                <a:srgbClr val="0070C0"/>
              </a:buClr>
              <a:buSzPts val="2400"/>
              <a:buFont typeface="Verdana"/>
              <a:buChar char="•"/>
            </a:pPr>
            <a:r>
              <a:rPr lang="en-US" sz="2400"/>
              <a:t>This can lead to thinking about how to design better products</a:t>
            </a:r>
            <a:endParaRPr/>
          </a:p>
        </p:txBody>
      </p:sp>
    </p:spTree>
  </p:cSld>
  <p:clrMapOvr>
    <a:masterClrMapping/>
  </p:clrMapOvr>
  <p:transition spd="med">
    <p:fade/>
  </p:transition>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2" name="Shape 1292"/>
        <p:cNvGrpSpPr/>
        <p:nvPr/>
      </p:nvGrpSpPr>
      <p:grpSpPr>
        <a:xfrm>
          <a:off x="0" y="0"/>
          <a:ext cx="0" cy="0"/>
          <a:chOff x="0" y="0"/>
          <a:chExt cx="0" cy="0"/>
        </a:xfrm>
      </p:grpSpPr>
      <p:pic>
        <p:nvPicPr>
          <p:cNvPr descr="picture.png" id="1293" name="Google Shape;1293;p110"/>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image.png" id="1294" name="Google Shape;1294;p110"/>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295" name="Google Shape;1295;p110"/>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sp>
        <p:nvSpPr>
          <p:cNvPr id="1296" name="Google Shape;1296;p110"/>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t/>
            </a:r>
            <a:endParaRPr b="0" sz="4000">
              <a:solidFill>
                <a:srgbClr val="5C3F78"/>
              </a:solidFill>
              <a:latin typeface="Verdana"/>
              <a:ea typeface="Verdana"/>
              <a:cs typeface="Verdana"/>
              <a:sym typeface="Verdana"/>
            </a:endParaRPr>
          </a:p>
        </p:txBody>
      </p:sp>
      <p:sp>
        <p:nvSpPr>
          <p:cNvPr id="1297" name="Google Shape;1297;p110"/>
          <p:cNvSpPr txBox="1"/>
          <p:nvPr>
            <p:ph idx="1" type="body"/>
          </p:nvPr>
        </p:nvSpPr>
        <p:spPr>
          <a:xfrm>
            <a:off x="799535" y="1600200"/>
            <a:ext cx="7887265" cy="4553718"/>
          </a:xfrm>
          <a:prstGeom prst="rect">
            <a:avLst/>
          </a:prstGeom>
          <a:noFill/>
          <a:ln>
            <a:noFill/>
          </a:ln>
        </p:spPr>
        <p:txBody>
          <a:bodyPr anchorCtr="0" anchor="t" bIns="50800" lIns="50800" spcFirstLastPara="1" rIns="50800" wrap="square" tIns="50800">
            <a:normAutofit/>
          </a:bodyPr>
          <a:lstStyle/>
          <a:p>
            <a:pPr indent="-139700" lvl="0" marL="383540" rtl="0" algn="l">
              <a:lnSpc>
                <a:spcPct val="100000"/>
              </a:lnSpc>
              <a:spcBef>
                <a:spcPts val="0"/>
              </a:spcBef>
              <a:spcAft>
                <a:spcPts val="0"/>
              </a:spcAft>
              <a:buSzPts val="3200"/>
              <a:buFont typeface="Verdana"/>
              <a:buNone/>
            </a:pPr>
            <a:r>
              <a:t/>
            </a:r>
            <a:endParaRPr sz="3200">
              <a:solidFill>
                <a:srgbClr val="0085CC"/>
              </a:solidFill>
              <a:latin typeface="Verdana"/>
              <a:ea typeface="Verdana"/>
              <a:cs typeface="Verdana"/>
              <a:sym typeface="Verdana"/>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0" name="Shape 230"/>
        <p:cNvGrpSpPr/>
        <p:nvPr/>
      </p:nvGrpSpPr>
      <p:grpSpPr>
        <a:xfrm>
          <a:off x="0" y="0"/>
          <a:ext cx="0" cy="0"/>
          <a:chOff x="0" y="0"/>
          <a:chExt cx="0" cy="0"/>
        </a:xfrm>
      </p:grpSpPr>
      <p:grpSp>
        <p:nvGrpSpPr>
          <p:cNvPr id="231" name="Google Shape;231;p30"/>
          <p:cNvGrpSpPr/>
          <p:nvPr/>
        </p:nvGrpSpPr>
        <p:grpSpPr>
          <a:xfrm>
            <a:off x="12700" y="6362700"/>
            <a:ext cx="1341439" cy="495300"/>
            <a:chOff x="0" y="0"/>
            <a:chExt cx="1341438" cy="495300"/>
          </a:xfrm>
        </p:grpSpPr>
        <p:pic>
          <p:nvPicPr>
            <p:cNvPr descr="image.png" id="232" name="Google Shape;232;p30"/>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233" name="Google Shape;233;p30"/>
            <p:cNvSpPr/>
            <p:nvPr/>
          </p:nvSpPr>
          <p:spPr>
            <a:xfrm>
              <a:off x="0" y="0"/>
              <a:ext cx="1341438" cy="495300"/>
            </a:xfrm>
            <a:prstGeom prst="rect">
              <a:avLst/>
            </a:prstGeom>
            <a:solidFill>
              <a:srgbClr val="F6FF72">
                <a:alpha val="47450"/>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34" name="Google Shape;234;p30"/>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235" name="Google Shape;235;p30"/>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Evaluation Criteria</a:t>
            </a:r>
            <a:endParaRPr/>
          </a:p>
        </p:txBody>
      </p:sp>
      <p:sp>
        <p:nvSpPr>
          <p:cNvPr id="236" name="Google Shape;236;p30"/>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237" name="Google Shape;237;p30"/>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