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Lst>
  <p:sldSz cy="6858000" cx="9144000"/>
  <p:notesSz cx="6858000" cy="9144000"/>
  <p:embeddedFontLst>
    <p:embeddedFont>
      <p:font typeface="Merriweather Sans"/>
      <p:regular r:id="rId91"/>
      <p:bold r:id="rId92"/>
      <p:italic r:id="rId93"/>
      <p:boldItalic r:id="rId94"/>
    </p:embeddedFont>
    <p:embeddedFont>
      <p:font typeface="Helvetica Neue"/>
      <p:regular r:id="rId95"/>
      <p:bold r:id="rId96"/>
      <p:italic r:id="rId97"/>
      <p:boldItalic r:id="rId98"/>
    </p:embeddedFont>
    <p:embeddedFont>
      <p:font typeface="Gill Sans"/>
      <p:regular r:id="rId99"/>
      <p:bold r:id="rId10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B4DE3C1-0AF2-4EDF-B454-AE91383E502B}">
  <a:tblStyle styleId="{3B4DE3C1-0AF2-4EDF-B454-AE91383E502B}" styleName="Table_0">
    <a:wholeTbl>
      <a:tcTxStyle b="off" i="off">
        <a:font>
          <a:latin typeface="Times New Roman"/>
          <a:ea typeface="Times New Roman"/>
          <a:cs typeface="Times New Roman"/>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FFFFFF">
              <a:alpha val="0"/>
            </a:srgbClr>
          </a:solidFill>
        </a:fill>
      </a:tcStyle>
    </a:wholeTbl>
    <a:band1H>
      <a:tcTxStyle/>
    </a:band1H>
    <a:band2H>
      <a:tcTxStyle b="off" i="off"/>
      <a:tcStyle>
        <a:fill>
          <a:solidFill>
            <a:srgbClr val="EFF1F3"/>
          </a:solidFill>
        </a:fill>
      </a:tcStyle>
    </a:band2H>
    <a:band1V>
      <a:tcTxStyle/>
    </a:band1V>
    <a:band2V>
      <a:tcTxStyle/>
    </a:band2V>
    <a:lastCol>
      <a:tcTxStyle/>
    </a:lastCol>
    <a:firstCol>
      <a:tcTxStyle b="off" i="off">
        <a:font>
          <a:latin typeface="Times New Roman"/>
          <a:ea typeface="Times New Roman"/>
          <a:cs typeface="Times New Roman"/>
        </a:font>
        <a:srgbClr val="000000"/>
      </a:tcTxStyle>
      <a:tcStyle>
        <a:tcBdr>
          <a:left>
            <a:ln cap="flat" cmpd="sng" w="28575">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000000">
              <a:alpha val="24705"/>
            </a:srgbClr>
          </a:solidFill>
        </a:fill>
      </a:tcStyle>
    </a:firstCol>
    <a:lastRow>
      <a:tcTxStyle b="off" i="off">
        <a:font>
          <a:latin typeface="Times New Roman"/>
          <a:ea typeface="Times New Roman"/>
          <a:cs typeface="Times New Roman"/>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28575">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000000">
              <a:alpha val="24705"/>
            </a:srgbClr>
          </a:solidFill>
        </a:fill>
      </a:tcStyle>
    </a:lastRow>
    <a:seCell>
      <a:tcTxStyle/>
    </a:seCell>
    <a:swCell>
      <a:tcTxStyle/>
    </a:swCell>
    <a:firstRow>
      <a:tcTxStyle b="off" i="off">
        <a:font>
          <a:latin typeface="Times New Roman"/>
          <a:ea typeface="Times New Roman"/>
          <a:cs typeface="Times New Roman"/>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28575">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fill>
          <a:solidFill>
            <a:srgbClr val="000000">
              <a:alpha val="24705"/>
            </a:srgbClr>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0" Type="http://schemas.openxmlformats.org/officeDocument/2006/relationships/font" Target="fonts/GillSans-bold.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font" Target="fonts/HelveticaNeue-regular.fntdata"/><Relationship Id="rId94" Type="http://schemas.openxmlformats.org/officeDocument/2006/relationships/font" Target="fonts/MerriweatherSans-boldItalic.fntdata"/><Relationship Id="rId97" Type="http://schemas.openxmlformats.org/officeDocument/2006/relationships/font" Target="fonts/HelveticaNeue-italic.fntdata"/><Relationship Id="rId96" Type="http://schemas.openxmlformats.org/officeDocument/2006/relationships/font" Target="fonts/HelveticaNeue-bold.fntdata"/><Relationship Id="rId11" Type="http://schemas.openxmlformats.org/officeDocument/2006/relationships/slide" Target="slides/slide6.xml"/><Relationship Id="rId99" Type="http://schemas.openxmlformats.org/officeDocument/2006/relationships/font" Target="fonts/GillSans-regular.fntdata"/><Relationship Id="rId10" Type="http://schemas.openxmlformats.org/officeDocument/2006/relationships/slide" Target="slides/slide5.xml"/><Relationship Id="rId98" Type="http://schemas.openxmlformats.org/officeDocument/2006/relationships/font" Target="fonts/HelveticaNeue-boldItalic.fntdata"/><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font" Target="fonts/MerriweatherSans-regular.fntdata"/><Relationship Id="rId90" Type="http://schemas.openxmlformats.org/officeDocument/2006/relationships/slide" Target="slides/slide85.xml"/><Relationship Id="rId93" Type="http://schemas.openxmlformats.org/officeDocument/2006/relationships/font" Target="fonts/MerriweatherSans-italic.fntdata"/><Relationship Id="rId92" Type="http://schemas.openxmlformats.org/officeDocument/2006/relationships/font" Target="fonts/MerriweatherSans-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400" u="none" cap="none" strike="noStrike">
                <a:latin typeface="Merriweather Sans"/>
                <a:ea typeface="Merriweather Sans"/>
                <a:cs typeface="Merriweather Sans"/>
                <a:sym typeface="Merriweather Sans"/>
              </a:defRPr>
            </a:lvl1pPr>
            <a:lvl2pPr indent="-228600" lvl="1" marL="914400" marR="0" rtl="0" algn="l">
              <a:spcBef>
                <a:spcPts val="0"/>
              </a:spcBef>
              <a:spcAft>
                <a:spcPts val="0"/>
              </a:spcAft>
              <a:buSzPts val="1400"/>
              <a:buNone/>
              <a:defRPr b="0" i="0" sz="1400" u="none" cap="none" strike="noStrike">
                <a:latin typeface="Merriweather Sans"/>
                <a:ea typeface="Merriweather Sans"/>
                <a:cs typeface="Merriweather Sans"/>
                <a:sym typeface="Merriweather Sans"/>
              </a:defRPr>
            </a:lvl2pPr>
            <a:lvl3pPr indent="-228600" lvl="2" marL="1371600" marR="0" rtl="0" algn="l">
              <a:spcBef>
                <a:spcPts val="0"/>
              </a:spcBef>
              <a:spcAft>
                <a:spcPts val="0"/>
              </a:spcAft>
              <a:buSzPts val="1400"/>
              <a:buNone/>
              <a:defRPr b="0" i="0" sz="1400" u="none" cap="none" strike="noStrike">
                <a:latin typeface="Merriweather Sans"/>
                <a:ea typeface="Merriweather Sans"/>
                <a:cs typeface="Merriweather Sans"/>
                <a:sym typeface="Merriweather Sans"/>
              </a:defRPr>
            </a:lvl3pPr>
            <a:lvl4pPr indent="-228600" lvl="3" marL="1828800" marR="0" rtl="0" algn="l">
              <a:spcBef>
                <a:spcPts val="0"/>
              </a:spcBef>
              <a:spcAft>
                <a:spcPts val="0"/>
              </a:spcAft>
              <a:buSzPts val="1400"/>
              <a:buNone/>
              <a:defRPr b="0" i="0" sz="1400" u="none" cap="none" strike="noStrike">
                <a:latin typeface="Merriweather Sans"/>
                <a:ea typeface="Merriweather Sans"/>
                <a:cs typeface="Merriweather Sans"/>
                <a:sym typeface="Merriweather Sans"/>
              </a:defRPr>
            </a:lvl4pPr>
            <a:lvl5pPr indent="-228600" lvl="4" marL="2286000" marR="0" rtl="0" algn="l">
              <a:spcBef>
                <a:spcPts val="0"/>
              </a:spcBef>
              <a:spcAft>
                <a:spcPts val="0"/>
              </a:spcAft>
              <a:buSzPts val="1400"/>
              <a:buNone/>
              <a:defRPr b="0" i="0" sz="1400" u="none" cap="none" strike="noStrike">
                <a:latin typeface="Merriweather Sans"/>
                <a:ea typeface="Merriweather Sans"/>
                <a:cs typeface="Merriweather Sans"/>
                <a:sym typeface="Merriweather Sans"/>
              </a:defRPr>
            </a:lvl5pPr>
            <a:lvl6pPr indent="-228600" lvl="5" marL="2743200" marR="0" rtl="0" algn="l">
              <a:spcBef>
                <a:spcPts val="0"/>
              </a:spcBef>
              <a:spcAft>
                <a:spcPts val="0"/>
              </a:spcAft>
              <a:buSzPts val="1400"/>
              <a:buNone/>
              <a:defRPr b="0" i="0" sz="1400" u="none" cap="none" strike="noStrike">
                <a:latin typeface="Merriweather Sans"/>
                <a:ea typeface="Merriweather Sans"/>
                <a:cs typeface="Merriweather Sans"/>
                <a:sym typeface="Merriweather Sans"/>
              </a:defRPr>
            </a:lvl6pPr>
            <a:lvl7pPr indent="-228600" lvl="6" marL="3200400" marR="0" rtl="0" algn="l">
              <a:spcBef>
                <a:spcPts val="0"/>
              </a:spcBef>
              <a:spcAft>
                <a:spcPts val="0"/>
              </a:spcAft>
              <a:buSzPts val="1400"/>
              <a:buNone/>
              <a:defRPr b="0" i="0" sz="1400" u="none" cap="none" strike="noStrike">
                <a:latin typeface="Merriweather Sans"/>
                <a:ea typeface="Merriweather Sans"/>
                <a:cs typeface="Merriweather Sans"/>
                <a:sym typeface="Merriweather Sans"/>
              </a:defRPr>
            </a:lvl7pPr>
            <a:lvl8pPr indent="-228600" lvl="7" marL="3657600" marR="0" rtl="0" algn="l">
              <a:spcBef>
                <a:spcPts val="0"/>
              </a:spcBef>
              <a:spcAft>
                <a:spcPts val="0"/>
              </a:spcAft>
              <a:buSzPts val="1400"/>
              <a:buNone/>
              <a:defRPr b="0" i="0" sz="1400" u="none" cap="none" strike="noStrike">
                <a:latin typeface="Merriweather Sans"/>
                <a:ea typeface="Merriweather Sans"/>
                <a:cs typeface="Merriweather Sans"/>
                <a:sym typeface="Merriweather Sans"/>
              </a:defRPr>
            </a:lvl8pPr>
            <a:lvl9pPr indent="-228600" lvl="8" marL="4114800" marR="0" rtl="0" algn="l">
              <a:spcBef>
                <a:spcPts val="0"/>
              </a:spcBef>
              <a:spcAft>
                <a:spcPts val="0"/>
              </a:spcAft>
              <a:buSzPts val="1400"/>
              <a:buNone/>
              <a:defRPr b="0" i="0" sz="1400" u="none" cap="none" strike="noStrike">
                <a:latin typeface="Merriweather Sans"/>
                <a:ea typeface="Merriweather Sans"/>
                <a:cs typeface="Merriweather Sans"/>
                <a:sym typeface="Merriweather Sans"/>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2" name="Google Shape;312;p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38100" lvl="0" marL="0" rtl="0" algn="l">
              <a:spcBef>
                <a:spcPts val="0"/>
              </a:spcBef>
              <a:spcAft>
                <a:spcPts val="0"/>
              </a:spcAft>
              <a:buNone/>
            </a:pPr>
            <a:r>
              <a:rPr lang="en-US" sz="2000"/>
              <a:t>Describe two activities that are easy to do with the mouse, but difficult or impossible with cursor keys, and vice versa.</a:t>
            </a:r>
            <a:endParaRPr/>
          </a:p>
          <a:p>
            <a:pPr indent="38100" lvl="0" marL="0" rtl="0" algn="l">
              <a:spcBef>
                <a:spcPts val="600"/>
              </a:spcBef>
              <a:spcAft>
                <a:spcPts val="0"/>
              </a:spcAft>
              <a:buNone/>
            </a:pPr>
            <a:r>
              <a:rPr lang="en-US" sz="2000"/>
              <a:t>Easy with mouse:</a:t>
            </a:r>
            <a:endParaRPr/>
          </a:p>
          <a:p>
            <a:pPr indent="-127000" lvl="0" marL="38100" rtl="0" algn="l">
              <a:spcBef>
                <a:spcPts val="600"/>
              </a:spcBef>
              <a:spcAft>
                <a:spcPts val="0"/>
              </a:spcAft>
              <a:buClr>
                <a:srgbClr val="000000"/>
              </a:buClr>
              <a:buSzPts val="2000"/>
              <a:buFont typeface="Arial"/>
              <a:buChar char="•"/>
            </a:pPr>
            <a:r>
              <a:rPr lang="en-US" sz="2000"/>
              <a:t>diagonal movements</a:t>
            </a:r>
            <a:endParaRPr/>
          </a:p>
          <a:p>
            <a:pPr indent="-127000" lvl="0" marL="38100" rtl="0" algn="l">
              <a:spcBef>
                <a:spcPts val="600"/>
              </a:spcBef>
              <a:spcAft>
                <a:spcPts val="0"/>
              </a:spcAft>
              <a:buClr>
                <a:srgbClr val="000000"/>
              </a:buClr>
              <a:buSzPts val="2000"/>
              <a:buFont typeface="Arial"/>
              <a:buChar char="•"/>
            </a:pPr>
            <a:r>
              <a:rPr lang="en-US" sz="2000"/>
              <a:t>selection of text blocks</a:t>
            </a:r>
            <a:endParaRPr/>
          </a:p>
          <a:p>
            <a:pPr indent="38100" lvl="0" marL="0" rtl="0" algn="l">
              <a:spcBef>
                <a:spcPts val="600"/>
              </a:spcBef>
              <a:spcAft>
                <a:spcPts val="0"/>
              </a:spcAft>
              <a:buNone/>
            </a:pPr>
            <a:r>
              <a:rPr lang="en-US" sz="2000"/>
              <a:t>Easy with cursor keys:</a:t>
            </a:r>
            <a:endParaRPr/>
          </a:p>
          <a:p>
            <a:pPr indent="-127000" lvl="0" marL="38100" rtl="0" algn="l">
              <a:spcBef>
                <a:spcPts val="600"/>
              </a:spcBef>
              <a:spcAft>
                <a:spcPts val="0"/>
              </a:spcAft>
              <a:buClr>
                <a:srgbClr val="000000"/>
              </a:buClr>
              <a:buSzPts val="2000"/>
              <a:buFont typeface="Arial"/>
              <a:buChar char="•"/>
            </a:pPr>
            <a:r>
              <a:rPr lang="en-US" sz="2000"/>
              <a:t>small movements close to current position</a:t>
            </a:r>
            <a:endParaRPr/>
          </a:p>
          <a:p>
            <a:pPr indent="-127000" lvl="0" marL="38100" rtl="0" algn="l">
              <a:spcBef>
                <a:spcPts val="600"/>
              </a:spcBef>
              <a:spcAft>
                <a:spcPts val="0"/>
              </a:spcAft>
              <a:buClr>
                <a:srgbClr val="000000"/>
              </a:buClr>
              <a:buSzPts val="2000"/>
              <a:buFont typeface="Arial"/>
              <a:buChar char="•"/>
            </a:pPr>
            <a:r>
              <a:rPr lang="en-US" sz="2000"/>
              <a:t>beginning/end of line (separate keys)</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2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7" name="Google Shape;397;p2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38100" lvl="0" marL="0" marR="0" rtl="0" algn="l">
              <a:spcBef>
                <a:spcPts val="0"/>
              </a:spcBef>
              <a:spcAft>
                <a:spcPts val="0"/>
              </a:spcAft>
              <a:buNone/>
            </a:pPr>
            <a:r>
              <a:rPr lang="en-US" sz="2400"/>
              <a:t>frequency of letters and the patterns are different for different languages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0" name="Google Shape;410;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2" name="Google Shape;422;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6" name="Google Shape;436;p3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38100" lvl="0" marL="0" marR="0" rtl="0" algn="l">
              <a:spcBef>
                <a:spcPts val="0"/>
              </a:spcBef>
              <a:spcAft>
                <a:spcPts val="0"/>
              </a:spcAft>
              <a:buNone/>
            </a:pPr>
            <a:r>
              <a:rPr lang="en-US" sz="2400"/>
              <a:t>different alphabets for different languages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7" name="Google Shape;447;p3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38100" lvl="0" marL="0" marR="0" rtl="0" algn="l">
              <a:spcBef>
                <a:spcPts val="0"/>
              </a:spcBef>
              <a:spcAft>
                <a:spcPts val="0"/>
              </a:spcAft>
              <a:buNone/>
            </a:pPr>
            <a:r>
              <a:rPr lang="en-US" sz="2400"/>
              <a:t>For a chord keyboard with five binary keys, what is the number of letters or words that can be generated in one step? Assume that at least one and at most five keys can be pressed simultaneously.</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0" name="Google Shape;460;p3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38100" lvl="0" marL="0" rtl="0" algn="l">
              <a:spcBef>
                <a:spcPts val="0"/>
              </a:spcBef>
              <a:spcAft>
                <a:spcPts val="0"/>
              </a:spcAft>
              <a:buNone/>
            </a:pPr>
            <a:r>
              <a:rPr lang="en-US" sz="2400"/>
              <a:t>Why do you think calculators and telephones use different key pads?</a:t>
            </a:r>
            <a:endParaRPr/>
          </a:p>
          <a:p>
            <a:pPr indent="38100" lvl="0" marL="0" rtl="0" algn="l">
              <a:spcBef>
                <a:spcPts val="800"/>
              </a:spcBef>
              <a:spcAft>
                <a:spcPts val="0"/>
              </a:spcAft>
              <a:buNone/>
            </a:pPr>
            <a:r>
              <a:t/>
            </a:r>
            <a:endParaRPr sz="2400"/>
          </a:p>
          <a:p>
            <a:pPr indent="38100" lvl="0" marL="0" rtl="0" algn="l">
              <a:spcBef>
                <a:spcPts val="800"/>
              </a:spcBef>
              <a:spcAft>
                <a:spcPts val="0"/>
              </a:spcAft>
              <a:buNone/>
            </a:pPr>
            <a:r>
              <a:rPr lang="en-US" sz="2400"/>
              <a:t>Which of the two designs is older?</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1" name="Google Shape;471;p3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38100" lvl="0" marL="0" marR="0" rtl="0" algn="l">
              <a:spcBef>
                <a:spcPts val="0"/>
              </a:spcBef>
              <a:spcAft>
                <a:spcPts val="0"/>
              </a:spcAft>
              <a:buNone/>
            </a:pPr>
            <a:r>
              <a:rPr lang="en-US" sz="2400"/>
              <a:t>Many people prefer one keyboard over another, even if both are from the same manufacturer. For you personally, what aspects of features make you prefer one keyboard?</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p3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2" name="Google Shape;482;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3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5" name="Google Shape;495;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3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8" name="Google Shape;508;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3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8" name="Google Shape;518;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p4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8" name="Google Shape;528;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4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9" name="Google Shape;539;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0" name="Google Shape;550;p4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38100" lvl="0" marL="0" marR="0" rtl="0" algn="l">
              <a:spcBef>
                <a:spcPts val="0"/>
              </a:spcBef>
              <a:spcAft>
                <a:spcPts val="0"/>
              </a:spcAft>
              <a:buNone/>
            </a:pPr>
            <a:r>
              <a:rPr lang="en-US" sz="2400"/>
              <a:t>In principle it is possible to combine a chord keyboard with a mouse, which would result in a very flexible, very fast data entry and pointing device. What are the practical limitations for this combination?</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p4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8" name="Google Shape;558;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4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4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0" name="Google Shape;580;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1" name="Google Shape;591;p4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38100" lvl="0" marL="0" rtl="0" algn="l">
              <a:spcBef>
                <a:spcPts val="0"/>
              </a:spcBef>
              <a:spcAft>
                <a:spcPts val="0"/>
              </a:spcAft>
              <a:buNone/>
            </a:pPr>
            <a:r>
              <a:rPr lang="en-US" sz="2000"/>
              <a:t>Identify three tasks or applications each that are or are not suitable for the use of speech recognition as input method.</a:t>
            </a:r>
            <a:endParaRPr/>
          </a:p>
          <a:p>
            <a:pPr indent="38100" lvl="0" marL="0" rtl="0" algn="l">
              <a:spcBef>
                <a:spcPts val="600"/>
              </a:spcBef>
              <a:spcAft>
                <a:spcPts val="0"/>
              </a:spcAft>
              <a:buNone/>
            </a:pPr>
            <a:r>
              <a:rPr lang="en-US" sz="2000"/>
              <a:t>Suitable:</a:t>
            </a:r>
            <a:endParaRPr/>
          </a:p>
          <a:p>
            <a:pPr indent="0" lvl="0" marL="38100" rtl="0" algn="l">
              <a:spcBef>
                <a:spcPts val="600"/>
              </a:spcBef>
              <a:spcAft>
                <a:spcPts val="0"/>
              </a:spcAft>
              <a:buClr>
                <a:srgbClr val="000000"/>
              </a:buClr>
              <a:buSzPts val="2000"/>
              <a:buFont typeface="Arial"/>
              <a:buNone/>
            </a:pPr>
            <a:r>
              <a:t/>
            </a:r>
            <a:endParaRPr sz="2000"/>
          </a:p>
          <a:p>
            <a:pPr indent="0" lvl="0" marL="38100" rtl="0" algn="l">
              <a:spcBef>
                <a:spcPts val="600"/>
              </a:spcBef>
              <a:spcAft>
                <a:spcPts val="0"/>
              </a:spcAft>
              <a:buClr>
                <a:srgbClr val="000000"/>
              </a:buClr>
              <a:buSzPts val="2000"/>
              <a:buFont typeface="Arial"/>
              <a:buNone/>
            </a:pPr>
            <a:r>
              <a:t/>
            </a:r>
            <a:endParaRPr sz="2000"/>
          </a:p>
          <a:p>
            <a:pPr indent="0" lvl="0" marL="38100" rtl="0" algn="l">
              <a:spcBef>
                <a:spcPts val="600"/>
              </a:spcBef>
              <a:spcAft>
                <a:spcPts val="0"/>
              </a:spcAft>
              <a:buClr>
                <a:srgbClr val="000000"/>
              </a:buClr>
              <a:buSzPts val="2000"/>
              <a:buFont typeface="Arial"/>
              <a:buNone/>
            </a:pPr>
            <a:r>
              <a:t/>
            </a:r>
            <a:endParaRPr sz="2000"/>
          </a:p>
          <a:p>
            <a:pPr indent="38100" lvl="0" marL="0" rtl="0" algn="l">
              <a:spcBef>
                <a:spcPts val="600"/>
              </a:spcBef>
              <a:spcAft>
                <a:spcPts val="0"/>
              </a:spcAft>
              <a:buNone/>
            </a:pPr>
            <a:r>
              <a:rPr lang="en-US" sz="2000"/>
              <a:t>Not suitable:</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4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2" name="Google Shape;602;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4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4" name="Google Shape;624;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4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4" name="Google Shape;644;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6" name="Google Shape;156;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152400" lvl="0" marL="38100" rtl="0" algn="l">
              <a:spcBef>
                <a:spcPts val="0"/>
              </a:spcBef>
              <a:spcAft>
                <a:spcPts val="0"/>
              </a:spcAft>
              <a:buClr>
                <a:srgbClr val="000000"/>
              </a:buClr>
              <a:buSzPts val="2400"/>
              <a:buFont typeface="Arial"/>
              <a:buChar char="•"/>
            </a:pPr>
            <a:r>
              <a:rPr lang="en-US" sz="2400"/>
              <a:t>anecdote, demonstration, example to informally introduce the topic</a:t>
            </a:r>
            <a:endParaRPr/>
          </a:p>
          <a:p>
            <a:pPr indent="-152400" lvl="0" marL="38100" rtl="0" algn="l">
              <a:spcBef>
                <a:spcPts val="800"/>
              </a:spcBef>
              <a:spcAft>
                <a:spcPts val="0"/>
              </a:spcAft>
              <a:buClr>
                <a:srgbClr val="000000"/>
              </a:buClr>
              <a:buSzPts val="2400"/>
              <a:buFont typeface="Arial"/>
              <a:buChar char="•"/>
            </a:pPr>
            <a:r>
              <a:rPr lang="en-US" sz="2400"/>
              <a:t>evoke the participants’ interest and curiosity</a:t>
            </a:r>
            <a:endParaRPr/>
          </a:p>
          <a:p>
            <a:pPr indent="-152400" lvl="0" marL="38100" rtl="0" algn="l">
              <a:spcBef>
                <a:spcPts val="800"/>
              </a:spcBef>
              <a:spcAft>
                <a:spcPts val="0"/>
              </a:spcAft>
              <a:buClr>
                <a:srgbClr val="000000"/>
              </a:buClr>
              <a:buSzPts val="2400"/>
              <a:buFont typeface="Arial"/>
              <a:buChar char="•"/>
            </a:pPr>
            <a:r>
              <a:rPr lang="en-US" sz="2400"/>
              <a:t>set the stage for the more formal introduction</a:t>
            </a:r>
            <a:endParaRPr/>
          </a:p>
          <a:p>
            <a:pPr indent="-152400" lvl="0" marL="38100" rtl="0" algn="l">
              <a:spcBef>
                <a:spcPts val="800"/>
              </a:spcBef>
              <a:spcAft>
                <a:spcPts val="0"/>
              </a:spcAft>
              <a:buClr>
                <a:srgbClr val="000000"/>
              </a:buClr>
              <a:buSzPts val="2400"/>
              <a:buFont typeface="Arial"/>
              <a:buChar char="•"/>
            </a:pPr>
            <a:r>
              <a:rPr lang="en-US" sz="2400"/>
              <a:t>make students more comfortable</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5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4" name="Google Shape;654;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0" name="Shape 660"/>
        <p:cNvGrpSpPr/>
        <p:nvPr/>
      </p:nvGrpSpPr>
      <p:grpSpPr>
        <a:xfrm>
          <a:off x="0" y="0"/>
          <a:ext cx="0" cy="0"/>
          <a:chOff x="0" y="0"/>
          <a:chExt cx="0" cy="0"/>
        </a:xfrm>
      </p:grpSpPr>
      <p:sp>
        <p:nvSpPr>
          <p:cNvPr id="661" name="Google Shape;661;p5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2" name="Google Shape;662;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p5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0" name="Google Shape;670;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8" name="Shape 678"/>
        <p:cNvGrpSpPr/>
        <p:nvPr/>
      </p:nvGrpSpPr>
      <p:grpSpPr>
        <a:xfrm>
          <a:off x="0" y="0"/>
          <a:ext cx="0" cy="0"/>
          <a:chOff x="0" y="0"/>
          <a:chExt cx="0" cy="0"/>
        </a:xfrm>
      </p:grpSpPr>
      <p:sp>
        <p:nvSpPr>
          <p:cNvPr id="679" name="Google Shape;679;p5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0" name="Google Shape;680;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p5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7" name="Google Shape;687;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4" name="Google Shape;694;p5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38100" lvl="0" marL="0" rtl="0" algn="l">
              <a:spcBef>
                <a:spcPts val="0"/>
              </a:spcBef>
              <a:spcAft>
                <a:spcPts val="0"/>
              </a:spcAft>
              <a:buNone/>
            </a:pPr>
            <a:r>
              <a:rPr lang="en-US" sz="2400"/>
              <a:t>Identify the most suitable (combination of) input devices for the following tasks, irrespective of costs:</a:t>
            </a:r>
            <a:endParaRPr/>
          </a:p>
          <a:p>
            <a:pPr indent="-152400" lvl="0" marL="38100" rtl="0" algn="l">
              <a:spcBef>
                <a:spcPts val="800"/>
              </a:spcBef>
              <a:spcAft>
                <a:spcPts val="0"/>
              </a:spcAft>
              <a:buClr>
                <a:srgbClr val="000000"/>
              </a:buClr>
              <a:buSzPts val="2400"/>
              <a:buFont typeface="Arial"/>
              <a:buChar char="•"/>
            </a:pPr>
            <a:r>
              <a:rPr lang="en-US" sz="2400"/>
              <a:t>control of a microwave</a:t>
            </a:r>
            <a:endParaRPr/>
          </a:p>
          <a:p>
            <a:pPr indent="-152400" lvl="0" marL="38100" rtl="0" algn="l">
              <a:spcBef>
                <a:spcPts val="800"/>
              </a:spcBef>
              <a:spcAft>
                <a:spcPts val="0"/>
              </a:spcAft>
              <a:buClr>
                <a:srgbClr val="000000"/>
              </a:buClr>
              <a:buSzPts val="2400"/>
              <a:buFont typeface="Arial"/>
              <a:buChar char="•"/>
            </a:pPr>
            <a:r>
              <a:rPr lang="en-US" sz="2400"/>
              <a:t>standalone electronic recipe book</a:t>
            </a:r>
            <a:endParaRPr/>
          </a:p>
          <a:p>
            <a:pPr indent="-152400" lvl="0" marL="38100" rtl="0" algn="l">
              <a:spcBef>
                <a:spcPts val="800"/>
              </a:spcBef>
              <a:spcAft>
                <a:spcPts val="0"/>
              </a:spcAft>
              <a:buClr>
                <a:srgbClr val="000000"/>
              </a:buClr>
              <a:buSzPts val="2400"/>
              <a:buFont typeface="Arial"/>
              <a:buChar char="•"/>
            </a:pPr>
            <a:r>
              <a:rPr lang="en-US" sz="2400"/>
              <a:t>electronic wallet</a:t>
            </a:r>
            <a:endParaRPr/>
          </a:p>
          <a:p>
            <a:pPr indent="-152400" lvl="0" marL="38100" rtl="0" algn="l">
              <a:spcBef>
                <a:spcPts val="800"/>
              </a:spcBef>
              <a:spcAft>
                <a:spcPts val="0"/>
              </a:spcAft>
              <a:buClr>
                <a:srgbClr val="000000"/>
              </a:buClr>
              <a:buSzPts val="2400"/>
              <a:buFont typeface="Arial"/>
              <a:buChar char="•"/>
            </a:pPr>
            <a:r>
              <a:rPr lang="en-US" sz="2400"/>
              <a:t>smart house control console</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3" name="Shape 703"/>
        <p:cNvGrpSpPr/>
        <p:nvPr/>
      </p:nvGrpSpPr>
      <p:grpSpPr>
        <a:xfrm>
          <a:off x="0" y="0"/>
          <a:ext cx="0" cy="0"/>
          <a:chOff x="0" y="0"/>
          <a:chExt cx="0" cy="0"/>
        </a:xfrm>
      </p:grpSpPr>
      <p:sp>
        <p:nvSpPr>
          <p:cNvPr id="704" name="Google Shape;704;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5" name="Google Shape;705;p5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38100" lvl="0" marL="0" marR="0" rtl="0" algn="l">
              <a:spcBef>
                <a:spcPts val="0"/>
              </a:spcBef>
              <a:spcAft>
                <a:spcPts val="0"/>
              </a:spcAft>
              <a:buNone/>
            </a:pPr>
            <a:r>
              <a:rPr lang="en-US" sz="2400"/>
              <a:t>List five factors that contribute to the success of the screen as output device for computers. Consider technology, physiology, and usability for your choice of factors.</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6" name="Google Shape;716;p5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38100" lvl="0" marL="0" rtl="0" algn="l">
              <a:spcBef>
                <a:spcPts val="0"/>
              </a:spcBef>
              <a:spcAft>
                <a:spcPts val="0"/>
              </a:spcAft>
              <a:buNone/>
            </a:pPr>
            <a:r>
              <a:rPr lang="en-US" sz="1600"/>
              <a:t>Today’s computers typically use a 17” color monitor with a resolution of about 1,000x1,000 pixels, at least 8 bit color, and a refresh rate of 70 hertz or higher. What is the information transfer capacity of this visual channel (bit/second)? </a:t>
            </a:r>
            <a:endParaRPr/>
          </a:p>
          <a:p>
            <a:pPr indent="38100" lvl="0" marL="0" rtl="0" algn="l">
              <a:spcBef>
                <a:spcPts val="500"/>
              </a:spcBef>
              <a:spcAft>
                <a:spcPts val="0"/>
              </a:spcAft>
              <a:buNone/>
            </a:pPr>
            <a:r>
              <a:rPr lang="en-US" sz="1600"/>
              <a:t>Most of the time, these monitors are used for text processing. What is the information transfer capacity in the text mode, assuming that only ASCII characters are used, with no variations in font or style. Also take into account the limitations of humans for reading text.</a:t>
            </a:r>
            <a:endParaRPr/>
          </a:p>
          <a:p>
            <a:pPr indent="38100" lvl="0" marL="0" rtl="0" algn="l">
              <a:spcBef>
                <a:spcPts val="500"/>
              </a:spcBef>
              <a:spcAft>
                <a:spcPts val="0"/>
              </a:spcAft>
              <a:buNone/>
            </a:pPr>
            <a:r>
              <a:rPr lang="en-US" sz="1600"/>
              <a:t>Combining the above results, what is the percentage of the overall information transfer capacity used in text-only mode?</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5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7" name="Google Shape;727;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5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8" name="Google Shape;738;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p6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9" name="Google Shape;749;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p6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0" name="Google Shape;760;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3" name="Google Shape;773;p6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38100" lvl="0" marL="0" rtl="0" algn="l">
              <a:spcBef>
                <a:spcPts val="0"/>
              </a:spcBef>
              <a:spcAft>
                <a:spcPts val="0"/>
              </a:spcAft>
              <a:buNone/>
            </a:pPr>
            <a:r>
              <a:rPr lang="en-US" sz="2400"/>
              <a:t>What are the key differences between reading handwriting via optical character recognition from paper, and handwriting recognition as in handheld computers like Apple’s Newton or the Palm Pilot?</a:t>
            </a:r>
            <a:endParaRPr/>
          </a:p>
          <a:p>
            <a:pPr indent="-152400" lvl="0" marL="38100" rtl="0" algn="l">
              <a:spcBef>
                <a:spcPts val="800"/>
              </a:spcBef>
              <a:spcAft>
                <a:spcPts val="0"/>
              </a:spcAft>
              <a:buClr>
                <a:srgbClr val="000000"/>
              </a:buClr>
              <a:buSzPts val="2400"/>
              <a:buFont typeface="Arial"/>
              <a:buChar char="•"/>
            </a:pPr>
            <a:r>
              <a:rPr lang="en-US" sz="2400"/>
              <a:t>off-line vs. on-line</a:t>
            </a:r>
            <a:endParaRPr/>
          </a:p>
          <a:p>
            <a:pPr indent="-152400" lvl="0" marL="38100" rtl="0" algn="l">
              <a:spcBef>
                <a:spcPts val="800"/>
              </a:spcBef>
              <a:spcAft>
                <a:spcPts val="0"/>
              </a:spcAft>
              <a:buClr>
                <a:srgbClr val="000000"/>
              </a:buClr>
              <a:buSzPts val="2400"/>
              <a:buFont typeface="Arial"/>
              <a:buChar char="•"/>
            </a:pPr>
            <a:r>
              <a:rPr lang="en-US" sz="2400"/>
              <a:t>bitmaps vs. strokes</a:t>
            </a:r>
            <a:endParaRPr/>
          </a:p>
          <a:p>
            <a:pPr indent="-152400" lvl="0" marL="38100" rtl="0" algn="l">
              <a:spcBef>
                <a:spcPts val="800"/>
              </a:spcBef>
              <a:spcAft>
                <a:spcPts val="0"/>
              </a:spcAft>
              <a:buClr>
                <a:srgbClr val="000000"/>
              </a:buClr>
              <a:buSzPts val="2400"/>
              <a:buFont typeface="Arial"/>
              <a:buChar char="•"/>
            </a:pPr>
            <a:r>
              <a:rPr lang="en-US" sz="2400"/>
              <a:t>feedback from writer</a:t>
            </a:r>
            <a:endParaRPr/>
          </a:p>
          <a:p>
            <a:pPr indent="-152400" lvl="0" marL="38100" rtl="0" algn="l">
              <a:spcBef>
                <a:spcPts val="800"/>
              </a:spcBef>
              <a:spcAft>
                <a:spcPts val="0"/>
              </a:spcAft>
              <a:buClr>
                <a:srgbClr val="000000"/>
              </a:buClr>
              <a:buSzPts val="2400"/>
              <a:buFont typeface="Arial"/>
              <a:buChar char="•"/>
            </a:pPr>
            <a:r>
              <a:rPr lang="en-US" sz="2400"/>
              <a:t>contextual analysis</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p6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4" name="Google Shape;784;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3" name="Shape 793"/>
        <p:cNvGrpSpPr/>
        <p:nvPr/>
      </p:nvGrpSpPr>
      <p:grpSpPr>
        <a:xfrm>
          <a:off x="0" y="0"/>
          <a:ext cx="0" cy="0"/>
          <a:chOff x="0" y="0"/>
          <a:chExt cx="0" cy="0"/>
        </a:xfrm>
      </p:grpSpPr>
      <p:sp>
        <p:nvSpPr>
          <p:cNvPr id="794" name="Google Shape;794;p6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5" name="Google Shape;795;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p6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5" name="Google Shape;805;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p6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5" name="Google Shape;815;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p6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6" name="Google Shape;826;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p6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6" name="Google Shape;836;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p6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6" name="Google Shape;846;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5" name="Shape 855"/>
        <p:cNvGrpSpPr/>
        <p:nvPr/>
      </p:nvGrpSpPr>
      <p:grpSpPr>
        <a:xfrm>
          <a:off x="0" y="0"/>
          <a:ext cx="0" cy="0"/>
          <a:chOff x="0" y="0"/>
          <a:chExt cx="0" cy="0"/>
        </a:xfrm>
      </p:grpSpPr>
      <p:sp>
        <p:nvSpPr>
          <p:cNvPr id="856" name="Google Shape;856;p7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7" name="Google Shape;857;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8" name="Google Shape;868;p7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38100" lvl="0" marL="0" rtl="0" algn="l">
              <a:spcBef>
                <a:spcPts val="0"/>
              </a:spcBef>
              <a:spcAft>
                <a:spcPts val="0"/>
              </a:spcAft>
              <a:buNone/>
            </a:pPr>
            <a:r>
              <a:rPr lang="en-US" sz="2000"/>
              <a:t>In a smart home, it might be useful to provide some feedback to the user before performing some activities, e.g. like turning the lights off. Discuss three output methods as candidates for that feedback, and indicate which one you personally would prefer.</a:t>
            </a:r>
            <a:endParaRPr/>
          </a:p>
          <a:p>
            <a:pPr indent="38100" lvl="0" marL="0" rtl="0" algn="l">
              <a:spcBef>
                <a:spcPts val="600"/>
              </a:spcBef>
              <a:spcAft>
                <a:spcPts val="0"/>
              </a:spcAft>
              <a:buNone/>
            </a:pPr>
            <a:r>
              <a:rPr lang="en-US" sz="2000"/>
              <a:t>E.g.</a:t>
            </a:r>
            <a:endParaRPr/>
          </a:p>
          <a:p>
            <a:pPr indent="-127000" lvl="0" marL="38100" rtl="0" algn="l">
              <a:spcBef>
                <a:spcPts val="600"/>
              </a:spcBef>
              <a:spcAft>
                <a:spcPts val="0"/>
              </a:spcAft>
              <a:buClr>
                <a:srgbClr val="000000"/>
              </a:buClr>
              <a:buSzPts val="2000"/>
              <a:buFont typeface="Arial"/>
              <a:buChar char="•"/>
            </a:pPr>
            <a:r>
              <a:rPr lang="en-US" sz="2000"/>
              <a:t>speech </a:t>
            </a:r>
            <a:endParaRPr/>
          </a:p>
          <a:p>
            <a:pPr indent="-127000" lvl="0" marL="38100" rtl="0" algn="l">
              <a:spcBef>
                <a:spcPts val="600"/>
              </a:spcBef>
              <a:spcAft>
                <a:spcPts val="0"/>
              </a:spcAft>
              <a:buClr>
                <a:srgbClr val="000000"/>
              </a:buClr>
              <a:buSzPts val="2000"/>
              <a:buFont typeface="Arial"/>
              <a:buChar char="•"/>
            </a:pPr>
            <a:r>
              <a:rPr lang="en-US" sz="2000"/>
              <a:t>display on central control console</a:t>
            </a:r>
            <a:endParaRPr/>
          </a:p>
          <a:p>
            <a:pPr indent="-127000" lvl="0" marL="38100" rtl="0" algn="l">
              <a:spcBef>
                <a:spcPts val="600"/>
              </a:spcBef>
              <a:spcAft>
                <a:spcPts val="0"/>
              </a:spcAft>
              <a:buClr>
                <a:srgbClr val="000000"/>
              </a:buClr>
              <a:buSzPts val="2000"/>
              <a:buFont typeface="Arial"/>
              <a:buChar char="•"/>
            </a:pPr>
            <a:r>
              <a:rPr lang="en-US" sz="2000"/>
              <a:t>display on remote control</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p7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9" name="Google Shape;879;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8" name="Shape 888"/>
        <p:cNvGrpSpPr/>
        <p:nvPr/>
      </p:nvGrpSpPr>
      <p:grpSpPr>
        <a:xfrm>
          <a:off x="0" y="0"/>
          <a:ext cx="0" cy="0"/>
          <a:chOff x="0" y="0"/>
          <a:chExt cx="0" cy="0"/>
        </a:xfrm>
      </p:grpSpPr>
      <p:sp>
        <p:nvSpPr>
          <p:cNvPr id="889" name="Google Shape;889;p7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0" name="Google Shape;890;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p7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1" name="Google Shape;901;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p7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1" name="Google Shape;911;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9" name="Shape 919"/>
        <p:cNvGrpSpPr/>
        <p:nvPr/>
      </p:nvGrpSpPr>
      <p:grpSpPr>
        <a:xfrm>
          <a:off x="0" y="0"/>
          <a:ext cx="0" cy="0"/>
          <a:chOff x="0" y="0"/>
          <a:chExt cx="0" cy="0"/>
        </a:xfrm>
      </p:grpSpPr>
      <p:sp>
        <p:nvSpPr>
          <p:cNvPr id="920" name="Google Shape;920;p7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1" name="Google Shape;921;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p7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1" name="Google Shape;931;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9" name="Shape 939"/>
        <p:cNvGrpSpPr/>
        <p:nvPr/>
      </p:nvGrpSpPr>
      <p:grpSpPr>
        <a:xfrm>
          <a:off x="0" y="0"/>
          <a:ext cx="0" cy="0"/>
          <a:chOff x="0" y="0"/>
          <a:chExt cx="0" cy="0"/>
        </a:xfrm>
      </p:grpSpPr>
      <p:sp>
        <p:nvSpPr>
          <p:cNvPr id="940" name="Google Shape;940;p7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1" name="Google Shape;941;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9" name="Shape 949"/>
        <p:cNvGrpSpPr/>
        <p:nvPr/>
      </p:nvGrpSpPr>
      <p:grpSpPr>
        <a:xfrm>
          <a:off x="0" y="0"/>
          <a:ext cx="0" cy="0"/>
          <a:chOff x="0" y="0"/>
          <a:chExt cx="0" cy="0"/>
        </a:xfrm>
      </p:grpSpPr>
      <p:sp>
        <p:nvSpPr>
          <p:cNvPr id="950" name="Google Shape;950;p7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1" name="Google Shape;951;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p8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1" name="Google Shape;961;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71" name="Google Shape;971;p8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152400" lvl="0" marL="38100" rtl="0" algn="l">
              <a:spcBef>
                <a:spcPts val="0"/>
              </a:spcBef>
              <a:spcAft>
                <a:spcPts val="0"/>
              </a:spcAft>
              <a:buClr>
                <a:srgbClr val="000000"/>
              </a:buClr>
              <a:buSzPts val="2400"/>
              <a:buFont typeface="Arial"/>
              <a:buChar char="•"/>
            </a:pPr>
            <a:r>
              <a:rPr lang="en-US" sz="2400"/>
              <a:t>evaluate the learning success of the participants</a:t>
            </a:r>
            <a:endParaRPr/>
          </a:p>
          <a:p>
            <a:pPr indent="-152400" lvl="0" marL="38100" rtl="0" algn="l">
              <a:spcBef>
                <a:spcPts val="800"/>
              </a:spcBef>
              <a:spcAft>
                <a:spcPts val="0"/>
              </a:spcAft>
              <a:buClr>
                <a:srgbClr val="000000"/>
              </a:buClr>
              <a:buSzPts val="2400"/>
              <a:buFont typeface="Arial"/>
              <a:buChar char="•"/>
            </a:pPr>
            <a:r>
              <a:rPr lang="en-US" sz="2400"/>
              <a:t>provide feedback to the students about their achievements</a:t>
            </a:r>
            <a:endParaRPr/>
          </a:p>
          <a:p>
            <a:pPr indent="-152400" lvl="0" marL="38100" rtl="0" algn="l">
              <a:spcBef>
                <a:spcPts val="800"/>
              </a:spcBef>
              <a:spcAft>
                <a:spcPts val="0"/>
              </a:spcAft>
              <a:buClr>
                <a:srgbClr val="000000"/>
              </a:buClr>
              <a:buSzPts val="2400"/>
              <a:buFont typeface="Arial"/>
              <a:buChar char="•"/>
            </a:pPr>
            <a:r>
              <a:rPr lang="en-US" sz="2400"/>
              <a:t>ask for feedback on unclear or difficult parts</a:t>
            </a:r>
            <a:endParaRPr/>
          </a:p>
          <a:p>
            <a:pPr indent="-152400" lvl="0" marL="38100" rtl="0" algn="l">
              <a:spcBef>
                <a:spcPts val="800"/>
              </a:spcBef>
              <a:spcAft>
                <a:spcPts val="0"/>
              </a:spcAft>
              <a:buClr>
                <a:srgbClr val="000000"/>
              </a:buClr>
              <a:buSzPts val="2400"/>
              <a:buFont typeface="Arial"/>
              <a:buChar char="•"/>
            </a:pPr>
            <a:r>
              <a:rPr lang="en-US" sz="2400"/>
              <a:t>point out possible gaps and difficulties</a:t>
            </a:r>
            <a:endParaRPr/>
          </a:p>
          <a:p>
            <a:pPr indent="-152400" lvl="0" marL="38100" rtl="0" algn="l">
              <a:spcBef>
                <a:spcPts val="800"/>
              </a:spcBef>
              <a:spcAft>
                <a:spcPts val="0"/>
              </a:spcAft>
              <a:buClr>
                <a:srgbClr val="000000"/>
              </a:buClr>
              <a:buSzPts val="2400"/>
              <a:buFont typeface="Arial"/>
              <a:buChar char="•"/>
            </a:pPr>
            <a:r>
              <a:rPr lang="en-US" sz="2400"/>
              <a:t>encourage suggestions for improvement</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9" name="Shape 979"/>
        <p:cNvGrpSpPr/>
        <p:nvPr/>
      </p:nvGrpSpPr>
      <p:grpSpPr>
        <a:xfrm>
          <a:off x="0" y="0"/>
          <a:ext cx="0" cy="0"/>
          <a:chOff x="0" y="0"/>
          <a:chExt cx="0" cy="0"/>
        </a:xfrm>
      </p:grpSpPr>
      <p:sp>
        <p:nvSpPr>
          <p:cNvPr id="980" name="Google Shape;980;p8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1" name="Google Shape;981;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p8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1" name="Google Shape;991;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0" name="Shape 1000"/>
        <p:cNvGrpSpPr/>
        <p:nvPr/>
      </p:nvGrpSpPr>
      <p:grpSpPr>
        <a:xfrm>
          <a:off x="0" y="0"/>
          <a:ext cx="0" cy="0"/>
          <a:chOff x="0" y="0"/>
          <a:chExt cx="0" cy="0"/>
        </a:xfrm>
      </p:grpSpPr>
      <p:sp>
        <p:nvSpPr>
          <p:cNvPr id="1001" name="Google Shape;1001;p8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2" name="Google Shape;1002;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p8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2" name="Google Shape;1012;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84-W16 Title Page - Cal Poly">
  <p:cSld name="TITLE_AND_BODY_1">
    <p:spTree>
      <p:nvGrpSpPr>
        <p:cNvPr id="50" name="Shape 50"/>
        <p:cNvGrpSpPr/>
        <p:nvPr/>
      </p:nvGrpSpPr>
      <p:grpSpPr>
        <a:xfrm>
          <a:off x="0" y="0"/>
          <a:ext cx="0" cy="0"/>
          <a:chOff x="0" y="0"/>
          <a:chExt cx="0" cy="0"/>
        </a:xfrm>
      </p:grpSpPr>
      <p:sp>
        <p:nvSpPr>
          <p:cNvPr id="51" name="Google Shape;51;p13"/>
          <p:cNvSpPr txBox="1"/>
          <p:nvPr>
            <p:ph idx="1" type="body"/>
          </p:nvPr>
        </p:nvSpPr>
        <p:spPr>
          <a:xfrm>
            <a:off x="1876710" y="4572000"/>
            <a:ext cx="5390700" cy="1304700"/>
          </a:xfrm>
          <a:prstGeom prst="rect">
            <a:avLst/>
          </a:prstGeom>
          <a:noFill/>
          <a:ln>
            <a:noFill/>
          </a:ln>
        </p:spPr>
        <p:txBody>
          <a:bodyPr anchorCtr="0" anchor="t" bIns="50800" lIns="50800" spcFirstLastPara="1" rIns="50800" wrap="square" tIns="50800">
            <a:spAutoFit/>
          </a:bodyPr>
          <a:lstStyle>
            <a:lvl1pPr indent="-308610" lvl="0" marL="457200" rtl="0" algn="l">
              <a:lnSpc>
                <a:spcPct val="94000"/>
              </a:lnSpc>
              <a:spcBef>
                <a:spcPts val="800"/>
              </a:spcBef>
              <a:spcAft>
                <a:spcPts val="0"/>
              </a:spcAft>
              <a:buSzPts val="1260"/>
              <a:buChar char="●"/>
              <a:defRPr/>
            </a:lvl1pPr>
            <a:lvl2pPr indent="-342900" lvl="1" marL="914400" rtl="0" algn="l">
              <a:lnSpc>
                <a:spcPct val="94000"/>
              </a:lnSpc>
              <a:spcBef>
                <a:spcPts val="700"/>
              </a:spcBef>
              <a:spcAft>
                <a:spcPts val="0"/>
              </a:spcAft>
              <a:buSzPts val="1800"/>
              <a:buChar char="○"/>
              <a:defRPr/>
            </a:lvl2pPr>
            <a:lvl3pPr indent="-342900" lvl="2" marL="1371600" rtl="0" algn="l">
              <a:lnSpc>
                <a:spcPct val="94000"/>
              </a:lnSpc>
              <a:spcBef>
                <a:spcPts val="600"/>
              </a:spcBef>
              <a:spcAft>
                <a:spcPts val="0"/>
              </a:spcAft>
              <a:buSzPts val="1800"/>
              <a:buChar char="■"/>
              <a:defRPr/>
            </a:lvl3pPr>
            <a:lvl4pPr indent="-342900" lvl="3" marL="1828800" rtl="0" algn="l">
              <a:lnSpc>
                <a:spcPct val="94000"/>
              </a:lnSpc>
              <a:spcBef>
                <a:spcPts val="500"/>
              </a:spcBef>
              <a:spcAft>
                <a:spcPts val="0"/>
              </a:spcAft>
              <a:buSzPts val="1800"/>
              <a:buChar char="●"/>
              <a:defRPr/>
            </a:lvl4pPr>
            <a:lvl5pPr indent="-342900" lvl="4" marL="2286000" rtl="0" algn="l">
              <a:lnSpc>
                <a:spcPct val="94000"/>
              </a:lnSpc>
              <a:spcBef>
                <a:spcPts val="500"/>
              </a:spcBef>
              <a:spcAft>
                <a:spcPts val="0"/>
              </a:spcAft>
              <a:buSzPts val="1800"/>
              <a:buChar char="○"/>
              <a:defRPr/>
            </a:lvl5pPr>
            <a:lvl6pPr indent="-342900" lvl="5" marL="2743200" rtl="0" algn="l">
              <a:lnSpc>
                <a:spcPct val="94000"/>
              </a:lnSpc>
              <a:spcBef>
                <a:spcPts val="800"/>
              </a:spcBef>
              <a:spcAft>
                <a:spcPts val="0"/>
              </a:spcAft>
              <a:buSzPts val="1800"/>
              <a:buChar char="■"/>
              <a:defRPr/>
            </a:lvl6pPr>
            <a:lvl7pPr indent="-342900" lvl="6" marL="3200400" rtl="0" algn="l">
              <a:lnSpc>
                <a:spcPct val="94000"/>
              </a:lnSpc>
              <a:spcBef>
                <a:spcPts val="800"/>
              </a:spcBef>
              <a:spcAft>
                <a:spcPts val="0"/>
              </a:spcAft>
              <a:buSzPts val="1800"/>
              <a:buChar char="●"/>
              <a:defRPr/>
            </a:lvl7pPr>
            <a:lvl8pPr indent="-342900" lvl="7" marL="3657600" rtl="0" algn="l">
              <a:lnSpc>
                <a:spcPct val="94000"/>
              </a:lnSpc>
              <a:spcBef>
                <a:spcPts val="800"/>
              </a:spcBef>
              <a:spcAft>
                <a:spcPts val="0"/>
              </a:spcAft>
              <a:buSzPts val="1800"/>
              <a:buChar char="○"/>
              <a:defRPr/>
            </a:lvl8pPr>
            <a:lvl9pPr indent="-342900" lvl="8" marL="4114800" rtl="0" algn="l">
              <a:lnSpc>
                <a:spcPct val="94000"/>
              </a:lnSpc>
              <a:spcBef>
                <a:spcPts val="800"/>
              </a:spcBef>
              <a:spcAft>
                <a:spcPts val="0"/>
              </a:spcAft>
              <a:buSzPts val="1800"/>
              <a:buChar char="■"/>
              <a:defRPr/>
            </a:lvl9pPr>
          </a:lstStyle>
          <a:p/>
        </p:txBody>
      </p:sp>
      <p:sp>
        <p:nvSpPr>
          <p:cNvPr id="52" name="Google Shape;52;p13"/>
          <p:cNvSpPr txBox="1"/>
          <p:nvPr>
            <p:ph idx="2" type="body"/>
          </p:nvPr>
        </p:nvSpPr>
        <p:spPr>
          <a:xfrm>
            <a:off x="3055317" y="3645296"/>
            <a:ext cx="3033300" cy="495300"/>
          </a:xfrm>
          <a:prstGeom prst="rect">
            <a:avLst/>
          </a:prstGeom>
          <a:noFill/>
          <a:ln>
            <a:noFill/>
          </a:ln>
        </p:spPr>
        <p:txBody>
          <a:bodyPr anchorCtr="0" anchor="t" bIns="50800" lIns="50800" spcFirstLastPara="1" rIns="50800" wrap="square" tIns="50800">
            <a:spAutoFit/>
          </a:bodyPr>
          <a:lstStyle>
            <a:lvl1pPr indent="-308610" lvl="0" marL="457200" rtl="0" algn="l">
              <a:lnSpc>
                <a:spcPct val="94000"/>
              </a:lnSpc>
              <a:spcBef>
                <a:spcPts val="800"/>
              </a:spcBef>
              <a:spcAft>
                <a:spcPts val="0"/>
              </a:spcAft>
              <a:buSzPts val="1260"/>
              <a:buChar char="●"/>
              <a:defRPr/>
            </a:lvl1pPr>
            <a:lvl2pPr indent="-342900" lvl="1" marL="914400" rtl="0" algn="l">
              <a:lnSpc>
                <a:spcPct val="94000"/>
              </a:lnSpc>
              <a:spcBef>
                <a:spcPts val="700"/>
              </a:spcBef>
              <a:spcAft>
                <a:spcPts val="0"/>
              </a:spcAft>
              <a:buSzPts val="1800"/>
              <a:buChar char="○"/>
              <a:defRPr/>
            </a:lvl2pPr>
            <a:lvl3pPr indent="-342900" lvl="2" marL="1371600" rtl="0" algn="l">
              <a:lnSpc>
                <a:spcPct val="94000"/>
              </a:lnSpc>
              <a:spcBef>
                <a:spcPts val="600"/>
              </a:spcBef>
              <a:spcAft>
                <a:spcPts val="0"/>
              </a:spcAft>
              <a:buSzPts val="1800"/>
              <a:buChar char="■"/>
              <a:defRPr/>
            </a:lvl3pPr>
            <a:lvl4pPr indent="-342900" lvl="3" marL="1828800" rtl="0" algn="l">
              <a:lnSpc>
                <a:spcPct val="94000"/>
              </a:lnSpc>
              <a:spcBef>
                <a:spcPts val="500"/>
              </a:spcBef>
              <a:spcAft>
                <a:spcPts val="0"/>
              </a:spcAft>
              <a:buSzPts val="1800"/>
              <a:buChar char="●"/>
              <a:defRPr/>
            </a:lvl4pPr>
            <a:lvl5pPr indent="-342900" lvl="4" marL="2286000" rtl="0" algn="l">
              <a:lnSpc>
                <a:spcPct val="94000"/>
              </a:lnSpc>
              <a:spcBef>
                <a:spcPts val="500"/>
              </a:spcBef>
              <a:spcAft>
                <a:spcPts val="0"/>
              </a:spcAft>
              <a:buSzPts val="1800"/>
              <a:buChar char="○"/>
              <a:defRPr/>
            </a:lvl5pPr>
            <a:lvl6pPr indent="-342900" lvl="5" marL="2743200" rtl="0" algn="l">
              <a:lnSpc>
                <a:spcPct val="94000"/>
              </a:lnSpc>
              <a:spcBef>
                <a:spcPts val="800"/>
              </a:spcBef>
              <a:spcAft>
                <a:spcPts val="0"/>
              </a:spcAft>
              <a:buSzPts val="1800"/>
              <a:buChar char="■"/>
              <a:defRPr/>
            </a:lvl6pPr>
            <a:lvl7pPr indent="-342900" lvl="6" marL="3200400" rtl="0" algn="l">
              <a:lnSpc>
                <a:spcPct val="94000"/>
              </a:lnSpc>
              <a:spcBef>
                <a:spcPts val="800"/>
              </a:spcBef>
              <a:spcAft>
                <a:spcPts val="0"/>
              </a:spcAft>
              <a:buSzPts val="1800"/>
              <a:buChar char="●"/>
              <a:defRPr/>
            </a:lvl7pPr>
            <a:lvl8pPr indent="-342900" lvl="7" marL="3657600" rtl="0" algn="l">
              <a:lnSpc>
                <a:spcPct val="94000"/>
              </a:lnSpc>
              <a:spcBef>
                <a:spcPts val="800"/>
              </a:spcBef>
              <a:spcAft>
                <a:spcPts val="0"/>
              </a:spcAft>
              <a:buSzPts val="1800"/>
              <a:buChar char="○"/>
              <a:defRPr/>
            </a:lvl8pPr>
            <a:lvl9pPr indent="-342900" lvl="8" marL="4114800" rtl="0" algn="l">
              <a:lnSpc>
                <a:spcPct val="94000"/>
              </a:lnSpc>
              <a:spcBef>
                <a:spcPts val="800"/>
              </a:spcBef>
              <a:spcAft>
                <a:spcPts val="0"/>
              </a:spcAft>
              <a:buSzPts val="1800"/>
              <a:buChar char="■"/>
              <a:defRPr/>
            </a:lvl9pPr>
          </a:lstStyle>
          <a:p/>
        </p:txBody>
      </p:sp>
      <p:sp>
        <p:nvSpPr>
          <p:cNvPr id="53" name="Google Shape;53;p13"/>
          <p:cNvSpPr txBox="1"/>
          <p:nvPr>
            <p:ph type="title"/>
          </p:nvPr>
        </p:nvSpPr>
        <p:spPr>
          <a:xfrm>
            <a:off x="685800" y="381793"/>
            <a:ext cx="7772400" cy="2832000"/>
          </a:xfrm>
          <a:prstGeom prst="rect">
            <a:avLst/>
          </a:prstGeom>
          <a:noFill/>
          <a:ln>
            <a:noFill/>
          </a:ln>
        </p:spPr>
        <p:txBody>
          <a:bodyPr anchorCtr="0" anchor="ctr" bIns="50800" lIns="50800" spcFirstLastPara="1" rIns="50800" wrap="square" tIns="50800">
            <a:normAutofit/>
          </a:bodyPr>
          <a:lstStyle>
            <a:lvl1pPr lvl="0" rtl="0" algn="ctr">
              <a:lnSpc>
                <a:spcPct val="94000"/>
              </a:lnSpc>
              <a:spcBef>
                <a:spcPts val="0"/>
              </a:spcBef>
              <a:spcAft>
                <a:spcPts val="0"/>
              </a:spcAft>
              <a:buClr>
                <a:srgbClr val="011279"/>
              </a:buClr>
              <a:buSzPts val="1800"/>
              <a:buNone/>
              <a:defRPr/>
            </a:lvl1pPr>
            <a:lvl2pPr lvl="1" rtl="0" algn="ctr">
              <a:lnSpc>
                <a:spcPct val="94000"/>
              </a:lnSpc>
              <a:spcBef>
                <a:spcPts val="0"/>
              </a:spcBef>
              <a:spcAft>
                <a:spcPts val="0"/>
              </a:spcAft>
              <a:buClr>
                <a:srgbClr val="011279"/>
              </a:buClr>
              <a:buSzPts val="1800"/>
              <a:buNone/>
              <a:defRPr/>
            </a:lvl2pPr>
            <a:lvl3pPr lvl="2" rtl="0" algn="ctr">
              <a:lnSpc>
                <a:spcPct val="94000"/>
              </a:lnSpc>
              <a:spcBef>
                <a:spcPts val="0"/>
              </a:spcBef>
              <a:spcAft>
                <a:spcPts val="0"/>
              </a:spcAft>
              <a:buClr>
                <a:srgbClr val="011279"/>
              </a:buClr>
              <a:buSzPts val="1800"/>
              <a:buNone/>
              <a:defRPr/>
            </a:lvl3pPr>
            <a:lvl4pPr lvl="3" rtl="0" algn="ctr">
              <a:lnSpc>
                <a:spcPct val="94000"/>
              </a:lnSpc>
              <a:spcBef>
                <a:spcPts val="0"/>
              </a:spcBef>
              <a:spcAft>
                <a:spcPts val="0"/>
              </a:spcAft>
              <a:buClr>
                <a:srgbClr val="011279"/>
              </a:buClr>
              <a:buSzPts val="1800"/>
              <a:buNone/>
              <a:defRPr/>
            </a:lvl4pPr>
            <a:lvl5pPr lvl="4" rtl="0" algn="ctr">
              <a:lnSpc>
                <a:spcPct val="94000"/>
              </a:lnSpc>
              <a:spcBef>
                <a:spcPts val="0"/>
              </a:spcBef>
              <a:spcAft>
                <a:spcPts val="0"/>
              </a:spcAft>
              <a:buClr>
                <a:srgbClr val="011279"/>
              </a:buClr>
              <a:buSzPts val="1800"/>
              <a:buNone/>
              <a:defRPr/>
            </a:lvl5pPr>
            <a:lvl6pPr lvl="5" rtl="0" algn="ctr">
              <a:lnSpc>
                <a:spcPct val="94000"/>
              </a:lnSpc>
              <a:spcBef>
                <a:spcPts val="0"/>
              </a:spcBef>
              <a:spcAft>
                <a:spcPts val="0"/>
              </a:spcAft>
              <a:buClr>
                <a:srgbClr val="011279"/>
              </a:buClr>
              <a:buSzPts val="1800"/>
              <a:buNone/>
              <a:defRPr/>
            </a:lvl6pPr>
            <a:lvl7pPr lvl="6" rtl="0" algn="ctr">
              <a:lnSpc>
                <a:spcPct val="94000"/>
              </a:lnSpc>
              <a:spcBef>
                <a:spcPts val="0"/>
              </a:spcBef>
              <a:spcAft>
                <a:spcPts val="0"/>
              </a:spcAft>
              <a:buClr>
                <a:srgbClr val="011279"/>
              </a:buClr>
              <a:buSzPts val="1800"/>
              <a:buNone/>
              <a:defRPr/>
            </a:lvl7pPr>
            <a:lvl8pPr lvl="7" rtl="0" algn="ctr">
              <a:lnSpc>
                <a:spcPct val="94000"/>
              </a:lnSpc>
              <a:spcBef>
                <a:spcPts val="0"/>
              </a:spcBef>
              <a:spcAft>
                <a:spcPts val="0"/>
              </a:spcAft>
              <a:buClr>
                <a:srgbClr val="011279"/>
              </a:buClr>
              <a:buSzPts val="1800"/>
              <a:buNone/>
              <a:defRPr/>
            </a:lvl8pPr>
            <a:lvl9pPr lvl="8" rtl="0" algn="ctr">
              <a:lnSpc>
                <a:spcPct val="94000"/>
              </a:lnSpc>
              <a:spcBef>
                <a:spcPts val="0"/>
              </a:spcBef>
              <a:spcAft>
                <a:spcPts val="0"/>
              </a:spcAft>
              <a:buClr>
                <a:srgbClr val="011279"/>
              </a:buClr>
              <a:buSzPts val="1800"/>
              <a:buNone/>
              <a:defRPr/>
            </a:lvl9pPr>
          </a:lstStyle>
          <a:p/>
        </p:txBody>
      </p:sp>
      <p:sp>
        <p:nvSpPr>
          <p:cNvPr id="54" name="Google Shape;54;p13"/>
          <p:cNvSpPr txBox="1"/>
          <p:nvPr>
            <p:ph idx="12" type="sldNum"/>
          </p:nvPr>
        </p:nvSpPr>
        <p:spPr>
          <a:xfrm rot="94717">
            <a:off x="8549491" y="6498441"/>
            <a:ext cx="228687" cy="241299"/>
          </a:xfrm>
          <a:prstGeom prst="rect">
            <a:avLst/>
          </a:prstGeom>
          <a:noFill/>
          <a:ln>
            <a:noFill/>
          </a:ln>
        </p:spPr>
        <p:txBody>
          <a:bodyPr anchorCtr="0" anchor="t" bIns="50800" lIns="50800" spcFirstLastPara="1" rIns="50800" wrap="square" tIns="50800">
            <a:spAutoFit/>
          </a:bodyPr>
          <a:lstStyle>
            <a:lvl1pPr indent="0" lvl="0" marL="0" rtl="0" algn="ctr">
              <a:lnSpc>
                <a:spcPct val="100000"/>
              </a:lnSpc>
              <a:spcBef>
                <a:spcPts val="0"/>
              </a:spcBef>
              <a:spcAft>
                <a:spcPts val="0"/>
              </a:spcAft>
              <a:buClr>
                <a:srgbClr val="000000"/>
              </a:buClr>
              <a:buSzPts val="900"/>
              <a:buFont typeface="Times New Roman"/>
              <a:buNone/>
              <a:defRPr sz="900">
                <a:latin typeface="Times New Roman"/>
                <a:ea typeface="Times New Roman"/>
                <a:cs typeface="Times New Roman"/>
                <a:sym typeface="Times New Roman"/>
              </a:defRPr>
            </a:lvl1pPr>
            <a:lvl2pPr indent="0" lvl="1" marL="0" rtl="0" algn="ctr">
              <a:lnSpc>
                <a:spcPct val="100000"/>
              </a:lnSpc>
              <a:spcBef>
                <a:spcPts val="0"/>
              </a:spcBef>
              <a:spcAft>
                <a:spcPts val="0"/>
              </a:spcAft>
              <a:buClr>
                <a:srgbClr val="000000"/>
              </a:buClr>
              <a:buSzPts val="900"/>
              <a:buFont typeface="Times New Roman"/>
              <a:buNone/>
              <a:defRPr sz="900">
                <a:latin typeface="Times New Roman"/>
                <a:ea typeface="Times New Roman"/>
                <a:cs typeface="Times New Roman"/>
                <a:sym typeface="Times New Roman"/>
              </a:defRPr>
            </a:lvl2pPr>
            <a:lvl3pPr indent="0" lvl="2" marL="0" rtl="0" algn="ctr">
              <a:lnSpc>
                <a:spcPct val="100000"/>
              </a:lnSpc>
              <a:spcBef>
                <a:spcPts val="0"/>
              </a:spcBef>
              <a:spcAft>
                <a:spcPts val="0"/>
              </a:spcAft>
              <a:buClr>
                <a:srgbClr val="000000"/>
              </a:buClr>
              <a:buSzPts val="900"/>
              <a:buFont typeface="Times New Roman"/>
              <a:buNone/>
              <a:defRPr sz="900">
                <a:latin typeface="Times New Roman"/>
                <a:ea typeface="Times New Roman"/>
                <a:cs typeface="Times New Roman"/>
                <a:sym typeface="Times New Roman"/>
              </a:defRPr>
            </a:lvl3pPr>
            <a:lvl4pPr indent="0" lvl="3" marL="0" rtl="0" algn="ctr">
              <a:lnSpc>
                <a:spcPct val="100000"/>
              </a:lnSpc>
              <a:spcBef>
                <a:spcPts val="0"/>
              </a:spcBef>
              <a:spcAft>
                <a:spcPts val="0"/>
              </a:spcAft>
              <a:buClr>
                <a:srgbClr val="000000"/>
              </a:buClr>
              <a:buSzPts val="900"/>
              <a:buFont typeface="Times New Roman"/>
              <a:buNone/>
              <a:defRPr sz="900">
                <a:latin typeface="Times New Roman"/>
                <a:ea typeface="Times New Roman"/>
                <a:cs typeface="Times New Roman"/>
                <a:sym typeface="Times New Roman"/>
              </a:defRPr>
            </a:lvl4pPr>
            <a:lvl5pPr indent="0" lvl="4" marL="0" rtl="0" algn="ctr">
              <a:lnSpc>
                <a:spcPct val="100000"/>
              </a:lnSpc>
              <a:spcBef>
                <a:spcPts val="0"/>
              </a:spcBef>
              <a:spcAft>
                <a:spcPts val="0"/>
              </a:spcAft>
              <a:buClr>
                <a:srgbClr val="000000"/>
              </a:buClr>
              <a:buSzPts val="900"/>
              <a:buFont typeface="Times New Roman"/>
              <a:buNone/>
              <a:defRPr sz="900">
                <a:latin typeface="Times New Roman"/>
                <a:ea typeface="Times New Roman"/>
                <a:cs typeface="Times New Roman"/>
                <a:sym typeface="Times New Roman"/>
              </a:defRPr>
            </a:lvl5pPr>
            <a:lvl6pPr indent="0" lvl="5" marL="0" rtl="0" algn="ctr">
              <a:lnSpc>
                <a:spcPct val="100000"/>
              </a:lnSpc>
              <a:spcBef>
                <a:spcPts val="0"/>
              </a:spcBef>
              <a:spcAft>
                <a:spcPts val="0"/>
              </a:spcAft>
              <a:buClr>
                <a:srgbClr val="000000"/>
              </a:buClr>
              <a:buSzPts val="900"/>
              <a:buFont typeface="Times New Roman"/>
              <a:buNone/>
              <a:defRPr sz="900">
                <a:latin typeface="Times New Roman"/>
                <a:ea typeface="Times New Roman"/>
                <a:cs typeface="Times New Roman"/>
                <a:sym typeface="Times New Roman"/>
              </a:defRPr>
            </a:lvl6pPr>
            <a:lvl7pPr indent="0" lvl="6" marL="0" rtl="0" algn="ctr">
              <a:lnSpc>
                <a:spcPct val="100000"/>
              </a:lnSpc>
              <a:spcBef>
                <a:spcPts val="0"/>
              </a:spcBef>
              <a:spcAft>
                <a:spcPts val="0"/>
              </a:spcAft>
              <a:buClr>
                <a:srgbClr val="000000"/>
              </a:buClr>
              <a:buSzPts val="900"/>
              <a:buFont typeface="Times New Roman"/>
              <a:buNone/>
              <a:defRPr sz="900">
                <a:latin typeface="Times New Roman"/>
                <a:ea typeface="Times New Roman"/>
                <a:cs typeface="Times New Roman"/>
                <a:sym typeface="Times New Roman"/>
              </a:defRPr>
            </a:lvl7pPr>
            <a:lvl8pPr indent="0" lvl="7" marL="0" rtl="0" algn="ctr">
              <a:lnSpc>
                <a:spcPct val="100000"/>
              </a:lnSpc>
              <a:spcBef>
                <a:spcPts val="0"/>
              </a:spcBef>
              <a:spcAft>
                <a:spcPts val="0"/>
              </a:spcAft>
              <a:buClr>
                <a:srgbClr val="000000"/>
              </a:buClr>
              <a:buSzPts val="900"/>
              <a:buFont typeface="Times New Roman"/>
              <a:buNone/>
              <a:defRPr sz="900">
                <a:latin typeface="Times New Roman"/>
                <a:ea typeface="Times New Roman"/>
                <a:cs typeface="Times New Roman"/>
                <a:sym typeface="Times New Roman"/>
              </a:defRPr>
            </a:lvl8pPr>
            <a:lvl9pPr indent="0" lvl="8" marL="0" rtl="0" algn="ctr">
              <a:lnSpc>
                <a:spcPct val="100000"/>
              </a:lnSpc>
              <a:spcBef>
                <a:spcPts val="0"/>
              </a:spcBef>
              <a:spcAft>
                <a:spcPts val="0"/>
              </a:spcAft>
              <a:buClr>
                <a:srgbClr val="000000"/>
              </a:buClr>
              <a:buSzPts val="900"/>
              <a:buFont typeface="Times New Roman"/>
              <a:buNone/>
              <a:defRPr sz="900">
                <a:latin typeface="Times New Roman"/>
                <a:ea typeface="Times New Roman"/>
                <a:cs typeface="Times New Roman"/>
                <a:sym typeface="Times New Roman"/>
              </a:defRPr>
            </a:lvl9pPr>
          </a:lstStyle>
          <a:p>
            <a:pPr indent="0" lvl="0" marL="0" rtl="0" algn="ctr">
              <a:spcBef>
                <a:spcPts val="0"/>
              </a:spcBef>
              <a:spcAft>
                <a:spcPts val="0"/>
              </a:spcAft>
              <a:buNone/>
            </a:pPr>
            <a:fld id="{00000000-1234-1234-1234-123412341234}" type="slidenum">
              <a:rPr lang="en-US"/>
              <a:t>‹#›</a:t>
            </a:fld>
            <a:endParaRPr sz="1000">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Default Design" showMasterSp="0">
  <p:cSld name="1_Default Design">
    <p:spTree>
      <p:nvGrpSpPr>
        <p:cNvPr id="55" name="Shape 55"/>
        <p:cNvGrpSpPr/>
        <p:nvPr/>
      </p:nvGrpSpPr>
      <p:grpSpPr>
        <a:xfrm>
          <a:off x="0" y="0"/>
          <a:ext cx="0" cy="0"/>
          <a:chOff x="0" y="0"/>
          <a:chExt cx="0" cy="0"/>
        </a:xfrm>
      </p:grpSpPr>
      <p:pic>
        <p:nvPicPr>
          <p:cNvPr descr="picture.png" id="56" name="Google Shape;56;p14"/>
          <p:cNvPicPr preferRelativeResize="0"/>
          <p:nvPr/>
        </p:nvPicPr>
        <p:blipFill rotWithShape="1">
          <a:blip r:embed="rId2">
            <a:alphaModFix/>
          </a:blip>
          <a:srcRect b="0" l="0" r="0" t="0"/>
          <a:stretch/>
        </p:blipFill>
        <p:spPr>
          <a:xfrm>
            <a:off x="-76200" y="-76200"/>
            <a:ext cx="9296400" cy="7010400"/>
          </a:xfrm>
          <a:prstGeom prst="rect">
            <a:avLst/>
          </a:prstGeom>
          <a:noFill/>
          <a:ln>
            <a:noFill/>
          </a:ln>
        </p:spPr>
      </p:pic>
      <p:pic>
        <p:nvPicPr>
          <p:cNvPr descr="Picture2.png" id="57" name="Google Shape;57;p14"/>
          <p:cNvPicPr preferRelativeResize="0"/>
          <p:nvPr/>
        </p:nvPicPr>
        <p:blipFill rotWithShape="1">
          <a:blip r:embed="rId3">
            <a:alphaModFix/>
          </a:blip>
          <a:srcRect b="0" l="0" r="0" t="0"/>
          <a:stretch/>
        </p:blipFill>
        <p:spPr>
          <a:xfrm>
            <a:off x="3784600" y="3357562"/>
            <a:ext cx="1422400" cy="1498601"/>
          </a:xfrm>
          <a:prstGeom prst="rect">
            <a:avLst/>
          </a:prstGeom>
          <a:noFill/>
          <a:ln>
            <a:noFill/>
          </a:ln>
        </p:spPr>
      </p:pic>
      <p:sp>
        <p:nvSpPr>
          <p:cNvPr id="58" name="Google Shape;58;p14"/>
          <p:cNvSpPr txBox="1"/>
          <p:nvPr/>
        </p:nvSpPr>
        <p:spPr>
          <a:xfrm>
            <a:off x="6732587" y="6383337"/>
            <a:ext cx="2146200" cy="287400"/>
          </a:xfrm>
          <a:prstGeom prst="rect">
            <a:avLst/>
          </a:prstGeom>
          <a:noFill/>
          <a:ln>
            <a:noFill/>
          </a:ln>
        </p:spPr>
        <p:txBody>
          <a:bodyPr anchorCtr="0" anchor="t" bIns="50800" lIns="50800" spcFirstLastPara="1" rIns="50800" wrap="square" tIns="50800">
            <a:spAutoFit/>
          </a:bodyPr>
          <a:lstStyle/>
          <a:p>
            <a:pPr indent="0" lvl="0" marL="40638" marR="40638"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sp>
        <p:nvSpPr>
          <p:cNvPr id="59" name="Google Shape;59;p14"/>
          <p:cNvSpPr txBox="1"/>
          <p:nvPr>
            <p:ph type="title"/>
          </p:nvPr>
        </p:nvSpPr>
        <p:spPr>
          <a:xfrm>
            <a:off x="457200" y="92074"/>
            <a:ext cx="8229600" cy="1508100"/>
          </a:xfrm>
          <a:prstGeom prst="rect">
            <a:avLst/>
          </a:prstGeom>
          <a:noFill/>
          <a:ln>
            <a:noFill/>
          </a:ln>
        </p:spPr>
        <p:txBody>
          <a:bodyPr anchorCtr="0" anchor="ctr" bIns="50800" lIns="50800" spcFirstLastPara="1" rIns="50800" wrap="square" tIns="50800">
            <a:noAutofit/>
          </a:bodyPr>
          <a:lstStyle>
            <a:lvl1pPr lvl="0" marR="40638" rtl="0" algn="ctr">
              <a:lnSpc>
                <a:spcPct val="100000"/>
              </a:lnSpc>
              <a:spcBef>
                <a:spcPts val="0"/>
              </a:spcBef>
              <a:spcAft>
                <a:spcPts val="0"/>
              </a:spcAft>
              <a:buClr>
                <a:srgbClr val="5C3F78"/>
              </a:buClr>
              <a:buSzPts val="4000"/>
              <a:buFont typeface="Verdana"/>
              <a:buNone/>
              <a:defRPr b="0" sz="4000">
                <a:solidFill>
                  <a:srgbClr val="5C3F78"/>
                </a:solidFill>
                <a:latin typeface="Verdana"/>
                <a:ea typeface="Verdana"/>
                <a:cs typeface="Verdana"/>
                <a:sym typeface="Verdana"/>
              </a:defRPr>
            </a:lvl1pPr>
            <a:lvl2pPr lvl="1" rtl="0" algn="ctr">
              <a:lnSpc>
                <a:spcPct val="94000"/>
              </a:lnSpc>
              <a:spcBef>
                <a:spcPts val="0"/>
              </a:spcBef>
              <a:spcAft>
                <a:spcPts val="0"/>
              </a:spcAft>
              <a:buClr>
                <a:srgbClr val="011279"/>
              </a:buClr>
              <a:buSzPts val="1800"/>
              <a:buNone/>
              <a:defRPr/>
            </a:lvl2pPr>
            <a:lvl3pPr lvl="2" rtl="0" algn="ctr">
              <a:lnSpc>
                <a:spcPct val="94000"/>
              </a:lnSpc>
              <a:spcBef>
                <a:spcPts val="0"/>
              </a:spcBef>
              <a:spcAft>
                <a:spcPts val="0"/>
              </a:spcAft>
              <a:buClr>
                <a:srgbClr val="011279"/>
              </a:buClr>
              <a:buSzPts val="1800"/>
              <a:buNone/>
              <a:defRPr/>
            </a:lvl3pPr>
            <a:lvl4pPr lvl="3" rtl="0" algn="ctr">
              <a:lnSpc>
                <a:spcPct val="94000"/>
              </a:lnSpc>
              <a:spcBef>
                <a:spcPts val="0"/>
              </a:spcBef>
              <a:spcAft>
                <a:spcPts val="0"/>
              </a:spcAft>
              <a:buClr>
                <a:srgbClr val="011279"/>
              </a:buClr>
              <a:buSzPts val="1800"/>
              <a:buNone/>
              <a:defRPr/>
            </a:lvl4pPr>
            <a:lvl5pPr lvl="4" rtl="0" algn="ctr">
              <a:lnSpc>
                <a:spcPct val="94000"/>
              </a:lnSpc>
              <a:spcBef>
                <a:spcPts val="0"/>
              </a:spcBef>
              <a:spcAft>
                <a:spcPts val="0"/>
              </a:spcAft>
              <a:buClr>
                <a:srgbClr val="011279"/>
              </a:buClr>
              <a:buSzPts val="1800"/>
              <a:buNone/>
              <a:defRPr/>
            </a:lvl5pPr>
            <a:lvl6pPr lvl="5" rtl="0" algn="ctr">
              <a:lnSpc>
                <a:spcPct val="94000"/>
              </a:lnSpc>
              <a:spcBef>
                <a:spcPts val="0"/>
              </a:spcBef>
              <a:spcAft>
                <a:spcPts val="0"/>
              </a:spcAft>
              <a:buClr>
                <a:srgbClr val="011279"/>
              </a:buClr>
              <a:buSzPts val="1800"/>
              <a:buNone/>
              <a:defRPr/>
            </a:lvl6pPr>
            <a:lvl7pPr lvl="6" rtl="0" algn="ctr">
              <a:lnSpc>
                <a:spcPct val="94000"/>
              </a:lnSpc>
              <a:spcBef>
                <a:spcPts val="0"/>
              </a:spcBef>
              <a:spcAft>
                <a:spcPts val="0"/>
              </a:spcAft>
              <a:buClr>
                <a:srgbClr val="011279"/>
              </a:buClr>
              <a:buSzPts val="1800"/>
              <a:buNone/>
              <a:defRPr/>
            </a:lvl7pPr>
            <a:lvl8pPr lvl="7" rtl="0" algn="ctr">
              <a:lnSpc>
                <a:spcPct val="94000"/>
              </a:lnSpc>
              <a:spcBef>
                <a:spcPts val="0"/>
              </a:spcBef>
              <a:spcAft>
                <a:spcPts val="0"/>
              </a:spcAft>
              <a:buClr>
                <a:srgbClr val="011279"/>
              </a:buClr>
              <a:buSzPts val="1800"/>
              <a:buNone/>
              <a:defRPr/>
            </a:lvl8pPr>
            <a:lvl9pPr lvl="8" rtl="0" algn="ctr">
              <a:lnSpc>
                <a:spcPct val="94000"/>
              </a:lnSpc>
              <a:spcBef>
                <a:spcPts val="0"/>
              </a:spcBef>
              <a:spcAft>
                <a:spcPts val="0"/>
              </a:spcAft>
              <a:buClr>
                <a:srgbClr val="011279"/>
              </a:buClr>
              <a:buSzPts val="1800"/>
              <a:buNone/>
              <a:defRPr/>
            </a:lvl9pPr>
          </a:lstStyle>
          <a:p/>
        </p:txBody>
      </p:sp>
      <p:sp>
        <p:nvSpPr>
          <p:cNvPr id="60" name="Google Shape;60;p14"/>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lvl1pPr indent="-431800" lvl="0" marL="457200" marR="40638" rtl="0" algn="l">
              <a:lnSpc>
                <a:spcPct val="100000"/>
              </a:lnSpc>
              <a:spcBef>
                <a:spcPts val="700"/>
              </a:spcBef>
              <a:spcAft>
                <a:spcPts val="0"/>
              </a:spcAft>
              <a:buClr>
                <a:srgbClr val="0085CC"/>
              </a:buClr>
              <a:buSzPts val="3200"/>
              <a:buFont typeface="Verdana"/>
              <a:buChar char="•"/>
              <a:defRPr sz="3200">
                <a:solidFill>
                  <a:srgbClr val="0085CC"/>
                </a:solidFill>
                <a:latin typeface="Verdana"/>
                <a:ea typeface="Verdana"/>
                <a:cs typeface="Verdana"/>
                <a:sym typeface="Verdana"/>
              </a:defRPr>
            </a:lvl1pPr>
            <a:lvl2pPr indent="-406400" lvl="1" marL="914400" marR="40638" rtl="0" algn="l">
              <a:lnSpc>
                <a:spcPct val="100000"/>
              </a:lnSpc>
              <a:spcBef>
                <a:spcPts val="600"/>
              </a:spcBef>
              <a:spcAft>
                <a:spcPts val="0"/>
              </a:spcAft>
              <a:buClr>
                <a:srgbClr val="000000"/>
              </a:buClr>
              <a:buSzPts val="2800"/>
              <a:buFont typeface="Verdana"/>
              <a:buChar char="○"/>
              <a:defRPr sz="2800">
                <a:latin typeface="Verdana"/>
                <a:ea typeface="Verdana"/>
                <a:cs typeface="Verdana"/>
                <a:sym typeface="Verdana"/>
              </a:defRPr>
            </a:lvl2pPr>
            <a:lvl3pPr indent="-381000" lvl="2" marL="1371600" marR="40638" rtl="0" algn="l">
              <a:lnSpc>
                <a:spcPct val="100000"/>
              </a:lnSpc>
              <a:spcBef>
                <a:spcPts val="500"/>
              </a:spcBef>
              <a:spcAft>
                <a:spcPts val="0"/>
              </a:spcAft>
              <a:buClr>
                <a:srgbClr val="000000"/>
              </a:buClr>
              <a:buSzPts val="2400"/>
              <a:buFont typeface="Verdana"/>
              <a:buChar char="■"/>
              <a:defRPr sz="2400">
                <a:latin typeface="Verdana"/>
                <a:ea typeface="Verdana"/>
                <a:cs typeface="Verdana"/>
                <a:sym typeface="Verdana"/>
              </a:defRPr>
            </a:lvl3pPr>
            <a:lvl4pPr indent="-355600" lvl="3" marL="1828800" marR="40638" rtl="0" algn="l">
              <a:lnSpc>
                <a:spcPct val="100000"/>
              </a:lnSpc>
              <a:spcBef>
                <a:spcPts val="400"/>
              </a:spcBef>
              <a:spcAft>
                <a:spcPts val="0"/>
              </a:spcAft>
              <a:buClr>
                <a:srgbClr val="000000"/>
              </a:buClr>
              <a:buSzPts val="2000"/>
              <a:buFont typeface="Verdana"/>
              <a:buChar char="●"/>
              <a:defRPr sz="2000">
                <a:latin typeface="Verdana"/>
                <a:ea typeface="Verdana"/>
                <a:cs typeface="Verdana"/>
                <a:sym typeface="Verdana"/>
              </a:defRPr>
            </a:lvl4pPr>
            <a:lvl5pPr indent="-355600" lvl="4" marL="2286000" marR="40638" rtl="0" algn="l">
              <a:lnSpc>
                <a:spcPct val="100000"/>
              </a:lnSpc>
              <a:spcBef>
                <a:spcPts val="400"/>
              </a:spcBef>
              <a:spcAft>
                <a:spcPts val="0"/>
              </a:spcAft>
              <a:buClr>
                <a:srgbClr val="000000"/>
              </a:buClr>
              <a:buSzPts val="2000"/>
              <a:buFont typeface="Verdana"/>
              <a:buChar char="○"/>
              <a:defRPr sz="2000">
                <a:latin typeface="Verdana"/>
                <a:ea typeface="Verdana"/>
                <a:cs typeface="Verdana"/>
                <a:sym typeface="Verdana"/>
              </a:defRPr>
            </a:lvl5pPr>
            <a:lvl6pPr indent="-342900" lvl="5" marL="2743200" rtl="0" algn="l">
              <a:lnSpc>
                <a:spcPct val="94000"/>
              </a:lnSpc>
              <a:spcBef>
                <a:spcPts val="800"/>
              </a:spcBef>
              <a:spcAft>
                <a:spcPts val="0"/>
              </a:spcAft>
              <a:buSzPts val="1800"/>
              <a:buChar char="■"/>
              <a:defRPr/>
            </a:lvl6pPr>
            <a:lvl7pPr indent="-342900" lvl="6" marL="3200400" rtl="0" algn="l">
              <a:lnSpc>
                <a:spcPct val="94000"/>
              </a:lnSpc>
              <a:spcBef>
                <a:spcPts val="800"/>
              </a:spcBef>
              <a:spcAft>
                <a:spcPts val="0"/>
              </a:spcAft>
              <a:buSzPts val="1800"/>
              <a:buChar char="●"/>
              <a:defRPr/>
            </a:lvl7pPr>
            <a:lvl8pPr indent="-342900" lvl="7" marL="3657600" rtl="0" algn="l">
              <a:lnSpc>
                <a:spcPct val="94000"/>
              </a:lnSpc>
              <a:spcBef>
                <a:spcPts val="800"/>
              </a:spcBef>
              <a:spcAft>
                <a:spcPts val="0"/>
              </a:spcAft>
              <a:buSzPts val="1800"/>
              <a:buChar char="○"/>
              <a:defRPr/>
            </a:lvl8pPr>
            <a:lvl9pPr indent="-342900" lvl="8" marL="4114800" rtl="0" algn="l">
              <a:lnSpc>
                <a:spcPct val="94000"/>
              </a:lnSpc>
              <a:spcBef>
                <a:spcPts val="800"/>
              </a:spcBef>
              <a:spcAft>
                <a:spcPts val="0"/>
              </a:spcAft>
              <a:buSzPts val="1800"/>
              <a:buChar char="■"/>
              <a:defRPr/>
            </a:lvl9pPr>
          </a:lstStyle>
          <a:p/>
        </p:txBody>
      </p:sp>
      <p:sp>
        <p:nvSpPr>
          <p:cNvPr id="61" name="Google Shape;61;p14"/>
          <p:cNvSpPr txBox="1"/>
          <p:nvPr>
            <p:ph idx="12" type="sldNum"/>
          </p:nvPr>
        </p:nvSpPr>
        <p:spPr>
          <a:xfrm>
            <a:off x="4345334" y="6388100"/>
            <a:ext cx="453300" cy="471900"/>
          </a:xfrm>
          <a:prstGeom prst="rect">
            <a:avLst/>
          </a:prstGeom>
          <a:noFill/>
          <a:ln>
            <a:noFill/>
          </a:ln>
        </p:spPr>
        <p:txBody>
          <a:bodyPr anchorCtr="0" anchor="t" bIns="50800" lIns="50800" spcFirstLastPara="1" rIns="50800" wrap="square" tIns="50800">
            <a:spAutoFit/>
          </a:bodyPr>
          <a:lstStyle>
            <a:lvl1pPr indent="0" lvl="0" marL="0" marR="0" rtl="0" algn="ctr">
              <a:lnSpc>
                <a:spcPct val="100000"/>
              </a:lnSpc>
              <a:spcBef>
                <a:spcPts val="0"/>
              </a:spcBef>
              <a:spcAft>
                <a:spcPts val="0"/>
              </a:spcAft>
              <a:buClr>
                <a:srgbClr val="000000"/>
              </a:buClr>
              <a:buSzPts val="2400"/>
              <a:buFont typeface="Arial"/>
              <a:buNone/>
              <a:defRPr sz="2400">
                <a:latin typeface="Arial"/>
                <a:ea typeface="Arial"/>
                <a:cs typeface="Arial"/>
                <a:sym typeface="Arial"/>
              </a:defRPr>
            </a:lvl1pPr>
            <a:lvl2pPr indent="0" lvl="1" marL="0" marR="0" rtl="0" algn="ctr">
              <a:lnSpc>
                <a:spcPct val="100000"/>
              </a:lnSpc>
              <a:spcBef>
                <a:spcPts val="0"/>
              </a:spcBef>
              <a:spcAft>
                <a:spcPts val="0"/>
              </a:spcAft>
              <a:buClr>
                <a:srgbClr val="000000"/>
              </a:buClr>
              <a:buSzPts val="2400"/>
              <a:buFont typeface="Arial"/>
              <a:buNone/>
              <a:defRPr sz="2400">
                <a:latin typeface="Arial"/>
                <a:ea typeface="Arial"/>
                <a:cs typeface="Arial"/>
                <a:sym typeface="Arial"/>
              </a:defRPr>
            </a:lvl2pPr>
            <a:lvl3pPr indent="0" lvl="2" marL="0" marR="0" rtl="0" algn="ctr">
              <a:lnSpc>
                <a:spcPct val="100000"/>
              </a:lnSpc>
              <a:spcBef>
                <a:spcPts val="0"/>
              </a:spcBef>
              <a:spcAft>
                <a:spcPts val="0"/>
              </a:spcAft>
              <a:buClr>
                <a:srgbClr val="000000"/>
              </a:buClr>
              <a:buSzPts val="2400"/>
              <a:buFont typeface="Arial"/>
              <a:buNone/>
              <a:defRPr sz="2400">
                <a:latin typeface="Arial"/>
                <a:ea typeface="Arial"/>
                <a:cs typeface="Arial"/>
                <a:sym typeface="Arial"/>
              </a:defRPr>
            </a:lvl3pPr>
            <a:lvl4pPr indent="0" lvl="3" marL="0" marR="0" rtl="0" algn="ctr">
              <a:lnSpc>
                <a:spcPct val="100000"/>
              </a:lnSpc>
              <a:spcBef>
                <a:spcPts val="0"/>
              </a:spcBef>
              <a:spcAft>
                <a:spcPts val="0"/>
              </a:spcAft>
              <a:buClr>
                <a:srgbClr val="000000"/>
              </a:buClr>
              <a:buSzPts val="2400"/>
              <a:buFont typeface="Arial"/>
              <a:buNone/>
              <a:defRPr sz="2400">
                <a:latin typeface="Arial"/>
                <a:ea typeface="Arial"/>
                <a:cs typeface="Arial"/>
                <a:sym typeface="Arial"/>
              </a:defRPr>
            </a:lvl4pPr>
            <a:lvl5pPr indent="0" lvl="4" marL="0" marR="0" rtl="0" algn="ctr">
              <a:lnSpc>
                <a:spcPct val="100000"/>
              </a:lnSpc>
              <a:spcBef>
                <a:spcPts val="0"/>
              </a:spcBef>
              <a:spcAft>
                <a:spcPts val="0"/>
              </a:spcAft>
              <a:buClr>
                <a:srgbClr val="000000"/>
              </a:buClr>
              <a:buSzPts val="2400"/>
              <a:buFont typeface="Arial"/>
              <a:buNone/>
              <a:defRPr sz="2400">
                <a:latin typeface="Arial"/>
                <a:ea typeface="Arial"/>
                <a:cs typeface="Arial"/>
                <a:sym typeface="Arial"/>
              </a:defRPr>
            </a:lvl5pPr>
            <a:lvl6pPr indent="0" lvl="5" marL="0" marR="0" rtl="0" algn="ctr">
              <a:lnSpc>
                <a:spcPct val="100000"/>
              </a:lnSpc>
              <a:spcBef>
                <a:spcPts val="0"/>
              </a:spcBef>
              <a:spcAft>
                <a:spcPts val="0"/>
              </a:spcAft>
              <a:buClr>
                <a:srgbClr val="000000"/>
              </a:buClr>
              <a:buSzPts val="2400"/>
              <a:buFont typeface="Arial"/>
              <a:buNone/>
              <a:defRPr sz="2400">
                <a:latin typeface="Arial"/>
                <a:ea typeface="Arial"/>
                <a:cs typeface="Arial"/>
                <a:sym typeface="Arial"/>
              </a:defRPr>
            </a:lvl6pPr>
            <a:lvl7pPr indent="0" lvl="6" marL="0" marR="0" rtl="0" algn="ctr">
              <a:lnSpc>
                <a:spcPct val="100000"/>
              </a:lnSpc>
              <a:spcBef>
                <a:spcPts val="0"/>
              </a:spcBef>
              <a:spcAft>
                <a:spcPts val="0"/>
              </a:spcAft>
              <a:buClr>
                <a:srgbClr val="000000"/>
              </a:buClr>
              <a:buSzPts val="2400"/>
              <a:buFont typeface="Arial"/>
              <a:buNone/>
              <a:defRPr sz="2400">
                <a:latin typeface="Arial"/>
                <a:ea typeface="Arial"/>
                <a:cs typeface="Arial"/>
                <a:sym typeface="Arial"/>
              </a:defRPr>
            </a:lvl7pPr>
            <a:lvl8pPr indent="0" lvl="7" marL="0" marR="0" rtl="0" algn="ctr">
              <a:lnSpc>
                <a:spcPct val="100000"/>
              </a:lnSpc>
              <a:spcBef>
                <a:spcPts val="0"/>
              </a:spcBef>
              <a:spcAft>
                <a:spcPts val="0"/>
              </a:spcAft>
              <a:buClr>
                <a:srgbClr val="000000"/>
              </a:buClr>
              <a:buSzPts val="2400"/>
              <a:buFont typeface="Arial"/>
              <a:buNone/>
              <a:defRPr sz="2400">
                <a:latin typeface="Arial"/>
                <a:ea typeface="Arial"/>
                <a:cs typeface="Arial"/>
                <a:sym typeface="Arial"/>
              </a:defRPr>
            </a:lvl8pPr>
            <a:lvl9pPr indent="0" lvl="8" marL="0" marR="0" rtl="0" algn="ctr">
              <a:lnSpc>
                <a:spcPct val="100000"/>
              </a:lnSpc>
              <a:spcBef>
                <a:spcPts val="0"/>
              </a:spcBef>
              <a:spcAft>
                <a:spcPts val="0"/>
              </a:spcAft>
              <a:buClr>
                <a:srgbClr val="000000"/>
              </a:buClr>
              <a:buSzPts val="2400"/>
              <a:buFont typeface="Arial"/>
              <a:buNone/>
              <a:defRPr sz="2400">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sz="10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84-W16- Title and Content 2 Columns" showMasterSp="0">
  <p:cSld name="484-W16- Title and Content 2 Columns">
    <p:bg>
      <p:bgPr>
        <a:gradFill>
          <a:gsLst>
            <a:gs pos="0">
              <a:srgbClr val="FDFDC5"/>
            </a:gs>
            <a:gs pos="100000">
              <a:srgbClr val="FFFFFF"/>
            </a:gs>
          </a:gsLst>
          <a:lin ang="16200038" scaled="0"/>
        </a:gradFill>
      </p:bgPr>
    </p:bg>
    <p:spTree>
      <p:nvGrpSpPr>
        <p:cNvPr id="62" name="Shape 62"/>
        <p:cNvGrpSpPr/>
        <p:nvPr/>
      </p:nvGrpSpPr>
      <p:grpSpPr>
        <a:xfrm>
          <a:off x="0" y="0"/>
          <a:ext cx="0" cy="0"/>
          <a:chOff x="0" y="0"/>
          <a:chExt cx="0" cy="0"/>
        </a:xfrm>
      </p:grpSpPr>
      <p:pic>
        <p:nvPicPr>
          <p:cNvPr descr="2011-CSE-Logo-512.jpg" id="63" name="Google Shape;63;p15"/>
          <p:cNvPicPr preferRelativeResize="0"/>
          <p:nvPr/>
        </p:nvPicPr>
        <p:blipFill rotWithShape="1">
          <a:blip r:embed="rId2">
            <a:alphaModFix/>
          </a:blip>
          <a:srcRect b="0" l="0" r="0" t="0"/>
          <a:stretch/>
        </p:blipFill>
        <p:spPr>
          <a:xfrm>
            <a:off x="7354823" y="5791200"/>
            <a:ext cx="2313809" cy="1638300"/>
          </a:xfrm>
          <a:prstGeom prst="rect">
            <a:avLst/>
          </a:prstGeom>
          <a:noFill/>
          <a:ln>
            <a:noFill/>
          </a:ln>
        </p:spPr>
      </p:pic>
      <p:grpSp>
        <p:nvGrpSpPr>
          <p:cNvPr id="64" name="Google Shape;64;p15"/>
          <p:cNvGrpSpPr/>
          <p:nvPr/>
        </p:nvGrpSpPr>
        <p:grpSpPr>
          <a:xfrm>
            <a:off x="12699" y="6362700"/>
            <a:ext cx="1341300" cy="495300"/>
            <a:chOff x="0" y="0"/>
            <a:chExt cx="1341300" cy="495300"/>
          </a:xfrm>
        </p:grpSpPr>
        <p:pic>
          <p:nvPicPr>
            <p:cNvPr descr="image2.png" id="65" name="Google Shape;65;p15"/>
            <p:cNvPicPr preferRelativeResize="0"/>
            <p:nvPr/>
          </p:nvPicPr>
          <p:blipFill rotWithShape="1">
            <a:blip r:embed="rId3">
              <a:alphaModFix/>
            </a:blip>
            <a:srcRect b="0" l="0" r="0" t="0"/>
            <a:stretch/>
          </p:blipFill>
          <p:spPr>
            <a:xfrm>
              <a:off x="12700" y="90487"/>
              <a:ext cx="1303339" cy="377826"/>
            </a:xfrm>
            <a:prstGeom prst="rect">
              <a:avLst/>
            </a:prstGeom>
            <a:noFill/>
            <a:ln>
              <a:noFill/>
            </a:ln>
          </p:spPr>
        </p:pic>
        <p:sp>
          <p:nvSpPr>
            <p:cNvPr id="66" name="Google Shape;66;p15"/>
            <p:cNvSpPr/>
            <p:nvPr/>
          </p:nvSpPr>
          <p:spPr>
            <a:xfrm>
              <a:off x="0" y="0"/>
              <a:ext cx="1341300" cy="495300"/>
            </a:xfrm>
            <a:prstGeom prst="rect">
              <a:avLst/>
            </a:prstGeom>
            <a:solidFill>
              <a:srgbClr val="F8FC84">
                <a:alpha val="47840"/>
              </a:srgbClr>
            </a:solidFill>
            <a:ln cap="flat" cmpd="sng" w="9525">
              <a:solidFill>
                <a:srgbClr val="000000">
                  <a:alpha val="47840"/>
                </a:srgbClr>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SzPts val="3400"/>
                <a:buFont typeface="Source Sans Pro"/>
                <a:buNone/>
              </a:pPr>
              <a:r>
                <a:t/>
              </a:r>
              <a:endParaRPr b="0" i="0" sz="3400" u="none" cap="none" strike="noStrike">
                <a:solidFill>
                  <a:srgbClr val="FFFFFF"/>
                </a:solidFill>
                <a:latin typeface="Source Sans Pro"/>
                <a:ea typeface="Source Sans Pro"/>
                <a:cs typeface="Source Sans Pro"/>
                <a:sym typeface="Source Sans Pro"/>
              </a:endParaRPr>
            </a:p>
          </p:txBody>
        </p:sp>
      </p:grpSp>
      <p:sp>
        <p:nvSpPr>
          <p:cNvPr id="67" name="Google Shape;67;p15"/>
          <p:cNvSpPr txBox="1"/>
          <p:nvPr/>
        </p:nvSpPr>
        <p:spPr>
          <a:xfrm>
            <a:off x="3069431" y="6553596"/>
            <a:ext cx="2984400" cy="200100"/>
          </a:xfrm>
          <a:prstGeom prst="rect">
            <a:avLst/>
          </a:prstGeom>
          <a:noFill/>
          <a:ln>
            <a:noFill/>
          </a:ln>
        </p:spPr>
        <p:txBody>
          <a:bodyPr anchorCtr="0" anchor="ctr" bIns="38100" lIns="38100" spcFirstLastPara="1" rIns="38100" wrap="square" tIns="38100">
            <a:spAutoFit/>
          </a:bodyPr>
          <a:lstStyle/>
          <a:p>
            <a:pPr indent="0" lvl="0" marL="0" marR="0" rtl="0" algn="ctr">
              <a:lnSpc>
                <a:spcPct val="100000"/>
              </a:lnSpc>
              <a:spcBef>
                <a:spcPts val="0"/>
              </a:spcBef>
              <a:spcAft>
                <a:spcPts val="0"/>
              </a:spcAft>
              <a:buClr>
                <a:srgbClr val="80C4DF"/>
              </a:buClr>
              <a:buSzPts val="800"/>
              <a:buFont typeface="Source Sans Pro"/>
              <a:buNone/>
            </a:pPr>
            <a:r>
              <a:rPr b="0" i="0" lang="en-US" sz="800" u="none" cap="none" strike="noStrike">
                <a:solidFill>
                  <a:srgbClr val="80C4DF"/>
                </a:solidFill>
                <a:latin typeface="Source Sans Pro"/>
                <a:ea typeface="Source Sans Pro"/>
                <a:cs typeface="Source Sans Pro"/>
                <a:sym typeface="Source Sans Pro"/>
              </a:rPr>
              <a:t>© Franz J. Kurfess</a:t>
            </a:r>
            <a:endParaRPr/>
          </a:p>
        </p:txBody>
      </p:sp>
      <p:sp>
        <p:nvSpPr>
          <p:cNvPr id="68" name="Google Shape;68;p15"/>
          <p:cNvSpPr txBox="1"/>
          <p:nvPr>
            <p:ph type="title"/>
          </p:nvPr>
        </p:nvSpPr>
        <p:spPr>
          <a:xfrm>
            <a:off x="549274" y="-1"/>
            <a:ext cx="8042400" cy="1552200"/>
          </a:xfrm>
          <a:prstGeom prst="rect">
            <a:avLst/>
          </a:prstGeom>
          <a:noFill/>
          <a:ln>
            <a:noFill/>
          </a:ln>
        </p:spPr>
        <p:txBody>
          <a:bodyPr anchorCtr="0" anchor="ctr" bIns="38100" lIns="38100" spcFirstLastPara="1" rIns="38100" wrap="square" tIns="38100">
            <a:normAutofit/>
          </a:bodyPr>
          <a:lstStyle>
            <a:lvl1pPr lvl="0" marR="0" rtl="0" algn="ctr">
              <a:lnSpc>
                <a:spcPct val="100000"/>
              </a:lnSpc>
              <a:spcBef>
                <a:spcPts val="0"/>
              </a:spcBef>
              <a:spcAft>
                <a:spcPts val="0"/>
              </a:spcAft>
              <a:buClr>
                <a:srgbClr val="29708A"/>
              </a:buClr>
              <a:buSzPts val="4000"/>
              <a:buFont typeface="Helvetica Neue"/>
              <a:buNone/>
              <a:defRPr sz="4000">
                <a:solidFill>
                  <a:srgbClr val="29708A"/>
                </a:solidFill>
                <a:latin typeface="Helvetica Neue"/>
                <a:ea typeface="Helvetica Neue"/>
                <a:cs typeface="Helvetica Neue"/>
                <a:sym typeface="Helvetica Neue"/>
              </a:defRPr>
            </a:lvl1pPr>
            <a:lvl2pPr lvl="1" rtl="0" algn="ctr">
              <a:lnSpc>
                <a:spcPct val="94000"/>
              </a:lnSpc>
              <a:spcBef>
                <a:spcPts val="0"/>
              </a:spcBef>
              <a:spcAft>
                <a:spcPts val="0"/>
              </a:spcAft>
              <a:buClr>
                <a:srgbClr val="011279"/>
              </a:buClr>
              <a:buSzPts val="1800"/>
              <a:buNone/>
              <a:defRPr/>
            </a:lvl2pPr>
            <a:lvl3pPr lvl="2" rtl="0" algn="ctr">
              <a:lnSpc>
                <a:spcPct val="94000"/>
              </a:lnSpc>
              <a:spcBef>
                <a:spcPts val="0"/>
              </a:spcBef>
              <a:spcAft>
                <a:spcPts val="0"/>
              </a:spcAft>
              <a:buClr>
                <a:srgbClr val="011279"/>
              </a:buClr>
              <a:buSzPts val="1800"/>
              <a:buNone/>
              <a:defRPr/>
            </a:lvl3pPr>
            <a:lvl4pPr lvl="3" rtl="0" algn="ctr">
              <a:lnSpc>
                <a:spcPct val="94000"/>
              </a:lnSpc>
              <a:spcBef>
                <a:spcPts val="0"/>
              </a:spcBef>
              <a:spcAft>
                <a:spcPts val="0"/>
              </a:spcAft>
              <a:buClr>
                <a:srgbClr val="011279"/>
              </a:buClr>
              <a:buSzPts val="1800"/>
              <a:buNone/>
              <a:defRPr/>
            </a:lvl4pPr>
            <a:lvl5pPr lvl="4" rtl="0" algn="ctr">
              <a:lnSpc>
                <a:spcPct val="94000"/>
              </a:lnSpc>
              <a:spcBef>
                <a:spcPts val="0"/>
              </a:spcBef>
              <a:spcAft>
                <a:spcPts val="0"/>
              </a:spcAft>
              <a:buClr>
                <a:srgbClr val="011279"/>
              </a:buClr>
              <a:buSzPts val="1800"/>
              <a:buNone/>
              <a:defRPr/>
            </a:lvl5pPr>
            <a:lvl6pPr lvl="5" rtl="0" algn="ctr">
              <a:lnSpc>
                <a:spcPct val="94000"/>
              </a:lnSpc>
              <a:spcBef>
                <a:spcPts val="0"/>
              </a:spcBef>
              <a:spcAft>
                <a:spcPts val="0"/>
              </a:spcAft>
              <a:buClr>
                <a:srgbClr val="011279"/>
              </a:buClr>
              <a:buSzPts val="1800"/>
              <a:buNone/>
              <a:defRPr/>
            </a:lvl6pPr>
            <a:lvl7pPr lvl="6" rtl="0" algn="ctr">
              <a:lnSpc>
                <a:spcPct val="94000"/>
              </a:lnSpc>
              <a:spcBef>
                <a:spcPts val="0"/>
              </a:spcBef>
              <a:spcAft>
                <a:spcPts val="0"/>
              </a:spcAft>
              <a:buClr>
                <a:srgbClr val="011279"/>
              </a:buClr>
              <a:buSzPts val="1800"/>
              <a:buNone/>
              <a:defRPr/>
            </a:lvl7pPr>
            <a:lvl8pPr lvl="7" rtl="0" algn="ctr">
              <a:lnSpc>
                <a:spcPct val="94000"/>
              </a:lnSpc>
              <a:spcBef>
                <a:spcPts val="0"/>
              </a:spcBef>
              <a:spcAft>
                <a:spcPts val="0"/>
              </a:spcAft>
              <a:buClr>
                <a:srgbClr val="011279"/>
              </a:buClr>
              <a:buSzPts val="1800"/>
              <a:buNone/>
              <a:defRPr/>
            </a:lvl8pPr>
            <a:lvl9pPr lvl="8" rtl="0" algn="ctr">
              <a:lnSpc>
                <a:spcPct val="94000"/>
              </a:lnSpc>
              <a:spcBef>
                <a:spcPts val="0"/>
              </a:spcBef>
              <a:spcAft>
                <a:spcPts val="0"/>
              </a:spcAft>
              <a:buClr>
                <a:srgbClr val="011279"/>
              </a:buClr>
              <a:buSzPts val="1800"/>
              <a:buNone/>
              <a:defRPr/>
            </a:lvl9pPr>
          </a:lstStyle>
          <a:p/>
        </p:txBody>
      </p:sp>
      <p:sp>
        <p:nvSpPr>
          <p:cNvPr id="69" name="Google Shape;69;p15"/>
          <p:cNvSpPr txBox="1"/>
          <p:nvPr>
            <p:ph idx="1" type="body"/>
          </p:nvPr>
        </p:nvSpPr>
        <p:spPr>
          <a:xfrm>
            <a:off x="550862" y="1612900"/>
            <a:ext cx="8039100" cy="4775100"/>
          </a:xfrm>
          <a:prstGeom prst="rect">
            <a:avLst/>
          </a:prstGeom>
          <a:noFill/>
          <a:ln>
            <a:noFill/>
          </a:ln>
        </p:spPr>
        <p:txBody>
          <a:bodyPr anchorCtr="0" anchor="t" bIns="38100" lIns="38100" spcFirstLastPara="1" rIns="38100" wrap="square" tIns="38100">
            <a:normAutofit/>
          </a:bodyPr>
          <a:lstStyle>
            <a:lvl1pPr indent="-314325" lvl="0" marL="457200" rtl="0" algn="l">
              <a:lnSpc>
                <a:spcPct val="90000"/>
              </a:lnSpc>
              <a:spcBef>
                <a:spcPts val="2000"/>
              </a:spcBef>
              <a:spcAft>
                <a:spcPts val="0"/>
              </a:spcAft>
              <a:buClr>
                <a:srgbClr val="FF2600"/>
              </a:buClr>
              <a:buSzPts val="1350"/>
              <a:buFont typeface="Arial"/>
              <a:buChar char="●"/>
              <a:defRPr b="1" sz="1800">
                <a:solidFill>
                  <a:srgbClr val="002E7A"/>
                </a:solidFill>
                <a:latin typeface="Arial Rounded"/>
                <a:ea typeface="Arial Rounded"/>
                <a:cs typeface="Arial Rounded"/>
                <a:sym typeface="Arial Rounded"/>
              </a:defRPr>
            </a:lvl1pPr>
            <a:lvl2pPr indent="-304800" lvl="1" marL="914400" rtl="0" algn="l">
              <a:lnSpc>
                <a:spcPct val="90000"/>
              </a:lnSpc>
              <a:spcBef>
                <a:spcPts val="600"/>
              </a:spcBef>
              <a:spcAft>
                <a:spcPts val="0"/>
              </a:spcAft>
              <a:buClr>
                <a:srgbClr val="FF7E79"/>
              </a:buClr>
              <a:buSzPts val="1200"/>
              <a:buFont typeface="Source Sans Pro"/>
              <a:buChar char=""/>
              <a:defRPr sz="1600">
                <a:solidFill>
                  <a:srgbClr val="0042AA"/>
                </a:solidFill>
                <a:latin typeface="Source Sans Pro"/>
                <a:ea typeface="Source Sans Pro"/>
                <a:cs typeface="Source Sans Pro"/>
                <a:sym typeface="Source Sans Pro"/>
              </a:defRPr>
            </a:lvl2pPr>
            <a:lvl3pPr indent="-295275" lvl="2" marL="1371600" rtl="0" algn="l">
              <a:lnSpc>
                <a:spcPct val="90000"/>
              </a:lnSpc>
              <a:spcBef>
                <a:spcPts val="600"/>
              </a:spcBef>
              <a:spcAft>
                <a:spcPts val="0"/>
              </a:spcAft>
              <a:buClr>
                <a:srgbClr val="FF9300"/>
              </a:buClr>
              <a:buSzPts val="1050"/>
              <a:buFont typeface="Source Sans Pro"/>
              <a:buChar char=""/>
              <a:defRPr sz="1400">
                <a:solidFill>
                  <a:srgbClr val="0056D6"/>
                </a:solidFill>
                <a:latin typeface="Source Sans Pro"/>
                <a:ea typeface="Source Sans Pro"/>
                <a:cs typeface="Source Sans Pro"/>
                <a:sym typeface="Source Sans Pro"/>
              </a:defRPr>
            </a:lvl3pPr>
            <a:lvl4pPr indent="-285750" lvl="3" marL="1828800" rtl="0" algn="l">
              <a:lnSpc>
                <a:spcPct val="90000"/>
              </a:lnSpc>
              <a:spcBef>
                <a:spcPts val="600"/>
              </a:spcBef>
              <a:spcAft>
                <a:spcPts val="0"/>
              </a:spcAft>
              <a:buClr>
                <a:srgbClr val="FFD479"/>
              </a:buClr>
              <a:buSzPts val="900"/>
              <a:buFont typeface="Source Sans Pro"/>
              <a:buChar char=""/>
              <a:defRPr sz="1200">
                <a:solidFill>
                  <a:srgbClr val="006D8F"/>
                </a:solidFill>
                <a:latin typeface="Source Sans Pro"/>
                <a:ea typeface="Source Sans Pro"/>
                <a:cs typeface="Source Sans Pro"/>
                <a:sym typeface="Source Sans Pro"/>
              </a:defRPr>
            </a:lvl4pPr>
            <a:lvl5pPr indent="-280987" lvl="4" marL="2286000" rtl="0" algn="l">
              <a:lnSpc>
                <a:spcPct val="90000"/>
              </a:lnSpc>
              <a:spcBef>
                <a:spcPts val="600"/>
              </a:spcBef>
              <a:spcAft>
                <a:spcPts val="0"/>
              </a:spcAft>
              <a:buClr>
                <a:srgbClr val="FFFC79"/>
              </a:buClr>
              <a:buSzPts val="825"/>
              <a:buFont typeface="Source Sans Pro"/>
              <a:buChar char=""/>
              <a:defRPr sz="1100">
                <a:solidFill>
                  <a:srgbClr val="00A3D7"/>
                </a:solidFill>
                <a:latin typeface="Source Sans Pro"/>
                <a:ea typeface="Source Sans Pro"/>
                <a:cs typeface="Source Sans Pro"/>
                <a:sym typeface="Source Sans Pro"/>
              </a:defRPr>
            </a:lvl5pPr>
            <a:lvl6pPr indent="-342900" lvl="5" marL="2743200" rtl="0" algn="l">
              <a:lnSpc>
                <a:spcPct val="94000"/>
              </a:lnSpc>
              <a:spcBef>
                <a:spcPts val="800"/>
              </a:spcBef>
              <a:spcAft>
                <a:spcPts val="0"/>
              </a:spcAft>
              <a:buSzPts val="1800"/>
              <a:buChar char="■"/>
              <a:defRPr/>
            </a:lvl6pPr>
            <a:lvl7pPr indent="-342900" lvl="6" marL="3200400" rtl="0" algn="l">
              <a:lnSpc>
                <a:spcPct val="94000"/>
              </a:lnSpc>
              <a:spcBef>
                <a:spcPts val="800"/>
              </a:spcBef>
              <a:spcAft>
                <a:spcPts val="0"/>
              </a:spcAft>
              <a:buSzPts val="1800"/>
              <a:buChar char="●"/>
              <a:defRPr/>
            </a:lvl7pPr>
            <a:lvl8pPr indent="-342900" lvl="7" marL="3657600" rtl="0" algn="l">
              <a:lnSpc>
                <a:spcPct val="94000"/>
              </a:lnSpc>
              <a:spcBef>
                <a:spcPts val="800"/>
              </a:spcBef>
              <a:spcAft>
                <a:spcPts val="0"/>
              </a:spcAft>
              <a:buSzPts val="1800"/>
              <a:buChar char="○"/>
              <a:defRPr/>
            </a:lvl8pPr>
            <a:lvl9pPr indent="-342900" lvl="8" marL="4114800" rtl="0" algn="l">
              <a:lnSpc>
                <a:spcPct val="94000"/>
              </a:lnSpc>
              <a:spcBef>
                <a:spcPts val="800"/>
              </a:spcBef>
              <a:spcAft>
                <a:spcPts val="0"/>
              </a:spcAft>
              <a:buSzPts val="1800"/>
              <a:buChar char="■"/>
              <a:defRPr/>
            </a:lvl9pPr>
          </a:lstStyle>
          <a:p/>
        </p:txBody>
      </p:sp>
      <p:sp>
        <p:nvSpPr>
          <p:cNvPr id="70" name="Google Shape;70;p15"/>
          <p:cNvSpPr txBox="1"/>
          <p:nvPr>
            <p:ph idx="12" type="sldNum"/>
          </p:nvPr>
        </p:nvSpPr>
        <p:spPr>
          <a:xfrm rot="5492">
            <a:off x="8897089" y="6529260"/>
            <a:ext cx="187800" cy="184800"/>
          </a:xfrm>
          <a:prstGeom prst="rect">
            <a:avLst/>
          </a:prstGeom>
          <a:solidFill>
            <a:srgbClr val="FFFB00"/>
          </a:solidFill>
          <a:ln>
            <a:noFill/>
          </a:ln>
        </p:spPr>
        <p:txBody>
          <a:bodyPr anchorCtr="0" anchor="t" bIns="38100" lIns="38100" spcFirstLastPara="1" rIns="38100" wrap="square" tIns="38100">
            <a:spAutoFit/>
          </a:bodyPr>
          <a:lstStyle>
            <a:lvl1pPr indent="0" lvl="0"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1pPr>
            <a:lvl2pPr indent="0" lvl="1"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2pPr>
            <a:lvl3pPr indent="0" lvl="2"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3pPr>
            <a:lvl4pPr indent="0" lvl="3"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4pPr>
            <a:lvl5pPr indent="0" lvl="4"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5pPr>
            <a:lvl6pPr indent="0" lvl="5"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6pPr>
            <a:lvl7pPr indent="0" lvl="6"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7pPr>
            <a:lvl8pPr indent="0" lvl="7"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8pPr>
            <a:lvl9pPr indent="0" lvl="8"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sz="1000">
              <a:solidFill>
                <a:schemeClr val="dk2"/>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84-W16 - Title and Content" showMasterSp="0">
  <p:cSld name="484-W16 - Title and Content">
    <p:bg>
      <p:bgPr>
        <a:gradFill>
          <a:gsLst>
            <a:gs pos="0">
              <a:srgbClr val="FDFDC5"/>
            </a:gs>
            <a:gs pos="100000">
              <a:srgbClr val="FFFFFF"/>
            </a:gs>
          </a:gsLst>
          <a:lin ang="16200038" scaled="0"/>
        </a:gradFill>
      </p:bgPr>
    </p:bg>
    <p:spTree>
      <p:nvGrpSpPr>
        <p:cNvPr id="71" name="Shape 71"/>
        <p:cNvGrpSpPr/>
        <p:nvPr/>
      </p:nvGrpSpPr>
      <p:grpSpPr>
        <a:xfrm>
          <a:off x="0" y="0"/>
          <a:ext cx="0" cy="0"/>
          <a:chOff x="0" y="0"/>
          <a:chExt cx="0" cy="0"/>
        </a:xfrm>
      </p:grpSpPr>
      <p:pic>
        <p:nvPicPr>
          <p:cNvPr descr="2011-CSE-Logo-512.jpg" id="72" name="Google Shape;72;p16"/>
          <p:cNvPicPr preferRelativeResize="0"/>
          <p:nvPr/>
        </p:nvPicPr>
        <p:blipFill rotWithShape="1">
          <a:blip r:embed="rId2">
            <a:alphaModFix/>
          </a:blip>
          <a:srcRect b="0" l="0" r="0" t="0"/>
          <a:stretch/>
        </p:blipFill>
        <p:spPr>
          <a:xfrm>
            <a:off x="7354823" y="5791200"/>
            <a:ext cx="2313809" cy="1638300"/>
          </a:xfrm>
          <a:prstGeom prst="rect">
            <a:avLst/>
          </a:prstGeom>
          <a:noFill/>
          <a:ln>
            <a:noFill/>
          </a:ln>
        </p:spPr>
      </p:pic>
      <p:grpSp>
        <p:nvGrpSpPr>
          <p:cNvPr id="73" name="Google Shape;73;p16"/>
          <p:cNvGrpSpPr/>
          <p:nvPr/>
        </p:nvGrpSpPr>
        <p:grpSpPr>
          <a:xfrm>
            <a:off x="12699" y="6362700"/>
            <a:ext cx="1341300" cy="495300"/>
            <a:chOff x="0" y="0"/>
            <a:chExt cx="1341300" cy="495300"/>
          </a:xfrm>
        </p:grpSpPr>
        <p:pic>
          <p:nvPicPr>
            <p:cNvPr descr="image2.png" id="74" name="Google Shape;74;p16"/>
            <p:cNvPicPr preferRelativeResize="0"/>
            <p:nvPr/>
          </p:nvPicPr>
          <p:blipFill rotWithShape="1">
            <a:blip r:embed="rId3">
              <a:alphaModFix/>
            </a:blip>
            <a:srcRect b="0" l="0" r="0" t="0"/>
            <a:stretch/>
          </p:blipFill>
          <p:spPr>
            <a:xfrm>
              <a:off x="12700" y="90487"/>
              <a:ext cx="1303339" cy="377826"/>
            </a:xfrm>
            <a:prstGeom prst="rect">
              <a:avLst/>
            </a:prstGeom>
            <a:noFill/>
            <a:ln>
              <a:noFill/>
            </a:ln>
          </p:spPr>
        </p:pic>
        <p:sp>
          <p:nvSpPr>
            <p:cNvPr id="75" name="Google Shape;75;p16"/>
            <p:cNvSpPr/>
            <p:nvPr/>
          </p:nvSpPr>
          <p:spPr>
            <a:xfrm>
              <a:off x="0" y="0"/>
              <a:ext cx="1341300" cy="495300"/>
            </a:xfrm>
            <a:prstGeom prst="rect">
              <a:avLst/>
            </a:prstGeom>
            <a:solidFill>
              <a:srgbClr val="F8FC84">
                <a:alpha val="47840"/>
              </a:srgbClr>
            </a:solidFill>
            <a:ln cap="flat" cmpd="sng" w="9525">
              <a:solidFill>
                <a:srgbClr val="000000">
                  <a:alpha val="47840"/>
                </a:srgbClr>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SzPts val="3400"/>
                <a:buFont typeface="Source Sans Pro"/>
                <a:buNone/>
              </a:pPr>
              <a:r>
                <a:t/>
              </a:r>
              <a:endParaRPr b="0" i="0" sz="3400" u="none" cap="none" strike="noStrike">
                <a:solidFill>
                  <a:srgbClr val="FFFFFF"/>
                </a:solidFill>
                <a:latin typeface="Source Sans Pro"/>
                <a:ea typeface="Source Sans Pro"/>
                <a:cs typeface="Source Sans Pro"/>
                <a:sym typeface="Source Sans Pro"/>
              </a:endParaRPr>
            </a:p>
          </p:txBody>
        </p:sp>
      </p:grpSp>
      <p:sp>
        <p:nvSpPr>
          <p:cNvPr id="76" name="Google Shape;76;p16"/>
          <p:cNvSpPr txBox="1"/>
          <p:nvPr/>
        </p:nvSpPr>
        <p:spPr>
          <a:xfrm>
            <a:off x="3069431" y="6553596"/>
            <a:ext cx="2984400" cy="200100"/>
          </a:xfrm>
          <a:prstGeom prst="rect">
            <a:avLst/>
          </a:prstGeom>
          <a:noFill/>
          <a:ln>
            <a:noFill/>
          </a:ln>
        </p:spPr>
        <p:txBody>
          <a:bodyPr anchorCtr="0" anchor="ctr" bIns="38100" lIns="38100" spcFirstLastPara="1" rIns="38100" wrap="square" tIns="38100">
            <a:spAutoFit/>
          </a:bodyPr>
          <a:lstStyle/>
          <a:p>
            <a:pPr indent="0" lvl="0" marL="0" marR="0" rtl="0" algn="ctr">
              <a:lnSpc>
                <a:spcPct val="100000"/>
              </a:lnSpc>
              <a:spcBef>
                <a:spcPts val="0"/>
              </a:spcBef>
              <a:spcAft>
                <a:spcPts val="0"/>
              </a:spcAft>
              <a:buClr>
                <a:srgbClr val="80C4DF"/>
              </a:buClr>
              <a:buSzPts val="800"/>
              <a:buFont typeface="Source Sans Pro"/>
              <a:buNone/>
            </a:pPr>
            <a:r>
              <a:rPr b="0" i="0" lang="en-US" sz="800" u="none" cap="none" strike="noStrike">
                <a:solidFill>
                  <a:srgbClr val="80C4DF"/>
                </a:solidFill>
                <a:latin typeface="Source Sans Pro"/>
                <a:ea typeface="Source Sans Pro"/>
                <a:cs typeface="Source Sans Pro"/>
                <a:sym typeface="Source Sans Pro"/>
              </a:rPr>
              <a:t>© Franz J. Kurfess</a:t>
            </a:r>
            <a:endParaRPr/>
          </a:p>
        </p:txBody>
      </p:sp>
      <p:sp>
        <p:nvSpPr>
          <p:cNvPr id="77" name="Google Shape;77;p16"/>
          <p:cNvSpPr txBox="1"/>
          <p:nvPr>
            <p:ph type="title"/>
          </p:nvPr>
        </p:nvSpPr>
        <p:spPr>
          <a:xfrm>
            <a:off x="549274" y="-1"/>
            <a:ext cx="8042400" cy="1552200"/>
          </a:xfrm>
          <a:prstGeom prst="rect">
            <a:avLst/>
          </a:prstGeom>
          <a:noFill/>
          <a:ln>
            <a:noFill/>
          </a:ln>
        </p:spPr>
        <p:txBody>
          <a:bodyPr anchorCtr="0" anchor="ctr" bIns="38100" lIns="38100" spcFirstLastPara="1" rIns="38100" wrap="square" tIns="38100">
            <a:normAutofit/>
          </a:bodyPr>
          <a:lstStyle>
            <a:lvl1pPr lvl="0" marR="0" rtl="0" algn="ctr">
              <a:lnSpc>
                <a:spcPct val="100000"/>
              </a:lnSpc>
              <a:spcBef>
                <a:spcPts val="0"/>
              </a:spcBef>
              <a:spcAft>
                <a:spcPts val="0"/>
              </a:spcAft>
              <a:buClr>
                <a:srgbClr val="29708A"/>
              </a:buClr>
              <a:buSzPts val="4000"/>
              <a:buFont typeface="Helvetica Neue"/>
              <a:buNone/>
              <a:defRPr sz="4000">
                <a:solidFill>
                  <a:srgbClr val="29708A"/>
                </a:solidFill>
                <a:latin typeface="Helvetica Neue"/>
                <a:ea typeface="Helvetica Neue"/>
                <a:cs typeface="Helvetica Neue"/>
                <a:sym typeface="Helvetica Neue"/>
              </a:defRPr>
            </a:lvl1pPr>
            <a:lvl2pPr lvl="1" rtl="0" algn="ctr">
              <a:lnSpc>
                <a:spcPct val="94000"/>
              </a:lnSpc>
              <a:spcBef>
                <a:spcPts val="0"/>
              </a:spcBef>
              <a:spcAft>
                <a:spcPts val="0"/>
              </a:spcAft>
              <a:buClr>
                <a:srgbClr val="011279"/>
              </a:buClr>
              <a:buSzPts val="1800"/>
              <a:buNone/>
              <a:defRPr/>
            </a:lvl2pPr>
            <a:lvl3pPr lvl="2" rtl="0" algn="ctr">
              <a:lnSpc>
                <a:spcPct val="94000"/>
              </a:lnSpc>
              <a:spcBef>
                <a:spcPts val="0"/>
              </a:spcBef>
              <a:spcAft>
                <a:spcPts val="0"/>
              </a:spcAft>
              <a:buClr>
                <a:srgbClr val="011279"/>
              </a:buClr>
              <a:buSzPts val="1800"/>
              <a:buNone/>
              <a:defRPr/>
            </a:lvl3pPr>
            <a:lvl4pPr lvl="3" rtl="0" algn="ctr">
              <a:lnSpc>
                <a:spcPct val="94000"/>
              </a:lnSpc>
              <a:spcBef>
                <a:spcPts val="0"/>
              </a:spcBef>
              <a:spcAft>
                <a:spcPts val="0"/>
              </a:spcAft>
              <a:buClr>
                <a:srgbClr val="011279"/>
              </a:buClr>
              <a:buSzPts val="1800"/>
              <a:buNone/>
              <a:defRPr/>
            </a:lvl4pPr>
            <a:lvl5pPr lvl="4" rtl="0" algn="ctr">
              <a:lnSpc>
                <a:spcPct val="94000"/>
              </a:lnSpc>
              <a:spcBef>
                <a:spcPts val="0"/>
              </a:spcBef>
              <a:spcAft>
                <a:spcPts val="0"/>
              </a:spcAft>
              <a:buClr>
                <a:srgbClr val="011279"/>
              </a:buClr>
              <a:buSzPts val="1800"/>
              <a:buNone/>
              <a:defRPr/>
            </a:lvl5pPr>
            <a:lvl6pPr lvl="5" rtl="0" algn="ctr">
              <a:lnSpc>
                <a:spcPct val="94000"/>
              </a:lnSpc>
              <a:spcBef>
                <a:spcPts val="0"/>
              </a:spcBef>
              <a:spcAft>
                <a:spcPts val="0"/>
              </a:spcAft>
              <a:buClr>
                <a:srgbClr val="011279"/>
              </a:buClr>
              <a:buSzPts val="1800"/>
              <a:buNone/>
              <a:defRPr/>
            </a:lvl6pPr>
            <a:lvl7pPr lvl="6" rtl="0" algn="ctr">
              <a:lnSpc>
                <a:spcPct val="94000"/>
              </a:lnSpc>
              <a:spcBef>
                <a:spcPts val="0"/>
              </a:spcBef>
              <a:spcAft>
                <a:spcPts val="0"/>
              </a:spcAft>
              <a:buClr>
                <a:srgbClr val="011279"/>
              </a:buClr>
              <a:buSzPts val="1800"/>
              <a:buNone/>
              <a:defRPr/>
            </a:lvl7pPr>
            <a:lvl8pPr lvl="7" rtl="0" algn="ctr">
              <a:lnSpc>
                <a:spcPct val="94000"/>
              </a:lnSpc>
              <a:spcBef>
                <a:spcPts val="0"/>
              </a:spcBef>
              <a:spcAft>
                <a:spcPts val="0"/>
              </a:spcAft>
              <a:buClr>
                <a:srgbClr val="011279"/>
              </a:buClr>
              <a:buSzPts val="1800"/>
              <a:buNone/>
              <a:defRPr/>
            </a:lvl8pPr>
            <a:lvl9pPr lvl="8" rtl="0" algn="ctr">
              <a:lnSpc>
                <a:spcPct val="94000"/>
              </a:lnSpc>
              <a:spcBef>
                <a:spcPts val="0"/>
              </a:spcBef>
              <a:spcAft>
                <a:spcPts val="0"/>
              </a:spcAft>
              <a:buClr>
                <a:srgbClr val="011279"/>
              </a:buClr>
              <a:buSzPts val="1800"/>
              <a:buNone/>
              <a:defRPr/>
            </a:lvl9pPr>
          </a:lstStyle>
          <a:p/>
        </p:txBody>
      </p:sp>
      <p:sp>
        <p:nvSpPr>
          <p:cNvPr id="78" name="Google Shape;78;p16"/>
          <p:cNvSpPr txBox="1"/>
          <p:nvPr>
            <p:ph idx="1" type="body"/>
          </p:nvPr>
        </p:nvSpPr>
        <p:spPr>
          <a:xfrm>
            <a:off x="550862" y="1612900"/>
            <a:ext cx="8039100" cy="4775100"/>
          </a:xfrm>
          <a:prstGeom prst="rect">
            <a:avLst/>
          </a:prstGeom>
          <a:noFill/>
          <a:ln>
            <a:noFill/>
          </a:ln>
        </p:spPr>
        <p:txBody>
          <a:bodyPr anchorCtr="0" anchor="t" bIns="38100" lIns="38100" spcFirstLastPara="1" rIns="38100" wrap="square" tIns="38100">
            <a:normAutofit/>
          </a:bodyPr>
          <a:lstStyle>
            <a:lvl1pPr indent="-314325" lvl="0" marL="457200" rtl="0" algn="l">
              <a:lnSpc>
                <a:spcPct val="90000"/>
              </a:lnSpc>
              <a:spcBef>
                <a:spcPts val="2000"/>
              </a:spcBef>
              <a:spcAft>
                <a:spcPts val="0"/>
              </a:spcAft>
              <a:buClr>
                <a:srgbClr val="FF2600"/>
              </a:buClr>
              <a:buSzPts val="1350"/>
              <a:buFont typeface="Arial"/>
              <a:buChar char="●"/>
              <a:defRPr b="1" sz="1800">
                <a:solidFill>
                  <a:srgbClr val="002E7A"/>
                </a:solidFill>
                <a:latin typeface="Arial Rounded"/>
                <a:ea typeface="Arial Rounded"/>
                <a:cs typeface="Arial Rounded"/>
                <a:sym typeface="Arial Rounded"/>
              </a:defRPr>
            </a:lvl1pPr>
            <a:lvl2pPr indent="-304800" lvl="1" marL="914400" rtl="0" algn="l">
              <a:lnSpc>
                <a:spcPct val="90000"/>
              </a:lnSpc>
              <a:spcBef>
                <a:spcPts val="600"/>
              </a:spcBef>
              <a:spcAft>
                <a:spcPts val="0"/>
              </a:spcAft>
              <a:buClr>
                <a:srgbClr val="FF7E79"/>
              </a:buClr>
              <a:buSzPts val="1200"/>
              <a:buFont typeface="Source Sans Pro"/>
              <a:buChar char=""/>
              <a:defRPr sz="1600">
                <a:solidFill>
                  <a:srgbClr val="0042AA"/>
                </a:solidFill>
                <a:latin typeface="Source Sans Pro"/>
                <a:ea typeface="Source Sans Pro"/>
                <a:cs typeface="Source Sans Pro"/>
                <a:sym typeface="Source Sans Pro"/>
              </a:defRPr>
            </a:lvl2pPr>
            <a:lvl3pPr indent="-295275" lvl="2" marL="1371600" rtl="0" algn="l">
              <a:lnSpc>
                <a:spcPct val="90000"/>
              </a:lnSpc>
              <a:spcBef>
                <a:spcPts val="600"/>
              </a:spcBef>
              <a:spcAft>
                <a:spcPts val="0"/>
              </a:spcAft>
              <a:buClr>
                <a:srgbClr val="FF9300"/>
              </a:buClr>
              <a:buSzPts val="1050"/>
              <a:buFont typeface="Source Sans Pro"/>
              <a:buChar char=""/>
              <a:defRPr sz="1400">
                <a:solidFill>
                  <a:srgbClr val="0056D6"/>
                </a:solidFill>
                <a:latin typeface="Source Sans Pro"/>
                <a:ea typeface="Source Sans Pro"/>
                <a:cs typeface="Source Sans Pro"/>
                <a:sym typeface="Source Sans Pro"/>
              </a:defRPr>
            </a:lvl3pPr>
            <a:lvl4pPr indent="-285750" lvl="3" marL="1828800" rtl="0" algn="l">
              <a:lnSpc>
                <a:spcPct val="90000"/>
              </a:lnSpc>
              <a:spcBef>
                <a:spcPts val="600"/>
              </a:spcBef>
              <a:spcAft>
                <a:spcPts val="0"/>
              </a:spcAft>
              <a:buClr>
                <a:srgbClr val="FFD479"/>
              </a:buClr>
              <a:buSzPts val="900"/>
              <a:buFont typeface="Source Sans Pro"/>
              <a:buChar char=""/>
              <a:defRPr sz="1200">
                <a:solidFill>
                  <a:srgbClr val="006D8F"/>
                </a:solidFill>
                <a:latin typeface="Source Sans Pro"/>
                <a:ea typeface="Source Sans Pro"/>
                <a:cs typeface="Source Sans Pro"/>
                <a:sym typeface="Source Sans Pro"/>
              </a:defRPr>
            </a:lvl4pPr>
            <a:lvl5pPr indent="-280987" lvl="4" marL="2286000" rtl="0" algn="l">
              <a:lnSpc>
                <a:spcPct val="90000"/>
              </a:lnSpc>
              <a:spcBef>
                <a:spcPts val="600"/>
              </a:spcBef>
              <a:spcAft>
                <a:spcPts val="0"/>
              </a:spcAft>
              <a:buClr>
                <a:srgbClr val="FFFC79"/>
              </a:buClr>
              <a:buSzPts val="825"/>
              <a:buFont typeface="Source Sans Pro"/>
              <a:buChar char=""/>
              <a:defRPr sz="1100">
                <a:solidFill>
                  <a:srgbClr val="00A3D7"/>
                </a:solidFill>
                <a:latin typeface="Source Sans Pro"/>
                <a:ea typeface="Source Sans Pro"/>
                <a:cs typeface="Source Sans Pro"/>
                <a:sym typeface="Source Sans Pro"/>
              </a:defRPr>
            </a:lvl5pPr>
            <a:lvl6pPr indent="-342900" lvl="5" marL="2743200" rtl="0" algn="l">
              <a:lnSpc>
                <a:spcPct val="94000"/>
              </a:lnSpc>
              <a:spcBef>
                <a:spcPts val="800"/>
              </a:spcBef>
              <a:spcAft>
                <a:spcPts val="0"/>
              </a:spcAft>
              <a:buSzPts val="1800"/>
              <a:buChar char="■"/>
              <a:defRPr/>
            </a:lvl6pPr>
            <a:lvl7pPr indent="-342900" lvl="6" marL="3200400" rtl="0" algn="l">
              <a:lnSpc>
                <a:spcPct val="94000"/>
              </a:lnSpc>
              <a:spcBef>
                <a:spcPts val="800"/>
              </a:spcBef>
              <a:spcAft>
                <a:spcPts val="0"/>
              </a:spcAft>
              <a:buSzPts val="1800"/>
              <a:buChar char="●"/>
              <a:defRPr/>
            </a:lvl7pPr>
            <a:lvl8pPr indent="-342900" lvl="7" marL="3657600" rtl="0" algn="l">
              <a:lnSpc>
                <a:spcPct val="94000"/>
              </a:lnSpc>
              <a:spcBef>
                <a:spcPts val="800"/>
              </a:spcBef>
              <a:spcAft>
                <a:spcPts val="0"/>
              </a:spcAft>
              <a:buSzPts val="1800"/>
              <a:buChar char="○"/>
              <a:defRPr/>
            </a:lvl8pPr>
            <a:lvl9pPr indent="-342900" lvl="8" marL="4114800" rtl="0" algn="l">
              <a:lnSpc>
                <a:spcPct val="94000"/>
              </a:lnSpc>
              <a:spcBef>
                <a:spcPts val="800"/>
              </a:spcBef>
              <a:spcAft>
                <a:spcPts val="0"/>
              </a:spcAft>
              <a:buSzPts val="1800"/>
              <a:buChar char="■"/>
              <a:defRPr/>
            </a:lvl9pPr>
          </a:lstStyle>
          <a:p/>
        </p:txBody>
      </p:sp>
      <p:sp>
        <p:nvSpPr>
          <p:cNvPr id="79" name="Google Shape;79;p16"/>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lvl1pPr indent="0" lvl="0"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1pPr>
            <a:lvl2pPr indent="0" lvl="1"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2pPr>
            <a:lvl3pPr indent="0" lvl="2"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3pPr>
            <a:lvl4pPr indent="0" lvl="3"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4pPr>
            <a:lvl5pPr indent="0" lvl="4"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5pPr>
            <a:lvl6pPr indent="0" lvl="5"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6pPr>
            <a:lvl7pPr indent="0" lvl="6"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7pPr>
            <a:lvl8pPr indent="0" lvl="7"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8pPr>
            <a:lvl9pPr indent="0" lvl="8"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sz="1000">
              <a:solidFill>
                <a:schemeClr val="dk2"/>
              </a:solidFil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84-W16 - New Section" showMasterSp="0">
  <p:cSld name="484-W16 - New Section">
    <p:bg>
      <p:bgPr>
        <a:solidFill>
          <a:srgbClr val="FDFDC5"/>
        </a:solidFill>
      </p:bgPr>
    </p:bg>
    <p:spTree>
      <p:nvGrpSpPr>
        <p:cNvPr id="80" name="Shape 80"/>
        <p:cNvGrpSpPr/>
        <p:nvPr/>
      </p:nvGrpSpPr>
      <p:grpSpPr>
        <a:xfrm>
          <a:off x="0" y="0"/>
          <a:ext cx="0" cy="0"/>
          <a:chOff x="0" y="0"/>
          <a:chExt cx="0" cy="0"/>
        </a:xfrm>
      </p:grpSpPr>
      <p:pic>
        <p:nvPicPr>
          <p:cNvPr descr="2011-CSE-Logo-512.jpg" id="81" name="Google Shape;81;p17"/>
          <p:cNvPicPr preferRelativeResize="0"/>
          <p:nvPr/>
        </p:nvPicPr>
        <p:blipFill rotWithShape="1">
          <a:blip r:embed="rId2">
            <a:alphaModFix/>
          </a:blip>
          <a:srcRect b="0" l="0" r="0" t="0"/>
          <a:stretch/>
        </p:blipFill>
        <p:spPr>
          <a:xfrm>
            <a:off x="7354823" y="5791200"/>
            <a:ext cx="2313809" cy="1638300"/>
          </a:xfrm>
          <a:prstGeom prst="rect">
            <a:avLst/>
          </a:prstGeom>
          <a:noFill/>
          <a:ln>
            <a:noFill/>
          </a:ln>
        </p:spPr>
      </p:pic>
      <p:grpSp>
        <p:nvGrpSpPr>
          <p:cNvPr id="82" name="Google Shape;82;p17"/>
          <p:cNvGrpSpPr/>
          <p:nvPr/>
        </p:nvGrpSpPr>
        <p:grpSpPr>
          <a:xfrm>
            <a:off x="12699" y="6362700"/>
            <a:ext cx="1341300" cy="495300"/>
            <a:chOff x="0" y="0"/>
            <a:chExt cx="1341300" cy="495300"/>
          </a:xfrm>
        </p:grpSpPr>
        <p:pic>
          <p:nvPicPr>
            <p:cNvPr descr="image2.png" id="83" name="Google Shape;83;p17"/>
            <p:cNvPicPr preferRelativeResize="0"/>
            <p:nvPr/>
          </p:nvPicPr>
          <p:blipFill rotWithShape="1">
            <a:blip r:embed="rId3">
              <a:alphaModFix/>
            </a:blip>
            <a:srcRect b="0" l="0" r="0" t="0"/>
            <a:stretch/>
          </p:blipFill>
          <p:spPr>
            <a:xfrm>
              <a:off x="12700" y="90487"/>
              <a:ext cx="1303339" cy="377826"/>
            </a:xfrm>
            <a:prstGeom prst="rect">
              <a:avLst/>
            </a:prstGeom>
            <a:noFill/>
            <a:ln>
              <a:noFill/>
            </a:ln>
          </p:spPr>
        </p:pic>
        <p:sp>
          <p:nvSpPr>
            <p:cNvPr id="84" name="Google Shape;84;p17"/>
            <p:cNvSpPr/>
            <p:nvPr/>
          </p:nvSpPr>
          <p:spPr>
            <a:xfrm>
              <a:off x="0" y="0"/>
              <a:ext cx="1341300" cy="495300"/>
            </a:xfrm>
            <a:prstGeom prst="rect">
              <a:avLst/>
            </a:prstGeom>
            <a:solidFill>
              <a:srgbClr val="F8FC84">
                <a:alpha val="47840"/>
              </a:srgbClr>
            </a:solidFill>
            <a:ln cap="flat" cmpd="sng" w="9525">
              <a:solidFill>
                <a:srgbClr val="000000">
                  <a:alpha val="47840"/>
                </a:srgbClr>
              </a:solidFill>
              <a:prstDash val="solid"/>
              <a:round/>
              <a:headEnd len="sm" w="sm" type="none"/>
              <a:tailEnd len="sm" w="sm" type="none"/>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FFFFFF"/>
                </a:buClr>
                <a:buSzPts val="3400"/>
                <a:buFont typeface="Source Sans Pro"/>
                <a:buNone/>
              </a:pPr>
              <a:r>
                <a:t/>
              </a:r>
              <a:endParaRPr b="0" i="0" sz="3400" u="none" cap="none" strike="noStrike">
                <a:solidFill>
                  <a:srgbClr val="FFFFFF"/>
                </a:solidFill>
                <a:latin typeface="Source Sans Pro"/>
                <a:ea typeface="Source Sans Pro"/>
                <a:cs typeface="Source Sans Pro"/>
                <a:sym typeface="Source Sans Pro"/>
              </a:endParaRPr>
            </a:p>
          </p:txBody>
        </p:sp>
      </p:grpSp>
      <p:sp>
        <p:nvSpPr>
          <p:cNvPr id="85" name="Google Shape;85;p17"/>
          <p:cNvSpPr/>
          <p:nvPr/>
        </p:nvSpPr>
        <p:spPr>
          <a:xfrm>
            <a:off x="1328165" y="1295400"/>
            <a:ext cx="6500400" cy="3153000"/>
          </a:xfrm>
          <a:prstGeom prst="rect">
            <a:avLst/>
          </a:prstGeom>
          <a:noFill/>
          <a:ln cap="flat" cmpd="sng" w="9525">
            <a:solidFill>
              <a:srgbClr val="FFFFFF"/>
            </a:solidFill>
            <a:prstDash val="solid"/>
            <a:round/>
            <a:headEnd len="sm" w="sm" type="none"/>
            <a:tailEnd len="sm" w="sm" type="none"/>
          </a:ln>
          <a:effectLst>
            <a:outerShdw blurRad="38100" rotWithShape="0">
              <a:srgbClr val="000000">
                <a:alpha val="49800"/>
              </a:srgbClr>
            </a:outerShdw>
          </a:effectLst>
        </p:spPr>
        <p:txBody>
          <a:bodyPr anchorCtr="0" anchor="t" bIns="38100" lIns="38100" spcFirstLastPara="1" rIns="38100" wrap="square" tIns="38100">
            <a:noAutofit/>
          </a:bodyPr>
          <a:lstStyle/>
          <a:p>
            <a:pPr indent="0" lvl="0" marL="0" marR="0" rtl="0" algn="l">
              <a:lnSpc>
                <a:spcPct val="100000"/>
              </a:lnSpc>
              <a:spcBef>
                <a:spcPts val="0"/>
              </a:spcBef>
              <a:spcAft>
                <a:spcPts val="0"/>
              </a:spcAft>
              <a:buClr>
                <a:srgbClr val="6C6C6C"/>
              </a:buClr>
              <a:buSzPts val="2600"/>
              <a:buFont typeface="Source Sans Pro"/>
              <a:buNone/>
            </a:pPr>
            <a:r>
              <a:t/>
            </a:r>
            <a:endParaRPr b="0" i="0" sz="2600" u="none" cap="none" strike="noStrike">
              <a:solidFill>
                <a:srgbClr val="6C6C6C"/>
              </a:solidFill>
              <a:latin typeface="Source Sans Pro"/>
              <a:ea typeface="Source Sans Pro"/>
              <a:cs typeface="Source Sans Pro"/>
              <a:sym typeface="Source Sans Pro"/>
            </a:endParaRPr>
          </a:p>
        </p:txBody>
      </p:sp>
      <p:sp>
        <p:nvSpPr>
          <p:cNvPr id="86" name="Google Shape;86;p17"/>
          <p:cNvSpPr txBox="1"/>
          <p:nvPr>
            <p:ph type="title"/>
          </p:nvPr>
        </p:nvSpPr>
        <p:spPr>
          <a:xfrm>
            <a:off x="1322920" y="-1"/>
            <a:ext cx="6498300" cy="3249000"/>
          </a:xfrm>
          <a:prstGeom prst="rect">
            <a:avLst/>
          </a:prstGeom>
          <a:noFill/>
          <a:ln>
            <a:noFill/>
          </a:ln>
        </p:spPr>
        <p:txBody>
          <a:bodyPr anchorCtr="0" anchor="ctr" bIns="38100" lIns="38100" spcFirstLastPara="1" rIns="38100" wrap="square" tIns="38100">
            <a:normAutofit/>
          </a:bodyPr>
          <a:lstStyle>
            <a:lvl1pPr lvl="0" marR="0" rtl="0" algn="ctr">
              <a:lnSpc>
                <a:spcPct val="100000"/>
              </a:lnSpc>
              <a:spcBef>
                <a:spcPts val="0"/>
              </a:spcBef>
              <a:spcAft>
                <a:spcPts val="0"/>
              </a:spcAft>
              <a:buClr>
                <a:srgbClr val="368FAF"/>
              </a:buClr>
              <a:buSzPts val="4000"/>
              <a:buFont typeface="Helvetica Neue"/>
              <a:buNone/>
              <a:defRPr sz="4000">
                <a:solidFill>
                  <a:srgbClr val="368FAF"/>
                </a:solidFill>
                <a:latin typeface="Helvetica Neue"/>
                <a:ea typeface="Helvetica Neue"/>
                <a:cs typeface="Helvetica Neue"/>
                <a:sym typeface="Helvetica Neue"/>
              </a:defRPr>
            </a:lvl1pPr>
            <a:lvl2pPr lvl="1" rtl="0" algn="ctr">
              <a:lnSpc>
                <a:spcPct val="94000"/>
              </a:lnSpc>
              <a:spcBef>
                <a:spcPts val="0"/>
              </a:spcBef>
              <a:spcAft>
                <a:spcPts val="0"/>
              </a:spcAft>
              <a:buClr>
                <a:srgbClr val="011279"/>
              </a:buClr>
              <a:buSzPts val="1800"/>
              <a:buNone/>
              <a:defRPr/>
            </a:lvl2pPr>
            <a:lvl3pPr lvl="2" rtl="0" algn="ctr">
              <a:lnSpc>
                <a:spcPct val="94000"/>
              </a:lnSpc>
              <a:spcBef>
                <a:spcPts val="0"/>
              </a:spcBef>
              <a:spcAft>
                <a:spcPts val="0"/>
              </a:spcAft>
              <a:buClr>
                <a:srgbClr val="011279"/>
              </a:buClr>
              <a:buSzPts val="1800"/>
              <a:buNone/>
              <a:defRPr/>
            </a:lvl3pPr>
            <a:lvl4pPr lvl="3" rtl="0" algn="ctr">
              <a:lnSpc>
                <a:spcPct val="94000"/>
              </a:lnSpc>
              <a:spcBef>
                <a:spcPts val="0"/>
              </a:spcBef>
              <a:spcAft>
                <a:spcPts val="0"/>
              </a:spcAft>
              <a:buClr>
                <a:srgbClr val="011279"/>
              </a:buClr>
              <a:buSzPts val="1800"/>
              <a:buNone/>
              <a:defRPr/>
            </a:lvl4pPr>
            <a:lvl5pPr lvl="4" rtl="0" algn="ctr">
              <a:lnSpc>
                <a:spcPct val="94000"/>
              </a:lnSpc>
              <a:spcBef>
                <a:spcPts val="0"/>
              </a:spcBef>
              <a:spcAft>
                <a:spcPts val="0"/>
              </a:spcAft>
              <a:buClr>
                <a:srgbClr val="011279"/>
              </a:buClr>
              <a:buSzPts val="1800"/>
              <a:buNone/>
              <a:defRPr/>
            </a:lvl5pPr>
            <a:lvl6pPr lvl="5" rtl="0" algn="ctr">
              <a:lnSpc>
                <a:spcPct val="94000"/>
              </a:lnSpc>
              <a:spcBef>
                <a:spcPts val="0"/>
              </a:spcBef>
              <a:spcAft>
                <a:spcPts val="0"/>
              </a:spcAft>
              <a:buClr>
                <a:srgbClr val="011279"/>
              </a:buClr>
              <a:buSzPts val="1800"/>
              <a:buNone/>
              <a:defRPr/>
            </a:lvl6pPr>
            <a:lvl7pPr lvl="6" rtl="0" algn="ctr">
              <a:lnSpc>
                <a:spcPct val="94000"/>
              </a:lnSpc>
              <a:spcBef>
                <a:spcPts val="0"/>
              </a:spcBef>
              <a:spcAft>
                <a:spcPts val="0"/>
              </a:spcAft>
              <a:buClr>
                <a:srgbClr val="011279"/>
              </a:buClr>
              <a:buSzPts val="1800"/>
              <a:buNone/>
              <a:defRPr/>
            </a:lvl7pPr>
            <a:lvl8pPr lvl="7" rtl="0" algn="ctr">
              <a:lnSpc>
                <a:spcPct val="94000"/>
              </a:lnSpc>
              <a:spcBef>
                <a:spcPts val="0"/>
              </a:spcBef>
              <a:spcAft>
                <a:spcPts val="0"/>
              </a:spcAft>
              <a:buClr>
                <a:srgbClr val="011279"/>
              </a:buClr>
              <a:buSzPts val="1800"/>
              <a:buNone/>
              <a:defRPr/>
            </a:lvl8pPr>
            <a:lvl9pPr lvl="8" rtl="0" algn="ctr">
              <a:lnSpc>
                <a:spcPct val="94000"/>
              </a:lnSpc>
              <a:spcBef>
                <a:spcPts val="0"/>
              </a:spcBef>
              <a:spcAft>
                <a:spcPts val="0"/>
              </a:spcAft>
              <a:buClr>
                <a:srgbClr val="011279"/>
              </a:buClr>
              <a:buSzPts val="1800"/>
              <a:buNone/>
              <a:defRPr/>
            </a:lvl9pPr>
          </a:lstStyle>
          <a:p/>
        </p:txBody>
      </p:sp>
      <p:sp>
        <p:nvSpPr>
          <p:cNvPr id="87" name="Google Shape;87;p17"/>
          <p:cNvSpPr txBox="1"/>
          <p:nvPr>
            <p:ph idx="1" type="body"/>
          </p:nvPr>
        </p:nvSpPr>
        <p:spPr>
          <a:xfrm>
            <a:off x="1293279" y="3505200"/>
            <a:ext cx="6502500" cy="2349600"/>
          </a:xfrm>
          <a:prstGeom prst="rect">
            <a:avLst/>
          </a:prstGeom>
          <a:noFill/>
          <a:ln>
            <a:noFill/>
          </a:ln>
        </p:spPr>
        <p:txBody>
          <a:bodyPr anchorCtr="0" anchor="t" bIns="38100" lIns="38100" spcFirstLastPara="1" rIns="38100" wrap="square" tIns="38100">
            <a:normAutofit/>
          </a:bodyPr>
          <a:lstStyle>
            <a:lvl1pPr indent="-228600" lvl="0" marL="457200" rtl="0" algn="ctr">
              <a:lnSpc>
                <a:spcPct val="100000"/>
              </a:lnSpc>
              <a:spcBef>
                <a:spcPts val="300"/>
              </a:spcBef>
              <a:spcAft>
                <a:spcPts val="0"/>
              </a:spcAft>
              <a:buClr>
                <a:srgbClr val="1A0A53"/>
              </a:buClr>
              <a:buSzPts val="1800"/>
              <a:buFont typeface="Arial Rounded"/>
              <a:buNone/>
              <a:defRPr b="1" sz="1800">
                <a:solidFill>
                  <a:srgbClr val="1A0A53"/>
                </a:solidFill>
                <a:latin typeface="Arial Rounded"/>
                <a:ea typeface="Arial Rounded"/>
                <a:cs typeface="Arial Rounded"/>
                <a:sym typeface="Arial Rounded"/>
              </a:defRPr>
            </a:lvl1pPr>
            <a:lvl2pPr indent="-228600" lvl="1" marL="914400" rtl="0" algn="ctr">
              <a:lnSpc>
                <a:spcPct val="90000"/>
              </a:lnSpc>
              <a:spcBef>
                <a:spcPts val="600"/>
              </a:spcBef>
              <a:spcAft>
                <a:spcPts val="0"/>
              </a:spcAft>
              <a:buClr>
                <a:srgbClr val="0042AA"/>
              </a:buClr>
              <a:buSzPts val="1600"/>
              <a:buFont typeface="Source Sans Pro"/>
              <a:buNone/>
              <a:defRPr sz="1600">
                <a:solidFill>
                  <a:srgbClr val="0042AA"/>
                </a:solidFill>
                <a:latin typeface="Source Sans Pro"/>
                <a:ea typeface="Source Sans Pro"/>
                <a:cs typeface="Source Sans Pro"/>
                <a:sym typeface="Source Sans Pro"/>
              </a:defRPr>
            </a:lvl2pPr>
            <a:lvl3pPr indent="-228600" lvl="2" marL="1371600" rtl="0" algn="ctr">
              <a:lnSpc>
                <a:spcPct val="90000"/>
              </a:lnSpc>
              <a:spcBef>
                <a:spcPts val="600"/>
              </a:spcBef>
              <a:spcAft>
                <a:spcPts val="0"/>
              </a:spcAft>
              <a:buClr>
                <a:srgbClr val="0061FF"/>
              </a:buClr>
              <a:buSzPts val="1400"/>
              <a:buFont typeface="Source Sans Pro"/>
              <a:buNone/>
              <a:defRPr sz="1400">
                <a:solidFill>
                  <a:srgbClr val="0061FF"/>
                </a:solidFill>
                <a:latin typeface="Source Sans Pro"/>
                <a:ea typeface="Source Sans Pro"/>
                <a:cs typeface="Source Sans Pro"/>
                <a:sym typeface="Source Sans Pro"/>
              </a:defRPr>
            </a:lvl3pPr>
            <a:lvl4pPr indent="-228600" lvl="3" marL="1828800" rtl="0" algn="ctr">
              <a:lnSpc>
                <a:spcPct val="90000"/>
              </a:lnSpc>
              <a:spcBef>
                <a:spcPts val="600"/>
              </a:spcBef>
              <a:spcAft>
                <a:spcPts val="0"/>
              </a:spcAft>
              <a:buClr>
                <a:srgbClr val="3A88FE"/>
              </a:buClr>
              <a:buSzPts val="1200"/>
              <a:buFont typeface="Source Sans Pro"/>
              <a:buNone/>
              <a:defRPr sz="1200">
                <a:solidFill>
                  <a:srgbClr val="3A88FE"/>
                </a:solidFill>
                <a:latin typeface="Source Sans Pro"/>
                <a:ea typeface="Source Sans Pro"/>
                <a:cs typeface="Source Sans Pro"/>
                <a:sym typeface="Source Sans Pro"/>
              </a:defRPr>
            </a:lvl4pPr>
            <a:lvl5pPr indent="-228600" lvl="4" marL="2286000" rtl="0" algn="ctr">
              <a:lnSpc>
                <a:spcPct val="90000"/>
              </a:lnSpc>
              <a:spcBef>
                <a:spcPts val="600"/>
              </a:spcBef>
              <a:spcAft>
                <a:spcPts val="0"/>
              </a:spcAft>
              <a:buClr>
                <a:srgbClr val="74A7FE"/>
              </a:buClr>
              <a:buSzPts val="1100"/>
              <a:buFont typeface="Source Sans Pro"/>
              <a:buNone/>
              <a:defRPr sz="1100">
                <a:solidFill>
                  <a:srgbClr val="74A7FE"/>
                </a:solidFill>
                <a:latin typeface="Source Sans Pro"/>
                <a:ea typeface="Source Sans Pro"/>
                <a:cs typeface="Source Sans Pro"/>
                <a:sym typeface="Source Sans Pro"/>
              </a:defRPr>
            </a:lvl5pPr>
            <a:lvl6pPr indent="-342900" lvl="5" marL="2743200" rtl="0" algn="l">
              <a:lnSpc>
                <a:spcPct val="94000"/>
              </a:lnSpc>
              <a:spcBef>
                <a:spcPts val="800"/>
              </a:spcBef>
              <a:spcAft>
                <a:spcPts val="0"/>
              </a:spcAft>
              <a:buSzPts val="1800"/>
              <a:buChar char="■"/>
              <a:defRPr/>
            </a:lvl6pPr>
            <a:lvl7pPr indent="-342900" lvl="6" marL="3200400" rtl="0" algn="l">
              <a:lnSpc>
                <a:spcPct val="94000"/>
              </a:lnSpc>
              <a:spcBef>
                <a:spcPts val="800"/>
              </a:spcBef>
              <a:spcAft>
                <a:spcPts val="0"/>
              </a:spcAft>
              <a:buSzPts val="1800"/>
              <a:buChar char="●"/>
              <a:defRPr/>
            </a:lvl7pPr>
            <a:lvl8pPr indent="-342900" lvl="7" marL="3657600" rtl="0" algn="l">
              <a:lnSpc>
                <a:spcPct val="94000"/>
              </a:lnSpc>
              <a:spcBef>
                <a:spcPts val="800"/>
              </a:spcBef>
              <a:spcAft>
                <a:spcPts val="0"/>
              </a:spcAft>
              <a:buSzPts val="1800"/>
              <a:buChar char="○"/>
              <a:defRPr/>
            </a:lvl8pPr>
            <a:lvl9pPr indent="-342900" lvl="8" marL="4114800" rtl="0" algn="l">
              <a:lnSpc>
                <a:spcPct val="94000"/>
              </a:lnSpc>
              <a:spcBef>
                <a:spcPts val="800"/>
              </a:spcBef>
              <a:spcAft>
                <a:spcPts val="0"/>
              </a:spcAft>
              <a:buSzPts val="1800"/>
              <a:buChar char="■"/>
              <a:defRPr/>
            </a:lvl9pPr>
          </a:lstStyle>
          <a:p/>
        </p:txBody>
      </p:sp>
      <p:sp>
        <p:nvSpPr>
          <p:cNvPr id="88" name="Google Shape;88;p17"/>
          <p:cNvSpPr txBox="1"/>
          <p:nvPr>
            <p:ph idx="12" type="sldNum"/>
          </p:nvPr>
        </p:nvSpPr>
        <p:spPr>
          <a:xfrm rot="-77457">
            <a:off x="8879489" y="6529269"/>
            <a:ext cx="213054" cy="184848"/>
          </a:xfrm>
          <a:prstGeom prst="rect">
            <a:avLst/>
          </a:prstGeom>
          <a:solidFill>
            <a:srgbClr val="FFFB00"/>
          </a:solidFill>
          <a:ln>
            <a:noFill/>
          </a:ln>
        </p:spPr>
        <p:txBody>
          <a:bodyPr anchorCtr="0" anchor="t" bIns="38100" lIns="38100" spcFirstLastPara="1" rIns="38100" wrap="square" tIns="38100">
            <a:spAutoFit/>
          </a:bodyPr>
          <a:lstStyle>
            <a:lvl1pPr indent="0" lvl="0"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1pPr>
            <a:lvl2pPr indent="0" lvl="1"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2pPr>
            <a:lvl3pPr indent="0" lvl="2"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3pPr>
            <a:lvl4pPr indent="0" lvl="3"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4pPr>
            <a:lvl5pPr indent="0" lvl="4"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5pPr>
            <a:lvl6pPr indent="0" lvl="5"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6pPr>
            <a:lvl7pPr indent="0" lvl="6"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7pPr>
            <a:lvl8pPr indent="0" lvl="7"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8pPr>
            <a:lvl9pPr indent="0" lvl="8" marL="0" marR="0" rtl="0" algn="ctr">
              <a:lnSpc>
                <a:spcPct val="100000"/>
              </a:lnSpc>
              <a:spcBef>
                <a:spcPts val="0"/>
              </a:spcBef>
              <a:spcAft>
                <a:spcPts val="0"/>
              </a:spcAft>
              <a:buClr>
                <a:srgbClr val="0048AA"/>
              </a:buClr>
              <a:buSzPts val="700"/>
              <a:buFont typeface="Arial"/>
              <a:buNone/>
              <a:defRPr b="1" sz="700">
                <a:solidFill>
                  <a:srgbClr val="0048AA"/>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b="0" sz="10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0" Type="http://schemas.openxmlformats.org/officeDocument/2006/relationships/hyperlink" Target="mailto:fkurfess@calpoly.edu" TargetMode="External"/><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gif"/><Relationship Id="rId4" Type="http://schemas.openxmlformats.org/officeDocument/2006/relationships/image" Target="../media/image8.png"/><Relationship Id="rId9" Type="http://schemas.openxmlformats.org/officeDocument/2006/relationships/hyperlink" Target="about:blank" TargetMode="External"/><Relationship Id="rId5" Type="http://schemas.openxmlformats.org/officeDocument/2006/relationships/image" Target="../media/image5.jpg"/><Relationship Id="rId6" Type="http://schemas.openxmlformats.org/officeDocument/2006/relationships/image" Target="../media/image6.png"/><Relationship Id="rId7" Type="http://schemas.openxmlformats.org/officeDocument/2006/relationships/image" Target="../media/image4.png"/><Relationship Id="rId8" Type="http://schemas.openxmlformats.org/officeDocument/2006/relationships/hyperlink" Target="about:blan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hyperlink" Target="http://www.id-book.com" TargetMode="External"/><Relationship Id="rId7" Type="http://schemas.openxmlformats.org/officeDocument/2006/relationships/hyperlink" Target="mailto:fkurfess@calpoly.edu"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 Id="rId3" Type="http://schemas.openxmlformats.org/officeDocument/2006/relationships/image" Target="../media/image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8.xml"/><Relationship Id="rId3" Type="http://schemas.openxmlformats.org/officeDocument/2006/relationships/hyperlink" Target="https://upload.wikimedia.org/wikipedia/commons/thumb/2/25/KB_United_States_Dvorak.svg/1920px-KB_United_States_Dvorak.svg.png" TargetMode="External"/><Relationship Id="rId4" Type="http://schemas.openxmlformats.org/officeDocument/2006/relationships/image" Target="../media/image16.png"/><Relationship Id="rId5" Type="http://schemas.openxmlformats.org/officeDocument/2006/relationships/hyperlink" Target="about:blank" TargetMode="External"/><Relationship Id="rId6" Type="http://schemas.openxmlformats.org/officeDocument/2006/relationships/hyperlink" Target="about:blank"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 Id="rId3" Type="http://schemas.openxmlformats.org/officeDocument/2006/relationships/image" Target="../media/image6.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0.xml"/><Relationship Id="rId3" Type="http://schemas.openxmlformats.org/officeDocument/2006/relationships/image" Target="../media/image6.png"/><Relationship Id="rId4"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1.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3.xml"/><Relationship Id="rId3" Type="http://schemas.openxmlformats.org/officeDocument/2006/relationships/image" Target="../media/image6.png"/><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 Id="rId3"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 Id="rId3"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7.xml"/><Relationship Id="rId3"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8.xml"/><Relationship Id="rId3" Type="http://schemas.openxmlformats.org/officeDocument/2006/relationships/image" Target="../media/image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0.xml"/><Relationship Id="rId3" Type="http://schemas.openxmlformats.org/officeDocument/2006/relationships/image" Target="../media/image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1.xml"/><Relationship Id="rId3" Type="http://schemas.openxmlformats.org/officeDocument/2006/relationships/image" Target="../media/image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3.xml"/><Relationship Id="rId3" Type="http://schemas.openxmlformats.org/officeDocument/2006/relationships/image" Target="../media/image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4.xml"/><Relationship Id="rId3" Type="http://schemas.openxmlformats.org/officeDocument/2006/relationships/image" Target="../media/image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5.xml"/><Relationship Id="rId3" Type="http://schemas.openxmlformats.org/officeDocument/2006/relationships/image" Target="../media/image6.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6.xml"/><Relationship Id="rId3" Type="http://schemas.openxmlformats.org/officeDocument/2006/relationships/image" Target="../media/image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7.xml"/><Relationship Id="rId3" Type="http://schemas.openxmlformats.org/officeDocument/2006/relationships/image" Target="../media/image6.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8.xml"/><Relationship Id="rId3" Type="http://schemas.openxmlformats.org/officeDocument/2006/relationships/image" Target="../media/image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9.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0.xml"/><Relationship Id="rId3" Type="http://schemas.openxmlformats.org/officeDocument/2006/relationships/hyperlink" Target="https://www.emotiv.com/product/emotiv-epoc-14-channel-mobile-eeg/#tab-description" TargetMode="External"/><Relationship Id="rId4" Type="http://schemas.openxmlformats.org/officeDocument/2006/relationships/hyperlink" Target="https://www.emotiv.com/product/emotiv-epoc-14-channel-mobile-eeg/#tab-description" TargetMode="External"/><Relationship Id="rId5" Type="http://schemas.openxmlformats.org/officeDocument/2006/relationships/image" Target="../media/image1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1.xml"/><Relationship Id="rId3" Type="http://schemas.openxmlformats.org/officeDocument/2006/relationships/hyperlink" Target="https://www.emotiv.com/insight/" TargetMode="External"/><Relationship Id="rId4" Type="http://schemas.openxmlformats.org/officeDocument/2006/relationships/image" Target="../media/image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2.xml"/><Relationship Id="rId3" Type="http://schemas.openxmlformats.org/officeDocument/2006/relationships/image" Target="../media/image6.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5.xml"/><Relationship Id="rId3" Type="http://schemas.openxmlformats.org/officeDocument/2006/relationships/image" Target="../media/image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6.xml"/><Relationship Id="rId3" Type="http://schemas.openxmlformats.org/officeDocument/2006/relationships/image" Target="../media/image6.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7.xml"/><Relationship Id="rId3" Type="http://schemas.openxmlformats.org/officeDocument/2006/relationships/image" Target="../media/image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8.xml"/><Relationship Id="rId3" Type="http://schemas.openxmlformats.org/officeDocument/2006/relationships/image" Target="../media/image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9.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0.xml"/><Relationship Id="rId3" Type="http://schemas.openxmlformats.org/officeDocument/2006/relationships/image" Target="../media/image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1.xml"/><Relationship Id="rId3" Type="http://schemas.openxmlformats.org/officeDocument/2006/relationships/image" Target="../media/image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2.xml"/><Relationship Id="rId3" Type="http://schemas.openxmlformats.org/officeDocument/2006/relationships/image" Target="../media/image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3.xml"/><Relationship Id="rId3" Type="http://schemas.openxmlformats.org/officeDocument/2006/relationships/image" Target="../media/image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4.xml"/><Relationship Id="rId3" Type="http://schemas.openxmlformats.org/officeDocument/2006/relationships/image" Target="../media/image6.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5.xml"/><Relationship Id="rId3" Type="http://schemas.openxmlformats.org/officeDocument/2006/relationships/image" Target="../media/image6.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6.xml"/><Relationship Id="rId3" Type="http://schemas.openxmlformats.org/officeDocument/2006/relationships/image" Target="../media/image6.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7.xml"/><Relationship Id="rId3" Type="http://schemas.openxmlformats.org/officeDocument/2006/relationships/image" Target="../media/image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8.xml"/><Relationship Id="rId3" Type="http://schemas.openxmlformats.org/officeDocument/2006/relationships/image" Target="../media/image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9.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0.xml"/><Relationship Id="rId3" Type="http://schemas.openxmlformats.org/officeDocument/2006/relationships/image" Target="../media/image6.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1.xml"/><Relationship Id="rId3" Type="http://schemas.openxmlformats.org/officeDocument/2006/relationships/image" Target="../media/image6.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2.xml"/><Relationship Id="rId3" Type="http://schemas.openxmlformats.org/officeDocument/2006/relationships/image" Target="../media/image6.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3.xml"/><Relationship Id="rId3" Type="http://schemas.openxmlformats.org/officeDocument/2006/relationships/image" Target="../media/image6.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4.xml"/><Relationship Id="rId3" Type="http://schemas.openxmlformats.org/officeDocument/2006/relationships/image" Target="../media/image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5.xml"/><Relationship Id="rId3" Type="http://schemas.openxmlformats.org/officeDocument/2006/relationships/image" Target="../media/image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6.xml"/><Relationship Id="rId3" Type="http://schemas.openxmlformats.org/officeDocument/2006/relationships/image" Target="../media/image6.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7.xml"/><Relationship Id="rId3" Type="http://schemas.openxmlformats.org/officeDocument/2006/relationships/image" Target="../media/image6.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8.xml"/><Relationship Id="rId3" Type="http://schemas.openxmlformats.org/officeDocument/2006/relationships/image" Target="../media/image6.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9.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0.xml"/><Relationship Id="rId3" Type="http://schemas.openxmlformats.org/officeDocument/2006/relationships/image" Target="../media/image6.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1.xml"/><Relationship Id="rId3" Type="http://schemas.openxmlformats.org/officeDocument/2006/relationships/image" Target="../media/image6.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2.xml"/><Relationship Id="rId3" Type="http://schemas.openxmlformats.org/officeDocument/2006/relationships/image" Target="../media/image6.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3.xml"/><Relationship Id="rId3" Type="http://schemas.openxmlformats.org/officeDocument/2006/relationships/image" Target="../media/image6.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4.xml"/><Relationship Id="rId3" Type="http://schemas.openxmlformats.org/officeDocument/2006/relationships/image" Target="../media/image6.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85.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grpSp>
        <p:nvGrpSpPr>
          <p:cNvPr id="93" name="Google Shape;93;p18"/>
          <p:cNvGrpSpPr/>
          <p:nvPr/>
        </p:nvGrpSpPr>
        <p:grpSpPr>
          <a:xfrm>
            <a:off x="-1" y="6375400"/>
            <a:ext cx="1295401" cy="482600"/>
            <a:chOff x="0" y="0"/>
            <a:chExt cx="1295400" cy="482600"/>
          </a:xfrm>
        </p:grpSpPr>
        <p:pic>
          <p:nvPicPr>
            <p:cNvPr descr="cp-c100.gif" id="94" name="Google Shape;94;p18"/>
            <p:cNvPicPr preferRelativeResize="0"/>
            <p:nvPr/>
          </p:nvPicPr>
          <p:blipFill rotWithShape="1">
            <a:blip r:embed="rId3">
              <a:alphaModFix/>
            </a:blip>
            <a:srcRect b="0" l="0" r="0" t="0"/>
            <a:stretch/>
          </p:blipFill>
          <p:spPr>
            <a:xfrm>
              <a:off x="12700" y="76200"/>
              <a:ext cx="1270001" cy="368301"/>
            </a:xfrm>
            <a:prstGeom prst="rect">
              <a:avLst/>
            </a:prstGeom>
            <a:noFill/>
            <a:ln>
              <a:noFill/>
            </a:ln>
          </p:spPr>
        </p:pic>
        <p:sp>
          <p:nvSpPr>
            <p:cNvPr id="95" name="Google Shape;95;p18"/>
            <p:cNvSpPr/>
            <p:nvPr/>
          </p:nvSpPr>
          <p:spPr>
            <a:xfrm>
              <a:off x="0" y="0"/>
              <a:ext cx="1295400" cy="482600"/>
            </a:xfrm>
            <a:prstGeom prst="rect">
              <a:avLst/>
            </a:prstGeom>
            <a:solidFill>
              <a:srgbClr val="F8FC85">
                <a:alpha val="47843"/>
              </a:srgbClr>
            </a:solidFill>
            <a:ln cap="flat" cmpd="sng" w="9525">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grpSp>
      <p:grpSp>
        <p:nvGrpSpPr>
          <p:cNvPr id="96" name="Google Shape;96;p18"/>
          <p:cNvGrpSpPr/>
          <p:nvPr/>
        </p:nvGrpSpPr>
        <p:grpSpPr>
          <a:xfrm>
            <a:off x="8178800" y="6400798"/>
            <a:ext cx="698500" cy="419102"/>
            <a:chOff x="0" y="-1"/>
            <a:chExt cx="698500" cy="419101"/>
          </a:xfrm>
        </p:grpSpPr>
        <p:pic>
          <p:nvPicPr>
            <p:cNvPr descr="nav_home.png" id="97" name="Google Shape;97;p18">
              <a:hlinkClick action="ppaction://hlinkshowjump?jump=firstslide"/>
            </p:cNvPr>
            <p:cNvPicPr preferRelativeResize="0"/>
            <p:nvPr/>
          </p:nvPicPr>
          <p:blipFill rotWithShape="1">
            <a:blip r:embed="rId4">
              <a:alphaModFix amt="60000"/>
            </a:blip>
            <a:srcRect b="0" l="0" r="0" t="0"/>
            <a:stretch/>
          </p:blipFill>
          <p:spPr>
            <a:xfrm>
              <a:off x="0" y="114300"/>
              <a:ext cx="190500" cy="190500"/>
            </a:xfrm>
            <a:prstGeom prst="rect">
              <a:avLst/>
            </a:prstGeom>
            <a:noFill/>
            <a:ln>
              <a:noFill/>
            </a:ln>
            <a:effectLst>
              <a:outerShdw rotWithShape="0">
                <a:srgbClr val="000000">
                  <a:alpha val="80000"/>
                </a:srgbClr>
              </a:outerShdw>
            </a:effectLst>
          </p:spPr>
        </p:pic>
        <p:sp>
          <p:nvSpPr>
            <p:cNvPr id="98" name="Google Shape;98;p18">
              <a:hlinkClick action="ppaction://hlinkshowjump?jump=nextslide"/>
            </p:cNvPr>
            <p:cNvSpPr/>
            <p:nvPr/>
          </p:nvSpPr>
          <p:spPr>
            <a:xfrm>
              <a:off x="596900" y="114300"/>
              <a:ext cx="101600" cy="190500"/>
            </a:xfrm>
            <a:prstGeom prst="rightArrow">
              <a:avLst>
                <a:gd fmla="val 40741" name="adj1"/>
                <a:gd fmla="val 200000" name="adj2"/>
              </a:avLst>
            </a:prstGeom>
            <a:solidFill>
              <a:srgbClr val="FFFFFF">
                <a:alpha val="60000"/>
              </a:srgbClr>
            </a:solidFill>
            <a:ln>
              <a:noFill/>
            </a:ln>
            <a:effectLst>
              <a:outerShdw rotWithShape="0">
                <a:srgbClr val="000000">
                  <a:alpha val="80000"/>
                </a:srgbClr>
              </a:outerShdw>
            </a:effectLst>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Gill Sans"/>
                <a:buNone/>
              </a:pPr>
              <a:r>
                <a:t/>
              </a:r>
              <a:endParaRPr b="0" i="0" sz="2400" u="none" cap="none" strike="noStrike">
                <a:solidFill>
                  <a:srgbClr val="FFFFFF"/>
                </a:solidFill>
                <a:latin typeface="Gill Sans"/>
                <a:ea typeface="Gill Sans"/>
                <a:cs typeface="Gill Sans"/>
                <a:sym typeface="Gill Sans"/>
              </a:endParaRPr>
            </a:p>
          </p:txBody>
        </p:sp>
        <p:sp>
          <p:nvSpPr>
            <p:cNvPr id="99" name="Google Shape;99;p18">
              <a:hlinkClick action="ppaction://hlinkshowjump?jump=previousslide"/>
            </p:cNvPr>
            <p:cNvSpPr/>
            <p:nvPr/>
          </p:nvSpPr>
          <p:spPr>
            <a:xfrm>
              <a:off x="254000" y="114300"/>
              <a:ext cx="101600" cy="190500"/>
            </a:xfrm>
            <a:custGeom>
              <a:rect b="b" l="l" r="r" t="t"/>
              <a:pathLst>
                <a:path extrusionOk="0" h="21600" w="21600">
                  <a:moveTo>
                    <a:pt x="21600" y="15200"/>
                  </a:moveTo>
                  <a:lnTo>
                    <a:pt x="21600" y="21600"/>
                  </a:lnTo>
                  <a:lnTo>
                    <a:pt x="0" y="10800"/>
                  </a:lnTo>
                  <a:lnTo>
                    <a:pt x="21600" y="0"/>
                  </a:lnTo>
                  <a:lnTo>
                    <a:pt x="21600" y="6400"/>
                  </a:lnTo>
                  <a:lnTo>
                    <a:pt x="21600" y="6400"/>
                  </a:lnTo>
                  <a:lnTo>
                    <a:pt x="21600" y="15200"/>
                  </a:lnTo>
                  <a:close/>
                </a:path>
              </a:pathLst>
            </a:custGeom>
            <a:solidFill>
              <a:srgbClr val="FFFFFF">
                <a:alpha val="60000"/>
              </a:srgbClr>
            </a:solidFill>
            <a:ln>
              <a:noFill/>
            </a:ln>
            <a:effectLst>
              <a:outerShdw rotWithShape="0">
                <a:srgbClr val="000000">
                  <a:alpha val="80000"/>
                </a:srgbClr>
              </a:outerShdw>
            </a:effectLst>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Gill Sans"/>
                <a:buNone/>
              </a:pPr>
              <a:r>
                <a:t/>
              </a:r>
              <a:endParaRPr b="0" i="0" sz="2400" u="none" cap="none" strike="noStrike">
                <a:solidFill>
                  <a:srgbClr val="FFFFFF"/>
                </a:solidFill>
                <a:latin typeface="Gill Sans"/>
                <a:ea typeface="Gill Sans"/>
                <a:cs typeface="Gill Sans"/>
                <a:sym typeface="Gill Sans"/>
              </a:endParaRPr>
            </a:p>
          </p:txBody>
        </p:sp>
        <p:sp>
          <p:nvSpPr>
            <p:cNvPr id="100" name="Google Shape;100;p18"/>
            <p:cNvSpPr/>
            <p:nvPr/>
          </p:nvSpPr>
          <p:spPr>
            <a:xfrm rot="5400000">
              <a:off x="425450" y="-44451"/>
              <a:ext cx="101601" cy="190501"/>
            </a:xfrm>
            <a:custGeom>
              <a:rect b="b" l="l" r="r" t="t"/>
              <a:pathLst>
                <a:path extrusionOk="0" h="21600" w="21600">
                  <a:moveTo>
                    <a:pt x="21600" y="21600"/>
                  </a:moveTo>
                  <a:lnTo>
                    <a:pt x="21600" y="21600"/>
                  </a:lnTo>
                  <a:lnTo>
                    <a:pt x="0" y="10800"/>
                  </a:lnTo>
                  <a:lnTo>
                    <a:pt x="21600" y="0"/>
                  </a:lnTo>
                  <a:lnTo>
                    <a:pt x="21600" y="0"/>
                  </a:lnTo>
                  <a:lnTo>
                    <a:pt x="21600" y="0"/>
                  </a:lnTo>
                  <a:lnTo>
                    <a:pt x="21600" y="21600"/>
                  </a:lnTo>
                  <a:close/>
                </a:path>
              </a:pathLst>
            </a:custGeom>
            <a:solidFill>
              <a:srgbClr val="FFFFFF">
                <a:alpha val="60000"/>
              </a:srgbClr>
            </a:solidFill>
            <a:ln>
              <a:noFill/>
            </a:ln>
            <a:effectLst>
              <a:outerShdw rotWithShape="0">
                <a:srgbClr val="000000">
                  <a:alpha val="80000"/>
                </a:srgbClr>
              </a:outerShdw>
            </a:effectLst>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Gill Sans"/>
                <a:buNone/>
              </a:pPr>
              <a:r>
                <a:t/>
              </a:r>
              <a:endParaRPr b="0" i="0" sz="2400" u="none" cap="none" strike="noStrike">
                <a:solidFill>
                  <a:srgbClr val="FFFFFF"/>
                </a:solidFill>
                <a:latin typeface="Gill Sans"/>
                <a:ea typeface="Gill Sans"/>
                <a:cs typeface="Gill Sans"/>
                <a:sym typeface="Gill Sans"/>
              </a:endParaRPr>
            </a:p>
          </p:txBody>
        </p:sp>
        <p:sp>
          <p:nvSpPr>
            <p:cNvPr id="101" name="Google Shape;101;p18"/>
            <p:cNvSpPr/>
            <p:nvPr/>
          </p:nvSpPr>
          <p:spPr>
            <a:xfrm rot="-5400000">
              <a:off x="425450" y="273050"/>
              <a:ext cx="101601" cy="190500"/>
            </a:xfrm>
            <a:custGeom>
              <a:rect b="b" l="l" r="r" t="t"/>
              <a:pathLst>
                <a:path extrusionOk="0" h="21600" w="21600">
                  <a:moveTo>
                    <a:pt x="21600" y="14133"/>
                  </a:moveTo>
                  <a:lnTo>
                    <a:pt x="21600" y="21600"/>
                  </a:lnTo>
                  <a:lnTo>
                    <a:pt x="0" y="10800"/>
                  </a:lnTo>
                  <a:lnTo>
                    <a:pt x="21600" y="0"/>
                  </a:lnTo>
                  <a:lnTo>
                    <a:pt x="21600" y="7467"/>
                  </a:lnTo>
                  <a:lnTo>
                    <a:pt x="21600" y="7467"/>
                  </a:lnTo>
                  <a:lnTo>
                    <a:pt x="21600" y="14133"/>
                  </a:lnTo>
                  <a:close/>
                </a:path>
              </a:pathLst>
            </a:custGeom>
            <a:solidFill>
              <a:srgbClr val="FFFFFF">
                <a:alpha val="60000"/>
              </a:srgbClr>
            </a:solidFill>
            <a:ln>
              <a:noFill/>
            </a:ln>
            <a:effectLst>
              <a:outerShdw rotWithShape="0">
                <a:srgbClr val="000000">
                  <a:alpha val="80000"/>
                </a:srgbClr>
              </a:outerShdw>
            </a:effectLst>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2400"/>
                <a:buFont typeface="Gill Sans"/>
                <a:buNone/>
              </a:pPr>
              <a:r>
                <a:t/>
              </a:r>
              <a:endParaRPr b="0" i="0" sz="2400" u="none" cap="none" strike="noStrike">
                <a:solidFill>
                  <a:srgbClr val="FFFFFF"/>
                </a:solidFill>
                <a:latin typeface="Gill Sans"/>
                <a:ea typeface="Gill Sans"/>
                <a:cs typeface="Gill Sans"/>
                <a:sym typeface="Gill Sans"/>
              </a:endParaRPr>
            </a:p>
          </p:txBody>
        </p:sp>
      </p:grpSp>
      <p:pic>
        <p:nvPicPr>
          <p:cNvPr descr="2011-CSE-Logo-512.jpg" id="102" name="Google Shape;102;p18"/>
          <p:cNvPicPr preferRelativeResize="0"/>
          <p:nvPr/>
        </p:nvPicPr>
        <p:blipFill rotWithShape="1">
          <a:blip r:embed="rId5">
            <a:alphaModFix/>
          </a:blip>
          <a:srcRect b="0" l="0" r="0" t="0"/>
          <a:stretch/>
        </p:blipFill>
        <p:spPr>
          <a:xfrm>
            <a:off x="7354823" y="5791200"/>
            <a:ext cx="2313809" cy="1638300"/>
          </a:xfrm>
          <a:prstGeom prst="rect">
            <a:avLst/>
          </a:prstGeom>
          <a:noFill/>
          <a:ln>
            <a:noFill/>
          </a:ln>
        </p:spPr>
      </p:pic>
      <p:sp>
        <p:nvSpPr>
          <p:cNvPr id="103" name="Google Shape;103;p18"/>
          <p:cNvSpPr txBox="1"/>
          <p:nvPr>
            <p:ph idx="1" type="body"/>
          </p:nvPr>
        </p:nvSpPr>
        <p:spPr>
          <a:xfrm>
            <a:off x="1876710" y="4572000"/>
            <a:ext cx="5390700" cy="1336800"/>
          </a:xfrm>
          <a:prstGeom prst="rect">
            <a:avLst/>
          </a:prstGeom>
          <a:noFill/>
          <a:ln>
            <a:noFill/>
          </a:ln>
        </p:spPr>
        <p:txBody>
          <a:bodyPr anchorCtr="0" anchor="t" bIns="50800" lIns="50800" spcFirstLastPara="1" rIns="50800" wrap="square" tIns="50800">
            <a:spAutoFit/>
          </a:bodyPr>
          <a:lstStyle/>
          <a:p>
            <a:pPr indent="0" lvl="5" marL="0" marR="39199" rtl="0" algn="ctr">
              <a:lnSpc>
                <a:spcPct val="94000"/>
              </a:lnSpc>
              <a:spcBef>
                <a:spcPts val="0"/>
              </a:spcBef>
              <a:spcAft>
                <a:spcPts val="0"/>
              </a:spcAft>
              <a:buClr>
                <a:srgbClr val="76D6FF"/>
              </a:buClr>
              <a:buSzPts val="1800"/>
              <a:buFont typeface="Arial"/>
              <a:buNone/>
            </a:pPr>
            <a:r>
              <a:rPr b="1" i="1" lang="en-US" sz="1800">
                <a:solidFill>
                  <a:srgbClr val="76D6FF"/>
                </a:solidFill>
              </a:rPr>
              <a:t>Professor</a:t>
            </a:r>
            <a:endParaRPr/>
          </a:p>
          <a:p>
            <a:pPr indent="0" lvl="5" marL="0" marR="39199" rtl="0" algn="ctr">
              <a:lnSpc>
                <a:spcPct val="94000"/>
              </a:lnSpc>
              <a:spcBef>
                <a:spcPts val="500"/>
              </a:spcBef>
              <a:spcAft>
                <a:spcPts val="0"/>
              </a:spcAft>
              <a:buClr>
                <a:srgbClr val="76D6FF"/>
              </a:buClr>
              <a:buSzPts val="1800"/>
              <a:buFont typeface="Arial"/>
              <a:buNone/>
            </a:pPr>
            <a:r>
              <a:rPr b="1" i="1" lang="en-US" sz="1800">
                <a:solidFill>
                  <a:srgbClr val="76D6FF"/>
                </a:solidFill>
              </a:rPr>
              <a:t>Computer Science Department</a:t>
            </a:r>
            <a:endParaRPr/>
          </a:p>
          <a:p>
            <a:pPr indent="0" lvl="5" marL="0" marR="39199" rtl="0" algn="ctr">
              <a:lnSpc>
                <a:spcPct val="94000"/>
              </a:lnSpc>
              <a:spcBef>
                <a:spcPts val="500"/>
              </a:spcBef>
              <a:spcAft>
                <a:spcPts val="0"/>
              </a:spcAft>
              <a:buClr>
                <a:srgbClr val="76D6FF"/>
              </a:buClr>
              <a:buSzPts val="1800"/>
              <a:buFont typeface="Arial"/>
              <a:buNone/>
            </a:pPr>
            <a:r>
              <a:rPr b="1" i="1" lang="en-US" sz="1800">
                <a:solidFill>
                  <a:srgbClr val="76D6FF"/>
                </a:solidFill>
              </a:rPr>
              <a:t>California Polytechnic State University</a:t>
            </a:r>
            <a:endParaRPr/>
          </a:p>
          <a:p>
            <a:pPr indent="0" lvl="5" marL="0" marR="39199" rtl="0" algn="ctr">
              <a:lnSpc>
                <a:spcPct val="94000"/>
              </a:lnSpc>
              <a:spcBef>
                <a:spcPts val="500"/>
              </a:spcBef>
              <a:spcAft>
                <a:spcPts val="0"/>
              </a:spcAft>
              <a:buClr>
                <a:srgbClr val="76D6FF"/>
              </a:buClr>
              <a:buSzPts val="1800"/>
              <a:buFont typeface="Arial"/>
              <a:buNone/>
            </a:pPr>
            <a:r>
              <a:rPr b="1" i="1" lang="en-US" sz="1800">
                <a:solidFill>
                  <a:srgbClr val="76D6FF"/>
                </a:solidFill>
              </a:rPr>
              <a:t>San Luis Obispo, CA, U.S.A.</a:t>
            </a:r>
            <a:endParaRPr/>
          </a:p>
        </p:txBody>
      </p:sp>
      <p:sp>
        <p:nvSpPr>
          <p:cNvPr id="104" name="Google Shape;104;p18"/>
          <p:cNvSpPr txBox="1"/>
          <p:nvPr>
            <p:ph idx="2" type="body"/>
          </p:nvPr>
        </p:nvSpPr>
        <p:spPr>
          <a:xfrm>
            <a:off x="3055317" y="3645296"/>
            <a:ext cx="3033300" cy="450000"/>
          </a:xfrm>
          <a:prstGeom prst="rect">
            <a:avLst/>
          </a:prstGeom>
          <a:noFill/>
          <a:ln>
            <a:noFill/>
          </a:ln>
        </p:spPr>
        <p:txBody>
          <a:bodyPr anchorCtr="0" anchor="t" bIns="50800" lIns="50800" spcFirstLastPara="1" rIns="50800" wrap="square" tIns="50800">
            <a:spAutoFit/>
          </a:bodyPr>
          <a:lstStyle/>
          <a:p>
            <a:pPr indent="0" lvl="5" marL="0" marR="39199" rtl="0" algn="ctr">
              <a:lnSpc>
                <a:spcPct val="94000"/>
              </a:lnSpc>
              <a:spcBef>
                <a:spcPts val="0"/>
              </a:spcBef>
              <a:spcAft>
                <a:spcPts val="0"/>
              </a:spcAft>
              <a:buClr>
                <a:srgbClr val="0433FF"/>
              </a:buClr>
              <a:buSzPts val="2400"/>
              <a:buFont typeface="Arial"/>
              <a:buNone/>
            </a:pPr>
            <a:r>
              <a:rPr b="1" i="1" lang="en-US" sz="2400">
                <a:solidFill>
                  <a:srgbClr val="0433FF"/>
                </a:solidFill>
              </a:rPr>
              <a:t>Franz J. Kurfess</a:t>
            </a:r>
            <a:endParaRPr/>
          </a:p>
        </p:txBody>
      </p:sp>
      <p:grpSp>
        <p:nvGrpSpPr>
          <p:cNvPr id="105" name="Google Shape;105;p18"/>
          <p:cNvGrpSpPr/>
          <p:nvPr/>
        </p:nvGrpSpPr>
        <p:grpSpPr>
          <a:xfrm>
            <a:off x="0" y="6375400"/>
            <a:ext cx="1295400" cy="482600"/>
            <a:chOff x="0" y="0"/>
            <a:chExt cx="1295400" cy="482600"/>
          </a:xfrm>
        </p:grpSpPr>
        <p:pic>
          <p:nvPicPr>
            <p:cNvPr descr="image.png" id="106" name="Google Shape;106;p18"/>
            <p:cNvPicPr preferRelativeResize="0"/>
            <p:nvPr/>
          </p:nvPicPr>
          <p:blipFill rotWithShape="1">
            <a:blip r:embed="rId6">
              <a:alphaModFix/>
            </a:blip>
            <a:srcRect b="0" l="0" r="0" t="0"/>
            <a:stretch/>
          </p:blipFill>
          <p:spPr>
            <a:xfrm>
              <a:off x="12700" y="76200"/>
              <a:ext cx="1270000" cy="368300"/>
            </a:xfrm>
            <a:prstGeom prst="rect">
              <a:avLst/>
            </a:prstGeom>
            <a:noFill/>
            <a:ln>
              <a:noFill/>
            </a:ln>
          </p:spPr>
        </p:pic>
        <p:sp>
          <p:nvSpPr>
            <p:cNvPr id="107" name="Google Shape;107;p18"/>
            <p:cNvSpPr/>
            <p:nvPr/>
          </p:nvSpPr>
          <p:spPr>
            <a:xfrm>
              <a:off x="0" y="0"/>
              <a:ext cx="1295400" cy="4826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grpSp>
        <p:nvGrpSpPr>
          <p:cNvPr id="108" name="Google Shape;108;p18"/>
          <p:cNvGrpSpPr/>
          <p:nvPr/>
        </p:nvGrpSpPr>
        <p:grpSpPr>
          <a:xfrm>
            <a:off x="8178800" y="6400800"/>
            <a:ext cx="698500" cy="419101"/>
            <a:chOff x="0" y="0"/>
            <a:chExt cx="698500" cy="419100"/>
          </a:xfrm>
        </p:grpSpPr>
        <p:pic>
          <p:nvPicPr>
            <p:cNvPr descr="image.png" id="109" name="Google Shape;109;p18">
              <a:hlinkClick action="ppaction://hlinkshowjump?jump=firstslide"/>
            </p:cNvPr>
            <p:cNvPicPr preferRelativeResize="0"/>
            <p:nvPr/>
          </p:nvPicPr>
          <p:blipFill rotWithShape="1">
            <a:blip r:embed="rId7">
              <a:alphaModFix amt="59999"/>
            </a:blip>
            <a:srcRect b="0" l="0" r="0" t="0"/>
            <a:stretch/>
          </p:blipFill>
          <p:spPr>
            <a:xfrm>
              <a:off x="0" y="114300"/>
              <a:ext cx="190500" cy="190500"/>
            </a:xfrm>
            <a:prstGeom prst="rect">
              <a:avLst/>
            </a:prstGeom>
            <a:noFill/>
            <a:ln>
              <a:noFill/>
            </a:ln>
            <a:effectLst>
              <a:outerShdw blurRad="63500" rotWithShape="0" dir="16200000" dist="12699">
                <a:srgbClr val="000000">
                  <a:alpha val="79607"/>
                </a:srgbClr>
              </a:outerShdw>
            </a:effectLst>
          </p:spPr>
        </p:pic>
        <p:sp>
          <p:nvSpPr>
            <p:cNvPr id="110" name="Google Shape;110;p18">
              <a:hlinkClick action="ppaction://hlinkshowjump?jump=nextslide"/>
            </p:cNvPr>
            <p:cNvSpPr/>
            <p:nvPr/>
          </p:nvSpPr>
          <p:spPr>
            <a:xfrm>
              <a:off x="596900" y="114300"/>
              <a:ext cx="101600" cy="190500"/>
            </a:xfrm>
            <a:prstGeom prst="rightArrow">
              <a:avLst>
                <a:gd fmla="val 40741" name="adj1"/>
                <a:gd fmla="val 200000" name="adj2"/>
              </a:avLst>
            </a:prstGeom>
            <a:solidFill>
              <a:srgbClr val="FFFFFF">
                <a:alpha val="59607"/>
              </a:srgbClr>
            </a:solidFill>
            <a:ln>
              <a:noFill/>
            </a:ln>
            <a:effectLst>
              <a:outerShdw blurRad="63500" rotWithShape="0" dir="16200000" dist="12699">
                <a:srgbClr val="000000">
                  <a:alpha val="79607"/>
                </a:srgbClr>
              </a:outerShdw>
            </a:effectLst>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111" name="Google Shape;111;p18">
              <a:hlinkClick action="ppaction://hlinkshowjump?jump=previousslide"/>
            </p:cNvPr>
            <p:cNvSpPr/>
            <p:nvPr/>
          </p:nvSpPr>
          <p:spPr>
            <a:xfrm flipH="1">
              <a:off x="254000" y="114300"/>
              <a:ext cx="101600" cy="190500"/>
            </a:xfrm>
            <a:prstGeom prst="rightArrow">
              <a:avLst>
                <a:gd fmla="val 40741" name="adj1"/>
                <a:gd fmla="val 200000" name="adj2"/>
              </a:avLst>
            </a:prstGeom>
            <a:solidFill>
              <a:srgbClr val="FFFFFF">
                <a:alpha val="59607"/>
              </a:srgbClr>
            </a:solidFill>
            <a:ln>
              <a:noFill/>
            </a:ln>
            <a:effectLst>
              <a:outerShdw blurRad="63500" rotWithShape="0" dir="16200000" dist="12699">
                <a:srgbClr val="000000">
                  <a:alpha val="79607"/>
                </a:srgbClr>
              </a:outerShdw>
            </a:effectLst>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112" name="Google Shape;112;p18">
              <a:hlinkClick r:id="rId8"/>
            </p:cNvPr>
            <p:cNvSpPr/>
            <p:nvPr/>
          </p:nvSpPr>
          <p:spPr>
            <a:xfrm flipH="1" rot="5400000">
              <a:off x="425450" y="-44450"/>
              <a:ext cx="101600" cy="190500"/>
            </a:xfrm>
            <a:prstGeom prst="rightArrow">
              <a:avLst>
                <a:gd fmla="val 100000" name="adj1"/>
                <a:gd fmla="val 337500" name="adj2"/>
              </a:avLst>
            </a:prstGeom>
            <a:solidFill>
              <a:srgbClr val="FFFFFF">
                <a:alpha val="59607"/>
              </a:srgbClr>
            </a:solidFill>
            <a:ln>
              <a:noFill/>
            </a:ln>
            <a:effectLst>
              <a:outerShdw blurRad="63500" rotWithShape="0" dir="16200000" dist="12699">
                <a:srgbClr val="000000">
                  <a:alpha val="79607"/>
                </a:srgbClr>
              </a:outerShdw>
            </a:effectLst>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113" name="Google Shape;113;p18">
              <a:hlinkClick r:id="rId9"/>
            </p:cNvPr>
            <p:cNvSpPr/>
            <p:nvPr/>
          </p:nvSpPr>
          <p:spPr>
            <a:xfrm flipH="1" rot="-5400000">
              <a:off x="425450" y="273050"/>
              <a:ext cx="101600" cy="190500"/>
            </a:xfrm>
            <a:prstGeom prst="rightArrow">
              <a:avLst>
                <a:gd fmla="val 30870" name="adj1"/>
                <a:gd fmla="val 212500" name="adj2"/>
              </a:avLst>
            </a:prstGeom>
            <a:solidFill>
              <a:srgbClr val="FFFFFF">
                <a:alpha val="59607"/>
              </a:srgbClr>
            </a:solidFill>
            <a:ln>
              <a:noFill/>
            </a:ln>
            <a:effectLst>
              <a:outerShdw blurRad="63500" rotWithShape="0" dir="16200000" dist="12699">
                <a:srgbClr val="000000">
                  <a:alpha val="79607"/>
                </a:srgbClr>
              </a:outerShdw>
            </a:effectLst>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114" name="Google Shape;114;p18"/>
          <p:cNvSpPr txBox="1"/>
          <p:nvPr>
            <p:ph type="title"/>
          </p:nvPr>
        </p:nvSpPr>
        <p:spPr>
          <a:xfrm>
            <a:off x="685800" y="381793"/>
            <a:ext cx="7772400" cy="2832101"/>
          </a:xfrm>
          <a:prstGeom prst="rect">
            <a:avLst/>
          </a:prstGeom>
          <a:noFill/>
          <a:ln>
            <a:noFill/>
          </a:ln>
        </p:spPr>
        <p:txBody>
          <a:bodyPr anchorCtr="0" anchor="ctr" bIns="50800" lIns="50800" spcFirstLastPara="1" rIns="50800" wrap="square" tIns="50800">
            <a:normAutofit/>
          </a:bodyPr>
          <a:lstStyle/>
          <a:p>
            <a:pPr indent="0" lvl="0" marL="39199" rtl="0" algn="ctr">
              <a:lnSpc>
                <a:spcPct val="94000"/>
              </a:lnSpc>
              <a:spcBef>
                <a:spcPts val="0"/>
              </a:spcBef>
              <a:spcAft>
                <a:spcPts val="0"/>
              </a:spcAft>
              <a:buClr>
                <a:srgbClr val="011279"/>
              </a:buClr>
              <a:buSzPts val="4200"/>
              <a:buFont typeface="Arial"/>
              <a:buNone/>
            </a:pPr>
            <a:r>
              <a:rPr b="1" i="0" lang="en-US" sz="4200" u="none" cap="none" strike="noStrike">
                <a:solidFill>
                  <a:srgbClr val="011279"/>
                </a:solidFill>
                <a:latin typeface="Arial"/>
                <a:ea typeface="Arial"/>
                <a:cs typeface="Arial"/>
                <a:sym typeface="Arial"/>
              </a:rPr>
              <a:t>CPE/CSC 486: </a:t>
            </a:r>
            <a:br>
              <a:rPr b="1" i="0" lang="en-US" sz="4200" u="none" cap="none" strike="noStrike">
                <a:solidFill>
                  <a:srgbClr val="011279"/>
                </a:solidFill>
                <a:latin typeface="Arial"/>
                <a:ea typeface="Arial"/>
                <a:cs typeface="Arial"/>
                <a:sym typeface="Arial"/>
              </a:rPr>
            </a:br>
            <a:r>
              <a:rPr b="1" i="0" lang="en-US" sz="4200" u="none" cap="none" strike="noStrike">
                <a:solidFill>
                  <a:srgbClr val="011279"/>
                </a:solidFill>
                <a:latin typeface="Arial"/>
                <a:ea typeface="Arial"/>
                <a:cs typeface="Arial"/>
                <a:sym typeface="Arial"/>
              </a:rPr>
              <a:t>Human-Computer Interaction</a:t>
            </a:r>
            <a:endParaRPr/>
          </a:p>
        </p:txBody>
      </p:sp>
      <p:sp>
        <p:nvSpPr>
          <p:cNvPr id="115" name="Google Shape;115;p18"/>
          <p:cNvSpPr txBox="1"/>
          <p:nvPr>
            <p:ph idx="12" type="sldNum"/>
          </p:nvPr>
        </p:nvSpPr>
        <p:spPr>
          <a:xfrm rot="96304">
            <a:off x="8578215" y="6498490"/>
            <a:ext cx="171367" cy="241290"/>
          </a:xfrm>
          <a:prstGeom prst="rect">
            <a:avLst/>
          </a:prstGeom>
          <a:noFill/>
          <a:ln>
            <a:noFill/>
          </a:ln>
        </p:spPr>
        <p:txBody>
          <a:bodyPr anchorCtr="0" anchor="t" bIns="50800" lIns="50800" spcFirstLastPara="1" rIns="50800" wrap="square" tIns="50800">
            <a:spAutoFit/>
          </a:bodyPr>
          <a:lstStyle/>
          <a:p>
            <a:pPr indent="0" lvl="0" marL="0" rtl="0" algn="ctr">
              <a:lnSpc>
                <a:spcPct val="100000"/>
              </a:lnSpc>
              <a:spcBef>
                <a:spcPts val="0"/>
              </a:spcBef>
              <a:spcAft>
                <a:spcPts val="0"/>
              </a:spcAft>
              <a:buClr>
                <a:srgbClr val="000000"/>
              </a:buClr>
              <a:buSzPts val="900"/>
              <a:buFont typeface="Times New Roman"/>
              <a:buNone/>
            </a:pPr>
            <a:fld id="{00000000-1234-1234-1234-123412341234}" type="slidenum">
              <a:rPr lang="en-US" sz="900">
                <a:latin typeface="Times New Roman"/>
                <a:ea typeface="Times New Roman"/>
                <a:cs typeface="Times New Roman"/>
                <a:sym typeface="Times New Roman"/>
              </a:rPr>
              <a:t>‹#›</a:t>
            </a:fld>
            <a:endParaRPr/>
          </a:p>
        </p:txBody>
      </p:sp>
      <p:sp>
        <p:nvSpPr>
          <p:cNvPr id="116" name="Google Shape;116;p18"/>
          <p:cNvSpPr txBox="1"/>
          <p:nvPr/>
        </p:nvSpPr>
        <p:spPr>
          <a:xfrm>
            <a:off x="3055317" y="6362700"/>
            <a:ext cx="3033367" cy="495300"/>
          </a:xfrm>
          <a:prstGeom prst="rect">
            <a:avLst/>
          </a:prstGeom>
          <a:noFill/>
          <a:ln>
            <a:noFill/>
          </a:ln>
        </p:spPr>
        <p:txBody>
          <a:bodyPr anchorCtr="0" anchor="ctr" bIns="50800" lIns="50800" spcFirstLastPara="1" rIns="50800" wrap="square" tIns="50800">
            <a:spAutoFit/>
          </a:bodyPr>
          <a:lstStyle/>
          <a:p>
            <a:pPr indent="0" lvl="5" marL="0" marR="39199" rtl="0" algn="ctr">
              <a:lnSpc>
                <a:spcPct val="94000"/>
              </a:lnSpc>
              <a:spcBef>
                <a:spcPts val="0"/>
              </a:spcBef>
              <a:spcAft>
                <a:spcPts val="0"/>
              </a:spcAft>
              <a:buClr>
                <a:srgbClr val="0433FF"/>
              </a:buClr>
              <a:buSzPts val="1600"/>
              <a:buFont typeface="Arial"/>
              <a:buNone/>
            </a:pPr>
            <a:r>
              <a:rPr b="0" i="0" lang="en-US" sz="1600" u="sng" cap="none" strike="noStrike">
                <a:solidFill>
                  <a:srgbClr val="0433FF"/>
                </a:solidFill>
                <a:latin typeface="Courier New"/>
                <a:ea typeface="Courier New"/>
                <a:cs typeface="Courier New"/>
                <a:sym typeface="Courier New"/>
                <a:hlinkClick r:id="rId10">
                  <a:extLst>
                    <a:ext uri="{A12FA001-AC4F-418D-AE19-62706E023703}">
                      <ahyp:hlinkClr val="tx"/>
                    </a:ext>
                  </a:extLst>
                </a:hlinkClick>
              </a:rPr>
              <a:t>fkurfess@calpoly.edu</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8" name="Shape 208"/>
        <p:cNvGrpSpPr/>
        <p:nvPr/>
      </p:nvGrpSpPr>
      <p:grpSpPr>
        <a:xfrm>
          <a:off x="0" y="0"/>
          <a:ext cx="0" cy="0"/>
          <a:chOff x="0" y="0"/>
          <a:chExt cx="0" cy="0"/>
        </a:xfrm>
      </p:grpSpPr>
      <p:grpSp>
        <p:nvGrpSpPr>
          <p:cNvPr id="209" name="Google Shape;209;p27"/>
          <p:cNvGrpSpPr/>
          <p:nvPr/>
        </p:nvGrpSpPr>
        <p:grpSpPr>
          <a:xfrm>
            <a:off x="12700" y="6362700"/>
            <a:ext cx="1341439" cy="495300"/>
            <a:chOff x="0" y="0"/>
            <a:chExt cx="1341438" cy="495300"/>
          </a:xfrm>
        </p:grpSpPr>
        <p:pic>
          <p:nvPicPr>
            <p:cNvPr descr="image.png" id="210" name="Google Shape;210;p27"/>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211" name="Google Shape;211;p27"/>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212" name="Google Shape;212;p27"/>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Evaluation Criteria</a:t>
            </a:r>
            <a:endParaRPr/>
          </a:p>
        </p:txBody>
      </p:sp>
      <p:sp>
        <p:nvSpPr>
          <p:cNvPr id="213" name="Google Shape;213;p27"/>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349250" lvl="0" marL="349250" rtl="0" algn="l">
              <a:lnSpc>
                <a:spcPct val="90000"/>
              </a:lnSpc>
              <a:spcBef>
                <a:spcPts val="0"/>
              </a:spcBef>
              <a:spcAft>
                <a:spcPts val="0"/>
              </a:spcAft>
              <a:buSzPts val="1575"/>
              <a:buChar char="●"/>
            </a:pPr>
            <a:r>
              <a:rPr lang="en-US" sz="2100"/>
              <a:t>recall</a:t>
            </a:r>
            <a:endParaRPr/>
          </a:p>
          <a:p>
            <a:pPr indent="-336550" lvl="1" marL="685800" rtl="0" algn="l">
              <a:lnSpc>
                <a:spcPct val="90000"/>
              </a:lnSpc>
              <a:spcBef>
                <a:spcPts val="500"/>
              </a:spcBef>
              <a:spcAft>
                <a:spcPts val="0"/>
              </a:spcAft>
              <a:buClr>
                <a:srgbClr val="FF6666"/>
              </a:buClr>
              <a:buSzPts val="1425"/>
              <a:buChar char=""/>
            </a:pPr>
            <a:r>
              <a:rPr lang="en-US" sz="1900">
                <a:solidFill>
                  <a:srgbClr val="002D99"/>
                </a:solidFill>
              </a:rPr>
              <a:t>important I/O devices and their properties</a:t>
            </a:r>
            <a:endParaRPr/>
          </a:p>
          <a:p>
            <a:pPr indent="-349250" lvl="0" marL="349250" rtl="0" algn="l">
              <a:lnSpc>
                <a:spcPct val="90000"/>
              </a:lnSpc>
              <a:spcBef>
                <a:spcPts val="1900"/>
              </a:spcBef>
              <a:spcAft>
                <a:spcPts val="0"/>
              </a:spcAft>
              <a:buSzPts val="1575"/>
              <a:buChar char="●"/>
            </a:pPr>
            <a:r>
              <a:rPr lang="en-US" sz="2100"/>
              <a:t>recognition</a:t>
            </a:r>
            <a:endParaRPr/>
          </a:p>
          <a:p>
            <a:pPr indent="-336550" lvl="1" marL="685800" rtl="0" algn="l">
              <a:lnSpc>
                <a:spcPct val="90000"/>
              </a:lnSpc>
              <a:spcBef>
                <a:spcPts val="500"/>
              </a:spcBef>
              <a:spcAft>
                <a:spcPts val="0"/>
              </a:spcAft>
              <a:buClr>
                <a:srgbClr val="FF6666"/>
              </a:buClr>
              <a:buSzPts val="1425"/>
              <a:buChar char=""/>
            </a:pPr>
            <a:r>
              <a:rPr lang="en-US" sz="1900">
                <a:solidFill>
                  <a:srgbClr val="002D99"/>
                </a:solidFill>
              </a:rPr>
              <a:t>which of a list of I/O devices has certain properties</a:t>
            </a:r>
            <a:endParaRPr/>
          </a:p>
          <a:p>
            <a:pPr indent="-349250" lvl="0" marL="349250" rtl="0" algn="l">
              <a:lnSpc>
                <a:spcPct val="90000"/>
              </a:lnSpc>
              <a:spcBef>
                <a:spcPts val="1900"/>
              </a:spcBef>
              <a:spcAft>
                <a:spcPts val="0"/>
              </a:spcAft>
              <a:buSzPts val="1575"/>
              <a:buChar char="●"/>
            </a:pPr>
            <a:r>
              <a:rPr lang="en-US" sz="2100"/>
              <a:t>analysis</a:t>
            </a:r>
            <a:endParaRPr/>
          </a:p>
          <a:p>
            <a:pPr indent="-336550" lvl="1" marL="685800" rtl="0" algn="l">
              <a:lnSpc>
                <a:spcPct val="90000"/>
              </a:lnSpc>
              <a:spcBef>
                <a:spcPts val="500"/>
              </a:spcBef>
              <a:spcAft>
                <a:spcPts val="0"/>
              </a:spcAft>
              <a:buClr>
                <a:srgbClr val="FF6666"/>
              </a:buClr>
              <a:buSzPts val="1425"/>
              <a:buChar char=""/>
            </a:pPr>
            <a:r>
              <a:rPr lang="en-US" sz="1900">
                <a:solidFill>
                  <a:srgbClr val="002D99"/>
                </a:solidFill>
              </a:rPr>
              <a:t>according to given criteria, how well does a device perform a certain task</a:t>
            </a:r>
            <a:endParaRPr/>
          </a:p>
          <a:p>
            <a:pPr indent="-349250" lvl="0" marL="349250" rtl="0" algn="l">
              <a:lnSpc>
                <a:spcPct val="90000"/>
              </a:lnSpc>
              <a:spcBef>
                <a:spcPts val="1900"/>
              </a:spcBef>
              <a:spcAft>
                <a:spcPts val="0"/>
              </a:spcAft>
              <a:buSzPts val="1575"/>
              <a:buChar char="●"/>
            </a:pPr>
            <a:r>
              <a:rPr lang="en-US" sz="2100"/>
              <a:t>evaluation</a:t>
            </a:r>
            <a:endParaRPr/>
          </a:p>
          <a:p>
            <a:pPr indent="-336550" lvl="1" marL="685800" rtl="0" algn="l">
              <a:lnSpc>
                <a:spcPct val="90000"/>
              </a:lnSpc>
              <a:spcBef>
                <a:spcPts val="500"/>
              </a:spcBef>
              <a:spcAft>
                <a:spcPts val="0"/>
              </a:spcAft>
              <a:buClr>
                <a:srgbClr val="FF6666"/>
              </a:buClr>
              <a:buSzPts val="1425"/>
              <a:buChar char=""/>
            </a:pPr>
            <a:r>
              <a:rPr lang="en-US" sz="1900">
                <a:solidFill>
                  <a:srgbClr val="002D99"/>
                </a:solidFill>
              </a:rPr>
              <a:t>is a particular I/O device suitable for a certain task</a:t>
            </a:r>
            <a:endParaRPr/>
          </a:p>
          <a:p>
            <a:pPr indent="-336550" lvl="1" marL="685800" rtl="0" algn="l">
              <a:lnSpc>
                <a:spcPct val="90000"/>
              </a:lnSpc>
              <a:spcBef>
                <a:spcPts val="500"/>
              </a:spcBef>
              <a:spcAft>
                <a:spcPts val="0"/>
              </a:spcAft>
              <a:buClr>
                <a:srgbClr val="FF6666"/>
              </a:buClr>
              <a:buSzPts val="1425"/>
              <a:buChar char=""/>
            </a:pPr>
            <a:r>
              <a:rPr lang="en-US" sz="1900">
                <a:solidFill>
                  <a:srgbClr val="002D99"/>
                </a:solidFill>
              </a:rPr>
              <a:t>what is the performance of a device for a task</a:t>
            </a:r>
            <a:endParaRPr/>
          </a:p>
          <a:p>
            <a:pPr indent="-282575" lvl="2" marL="968375" rtl="0" algn="l">
              <a:lnSpc>
                <a:spcPct val="90000"/>
              </a:lnSpc>
              <a:spcBef>
                <a:spcPts val="500"/>
              </a:spcBef>
              <a:spcAft>
                <a:spcPts val="0"/>
              </a:spcAft>
              <a:buClr>
                <a:srgbClr val="FF8000"/>
              </a:buClr>
              <a:buSzPts val="1275"/>
              <a:buChar char=""/>
            </a:pPr>
            <a:r>
              <a:rPr lang="en-US" sz="1700">
                <a:solidFill>
                  <a:srgbClr val="003DCC"/>
                </a:solidFill>
              </a:rPr>
              <a:t>criteria to measure performance</a:t>
            </a:r>
            <a:endParaRPr/>
          </a:p>
        </p:txBody>
      </p:sp>
      <p:sp>
        <p:nvSpPr>
          <p:cNvPr id="214" name="Google Shape;214;p27"/>
          <p:cNvSpPr txBox="1"/>
          <p:nvPr>
            <p:ph idx="12" type="sldNum"/>
          </p:nvPr>
        </p:nvSpPr>
        <p:spPr>
          <a:xfrm rot="48710">
            <a:off x="8917603" y="6529315"/>
            <a:ext cx="1482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Tree>
  </p:cSld>
  <p:clrMapOvr>
    <a:masterClrMapping/>
  </p:clrMapOvr>
  <p:transition spd="med">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grpSp>
        <p:nvGrpSpPr>
          <p:cNvPr id="219" name="Google Shape;219;p28"/>
          <p:cNvGrpSpPr/>
          <p:nvPr/>
        </p:nvGrpSpPr>
        <p:grpSpPr>
          <a:xfrm>
            <a:off x="12700" y="6362700"/>
            <a:ext cx="1341439" cy="495300"/>
            <a:chOff x="0" y="0"/>
            <a:chExt cx="1341438" cy="495300"/>
          </a:xfrm>
        </p:grpSpPr>
        <p:pic>
          <p:nvPicPr>
            <p:cNvPr descr="image.png" id="220" name="Google Shape;220;p28"/>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221" name="Google Shape;221;p28"/>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222" name="Google Shape;222;p28"/>
          <p:cNvSpPr/>
          <p:nvPr/>
        </p:nvSpPr>
        <p:spPr>
          <a:xfrm>
            <a:off x="1327150" y="1295400"/>
            <a:ext cx="6500813" cy="3152775"/>
          </a:xfrm>
          <a:prstGeom prst="rect">
            <a:avLst/>
          </a:prstGeom>
          <a:noFill/>
          <a:ln cap="flat" cmpd="sng" w="9525">
            <a:solidFill>
              <a:srgbClr val="FFFFFF"/>
            </a:solidFill>
            <a:prstDash val="solid"/>
            <a:round/>
            <a:headEnd len="sm" w="sm" type="none"/>
            <a:tailEnd len="sm" w="sm" type="none"/>
          </a:ln>
          <a:effectLst>
            <a:outerShdw blurRad="63500" rotWithShape="0">
              <a:srgbClr val="000000">
                <a:alpha val="49803"/>
              </a:srgbClr>
            </a:outerShdw>
          </a:effectLst>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223" name="Google Shape;223;p28"/>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Devices vs. Controls</a:t>
            </a:r>
            <a:endParaRPr/>
          </a:p>
        </p:txBody>
      </p:sp>
      <p:sp>
        <p:nvSpPr>
          <p:cNvPr id="224" name="Google Shape;224;p28"/>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285750" lvl="0" marL="285750" rtl="0" algn="l">
              <a:lnSpc>
                <a:spcPct val="90000"/>
              </a:lnSpc>
              <a:spcBef>
                <a:spcPts val="0"/>
              </a:spcBef>
              <a:spcAft>
                <a:spcPts val="0"/>
              </a:spcAft>
              <a:buSzPts val="1350"/>
              <a:buChar char="●"/>
            </a:pPr>
            <a:r>
              <a:rPr b="1" lang="en-US" sz="1800">
                <a:solidFill>
                  <a:srgbClr val="002E7A"/>
                </a:solidFill>
                <a:latin typeface="Arial Rounded"/>
                <a:ea typeface="Arial Rounded"/>
                <a:cs typeface="Arial Rounded"/>
                <a:sym typeface="Arial Rounded"/>
              </a:rPr>
              <a:t>devices</a:t>
            </a:r>
            <a:endParaRPr/>
          </a:p>
          <a:p>
            <a:pPr indent="-269240" lvl="1" marL="618490" rtl="0" algn="l">
              <a:lnSpc>
                <a:spcPct val="90000"/>
              </a:lnSpc>
              <a:spcBef>
                <a:spcPts val="600"/>
              </a:spcBef>
              <a:spcAft>
                <a:spcPts val="0"/>
              </a:spcAft>
              <a:buSzPts val="1200"/>
              <a:buChar char=""/>
            </a:pPr>
            <a:r>
              <a:rPr lang="en-US" sz="1600">
                <a:solidFill>
                  <a:srgbClr val="0042AA"/>
                </a:solidFill>
                <a:latin typeface="Source Sans Pro"/>
                <a:ea typeface="Source Sans Pro"/>
                <a:cs typeface="Source Sans Pro"/>
                <a:sym typeface="Source Sans Pro"/>
              </a:rPr>
              <a:t>self-contained system elements connected to computers</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controls</a:t>
            </a:r>
            <a:endParaRPr/>
          </a:p>
          <a:p>
            <a:pPr indent="-269240" lvl="1" marL="618490" rtl="0" algn="l">
              <a:lnSpc>
                <a:spcPct val="90000"/>
              </a:lnSpc>
              <a:spcBef>
                <a:spcPts val="600"/>
              </a:spcBef>
              <a:spcAft>
                <a:spcPts val="0"/>
              </a:spcAft>
              <a:buSzPts val="1200"/>
              <a:buChar char=""/>
            </a:pPr>
            <a:r>
              <a:rPr lang="en-US" sz="1600">
                <a:solidFill>
                  <a:srgbClr val="0042AA"/>
                </a:solidFill>
                <a:latin typeface="Source Sans Pro"/>
                <a:ea typeface="Source Sans Pro"/>
                <a:cs typeface="Source Sans Pro"/>
                <a:sym typeface="Source Sans Pro"/>
              </a:rPr>
              <a:t>parts of a system that allow interaction with the user</a:t>
            </a:r>
            <a:endParaRPr/>
          </a:p>
          <a:p>
            <a:pPr indent="-269240" lvl="1" marL="618490" rtl="0" algn="l">
              <a:lnSpc>
                <a:spcPct val="90000"/>
              </a:lnSpc>
              <a:spcBef>
                <a:spcPts val="600"/>
              </a:spcBef>
              <a:spcAft>
                <a:spcPts val="0"/>
              </a:spcAft>
              <a:buSzPts val="1200"/>
              <a:buChar char=""/>
            </a:pPr>
            <a:r>
              <a:rPr lang="en-US" sz="1600">
                <a:solidFill>
                  <a:srgbClr val="0042AA"/>
                </a:solidFill>
                <a:latin typeface="Source Sans Pro"/>
                <a:ea typeface="Source Sans Pro"/>
                <a:cs typeface="Source Sans Pro"/>
                <a:sym typeface="Source Sans Pro"/>
              </a:rPr>
              <a:t>primarily used for inputs</a:t>
            </a:r>
            <a:endParaRPr/>
          </a:p>
          <a:p>
            <a:pPr indent="-193040" lvl="1" marL="618490" rtl="0" algn="l">
              <a:lnSpc>
                <a:spcPct val="90000"/>
              </a:lnSpc>
              <a:spcBef>
                <a:spcPts val="600"/>
              </a:spcBef>
              <a:spcAft>
                <a:spcPts val="0"/>
              </a:spcAft>
              <a:buSzPts val="1200"/>
              <a:buNone/>
            </a:pPr>
            <a:r>
              <a:t/>
            </a:r>
            <a:endParaRPr sz="1600">
              <a:solidFill>
                <a:srgbClr val="0042AA"/>
              </a:solidFill>
              <a:latin typeface="Source Sans Pro"/>
              <a:ea typeface="Source Sans Pro"/>
              <a:cs typeface="Source Sans Pro"/>
              <a:sym typeface="Source Sans Pro"/>
            </a:endParaRPr>
          </a:p>
          <a:p>
            <a:pPr indent="228600" lvl="1" marL="0" rtl="0" algn="l">
              <a:lnSpc>
                <a:spcPct val="90000"/>
              </a:lnSpc>
              <a:spcBef>
                <a:spcPts val="600"/>
              </a:spcBef>
              <a:spcAft>
                <a:spcPts val="0"/>
              </a:spcAft>
              <a:buClr>
                <a:srgbClr val="0042AA"/>
              </a:buClr>
              <a:buSzPts val="1600"/>
              <a:buNone/>
            </a:pPr>
            <a:r>
              <a:rPr lang="en-US" sz="1600">
                <a:solidFill>
                  <a:srgbClr val="0042AA"/>
                </a:solidFill>
                <a:latin typeface="Source Sans Pro"/>
                <a:ea typeface="Source Sans Pro"/>
                <a:cs typeface="Source Sans Pro"/>
                <a:sym typeface="Source Sans Pro"/>
              </a:rPr>
              <a:t>There isn’t always a clear distinction between the two terms.</a:t>
            </a:r>
            <a:endParaRPr/>
          </a:p>
        </p:txBody>
      </p:sp>
      <p:sp>
        <p:nvSpPr>
          <p:cNvPr id="225" name="Google Shape;225;p28"/>
          <p:cNvSpPr txBox="1"/>
          <p:nvPr>
            <p:ph idx="12" type="sldNum"/>
          </p:nvPr>
        </p:nvSpPr>
        <p:spPr>
          <a:xfrm rot="44740">
            <a:off x="8922531" y="6529230"/>
            <a:ext cx="138312"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Tree>
  </p:cSld>
  <p:clrMapOvr>
    <a:masterClrMapping/>
  </p:clrMapOvr>
  <p:transition spd="med">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Input and Output Devices</a:t>
            </a:r>
            <a:endParaRPr/>
          </a:p>
        </p:txBody>
      </p:sp>
      <p:sp>
        <p:nvSpPr>
          <p:cNvPr id="231" name="Google Shape;231;p29"/>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285750" lvl="0" marL="285750" rtl="0" algn="l">
              <a:lnSpc>
                <a:spcPct val="90000"/>
              </a:lnSpc>
              <a:spcBef>
                <a:spcPts val="0"/>
              </a:spcBef>
              <a:spcAft>
                <a:spcPts val="0"/>
              </a:spcAft>
              <a:buSzPts val="1350"/>
              <a:buChar char="●"/>
            </a:pPr>
            <a:r>
              <a:rPr b="1" lang="en-US" sz="1800">
                <a:solidFill>
                  <a:srgbClr val="002E7A"/>
                </a:solidFill>
                <a:latin typeface="Arial Rounded"/>
                <a:ea typeface="Arial Rounded"/>
                <a:cs typeface="Arial Rounded"/>
                <a:sym typeface="Arial Rounded"/>
              </a:rPr>
              <a:t>I/O devices are hardware  elements</a:t>
            </a:r>
            <a:endParaRPr/>
          </a:p>
          <a:p>
            <a:pPr indent="-269240" lvl="1" marL="618490" rtl="0" algn="l">
              <a:lnSpc>
                <a:spcPct val="90000"/>
              </a:lnSpc>
              <a:spcBef>
                <a:spcPts val="600"/>
              </a:spcBef>
              <a:spcAft>
                <a:spcPts val="0"/>
              </a:spcAft>
              <a:buSzPts val="1200"/>
              <a:buChar char=""/>
            </a:pPr>
            <a:r>
              <a:rPr lang="en-US" sz="1600">
                <a:solidFill>
                  <a:srgbClr val="0042AA"/>
                </a:solidFill>
                <a:latin typeface="Source Sans Pro"/>
                <a:ea typeface="Source Sans Pro"/>
                <a:cs typeface="Source Sans Pro"/>
                <a:sym typeface="Source Sans Pro"/>
              </a:rPr>
              <a:t>connection between the physical human effectors (hands, vocal cords) and sensors (eyes, ears), and the input and output channels of computers</a:t>
            </a:r>
            <a:endParaRPr/>
          </a:p>
          <a:p>
            <a:pPr indent="-269240" lvl="1" marL="618490" rtl="0" algn="l">
              <a:lnSpc>
                <a:spcPct val="90000"/>
              </a:lnSpc>
              <a:spcBef>
                <a:spcPts val="600"/>
              </a:spcBef>
              <a:spcAft>
                <a:spcPts val="0"/>
              </a:spcAft>
              <a:buSzPts val="1200"/>
              <a:buChar char=""/>
            </a:pPr>
            <a:r>
              <a:rPr lang="en-US" sz="1600">
                <a:solidFill>
                  <a:srgbClr val="0042AA"/>
                </a:solidFill>
                <a:latin typeface="Source Sans Pro"/>
                <a:ea typeface="Source Sans Pro"/>
                <a:cs typeface="Source Sans Pro"/>
                <a:sym typeface="Source Sans Pro"/>
              </a:rPr>
              <a:t>also enable communication between users and software</a:t>
            </a:r>
            <a:endParaRPr/>
          </a:p>
          <a:p>
            <a:pPr indent="-269240" lvl="1" marL="618490" rtl="0" algn="l">
              <a:lnSpc>
                <a:spcPct val="90000"/>
              </a:lnSpc>
              <a:spcBef>
                <a:spcPts val="600"/>
              </a:spcBef>
              <a:spcAft>
                <a:spcPts val="0"/>
              </a:spcAft>
              <a:buSzPts val="1200"/>
              <a:buChar char=""/>
            </a:pPr>
            <a:r>
              <a:rPr lang="en-US" sz="1600">
                <a:solidFill>
                  <a:srgbClr val="0042AA"/>
                </a:solidFill>
                <a:latin typeface="Source Sans Pro"/>
                <a:ea typeface="Source Sans Pro"/>
                <a:cs typeface="Source Sans Pro"/>
                <a:sym typeface="Source Sans Pro"/>
              </a:rPr>
              <a:t>usually their properties and behavior can be adapted through software</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task demands and user preferences affect the choice of input and output devices to use</a:t>
            </a:r>
            <a:endParaRPr/>
          </a:p>
          <a:p>
            <a:pPr indent="-269240" lvl="1" marL="618490" rtl="0" algn="l">
              <a:lnSpc>
                <a:spcPct val="90000"/>
              </a:lnSpc>
              <a:spcBef>
                <a:spcPts val="600"/>
              </a:spcBef>
              <a:spcAft>
                <a:spcPts val="0"/>
              </a:spcAft>
              <a:buSzPts val="1200"/>
              <a:buChar char=""/>
            </a:pPr>
            <a:r>
              <a:rPr lang="en-US" sz="1600">
                <a:solidFill>
                  <a:srgbClr val="0042AA"/>
                </a:solidFill>
                <a:latin typeface="Source Sans Pro"/>
                <a:ea typeface="Source Sans Pro"/>
                <a:cs typeface="Source Sans Pro"/>
                <a:sym typeface="Source Sans Pro"/>
              </a:rPr>
              <a:t>e.g. the need for hands-free or silent operation</a:t>
            </a:r>
            <a:endParaRPr/>
          </a:p>
          <a:p>
            <a:pPr indent="-269240" lvl="1" marL="618490" rtl="0" algn="l">
              <a:lnSpc>
                <a:spcPct val="90000"/>
              </a:lnSpc>
              <a:spcBef>
                <a:spcPts val="600"/>
              </a:spcBef>
              <a:spcAft>
                <a:spcPts val="0"/>
              </a:spcAft>
              <a:buSzPts val="1200"/>
              <a:buChar char=""/>
            </a:pPr>
            <a:r>
              <a:rPr lang="en-US" sz="1600">
                <a:solidFill>
                  <a:srgbClr val="0042AA"/>
                </a:solidFill>
                <a:latin typeface="Source Sans Pro"/>
                <a:ea typeface="Source Sans Pro"/>
                <a:cs typeface="Source Sans Pro"/>
                <a:sym typeface="Source Sans Pro"/>
              </a:rPr>
              <a:t>special devices or setups for users with disabilities</a:t>
            </a:r>
            <a:endParaRPr/>
          </a:p>
        </p:txBody>
      </p:sp>
      <p:sp>
        <p:nvSpPr>
          <p:cNvPr id="232" name="Google Shape;232;p29"/>
          <p:cNvSpPr txBox="1"/>
          <p:nvPr>
            <p:ph idx="12" type="sldNum"/>
          </p:nvPr>
        </p:nvSpPr>
        <p:spPr>
          <a:xfrm rot="44740">
            <a:off x="8922531" y="6529230"/>
            <a:ext cx="138312"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
        <p:nvSpPr>
          <p:cNvPr id="233" name="Google Shape;233;p29"/>
          <p:cNvSpPr txBox="1"/>
          <p:nvPr/>
        </p:nvSpPr>
        <p:spPr>
          <a:xfrm>
            <a:off x="3643312" y="6413499"/>
            <a:ext cx="715567" cy="279401"/>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1200"/>
              <a:buFont typeface="Helvetica Neue"/>
              <a:buNone/>
            </a:pPr>
            <a:r>
              <a:rPr b="0" i="0" lang="en-US" sz="1200" u="none" cap="none" strike="noStrike">
                <a:solidFill>
                  <a:srgbClr val="000000"/>
                </a:solidFill>
                <a:latin typeface="Helvetica Neue"/>
                <a:ea typeface="Helvetica Neue"/>
                <a:cs typeface="Helvetica Neue"/>
                <a:sym typeface="Helvetica Neue"/>
              </a:rPr>
              <a:t>[Mustillo]</a:t>
            </a:r>
            <a:endParaRPr/>
          </a:p>
        </p:txBody>
      </p:sp>
    </p:spTree>
  </p:cSld>
  <p:clrMapOvr>
    <a:masterClrMapping/>
  </p:clrMapOvr>
  <p:transition spd="med">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grpSp>
        <p:nvGrpSpPr>
          <p:cNvPr id="238" name="Google Shape;238;p30"/>
          <p:cNvGrpSpPr/>
          <p:nvPr/>
        </p:nvGrpSpPr>
        <p:grpSpPr>
          <a:xfrm>
            <a:off x="12700" y="6362700"/>
            <a:ext cx="1341439" cy="495300"/>
            <a:chOff x="0" y="0"/>
            <a:chExt cx="1341438" cy="495300"/>
          </a:xfrm>
        </p:grpSpPr>
        <p:pic>
          <p:nvPicPr>
            <p:cNvPr descr="image.png" id="239" name="Google Shape;239;p30"/>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240" name="Google Shape;240;p30"/>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241" name="Google Shape;241;p30"/>
          <p:cNvSpPr txBox="1"/>
          <p:nvPr/>
        </p:nvSpPr>
        <p:spPr>
          <a:xfrm>
            <a:off x="3068637" y="6553200"/>
            <a:ext cx="2984501" cy="241300"/>
          </a:xfrm>
          <a:prstGeom prst="rect">
            <a:avLst/>
          </a:prstGeom>
          <a:noFill/>
          <a:ln>
            <a:noFill/>
          </a:ln>
        </p:spPr>
        <p:txBody>
          <a:bodyPr anchorCtr="0" anchor="ctr" bIns="38100" lIns="38100" spcFirstLastPara="1" rIns="38100" wrap="square" tIns="38100">
            <a:spAutoFit/>
          </a:bodyPr>
          <a:lstStyle/>
          <a:p>
            <a:pPr indent="0" lvl="0" marL="0" marR="0" rtl="0" algn="l">
              <a:lnSpc>
                <a:spcPct val="100000"/>
              </a:lnSpc>
              <a:spcBef>
                <a:spcPts val="0"/>
              </a:spcBef>
              <a:spcAft>
                <a:spcPts val="0"/>
              </a:spcAft>
              <a:buClr>
                <a:srgbClr val="6EB7D7"/>
              </a:buClr>
              <a:buSzPts val="1100"/>
              <a:buFont typeface="Source Sans Pro"/>
              <a:buNone/>
            </a:pPr>
            <a:r>
              <a:rPr b="0" i="0" lang="en-US" sz="1100" u="none" cap="none" strike="noStrike">
                <a:solidFill>
                  <a:srgbClr val="6EB7D7"/>
                </a:solidFill>
                <a:latin typeface="Source Sans Pro"/>
                <a:ea typeface="Source Sans Pro"/>
                <a:cs typeface="Source Sans Pro"/>
                <a:sym typeface="Source Sans Pro"/>
              </a:rPr>
              <a:t>© Franz J. Kurfess</a:t>
            </a:r>
            <a:endParaRPr/>
          </a:p>
        </p:txBody>
      </p:sp>
      <p:sp>
        <p:nvSpPr>
          <p:cNvPr id="242" name="Google Shape;242;p30"/>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Controls</a:t>
            </a:r>
            <a:endParaRPr/>
          </a:p>
        </p:txBody>
      </p:sp>
      <p:sp>
        <p:nvSpPr>
          <p:cNvPr id="243" name="Google Shape;243;p30"/>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285750" lvl="0" marL="285750" rtl="0" algn="l">
              <a:lnSpc>
                <a:spcPct val="90000"/>
              </a:lnSpc>
              <a:spcBef>
                <a:spcPts val="0"/>
              </a:spcBef>
              <a:spcAft>
                <a:spcPts val="0"/>
              </a:spcAft>
              <a:buSzPts val="1350"/>
              <a:buChar char="●"/>
            </a:pPr>
            <a:r>
              <a:rPr b="1" lang="en-US" sz="1800">
                <a:solidFill>
                  <a:srgbClr val="002E7A"/>
                </a:solidFill>
                <a:latin typeface="Arial Rounded"/>
                <a:ea typeface="Arial Rounded"/>
                <a:cs typeface="Arial Rounded"/>
                <a:sym typeface="Arial Rounded"/>
              </a:rPr>
              <a:t>usually software  elements shown on the display</a:t>
            </a:r>
            <a:endParaRPr/>
          </a:p>
          <a:p>
            <a:pPr indent="-269240" lvl="1" marL="618490" rtl="0" algn="l">
              <a:lnSpc>
                <a:spcPct val="90000"/>
              </a:lnSpc>
              <a:spcBef>
                <a:spcPts val="600"/>
              </a:spcBef>
              <a:spcAft>
                <a:spcPts val="0"/>
              </a:spcAft>
              <a:buSzPts val="1200"/>
              <a:buChar char=""/>
            </a:pPr>
            <a:r>
              <a:rPr lang="en-US" sz="1600">
                <a:solidFill>
                  <a:srgbClr val="0042AA"/>
                </a:solidFill>
                <a:latin typeface="Source Sans Pro"/>
                <a:ea typeface="Source Sans Pro"/>
                <a:cs typeface="Source Sans Pro"/>
                <a:sym typeface="Source Sans Pro"/>
              </a:rPr>
              <a:t>used to set preferences and make choices</a:t>
            </a:r>
            <a:endParaRPr/>
          </a:p>
          <a:p>
            <a:pPr indent="-269240" lvl="1" marL="618490" rtl="0" algn="l">
              <a:lnSpc>
                <a:spcPct val="90000"/>
              </a:lnSpc>
              <a:spcBef>
                <a:spcPts val="600"/>
              </a:spcBef>
              <a:spcAft>
                <a:spcPts val="0"/>
              </a:spcAft>
              <a:buSzPts val="1200"/>
              <a:buChar char=""/>
            </a:pPr>
            <a:r>
              <a:rPr lang="en-US" sz="1600">
                <a:solidFill>
                  <a:srgbClr val="0042AA"/>
                </a:solidFill>
                <a:latin typeface="Source Sans Pro"/>
                <a:ea typeface="Source Sans Pro"/>
                <a:cs typeface="Source Sans Pro"/>
                <a:sym typeface="Source Sans Pro"/>
              </a:rPr>
              <a:t>some familiar controls:</a:t>
            </a:r>
            <a:endParaRPr/>
          </a:p>
          <a:p>
            <a:pPr indent="-219780" lvl="2" marL="905580" rtl="0" algn="l">
              <a:lnSpc>
                <a:spcPct val="90000"/>
              </a:lnSpc>
              <a:spcBef>
                <a:spcPts val="600"/>
              </a:spcBef>
              <a:spcAft>
                <a:spcPts val="0"/>
              </a:spcAft>
              <a:buSzPts val="1050"/>
              <a:buChar char=""/>
            </a:pPr>
            <a:r>
              <a:rPr lang="en-US" sz="1400">
                <a:solidFill>
                  <a:srgbClr val="0056D6"/>
                </a:solidFill>
                <a:latin typeface="Source Sans Pro"/>
                <a:ea typeface="Source Sans Pro"/>
                <a:cs typeface="Source Sans Pro"/>
                <a:sym typeface="Source Sans Pro"/>
              </a:rPr>
              <a:t>menus</a:t>
            </a:r>
            <a:endParaRPr/>
          </a:p>
          <a:p>
            <a:pPr indent="-219780" lvl="2" marL="905580" rtl="0" algn="l">
              <a:lnSpc>
                <a:spcPct val="90000"/>
              </a:lnSpc>
              <a:spcBef>
                <a:spcPts val="600"/>
              </a:spcBef>
              <a:spcAft>
                <a:spcPts val="0"/>
              </a:spcAft>
              <a:buSzPts val="1050"/>
              <a:buChar char=""/>
            </a:pPr>
            <a:r>
              <a:rPr lang="en-US" sz="1400">
                <a:solidFill>
                  <a:srgbClr val="0056D6"/>
                </a:solidFill>
                <a:latin typeface="Source Sans Pro"/>
                <a:ea typeface="Source Sans Pro"/>
                <a:cs typeface="Source Sans Pro"/>
                <a:sym typeface="Source Sans Pro"/>
              </a:rPr>
              <a:t>radio buttons, check buttons, toggles, sliders</a:t>
            </a:r>
            <a:endParaRPr/>
          </a:p>
          <a:p>
            <a:pPr indent="-269240" lvl="1" marL="618490" rtl="0" algn="l">
              <a:lnSpc>
                <a:spcPct val="90000"/>
              </a:lnSpc>
              <a:spcBef>
                <a:spcPts val="600"/>
              </a:spcBef>
              <a:spcAft>
                <a:spcPts val="0"/>
              </a:spcAft>
              <a:buSzPts val="1200"/>
              <a:buChar char=""/>
            </a:pPr>
            <a:r>
              <a:rPr lang="en-US" sz="1600">
                <a:solidFill>
                  <a:srgbClr val="0042AA"/>
                </a:solidFill>
                <a:latin typeface="Source Sans Pro"/>
                <a:ea typeface="Source Sans Pro"/>
                <a:cs typeface="Source Sans Pro"/>
                <a:sym typeface="Source Sans Pro"/>
              </a:rPr>
              <a:t>some hardware controls:</a:t>
            </a:r>
            <a:endParaRPr/>
          </a:p>
          <a:p>
            <a:pPr indent="-219780" lvl="2" marL="905580" rtl="0" algn="l">
              <a:lnSpc>
                <a:spcPct val="90000"/>
              </a:lnSpc>
              <a:spcBef>
                <a:spcPts val="600"/>
              </a:spcBef>
              <a:spcAft>
                <a:spcPts val="0"/>
              </a:spcAft>
              <a:buSzPts val="1050"/>
              <a:buChar char=""/>
            </a:pPr>
            <a:r>
              <a:rPr lang="en-US" sz="1400">
                <a:solidFill>
                  <a:srgbClr val="0056D6"/>
                </a:solidFill>
                <a:latin typeface="Source Sans Pro"/>
                <a:ea typeface="Source Sans Pro"/>
                <a:cs typeface="Source Sans Pro"/>
                <a:sym typeface="Source Sans Pro"/>
              </a:rPr>
              <a:t>contrast, brightness, etc. on screens</a:t>
            </a:r>
            <a:endParaRPr/>
          </a:p>
          <a:p>
            <a:pPr indent="-219780" lvl="2" marL="905580" rtl="0" algn="l">
              <a:lnSpc>
                <a:spcPct val="90000"/>
              </a:lnSpc>
              <a:spcBef>
                <a:spcPts val="600"/>
              </a:spcBef>
              <a:spcAft>
                <a:spcPts val="0"/>
              </a:spcAft>
              <a:buSzPts val="1050"/>
              <a:buChar char=""/>
            </a:pPr>
            <a:r>
              <a:rPr lang="en-US" sz="1400">
                <a:solidFill>
                  <a:srgbClr val="0056D6"/>
                </a:solidFill>
                <a:latin typeface="Source Sans Pro"/>
                <a:ea typeface="Source Sans Pro"/>
                <a:cs typeface="Source Sans Pro"/>
                <a:sym typeface="Source Sans Pro"/>
              </a:rPr>
              <a:t>volume on speakers</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some controls are used for both input and output</a:t>
            </a:r>
            <a:endParaRPr/>
          </a:p>
          <a:p>
            <a:pPr indent="-269240" lvl="1" marL="618490" rtl="0" algn="l">
              <a:lnSpc>
                <a:spcPct val="90000"/>
              </a:lnSpc>
              <a:spcBef>
                <a:spcPts val="600"/>
              </a:spcBef>
              <a:spcAft>
                <a:spcPts val="0"/>
              </a:spcAft>
              <a:buSzPts val="1200"/>
              <a:buChar char=""/>
            </a:pPr>
            <a:r>
              <a:rPr lang="en-US" sz="1600">
                <a:solidFill>
                  <a:srgbClr val="0042AA"/>
                </a:solidFill>
                <a:latin typeface="Source Sans Pro"/>
                <a:ea typeface="Source Sans Pro"/>
                <a:cs typeface="Source Sans Pro"/>
                <a:sym typeface="Source Sans Pro"/>
              </a:rPr>
              <a:t>show users choices or current setting</a:t>
            </a:r>
            <a:endParaRPr/>
          </a:p>
          <a:p>
            <a:pPr indent="-219780" lvl="2" marL="905580" rtl="0" algn="l">
              <a:lnSpc>
                <a:spcPct val="90000"/>
              </a:lnSpc>
              <a:spcBef>
                <a:spcPts val="600"/>
              </a:spcBef>
              <a:spcAft>
                <a:spcPts val="0"/>
              </a:spcAft>
              <a:buSzPts val="1050"/>
              <a:buChar char=""/>
            </a:pPr>
            <a:r>
              <a:rPr lang="en-US" sz="1400">
                <a:solidFill>
                  <a:srgbClr val="0056D6"/>
                </a:solidFill>
                <a:latin typeface="Source Sans Pro"/>
                <a:ea typeface="Source Sans Pro"/>
                <a:cs typeface="Source Sans Pro"/>
                <a:sym typeface="Source Sans Pro"/>
              </a:rPr>
              <a:t>volume knobs with markers for the current setting</a:t>
            </a:r>
            <a:endParaRPr/>
          </a:p>
          <a:p>
            <a:pPr indent="-269240" lvl="1" marL="618490" rtl="0" algn="l">
              <a:lnSpc>
                <a:spcPct val="90000"/>
              </a:lnSpc>
              <a:spcBef>
                <a:spcPts val="600"/>
              </a:spcBef>
              <a:spcAft>
                <a:spcPts val="0"/>
              </a:spcAft>
              <a:buSzPts val="1200"/>
              <a:buChar char=""/>
            </a:pPr>
            <a:r>
              <a:rPr lang="en-US" sz="1600">
                <a:solidFill>
                  <a:srgbClr val="0042AA"/>
                </a:solidFill>
                <a:latin typeface="Source Sans Pro"/>
                <a:ea typeface="Source Sans Pro"/>
                <a:cs typeface="Source Sans Pro"/>
                <a:sym typeface="Source Sans Pro"/>
              </a:rPr>
              <a:t>allow users to operate the control</a:t>
            </a:r>
            <a:endParaRPr/>
          </a:p>
          <a:p>
            <a:pPr indent="-219780" lvl="2" marL="905580" rtl="0" algn="l">
              <a:lnSpc>
                <a:spcPct val="90000"/>
              </a:lnSpc>
              <a:spcBef>
                <a:spcPts val="600"/>
              </a:spcBef>
              <a:spcAft>
                <a:spcPts val="0"/>
              </a:spcAft>
              <a:buSzPts val="1050"/>
              <a:buChar char=""/>
            </a:pPr>
            <a:r>
              <a:rPr lang="en-US" sz="1400">
                <a:solidFill>
                  <a:srgbClr val="0056D6"/>
                </a:solidFill>
                <a:latin typeface="Source Sans Pro"/>
                <a:ea typeface="Source Sans Pro"/>
                <a:cs typeface="Source Sans Pro"/>
                <a:sym typeface="Source Sans Pro"/>
              </a:rPr>
              <a:t>example: printer control</a:t>
            </a:r>
            <a:endParaRPr/>
          </a:p>
        </p:txBody>
      </p:sp>
      <p:sp>
        <p:nvSpPr>
          <p:cNvPr id="244" name="Google Shape;244;p30"/>
          <p:cNvSpPr txBox="1"/>
          <p:nvPr>
            <p:ph idx="12" type="sldNum"/>
          </p:nvPr>
        </p:nvSpPr>
        <p:spPr>
          <a:xfrm rot="44740">
            <a:off x="8922531" y="6529230"/>
            <a:ext cx="138312"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
        <p:nvSpPr>
          <p:cNvPr id="245" name="Google Shape;245;p30"/>
          <p:cNvSpPr txBox="1"/>
          <p:nvPr/>
        </p:nvSpPr>
        <p:spPr>
          <a:xfrm>
            <a:off x="3643312" y="6432550"/>
            <a:ext cx="814388" cy="2413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[Mustillo]</a:t>
            </a:r>
            <a:endParaRPr/>
          </a:p>
        </p:txBody>
      </p:sp>
    </p:spTree>
  </p:cSld>
  <p:clrMapOvr>
    <a:masterClrMapping/>
  </p:clrMapOvr>
  <p:transition spd="med">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1"/>
          <p:cNvSpPr txBox="1"/>
          <p:nvPr>
            <p:ph type="title"/>
          </p:nvPr>
        </p:nvSpPr>
        <p:spPr>
          <a:xfrm>
            <a:off x="1322920" y="-1"/>
            <a:ext cx="6498160" cy="3248867"/>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368FAF"/>
              </a:buClr>
              <a:buSzPts val="4000"/>
              <a:buFont typeface="Helvetica Neue"/>
              <a:buNone/>
            </a:pPr>
            <a:r>
              <a:rPr lang="en-US" sz="4000">
                <a:solidFill>
                  <a:srgbClr val="368FAF"/>
                </a:solidFill>
                <a:latin typeface="Helvetica Neue"/>
                <a:ea typeface="Helvetica Neue"/>
                <a:cs typeface="Helvetica Neue"/>
                <a:sym typeface="Helvetica Neue"/>
              </a:rPr>
              <a:t>Input-Output Devices</a:t>
            </a:r>
            <a:endParaRPr/>
          </a:p>
        </p:txBody>
      </p:sp>
      <p:sp>
        <p:nvSpPr>
          <p:cNvPr id="251" name="Google Shape;251;p31"/>
          <p:cNvSpPr txBox="1"/>
          <p:nvPr>
            <p:ph idx="1" type="body"/>
          </p:nvPr>
        </p:nvSpPr>
        <p:spPr>
          <a:xfrm>
            <a:off x="1293279" y="3505200"/>
            <a:ext cx="6502401" cy="2349500"/>
          </a:xfrm>
          <a:prstGeom prst="rect">
            <a:avLst/>
          </a:prstGeom>
          <a:noFill/>
          <a:ln>
            <a:noFill/>
          </a:ln>
        </p:spPr>
        <p:txBody>
          <a:bodyPr anchorCtr="0" anchor="t" bIns="38100" lIns="38100" spcFirstLastPara="1" rIns="38100" wrap="square" tIns="38100">
            <a:normAutofit/>
          </a:bodyPr>
          <a:lstStyle/>
          <a:p>
            <a:pPr indent="0" lvl="0" marL="0" rtl="0" algn="ctr">
              <a:lnSpc>
                <a:spcPct val="100000"/>
              </a:lnSpc>
              <a:spcBef>
                <a:spcPts val="0"/>
              </a:spcBef>
              <a:spcAft>
                <a:spcPts val="0"/>
              </a:spcAft>
              <a:buSzPts val="1800"/>
              <a:buFont typeface="Arial Rounded"/>
              <a:buNone/>
            </a:pPr>
            <a:r>
              <a:rPr b="1" lang="en-US" sz="1800">
                <a:solidFill>
                  <a:srgbClr val="1A0A53"/>
                </a:solidFill>
                <a:latin typeface="Arial Rounded"/>
                <a:ea typeface="Arial Rounded"/>
                <a:cs typeface="Arial Rounded"/>
                <a:sym typeface="Arial Rounded"/>
              </a:rPr>
              <a:t>Characteristics Input Devices</a:t>
            </a:r>
            <a:endParaRPr/>
          </a:p>
          <a:p>
            <a:pPr indent="0" lvl="0" marL="0" rtl="0" algn="ctr">
              <a:lnSpc>
                <a:spcPct val="100000"/>
              </a:lnSpc>
              <a:spcBef>
                <a:spcPts val="300"/>
              </a:spcBef>
              <a:spcAft>
                <a:spcPts val="0"/>
              </a:spcAft>
              <a:buSzPts val="1800"/>
              <a:buFont typeface="Arial Rounded"/>
              <a:buNone/>
            </a:pPr>
            <a:r>
              <a:rPr b="1" lang="en-US" sz="1800">
                <a:solidFill>
                  <a:srgbClr val="1A0A53"/>
                </a:solidFill>
                <a:latin typeface="Arial Rounded"/>
                <a:ea typeface="Arial Rounded"/>
                <a:cs typeface="Arial Rounded"/>
                <a:sym typeface="Arial Rounded"/>
              </a:rPr>
              <a:t>Characteristics Output Devices</a:t>
            </a:r>
            <a:endParaRPr/>
          </a:p>
        </p:txBody>
      </p:sp>
      <p:sp>
        <p:nvSpPr>
          <p:cNvPr id="252" name="Google Shape;252;p31"/>
          <p:cNvSpPr txBox="1"/>
          <p:nvPr>
            <p:ph idx="12" type="sldNum"/>
          </p:nvPr>
        </p:nvSpPr>
        <p:spPr>
          <a:xfrm rot="-77457">
            <a:off x="8879489" y="6529269"/>
            <a:ext cx="213054" cy="184848"/>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lnSpc>
                <a:spcPct val="100000"/>
              </a:lnSpc>
              <a:spcBef>
                <a:spcPts val="0"/>
              </a:spcBef>
              <a:spcAft>
                <a:spcPts val="0"/>
              </a:spcAft>
              <a:buClr>
                <a:srgbClr val="0048AA"/>
              </a:buClr>
              <a:buSzPts val="700"/>
              <a:buFont typeface="Arial"/>
              <a:buNone/>
            </a:pPr>
            <a:fld id="{00000000-1234-1234-1234-123412341234}" type="slidenum">
              <a:rPr b="1" lang="en-US" sz="700">
                <a:solidFill>
                  <a:srgbClr val="0048AA"/>
                </a:solidFill>
                <a:latin typeface="Arial"/>
                <a:ea typeface="Arial"/>
                <a:cs typeface="Arial"/>
                <a:sym typeface="Arial"/>
              </a:rPr>
              <a:t>‹#›</a:t>
            </a:fld>
            <a:endParaRPr/>
          </a:p>
        </p:txBody>
      </p:sp>
    </p:spTree>
  </p:cSld>
  <p:clrMapOvr>
    <a:masterClrMapping/>
  </p:clrMapOvr>
  <p:transition spd="med">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2"/>
          <p:cNvSpPr txBox="1"/>
          <p:nvPr>
            <p:ph type="title"/>
          </p:nvPr>
        </p:nvSpPr>
        <p:spPr>
          <a:xfrm>
            <a:off x="311700" y="593367"/>
            <a:ext cx="8520600" cy="763500"/>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Properties of Input Devices</a:t>
            </a:r>
            <a:endParaRPr/>
          </a:p>
        </p:txBody>
      </p:sp>
      <p:sp>
        <p:nvSpPr>
          <p:cNvPr id="258" name="Google Shape;258;p32"/>
          <p:cNvSpPr txBox="1"/>
          <p:nvPr>
            <p:ph idx="1" type="body"/>
          </p:nvPr>
        </p:nvSpPr>
        <p:spPr>
          <a:xfrm>
            <a:off x="311700" y="1536633"/>
            <a:ext cx="3999900" cy="4555200"/>
          </a:xfrm>
          <a:prstGeom prst="rect">
            <a:avLst/>
          </a:prstGeom>
          <a:noFill/>
          <a:ln>
            <a:noFill/>
          </a:ln>
        </p:spPr>
        <p:txBody>
          <a:bodyPr anchorCtr="0" anchor="t" bIns="38100" lIns="38100" spcFirstLastPara="1" rIns="38100" wrap="square" tIns="38100">
            <a:normAutofit/>
          </a:bodyPr>
          <a:lstStyle/>
          <a:p>
            <a:pPr indent="-285750" lvl="0" marL="285750" rtl="0" algn="l">
              <a:lnSpc>
                <a:spcPct val="90000"/>
              </a:lnSpc>
              <a:spcBef>
                <a:spcPts val="0"/>
              </a:spcBef>
              <a:spcAft>
                <a:spcPts val="0"/>
              </a:spcAft>
              <a:buSzPts val="1350"/>
              <a:buChar char="●"/>
            </a:pPr>
            <a:r>
              <a:rPr b="1" lang="en-US" sz="1800">
                <a:solidFill>
                  <a:srgbClr val="002E7A"/>
                </a:solidFill>
                <a:latin typeface="Arial Rounded"/>
                <a:ea typeface="Arial Rounded"/>
                <a:cs typeface="Arial Rounded"/>
                <a:sym typeface="Arial Rounded"/>
              </a:rPr>
              <a:t>Sampling rate </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Resolution </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Latency </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Noise </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Position mode </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Gain </a:t>
            </a:r>
            <a:endParaRPr/>
          </a:p>
        </p:txBody>
      </p:sp>
      <p:sp>
        <p:nvSpPr>
          <p:cNvPr id="259" name="Google Shape;259;p32"/>
          <p:cNvSpPr txBox="1"/>
          <p:nvPr>
            <p:ph idx="12" type="sldNum"/>
          </p:nvPr>
        </p:nvSpPr>
        <p:spPr>
          <a:xfrm>
            <a:off x="8472458" y="6217622"/>
            <a:ext cx="548700" cy="231000"/>
          </a:xfrm>
          <a:prstGeom prst="rect">
            <a:avLst/>
          </a:prstGeom>
          <a:solidFill>
            <a:srgbClr val="FFFB00"/>
          </a:solidFill>
          <a:ln>
            <a:noFill/>
          </a:ln>
        </p:spPr>
        <p:txBody>
          <a:bodyPr anchorCtr="0" anchor="t" bIns="38100" lIns="38100" spcFirstLastPara="1" rIns="38100" wrap="square" tIns="38100">
            <a:spAutoFit/>
          </a:bodyPr>
          <a:lstStyle/>
          <a:p>
            <a:pPr indent="0" lvl="0" marL="0" rtl="0" algn="r">
              <a:spcBef>
                <a:spcPts val="0"/>
              </a:spcBef>
              <a:spcAft>
                <a:spcPts val="0"/>
              </a:spcAft>
              <a:buNone/>
            </a:pPr>
            <a:fld id="{00000000-1234-1234-1234-123412341234}" type="slidenum">
              <a:rPr b="0" lang="en-US" sz="1000">
                <a:solidFill>
                  <a:schemeClr val="dk2"/>
                </a:solidFill>
              </a:rPr>
              <a:t>‹#›</a:t>
            </a:fld>
            <a:endParaRPr b="0" sz="1000">
              <a:solidFill>
                <a:schemeClr val="dk2"/>
              </a:solidFill>
            </a:endParaRPr>
          </a:p>
        </p:txBody>
      </p:sp>
      <p:sp>
        <p:nvSpPr>
          <p:cNvPr id="260" name="Google Shape;260;p32"/>
          <p:cNvSpPr txBox="1"/>
          <p:nvPr/>
        </p:nvSpPr>
        <p:spPr>
          <a:xfrm>
            <a:off x="1213126" y="5421161"/>
            <a:ext cx="6487728" cy="538836"/>
          </a:xfrm>
          <a:prstGeom prst="rect">
            <a:avLst/>
          </a:prstGeom>
          <a:noFill/>
          <a:ln>
            <a:noFill/>
          </a:ln>
        </p:spPr>
        <p:txBody>
          <a:bodyPr anchorCtr="0" anchor="ctr" bIns="50800" lIns="50800" spcFirstLastPara="1" rIns="50800" wrap="square" tIns="50800">
            <a:spAutoFit/>
          </a:bodyPr>
          <a:lstStyle/>
          <a:p>
            <a:pPr indent="0" lvl="0" marL="40640" marR="40640" rtl="0" algn="l">
              <a:lnSpc>
                <a:spcPct val="94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Schedlbauer, M. J. (2007). A Survey of Manual Input Devices. Technical report, University of Massachusetts.</a:t>
            </a:r>
            <a:endParaRPr/>
          </a:p>
        </p:txBody>
      </p:sp>
      <p:sp>
        <p:nvSpPr>
          <p:cNvPr id="261" name="Google Shape;261;p32"/>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62" name="Google Shape;262;p32"/>
          <p:cNvSpPr txBox="1"/>
          <p:nvPr>
            <p:ph idx="1" type="body"/>
          </p:nvPr>
        </p:nvSpPr>
        <p:spPr>
          <a:xfrm>
            <a:off x="4832400" y="1509658"/>
            <a:ext cx="3999900" cy="4555200"/>
          </a:xfrm>
          <a:prstGeom prst="rect">
            <a:avLst/>
          </a:prstGeom>
          <a:noFill/>
          <a:ln>
            <a:noFill/>
          </a:ln>
        </p:spPr>
        <p:txBody>
          <a:bodyPr anchorCtr="0" anchor="t" bIns="38100" lIns="38100" spcFirstLastPara="1" rIns="38100" wrap="square" tIns="38100">
            <a:normAutofit/>
          </a:bodyPr>
          <a:lstStyle/>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Degrees of freedom </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Direct vs. indirect </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Footprint</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Device acquisition time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3"/>
          <p:cNvSpPr txBox="1"/>
          <p:nvPr>
            <p:ph type="title"/>
          </p:nvPr>
        </p:nvSpPr>
        <p:spPr>
          <a:xfrm>
            <a:off x="549274" y="-1"/>
            <a:ext cx="8042400" cy="1552200"/>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t/>
            </a:r>
            <a:endParaRPr sz="4000">
              <a:solidFill>
                <a:srgbClr val="29708A"/>
              </a:solidFill>
              <a:latin typeface="Helvetica Neue"/>
              <a:ea typeface="Helvetica Neue"/>
              <a:cs typeface="Helvetica Neue"/>
              <a:sym typeface="Helvetica Neue"/>
            </a:endParaRPr>
          </a:p>
        </p:txBody>
      </p:sp>
      <p:sp>
        <p:nvSpPr>
          <p:cNvPr id="268" name="Google Shape;268;p33"/>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200025" lvl="0" marL="285750" rtl="0" algn="l">
              <a:lnSpc>
                <a:spcPct val="90000"/>
              </a:lnSpc>
              <a:spcBef>
                <a:spcPts val="0"/>
              </a:spcBef>
              <a:spcAft>
                <a:spcPts val="0"/>
              </a:spcAft>
              <a:buSzPts val="1350"/>
              <a:buNone/>
            </a:pPr>
            <a:r>
              <a:t/>
            </a:r>
            <a:endParaRPr b="1" sz="1800">
              <a:solidFill>
                <a:srgbClr val="002E7A"/>
              </a:solidFill>
              <a:latin typeface="Arial Rounded"/>
              <a:ea typeface="Arial Rounded"/>
              <a:cs typeface="Arial Rounded"/>
              <a:sym typeface="Arial Rounded"/>
            </a:endParaRPr>
          </a:p>
        </p:txBody>
      </p:sp>
      <p:sp>
        <p:nvSpPr>
          <p:cNvPr id="269" name="Google Shape;269;p33"/>
          <p:cNvSpPr txBox="1"/>
          <p:nvPr>
            <p:ph idx="12" type="sldNum"/>
          </p:nvPr>
        </p:nvSpPr>
        <p:spPr>
          <a:xfrm rot="45083">
            <a:off x="8900263" y="6529234"/>
            <a:ext cx="183016"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graphicFrame>
        <p:nvGraphicFramePr>
          <p:cNvPr id="270" name="Google Shape;270;p33"/>
          <p:cNvGraphicFramePr/>
          <p:nvPr/>
        </p:nvGraphicFramePr>
        <p:xfrm>
          <a:off x="88899" y="114300"/>
          <a:ext cx="3000000" cy="3000000"/>
        </p:xfrm>
        <a:graphic>
          <a:graphicData uri="http://schemas.openxmlformats.org/drawingml/2006/table">
            <a:tbl>
              <a:tblPr bandRow="1" firstCol="1" firstRow="1">
                <a:noFill/>
                <a:tableStyleId>{3B4DE3C1-0AF2-4EDF-B454-AE91383E502B}</a:tableStyleId>
              </a:tblPr>
              <a:tblGrid>
                <a:gridCol w="1355650"/>
                <a:gridCol w="7661350"/>
              </a:tblGrid>
              <a:tr h="406400">
                <a:tc>
                  <a:txBody>
                    <a:bodyPr/>
                    <a:lstStyle/>
                    <a:p>
                      <a:pPr indent="0" lvl="0" marL="0" marR="0" rtl="0" algn="ctr">
                        <a:lnSpc>
                          <a:spcPct val="100000"/>
                        </a:lnSpc>
                        <a:spcBef>
                          <a:spcPts val="0"/>
                        </a:spcBef>
                        <a:spcAft>
                          <a:spcPts val="0"/>
                        </a:spcAft>
                        <a:buClr>
                          <a:srgbClr val="FFFFFF"/>
                        </a:buClr>
                        <a:buSzPts val="1800"/>
                        <a:buFont typeface="Helvetica Neue"/>
                        <a:buNone/>
                      </a:pPr>
                      <a:r>
                        <a:rPr lang="en-US" sz="1800" u="none" cap="none" strike="noStrike">
                          <a:solidFill>
                            <a:srgbClr val="FFFFFF"/>
                          </a:solidFill>
                          <a:latin typeface="Helvetica Neue"/>
                          <a:ea typeface="Helvetica Neue"/>
                          <a:cs typeface="Helvetica Neue"/>
                          <a:sym typeface="Helvetica Neue"/>
                        </a:rPr>
                        <a:t>Property</a:t>
                      </a:r>
                      <a:endParaRPr/>
                    </a:p>
                  </a:txBody>
                  <a:tcPr marT="50800" marB="50800" marR="50800" marL="508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368FAF"/>
                    </a:solidFill>
                  </a:tcPr>
                </a:tc>
                <a:tc>
                  <a:txBody>
                    <a:bodyPr/>
                    <a:lstStyle/>
                    <a:p>
                      <a:pPr indent="0" lvl="0" marL="0" marR="0" rtl="0" algn="ctr">
                        <a:lnSpc>
                          <a:spcPct val="100000"/>
                        </a:lnSpc>
                        <a:spcBef>
                          <a:spcPts val="0"/>
                        </a:spcBef>
                        <a:spcAft>
                          <a:spcPts val="0"/>
                        </a:spcAft>
                        <a:buClr>
                          <a:srgbClr val="FFFFFF"/>
                        </a:buClr>
                        <a:buSzPts val="1800"/>
                        <a:buFont typeface="Helvetica Neue"/>
                        <a:buNone/>
                      </a:pPr>
                      <a:r>
                        <a:rPr lang="en-US" sz="1800" u="none" cap="none" strike="noStrike">
                          <a:solidFill>
                            <a:srgbClr val="FFFFFF"/>
                          </a:solidFill>
                          <a:latin typeface="Helvetica Neue"/>
                          <a:ea typeface="Helvetica Neue"/>
                          <a:cs typeface="Helvetica Neue"/>
                          <a:sym typeface="Helvetica Neue"/>
                        </a:rPr>
                        <a:t>Explanation</a:t>
                      </a:r>
                      <a:endParaRPr/>
                    </a:p>
                  </a:txBody>
                  <a:tcPr marT="50800" marB="50800" marR="50800" marL="508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368FAF"/>
                    </a:solidFill>
                  </a:tcPr>
                </a:tc>
              </a:tr>
              <a:tr h="660400">
                <a:tc>
                  <a:txBody>
                    <a:bodyPr/>
                    <a:lstStyle/>
                    <a:p>
                      <a:pPr indent="0" lvl="0" marL="0" marR="0" rtl="0" algn="l">
                        <a:lnSpc>
                          <a:spcPct val="100000"/>
                        </a:lnSpc>
                        <a:spcBef>
                          <a:spcPts val="0"/>
                        </a:spcBef>
                        <a:spcAft>
                          <a:spcPts val="0"/>
                        </a:spcAft>
                        <a:buClr>
                          <a:schemeClr val="dk1"/>
                        </a:buClr>
                        <a:buSzPts val="1200"/>
                        <a:buFont typeface="Helvetica Neue"/>
                        <a:buNone/>
                      </a:pPr>
                      <a:r>
                        <a:rPr lang="en-US" sz="1200" u="none" cap="none" strike="noStrike">
                          <a:latin typeface="Helvetica Neue"/>
                          <a:ea typeface="Helvetica Neue"/>
                          <a:cs typeface="Helvetica Neue"/>
                          <a:sym typeface="Helvetica Neue"/>
                        </a:rPr>
                        <a:t>Sampling rate </a:t>
                      </a:r>
                      <a:endParaRPr/>
                    </a:p>
                  </a:txBody>
                  <a:tcPr marT="50800" marB="50800" marR="50800" marL="50800">
                    <a:lnL cap="flat" cmpd="sng" w="127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BE9EF"/>
                    </a:solidFill>
                  </a:tcPr>
                </a:tc>
                <a:tc>
                  <a:txBody>
                    <a:bodyPr/>
                    <a:lstStyle/>
                    <a:p>
                      <a:pPr indent="0" lvl="0" marL="0" marR="0" rtl="0" algn="l">
                        <a:lnSpc>
                          <a:spcPct val="100000"/>
                        </a:lnSpc>
                        <a:spcBef>
                          <a:spcPts val="0"/>
                        </a:spcBef>
                        <a:spcAft>
                          <a:spcPts val="0"/>
                        </a:spcAft>
                        <a:buClr>
                          <a:schemeClr val="dk1"/>
                        </a:buClr>
                        <a:buSzPts val="1200"/>
                        <a:buFont typeface="Helvetica Neue"/>
                        <a:buNone/>
                      </a:pPr>
                      <a:r>
                        <a:rPr lang="en-US" sz="1200" u="none" cap="none" strike="noStrike">
                          <a:latin typeface="Helvetica Neue"/>
                          <a:ea typeface="Helvetica Neue"/>
                          <a:cs typeface="Helvetica Neue"/>
                          <a:sym typeface="Helvetica Neue"/>
                        </a:rPr>
                        <a:t>The sampling rate determines </a:t>
                      </a:r>
                      <a:r>
                        <a:rPr b="1" lang="en-US" sz="1200" u="none" cap="none" strike="noStrike"/>
                        <a:t>how often measurements</a:t>
                      </a:r>
                      <a:r>
                        <a:rPr lang="en-US" sz="1200" u="none" cap="none" strike="noStrike">
                          <a:latin typeface="Helvetica Neue"/>
                          <a:ea typeface="Helvetica Neue"/>
                          <a:cs typeface="Helvetica Neue"/>
                          <a:sym typeface="Helvetica Neue"/>
                        </a:rPr>
                        <a:t> from the physical sensors embedded in the input device are taken and sent to the computer system. Increased sampling rates produce finer control over the input (Hinckley, 2003).</a:t>
                      </a:r>
                      <a:endParaRPr/>
                    </a:p>
                  </a:txBody>
                  <a:tcPr marT="50800" marB="50800" marR="50800" marL="50800">
                    <a:lnL cap="flat" cmpd="sng" w="381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BE9EF"/>
                    </a:solidFill>
                  </a:tcPr>
                </a:tc>
              </a:tr>
              <a:tr h="292100">
                <a:tc>
                  <a:txBody>
                    <a:bodyPr/>
                    <a:lstStyle/>
                    <a:p>
                      <a:pPr indent="0" lvl="0" marL="0" marR="0" rtl="0" algn="l">
                        <a:lnSpc>
                          <a:spcPct val="100000"/>
                        </a:lnSpc>
                        <a:spcBef>
                          <a:spcPts val="0"/>
                        </a:spcBef>
                        <a:spcAft>
                          <a:spcPts val="0"/>
                        </a:spcAft>
                        <a:buClr>
                          <a:schemeClr val="dk1"/>
                        </a:buClr>
                        <a:buSzPts val="1200"/>
                        <a:buFont typeface="Helvetica Neue"/>
                        <a:buNone/>
                      </a:pPr>
                      <a:r>
                        <a:rPr lang="en-US" sz="1200" u="none" cap="none" strike="noStrike">
                          <a:latin typeface="Helvetica Neue"/>
                          <a:ea typeface="Helvetica Neue"/>
                          <a:cs typeface="Helvetica Neue"/>
                          <a:sym typeface="Helvetica Neue"/>
                        </a:rPr>
                        <a:t>Resolution </a:t>
                      </a:r>
                      <a:endParaRPr/>
                    </a:p>
                  </a:txBody>
                  <a:tcPr marT="50800" marB="50800" marR="50800" marL="50800">
                    <a:lnL cap="flat" cmpd="sng" w="127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BE9EF"/>
                    </a:solidFill>
                  </a:tcPr>
                </a:tc>
                <a:tc>
                  <a:txBody>
                    <a:bodyPr/>
                    <a:lstStyle/>
                    <a:p>
                      <a:pPr indent="0" lvl="0" marL="0" marR="0" rtl="0" algn="l">
                        <a:lnSpc>
                          <a:spcPct val="100000"/>
                        </a:lnSpc>
                        <a:spcBef>
                          <a:spcPts val="0"/>
                        </a:spcBef>
                        <a:spcAft>
                          <a:spcPts val="0"/>
                        </a:spcAft>
                        <a:buClr>
                          <a:schemeClr val="dk1"/>
                        </a:buClr>
                        <a:buSzPts val="1200"/>
                        <a:buFont typeface="Helvetica Neue"/>
                        <a:buNone/>
                      </a:pPr>
                      <a:r>
                        <a:rPr lang="en-US" sz="1200" u="none" cap="none" strike="noStrike">
                          <a:latin typeface="Helvetica Neue"/>
                          <a:ea typeface="Helvetica Neue"/>
                          <a:cs typeface="Helvetica Neue"/>
                          <a:sym typeface="Helvetica Neue"/>
                        </a:rPr>
                        <a:t>Resolution is a metric of the number of </a:t>
                      </a:r>
                      <a:r>
                        <a:rPr b="1" lang="en-US" sz="1200" u="none" cap="none" strike="noStrike"/>
                        <a:t>unique measurements</a:t>
                      </a:r>
                      <a:r>
                        <a:rPr lang="en-US" sz="1200" u="none" cap="none" strike="noStrike">
                          <a:latin typeface="Helvetica Neue"/>
                          <a:ea typeface="Helvetica Neue"/>
                          <a:cs typeface="Helvetica Neue"/>
                          <a:sym typeface="Helvetica Neue"/>
                        </a:rPr>
                        <a:t> the input device can send to the computer.</a:t>
                      </a:r>
                      <a:endParaRPr/>
                    </a:p>
                  </a:txBody>
                  <a:tcPr marT="50800" marB="50800" marR="50800" marL="50800">
                    <a:lnL cap="flat" cmpd="sng" w="381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F5F8"/>
                    </a:solidFill>
                  </a:tcPr>
                </a:tc>
              </a:tr>
              <a:tr h="647700">
                <a:tc>
                  <a:txBody>
                    <a:bodyPr/>
                    <a:lstStyle/>
                    <a:p>
                      <a:pPr indent="0" lvl="0" marL="0" marR="0" rtl="0" algn="l">
                        <a:lnSpc>
                          <a:spcPct val="100000"/>
                        </a:lnSpc>
                        <a:spcBef>
                          <a:spcPts val="0"/>
                        </a:spcBef>
                        <a:spcAft>
                          <a:spcPts val="0"/>
                        </a:spcAft>
                        <a:buClr>
                          <a:schemeClr val="dk1"/>
                        </a:buClr>
                        <a:buSzPts val="1200"/>
                        <a:buFont typeface="Helvetica Neue"/>
                        <a:buNone/>
                      </a:pPr>
                      <a:r>
                        <a:rPr lang="en-US" sz="1200" u="none" cap="none" strike="noStrike">
                          <a:latin typeface="Helvetica Neue"/>
                          <a:ea typeface="Helvetica Neue"/>
                          <a:cs typeface="Helvetica Neue"/>
                          <a:sym typeface="Helvetica Neue"/>
                        </a:rPr>
                        <a:t>Latency </a:t>
                      </a:r>
                      <a:endParaRPr/>
                    </a:p>
                  </a:txBody>
                  <a:tcPr marT="50800" marB="50800" marR="50800" marL="50800">
                    <a:lnL cap="flat" cmpd="sng" w="127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BE9EF"/>
                    </a:solidFill>
                  </a:tcPr>
                </a:tc>
                <a:tc>
                  <a:txBody>
                    <a:bodyPr/>
                    <a:lstStyle/>
                    <a:p>
                      <a:pPr indent="0" lvl="0" marL="0" marR="0" rtl="0" algn="l">
                        <a:lnSpc>
                          <a:spcPct val="100000"/>
                        </a:lnSpc>
                        <a:spcBef>
                          <a:spcPts val="0"/>
                        </a:spcBef>
                        <a:spcAft>
                          <a:spcPts val="0"/>
                        </a:spcAft>
                        <a:buClr>
                          <a:schemeClr val="dk1"/>
                        </a:buClr>
                        <a:buSzPts val="1200"/>
                        <a:buFont typeface="Helvetica Neue"/>
                        <a:buNone/>
                      </a:pPr>
                      <a:r>
                        <a:rPr lang="en-US" sz="1200" u="none" cap="none" strike="noStrike">
                          <a:latin typeface="Helvetica Neue"/>
                          <a:ea typeface="Helvetica Neue"/>
                          <a:cs typeface="Helvetica Neue"/>
                          <a:sym typeface="Helvetica Neue"/>
                        </a:rPr>
                        <a:t>Latency, or lag, is the time that elapses between the </a:t>
                      </a:r>
                      <a:r>
                        <a:rPr b="1" lang="en-US" sz="1200" u="none" cap="none" strike="noStrike"/>
                        <a:t>physical actuation</a:t>
                      </a:r>
                      <a:r>
                        <a:rPr lang="en-US" sz="1200" u="none" cap="none" strike="noStrike">
                          <a:latin typeface="Helvetica Neue"/>
                          <a:ea typeface="Helvetica Neue"/>
                          <a:cs typeface="Helvetica Neue"/>
                          <a:sym typeface="Helvetica Neue"/>
                        </a:rPr>
                        <a:t> of the input device and the resulting </a:t>
                      </a:r>
                      <a:r>
                        <a:rPr b="1" lang="en-US" sz="1200" u="none" cap="none" strike="noStrike"/>
                        <a:t>on-screen feedback</a:t>
                      </a:r>
                      <a:r>
                        <a:rPr lang="en-US" sz="1200" u="none" cap="none" strike="noStrike">
                          <a:latin typeface="Helvetica Neue"/>
                          <a:ea typeface="Helvetica Neue"/>
                          <a:cs typeface="Helvetica Neue"/>
                          <a:sym typeface="Helvetica Neue"/>
                        </a:rPr>
                        <a:t>. Latencies above 100 msec. interfere with cognitive performance (MacKenzie and Ware, 1993).</a:t>
                      </a:r>
                      <a:endParaRPr/>
                    </a:p>
                  </a:txBody>
                  <a:tcPr marT="50800" marB="50800" marR="50800" marL="50800">
                    <a:lnL cap="flat" cmpd="sng" w="381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BE9EF"/>
                    </a:solidFill>
                  </a:tcPr>
                </a:tc>
              </a:tr>
              <a:tr h="469900">
                <a:tc>
                  <a:txBody>
                    <a:bodyPr/>
                    <a:lstStyle/>
                    <a:p>
                      <a:pPr indent="0" lvl="0" marL="0" marR="0" rtl="0" algn="l">
                        <a:lnSpc>
                          <a:spcPct val="100000"/>
                        </a:lnSpc>
                        <a:spcBef>
                          <a:spcPts val="0"/>
                        </a:spcBef>
                        <a:spcAft>
                          <a:spcPts val="0"/>
                        </a:spcAft>
                        <a:buClr>
                          <a:schemeClr val="dk1"/>
                        </a:buClr>
                        <a:buSzPts val="1200"/>
                        <a:buFont typeface="Helvetica Neue"/>
                        <a:buNone/>
                      </a:pPr>
                      <a:r>
                        <a:rPr lang="en-US" sz="1200" u="none" cap="none" strike="noStrike">
                          <a:latin typeface="Helvetica Neue"/>
                          <a:ea typeface="Helvetica Neue"/>
                          <a:cs typeface="Helvetica Neue"/>
                          <a:sym typeface="Helvetica Neue"/>
                        </a:rPr>
                        <a:t>Noise</a:t>
                      </a:r>
                      <a:endParaRPr/>
                    </a:p>
                  </a:txBody>
                  <a:tcPr marT="50800" marB="50800" marR="50800" marL="50800">
                    <a:lnL cap="flat" cmpd="sng" w="127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BE9EF"/>
                    </a:solidFill>
                  </a:tcPr>
                </a:tc>
                <a:tc>
                  <a:txBody>
                    <a:bodyPr/>
                    <a:lstStyle/>
                    <a:p>
                      <a:pPr indent="0" lvl="0" marL="0" marR="0" rtl="0" algn="l">
                        <a:lnSpc>
                          <a:spcPct val="100000"/>
                        </a:lnSpc>
                        <a:spcBef>
                          <a:spcPts val="0"/>
                        </a:spcBef>
                        <a:spcAft>
                          <a:spcPts val="0"/>
                        </a:spcAft>
                        <a:buClr>
                          <a:schemeClr val="dk1"/>
                        </a:buClr>
                        <a:buSzPts val="1200"/>
                        <a:buFont typeface="Helvetica Neue"/>
                        <a:buNone/>
                      </a:pPr>
                      <a:r>
                        <a:rPr lang="en-US" sz="1200" u="none" cap="none" strike="noStrike">
                          <a:latin typeface="Helvetica Neue"/>
                          <a:ea typeface="Helvetica Neue"/>
                          <a:cs typeface="Helvetica Neue"/>
                          <a:sym typeface="Helvetica Neue"/>
                        </a:rPr>
                        <a:t>Noise is the result of </a:t>
                      </a:r>
                      <a:r>
                        <a:rPr b="1" lang="en-US" sz="1200" u="none" cap="none" strike="noStrike"/>
                        <a:t>sensing errors</a:t>
                      </a:r>
                      <a:r>
                        <a:rPr lang="en-US" sz="1200" u="none" cap="none" strike="noStrike">
                          <a:latin typeface="Helvetica Neue"/>
                          <a:ea typeface="Helvetica Neue"/>
                          <a:cs typeface="Helvetica Neue"/>
                          <a:sym typeface="Helvetica Neue"/>
                        </a:rPr>
                        <a:t> due to hardware malfunctions or design inadequacies. Increased noise leads to sampling problems and loss of accuracy.</a:t>
                      </a:r>
                      <a:endParaRPr/>
                    </a:p>
                  </a:txBody>
                  <a:tcPr marT="50800" marB="50800" marR="50800" marL="50800">
                    <a:lnL cap="flat" cmpd="sng" w="381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F5F8"/>
                    </a:solidFill>
                  </a:tcPr>
                </a:tc>
              </a:tr>
              <a:tr h="825500">
                <a:tc>
                  <a:txBody>
                    <a:bodyPr/>
                    <a:lstStyle/>
                    <a:p>
                      <a:pPr indent="0" lvl="0" marL="0" marR="0" rtl="0" algn="l">
                        <a:lnSpc>
                          <a:spcPct val="100000"/>
                        </a:lnSpc>
                        <a:spcBef>
                          <a:spcPts val="0"/>
                        </a:spcBef>
                        <a:spcAft>
                          <a:spcPts val="0"/>
                        </a:spcAft>
                        <a:buClr>
                          <a:schemeClr val="dk1"/>
                        </a:buClr>
                        <a:buSzPts val="1200"/>
                        <a:buFont typeface="Helvetica Neue"/>
                        <a:buNone/>
                      </a:pPr>
                      <a:r>
                        <a:rPr lang="en-US" sz="1200" u="none" cap="none" strike="noStrike">
                          <a:latin typeface="Helvetica Neue"/>
                          <a:ea typeface="Helvetica Neue"/>
                          <a:cs typeface="Helvetica Neue"/>
                          <a:sym typeface="Helvetica Neue"/>
                        </a:rPr>
                        <a:t>Position mode </a:t>
                      </a:r>
                      <a:endParaRPr/>
                    </a:p>
                  </a:txBody>
                  <a:tcPr marT="50800" marB="50800" marR="50800" marL="50800">
                    <a:lnL cap="flat" cmpd="sng" w="127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BE9EF"/>
                    </a:solidFill>
                  </a:tcPr>
                </a:tc>
                <a:tc>
                  <a:txBody>
                    <a:bodyPr/>
                    <a:lstStyle/>
                    <a:p>
                      <a:pPr indent="0" lvl="0" marL="0" marR="0" rtl="0" algn="l">
                        <a:lnSpc>
                          <a:spcPct val="100000"/>
                        </a:lnSpc>
                        <a:spcBef>
                          <a:spcPts val="0"/>
                        </a:spcBef>
                        <a:spcAft>
                          <a:spcPts val="0"/>
                        </a:spcAft>
                        <a:buClr>
                          <a:schemeClr val="dk1"/>
                        </a:buClr>
                        <a:buSzPts val="1200"/>
                        <a:buFont typeface="Helvetica Neue"/>
                        <a:buNone/>
                      </a:pPr>
                      <a:r>
                        <a:rPr lang="en-US" sz="1200" u="none" cap="none" strike="noStrike">
                          <a:latin typeface="Helvetica Neue"/>
                          <a:ea typeface="Helvetica Neue"/>
                          <a:cs typeface="Helvetica Neue"/>
                          <a:sym typeface="Helvetica Neue"/>
                        </a:rPr>
                        <a:t>The position mode can be either absolute or relative. For an </a:t>
                      </a:r>
                      <a:r>
                        <a:rPr b="1" lang="en-US" sz="1200" u="none" cap="none" strike="noStrike"/>
                        <a:t>absolute</a:t>
                      </a:r>
                      <a:r>
                        <a:rPr lang="en-US" sz="1200" u="none" cap="none" strike="noStrike">
                          <a:latin typeface="Helvetica Neue"/>
                          <a:ea typeface="Helvetica Neue"/>
                          <a:cs typeface="Helvetica Neue"/>
                          <a:sym typeface="Helvetica Neue"/>
                        </a:rPr>
                        <a:t> input device, each position on the sensing surface corresponds to a specific location on the screen. In a </a:t>
                      </a:r>
                      <a:r>
                        <a:rPr b="1" lang="en-US" sz="1200" u="none" cap="none" strike="noStrike"/>
                        <a:t>relative</a:t>
                      </a:r>
                      <a:r>
                        <a:rPr lang="en-US" sz="1200" u="none" cap="none" strike="noStrike">
                          <a:latin typeface="Helvetica Neue"/>
                          <a:ea typeface="Helvetica Neue"/>
                          <a:cs typeface="Helvetica Neue"/>
                          <a:sym typeface="Helvetica Neue"/>
                        </a:rPr>
                        <a:t> positioning mode, each input is a functional translation from the current point. A touch screen is an absolute input device, whereas a mouse is a relative input device.</a:t>
                      </a:r>
                      <a:endParaRPr/>
                    </a:p>
                  </a:txBody>
                  <a:tcPr marT="50800" marB="50800" marR="50800" marL="50800">
                    <a:lnL cap="flat" cmpd="sng" w="381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BE9EF"/>
                    </a:solidFill>
                  </a:tcPr>
                </a:tc>
              </a:tr>
              <a:tr h="1181100">
                <a:tc>
                  <a:txBody>
                    <a:bodyPr/>
                    <a:lstStyle/>
                    <a:p>
                      <a:pPr indent="0" lvl="0" marL="0" marR="0" rtl="0" algn="l">
                        <a:lnSpc>
                          <a:spcPct val="100000"/>
                        </a:lnSpc>
                        <a:spcBef>
                          <a:spcPts val="0"/>
                        </a:spcBef>
                        <a:spcAft>
                          <a:spcPts val="0"/>
                        </a:spcAft>
                        <a:buClr>
                          <a:schemeClr val="dk1"/>
                        </a:buClr>
                        <a:buSzPts val="1200"/>
                        <a:buFont typeface="Helvetica Neue"/>
                        <a:buNone/>
                      </a:pPr>
                      <a:r>
                        <a:rPr lang="en-US" sz="1200" u="none" cap="none" strike="noStrike">
                          <a:latin typeface="Helvetica Neue"/>
                          <a:ea typeface="Helvetica Neue"/>
                          <a:cs typeface="Helvetica Neue"/>
                          <a:sym typeface="Helvetica Neue"/>
                        </a:rPr>
                        <a:t>Gain </a:t>
                      </a:r>
                      <a:endParaRPr/>
                    </a:p>
                  </a:txBody>
                  <a:tcPr marT="50800" marB="50800" marR="50800" marL="50800">
                    <a:lnL cap="flat" cmpd="sng" w="127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BE9EF"/>
                    </a:solidFill>
                  </a:tcPr>
                </a:tc>
                <a:tc>
                  <a:txBody>
                    <a:bodyPr/>
                    <a:lstStyle/>
                    <a:p>
                      <a:pPr indent="0" lvl="0" marL="0" marR="0" rtl="0" algn="l">
                        <a:lnSpc>
                          <a:spcPct val="100000"/>
                        </a:lnSpc>
                        <a:spcBef>
                          <a:spcPts val="0"/>
                        </a:spcBef>
                        <a:spcAft>
                          <a:spcPts val="0"/>
                        </a:spcAft>
                        <a:buClr>
                          <a:schemeClr val="dk1"/>
                        </a:buClr>
                        <a:buSzPts val="1200"/>
                        <a:buFont typeface="Helvetica Neue"/>
                        <a:buNone/>
                      </a:pPr>
                      <a:r>
                        <a:rPr lang="en-US" sz="1200" u="none" cap="none" strike="noStrike">
                          <a:latin typeface="Helvetica Neue"/>
                          <a:ea typeface="Helvetica Neue"/>
                          <a:cs typeface="Helvetica Neue"/>
                          <a:sym typeface="Helvetica Neue"/>
                        </a:rPr>
                        <a:t>Gain is also referred to as the </a:t>
                      </a:r>
                      <a:r>
                        <a:rPr b="1" lang="en-US" sz="1200" u="none" cap="none" strike="noStrike"/>
                        <a:t>Control-Display (C-D) ratio</a:t>
                      </a:r>
                      <a:r>
                        <a:rPr lang="en-US" sz="1200" u="none" cap="none" strike="noStrike">
                          <a:latin typeface="Helvetica Neue"/>
                          <a:ea typeface="Helvetica Neue"/>
                          <a:cs typeface="Helvetica Neue"/>
                          <a:sym typeface="Helvetica Neue"/>
                        </a:rPr>
                        <a:t>. C-D is the ratio of the distance that the on-screen </a:t>
                      </a:r>
                      <a:r>
                        <a:rPr b="1" lang="en-US" sz="1200" u="none" cap="none" strike="noStrike"/>
                        <a:t>cursor</a:t>
                      </a:r>
                      <a:r>
                        <a:rPr lang="en-US" sz="1200" u="none" cap="none" strike="noStrike">
                          <a:latin typeface="Helvetica Neue"/>
                          <a:ea typeface="Helvetica Neue"/>
                          <a:cs typeface="Helvetica Neue"/>
                          <a:sym typeface="Helvetica Neue"/>
                        </a:rPr>
                        <a:t> moves in relation to the </a:t>
                      </a:r>
                      <a:r>
                        <a:rPr b="1" lang="en-US" sz="1200" u="none" cap="none" strike="noStrike"/>
                        <a:t>physical movement</a:t>
                      </a:r>
                      <a:r>
                        <a:rPr lang="en-US" sz="1200" u="none" cap="none" strike="noStrike">
                          <a:latin typeface="Helvetica Neue"/>
                          <a:ea typeface="Helvetica Neue"/>
                          <a:cs typeface="Helvetica Neue"/>
                          <a:sym typeface="Helvetica Neue"/>
                        </a:rPr>
                        <a:t> of the </a:t>
                      </a:r>
                      <a:r>
                        <a:rPr b="1" lang="en-US" sz="1200" u="none" cap="none" strike="noStrike"/>
                        <a:t>input device</a:t>
                      </a:r>
                      <a:r>
                        <a:rPr lang="en-US" sz="1200" u="none" cap="none" strike="noStrike">
                          <a:latin typeface="Helvetica Neue"/>
                          <a:ea typeface="Helvetica Neue"/>
                          <a:cs typeface="Helvetica Neue"/>
                          <a:sym typeface="Helvetica Neue"/>
                        </a:rPr>
                        <a:t>. An increased gain allows for a smaller footprint, i.e., less space is necessary for the input device. The function that controls the gain (C-D ratio) is frequently configurable through software. Studies have shown that there is no optimal setting for gain (Accot and Zhai, 2001) and that increased gain frequently leads to higher error rates (MacKenzie and Riddersma, 1994).</a:t>
                      </a:r>
                      <a:endParaRPr/>
                    </a:p>
                  </a:txBody>
                  <a:tcPr marT="50800" marB="50800" marR="50800" marL="50800">
                    <a:lnL cap="flat" cmpd="sng" w="381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F5F8"/>
                    </a:solidFill>
                  </a:tcPr>
                </a:tc>
              </a:tr>
              <a:tr h="469900">
                <a:tc>
                  <a:txBody>
                    <a:bodyPr/>
                    <a:lstStyle/>
                    <a:p>
                      <a:pPr indent="0" lvl="0" marL="0" marR="0" rtl="0" algn="l">
                        <a:lnSpc>
                          <a:spcPct val="100000"/>
                        </a:lnSpc>
                        <a:spcBef>
                          <a:spcPts val="0"/>
                        </a:spcBef>
                        <a:spcAft>
                          <a:spcPts val="0"/>
                        </a:spcAft>
                        <a:buClr>
                          <a:schemeClr val="dk1"/>
                        </a:buClr>
                        <a:buSzPts val="1200"/>
                        <a:buFont typeface="Helvetica Neue"/>
                        <a:buNone/>
                      </a:pPr>
                      <a:r>
                        <a:rPr lang="en-US" sz="1200" u="none" cap="none" strike="noStrike">
                          <a:latin typeface="Helvetica Neue"/>
                          <a:ea typeface="Helvetica Neue"/>
                          <a:cs typeface="Helvetica Neue"/>
                          <a:sym typeface="Helvetica Neue"/>
                        </a:rPr>
                        <a:t>Degrees of freedom </a:t>
                      </a:r>
                      <a:endParaRPr/>
                    </a:p>
                  </a:txBody>
                  <a:tcPr marT="50800" marB="50800" marR="50800" marL="50800">
                    <a:lnL cap="flat" cmpd="sng" w="127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BE9EF"/>
                    </a:solidFill>
                  </a:tcPr>
                </a:tc>
                <a:tc>
                  <a:txBody>
                    <a:bodyPr/>
                    <a:lstStyle/>
                    <a:p>
                      <a:pPr indent="0" lvl="0" marL="0" marR="0" rtl="0" algn="l">
                        <a:lnSpc>
                          <a:spcPct val="100000"/>
                        </a:lnSpc>
                        <a:spcBef>
                          <a:spcPts val="0"/>
                        </a:spcBef>
                        <a:spcAft>
                          <a:spcPts val="0"/>
                        </a:spcAft>
                        <a:buClr>
                          <a:schemeClr val="dk1"/>
                        </a:buClr>
                        <a:buSzPts val="1200"/>
                        <a:buFont typeface="Helvetica Neue"/>
                        <a:buNone/>
                      </a:pPr>
                      <a:r>
                        <a:rPr lang="en-US" sz="1200" u="none" cap="none" strike="noStrike">
                          <a:latin typeface="Helvetica Neue"/>
                          <a:ea typeface="Helvetica Neue"/>
                          <a:cs typeface="Helvetica Neue"/>
                          <a:sym typeface="Helvetica Neue"/>
                        </a:rPr>
                        <a:t>Degrees of freedom is a measure of the </a:t>
                      </a:r>
                      <a:r>
                        <a:rPr b="1" lang="en-US" sz="1200" u="none" cap="none" strike="noStrike"/>
                        <a:t>number of dimensions</a:t>
                      </a:r>
                      <a:r>
                        <a:rPr lang="en-US" sz="1200" u="none" cap="none" strike="noStrike">
                          <a:latin typeface="Helvetica Neue"/>
                          <a:ea typeface="Helvetica Neue"/>
                          <a:cs typeface="Helvetica Neue"/>
                          <a:sym typeface="Helvetica Neue"/>
                        </a:rPr>
                        <a:t> that the input device senses.</a:t>
                      </a:r>
                      <a:endParaRPr/>
                    </a:p>
                  </a:txBody>
                  <a:tcPr marT="50800" marB="50800" marR="50800" marL="50800">
                    <a:lnL cap="flat" cmpd="sng" w="381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BE9EF"/>
                    </a:solidFill>
                  </a:tcPr>
                </a:tc>
              </a:tr>
              <a:tr h="647700">
                <a:tc>
                  <a:txBody>
                    <a:bodyPr/>
                    <a:lstStyle/>
                    <a:p>
                      <a:pPr indent="0" lvl="0" marL="0" marR="0" rtl="0" algn="l">
                        <a:lnSpc>
                          <a:spcPct val="100000"/>
                        </a:lnSpc>
                        <a:spcBef>
                          <a:spcPts val="0"/>
                        </a:spcBef>
                        <a:spcAft>
                          <a:spcPts val="0"/>
                        </a:spcAft>
                        <a:buClr>
                          <a:schemeClr val="dk1"/>
                        </a:buClr>
                        <a:buSzPts val="1200"/>
                        <a:buFont typeface="Helvetica Neue"/>
                        <a:buNone/>
                      </a:pPr>
                      <a:r>
                        <a:rPr lang="en-US" sz="1200" u="none" cap="none" strike="noStrike">
                          <a:latin typeface="Helvetica Neue"/>
                          <a:ea typeface="Helvetica Neue"/>
                          <a:cs typeface="Helvetica Neue"/>
                          <a:sym typeface="Helvetica Neue"/>
                        </a:rPr>
                        <a:t>Direct vs. indirect </a:t>
                      </a:r>
                      <a:endParaRPr/>
                    </a:p>
                  </a:txBody>
                  <a:tcPr marT="50800" marB="50800" marR="50800" marL="50800">
                    <a:lnL cap="flat" cmpd="sng" w="127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BE9EF"/>
                    </a:solidFill>
                  </a:tcPr>
                </a:tc>
                <a:tc>
                  <a:txBody>
                    <a:bodyPr/>
                    <a:lstStyle/>
                    <a:p>
                      <a:pPr indent="0" lvl="0" marL="0" marR="0" rtl="0" algn="l">
                        <a:lnSpc>
                          <a:spcPct val="100000"/>
                        </a:lnSpc>
                        <a:spcBef>
                          <a:spcPts val="0"/>
                        </a:spcBef>
                        <a:spcAft>
                          <a:spcPts val="0"/>
                        </a:spcAft>
                        <a:buClr>
                          <a:schemeClr val="dk1"/>
                        </a:buClr>
                        <a:buSzPts val="1200"/>
                        <a:buFont typeface="Helvetica Neue"/>
                        <a:buNone/>
                      </a:pPr>
                      <a:r>
                        <a:rPr lang="en-US" sz="1200" u="none" cap="none" strike="noStrike">
                          <a:latin typeface="Helvetica Neue"/>
                          <a:ea typeface="Helvetica Neue"/>
                          <a:cs typeface="Helvetica Neue"/>
                          <a:sym typeface="Helvetica Neue"/>
                        </a:rPr>
                        <a:t>If the </a:t>
                      </a:r>
                      <a:r>
                        <a:rPr b="1" lang="en-US" sz="1200" u="none" cap="none" strike="noStrike"/>
                        <a:t>input surface</a:t>
                      </a:r>
                      <a:r>
                        <a:rPr lang="en-US" sz="1200" u="none" cap="none" strike="noStrike">
                          <a:latin typeface="Helvetica Neue"/>
                          <a:ea typeface="Helvetica Neue"/>
                          <a:cs typeface="Helvetica Neue"/>
                          <a:sym typeface="Helvetica Neue"/>
                        </a:rPr>
                        <a:t> is also the </a:t>
                      </a:r>
                      <a:r>
                        <a:rPr b="1" lang="en-US" sz="1200" u="none" cap="none" strike="noStrike"/>
                        <a:t>display surface</a:t>
                      </a:r>
                      <a:r>
                        <a:rPr lang="en-US" sz="1200" u="none" cap="none" strike="noStrike">
                          <a:latin typeface="Helvetica Neue"/>
                          <a:ea typeface="Helvetica Neue"/>
                          <a:cs typeface="Helvetica Neue"/>
                          <a:sym typeface="Helvetica Neue"/>
                        </a:rPr>
                        <a:t>, then the input device is direct. An example of such a device is a touch-screen. Most other input devices are indirect in that the on-screen cursor is controlled through an intermediary device such as a mouse, joystick, or stylus.</a:t>
                      </a:r>
                      <a:endParaRPr/>
                    </a:p>
                  </a:txBody>
                  <a:tcPr marT="50800" marB="50800" marR="50800" marL="50800">
                    <a:lnL cap="flat" cmpd="sng" w="381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F5F8"/>
                    </a:solidFill>
                  </a:tcPr>
                </a:tc>
              </a:tr>
              <a:tr h="469900">
                <a:tc>
                  <a:txBody>
                    <a:bodyPr/>
                    <a:lstStyle/>
                    <a:p>
                      <a:pPr indent="0" lvl="0" marL="0" marR="0" rtl="0" algn="l">
                        <a:lnSpc>
                          <a:spcPct val="100000"/>
                        </a:lnSpc>
                        <a:spcBef>
                          <a:spcPts val="0"/>
                        </a:spcBef>
                        <a:spcAft>
                          <a:spcPts val="0"/>
                        </a:spcAft>
                        <a:buClr>
                          <a:schemeClr val="dk1"/>
                        </a:buClr>
                        <a:buSzPts val="1200"/>
                        <a:buFont typeface="Helvetica Neue"/>
                        <a:buNone/>
                      </a:pPr>
                      <a:r>
                        <a:rPr lang="en-US" sz="1200" u="none" cap="none" strike="noStrike">
                          <a:latin typeface="Helvetica Neue"/>
                          <a:ea typeface="Helvetica Neue"/>
                          <a:cs typeface="Helvetica Neue"/>
                          <a:sym typeface="Helvetica Neue"/>
                        </a:rPr>
                        <a:t>Footprint </a:t>
                      </a:r>
                      <a:endParaRPr/>
                    </a:p>
                  </a:txBody>
                  <a:tcPr marT="50800" marB="50800" marR="50800" marL="50800">
                    <a:lnL cap="flat" cmpd="sng" w="127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BE9EF"/>
                    </a:solidFill>
                  </a:tcPr>
                </a:tc>
                <a:tc>
                  <a:txBody>
                    <a:bodyPr/>
                    <a:lstStyle/>
                    <a:p>
                      <a:pPr indent="0" lvl="0" marL="0" marR="0" rtl="0" algn="l">
                        <a:lnSpc>
                          <a:spcPct val="100000"/>
                        </a:lnSpc>
                        <a:spcBef>
                          <a:spcPts val="0"/>
                        </a:spcBef>
                        <a:spcAft>
                          <a:spcPts val="0"/>
                        </a:spcAft>
                        <a:buClr>
                          <a:schemeClr val="dk1"/>
                        </a:buClr>
                        <a:buSzPts val="1200"/>
                        <a:buFont typeface="Helvetica Neue"/>
                        <a:buNone/>
                      </a:pPr>
                      <a:r>
                        <a:rPr lang="en-US" sz="1200" u="none" cap="none" strike="noStrike">
                          <a:latin typeface="Helvetica Neue"/>
                          <a:ea typeface="Helvetica Neue"/>
                          <a:cs typeface="Helvetica Neue"/>
                          <a:sym typeface="Helvetica Neue"/>
                        </a:rPr>
                        <a:t>Footprint refers to the </a:t>
                      </a:r>
                      <a:r>
                        <a:rPr b="1" lang="en-US" sz="1200" u="none" cap="none" strike="noStrike"/>
                        <a:t>amount of space</a:t>
                      </a:r>
                      <a:r>
                        <a:rPr lang="en-US" sz="1200" u="none" cap="none" strike="noStrike">
                          <a:latin typeface="Helvetica Neue"/>
                          <a:ea typeface="Helvetica Neue"/>
                          <a:cs typeface="Helvetica Neue"/>
                          <a:sym typeface="Helvetica Neue"/>
                        </a:rPr>
                        <a:t> that is required for input. For example, a mouse has a large and variable footprint, whereas a trackball has a smaller but fixed footprint.</a:t>
                      </a:r>
                      <a:endParaRPr/>
                    </a:p>
                  </a:txBody>
                  <a:tcPr marT="50800" marB="50800" marR="50800" marL="50800">
                    <a:lnL cap="flat" cmpd="sng" w="381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BE9EF"/>
                    </a:solidFill>
                  </a:tcPr>
                </a:tc>
              </a:tr>
              <a:tr h="469900">
                <a:tc>
                  <a:txBody>
                    <a:bodyPr/>
                    <a:lstStyle/>
                    <a:p>
                      <a:pPr indent="0" lvl="0" marL="0" marR="0" rtl="0" algn="l">
                        <a:lnSpc>
                          <a:spcPct val="100000"/>
                        </a:lnSpc>
                        <a:spcBef>
                          <a:spcPts val="0"/>
                        </a:spcBef>
                        <a:spcAft>
                          <a:spcPts val="0"/>
                        </a:spcAft>
                        <a:buClr>
                          <a:schemeClr val="dk1"/>
                        </a:buClr>
                        <a:buSzPts val="1200"/>
                        <a:buFont typeface="Helvetica Neue"/>
                        <a:buNone/>
                      </a:pPr>
                      <a:r>
                        <a:rPr lang="en-US" sz="1200" u="none" cap="none" strike="noStrike">
                          <a:latin typeface="Helvetica Neue"/>
                          <a:ea typeface="Helvetica Neue"/>
                          <a:cs typeface="Helvetica Neue"/>
                          <a:sym typeface="Helvetica Neue"/>
                        </a:rPr>
                        <a:t>Device acquisition time </a:t>
                      </a:r>
                      <a:endParaRPr/>
                    </a:p>
                  </a:txBody>
                  <a:tcPr marT="50800" marB="50800" marR="50800" marL="50800">
                    <a:lnL cap="flat" cmpd="sng" w="127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BE9EF"/>
                    </a:solidFill>
                  </a:tcPr>
                </a:tc>
                <a:tc>
                  <a:txBody>
                    <a:bodyPr/>
                    <a:lstStyle/>
                    <a:p>
                      <a:pPr indent="0" lvl="0" marL="0" marR="0" rtl="0" algn="l">
                        <a:lnSpc>
                          <a:spcPct val="100000"/>
                        </a:lnSpc>
                        <a:spcBef>
                          <a:spcPts val="0"/>
                        </a:spcBef>
                        <a:spcAft>
                          <a:spcPts val="0"/>
                        </a:spcAft>
                        <a:buClr>
                          <a:schemeClr val="dk1"/>
                        </a:buClr>
                        <a:buSzPts val="1200"/>
                        <a:buFont typeface="Helvetica Neue"/>
                        <a:buNone/>
                      </a:pPr>
                      <a:r>
                        <a:rPr lang="en-US" sz="1200" u="none" cap="none" strike="noStrike">
                          <a:latin typeface="Helvetica Neue"/>
                          <a:ea typeface="Helvetica Neue"/>
                          <a:cs typeface="Helvetica Neue"/>
                          <a:sym typeface="Helvetica Neue"/>
                        </a:rPr>
                        <a:t>Device acquisition time refers to the time it takes to </a:t>
                      </a:r>
                      <a:r>
                        <a:rPr b="1" lang="en-US" sz="1200" u="none" cap="none" strike="noStrike"/>
                        <a:t>grasp the input device</a:t>
                      </a:r>
                      <a:r>
                        <a:rPr lang="en-US" sz="1200" u="none" cap="none" strike="noStrike">
                          <a:latin typeface="Helvetica Neue"/>
                          <a:ea typeface="Helvetica Neue"/>
                          <a:cs typeface="Helvetica Neue"/>
                          <a:sym typeface="Helvetica Neue"/>
                        </a:rPr>
                        <a:t> before control can be exerted.</a:t>
                      </a:r>
                      <a:endParaRPr/>
                    </a:p>
                  </a:txBody>
                  <a:tcPr marT="50800" marB="50800" marR="50800" marL="50800">
                    <a:lnL cap="flat" cmpd="sng" w="381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F5F8"/>
                    </a:solidFill>
                  </a:tcPr>
                </a:tc>
              </a:tr>
            </a:tbl>
          </a:graphicData>
        </a:graphic>
      </p:graphicFrame>
      <p:sp>
        <p:nvSpPr>
          <p:cNvPr id="271" name="Google Shape;271;p33"/>
          <p:cNvSpPr txBox="1"/>
          <p:nvPr/>
        </p:nvSpPr>
        <p:spPr>
          <a:xfrm>
            <a:off x="1447800" y="6616700"/>
            <a:ext cx="8039100" cy="266700"/>
          </a:xfrm>
          <a:prstGeom prst="rect">
            <a:avLst/>
          </a:prstGeom>
          <a:solidFill>
            <a:srgbClr val="FFFED5"/>
          </a:solidFill>
          <a:ln>
            <a:noFill/>
          </a:ln>
        </p:spPr>
        <p:txBody>
          <a:bodyPr anchorCtr="0" anchor="t" bIns="38100" lIns="38100" spcFirstLastPara="1" rIns="38100" wrap="square" tIns="38100">
            <a:spAutoFit/>
          </a:bodyPr>
          <a:lstStyle/>
          <a:p>
            <a:pPr indent="0" lvl="0" marL="0" marR="0" rtl="0" algn="l">
              <a:lnSpc>
                <a:spcPct val="238461"/>
              </a:lnSpc>
              <a:spcBef>
                <a:spcPts val="0"/>
              </a:spcBef>
              <a:spcAft>
                <a:spcPts val="0"/>
              </a:spcAft>
              <a:buClr>
                <a:srgbClr val="222222"/>
              </a:buClr>
              <a:buSzPts val="1300"/>
              <a:buFont typeface="Arial"/>
              <a:buNone/>
            </a:pPr>
            <a:r>
              <a:rPr b="0" i="0" lang="en-US" sz="1300" u="none" cap="none" strike="noStrike">
                <a:solidFill>
                  <a:srgbClr val="222222"/>
                </a:solidFill>
                <a:latin typeface="Arial"/>
                <a:ea typeface="Arial"/>
                <a:cs typeface="Arial"/>
                <a:sym typeface="Arial"/>
              </a:rPr>
              <a:t>Schedlbauer, M. J. (2007). </a:t>
            </a:r>
            <a:r>
              <a:rPr b="0" i="1" lang="en-US" sz="1300" u="none" cap="none" strike="noStrike">
                <a:solidFill>
                  <a:srgbClr val="222222"/>
                </a:solidFill>
                <a:latin typeface="Arial"/>
                <a:ea typeface="Arial"/>
                <a:cs typeface="Arial"/>
                <a:sym typeface="Arial"/>
              </a:rPr>
              <a:t>A Survey of Manual Input Devices</a:t>
            </a:r>
            <a:r>
              <a:rPr b="0" i="0" lang="en-US" sz="1300" u="none" cap="none" strike="noStrike">
                <a:solidFill>
                  <a:srgbClr val="222222"/>
                </a:solidFill>
                <a:latin typeface="Arial"/>
                <a:ea typeface="Arial"/>
                <a:cs typeface="Arial"/>
                <a:sym typeface="Arial"/>
              </a:rPr>
              <a:t>. Technical report, University of Massachusetts.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4"/>
          <p:cNvSpPr txBox="1"/>
          <p:nvPr>
            <p:ph type="title"/>
          </p:nvPr>
        </p:nvSpPr>
        <p:spPr>
          <a:xfrm>
            <a:off x="311700" y="593367"/>
            <a:ext cx="8520600" cy="763500"/>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Properties of Output Devices</a:t>
            </a:r>
            <a:endParaRPr/>
          </a:p>
        </p:txBody>
      </p:sp>
      <p:sp>
        <p:nvSpPr>
          <p:cNvPr id="277" name="Google Shape;277;p34"/>
          <p:cNvSpPr txBox="1"/>
          <p:nvPr>
            <p:ph idx="1" type="body"/>
          </p:nvPr>
        </p:nvSpPr>
        <p:spPr>
          <a:xfrm>
            <a:off x="311700" y="1536633"/>
            <a:ext cx="3999900" cy="4555200"/>
          </a:xfrm>
          <a:prstGeom prst="rect">
            <a:avLst/>
          </a:prstGeom>
          <a:noFill/>
          <a:ln>
            <a:noFill/>
          </a:ln>
        </p:spPr>
        <p:txBody>
          <a:bodyPr anchorCtr="0" anchor="t" bIns="38100" lIns="38100" spcFirstLastPara="1" rIns="38100" wrap="square" tIns="38100">
            <a:normAutofit/>
          </a:bodyPr>
          <a:lstStyle/>
          <a:p>
            <a:pPr indent="-285750" lvl="0" marL="285750" rtl="0" algn="l">
              <a:lnSpc>
                <a:spcPct val="90000"/>
              </a:lnSpc>
              <a:spcBef>
                <a:spcPts val="0"/>
              </a:spcBef>
              <a:spcAft>
                <a:spcPts val="0"/>
              </a:spcAft>
              <a:buSzPts val="1350"/>
              <a:buChar char="●"/>
            </a:pPr>
            <a:r>
              <a:rPr b="1" lang="en-US" sz="1800">
                <a:solidFill>
                  <a:srgbClr val="002E7A"/>
                </a:solidFill>
                <a:latin typeface="Arial Rounded"/>
                <a:ea typeface="Arial Rounded"/>
                <a:cs typeface="Arial Rounded"/>
                <a:sym typeface="Arial Rounded"/>
              </a:rPr>
              <a:t>Refresh rate </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Resolution </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Latency </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Noise </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Position mode </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Gain </a:t>
            </a:r>
            <a:endParaRPr/>
          </a:p>
        </p:txBody>
      </p:sp>
      <p:sp>
        <p:nvSpPr>
          <p:cNvPr id="278" name="Google Shape;278;p34"/>
          <p:cNvSpPr txBox="1"/>
          <p:nvPr>
            <p:ph idx="12" type="sldNum"/>
          </p:nvPr>
        </p:nvSpPr>
        <p:spPr>
          <a:xfrm>
            <a:off x="8472458" y="6217622"/>
            <a:ext cx="548700" cy="231000"/>
          </a:xfrm>
          <a:prstGeom prst="rect">
            <a:avLst/>
          </a:prstGeom>
          <a:solidFill>
            <a:srgbClr val="FFFB00"/>
          </a:solidFill>
          <a:ln>
            <a:noFill/>
          </a:ln>
        </p:spPr>
        <p:txBody>
          <a:bodyPr anchorCtr="0" anchor="t" bIns="38100" lIns="38100" spcFirstLastPara="1" rIns="38100" wrap="square" tIns="38100">
            <a:spAutoFit/>
          </a:bodyPr>
          <a:lstStyle/>
          <a:p>
            <a:pPr indent="0" lvl="0" marL="0" rtl="0" algn="r">
              <a:spcBef>
                <a:spcPts val="0"/>
              </a:spcBef>
              <a:spcAft>
                <a:spcPts val="0"/>
              </a:spcAft>
              <a:buNone/>
            </a:pPr>
            <a:fld id="{00000000-1234-1234-1234-123412341234}" type="slidenum">
              <a:rPr b="0" lang="en-US" sz="1000">
                <a:solidFill>
                  <a:schemeClr val="dk2"/>
                </a:solidFill>
              </a:rPr>
              <a:t>‹#›</a:t>
            </a:fld>
            <a:endParaRPr b="0" sz="1000">
              <a:solidFill>
                <a:schemeClr val="dk2"/>
              </a:solidFill>
            </a:endParaRPr>
          </a:p>
        </p:txBody>
      </p:sp>
      <p:sp>
        <p:nvSpPr>
          <p:cNvPr id="279" name="Google Shape;279;p34"/>
          <p:cNvSpPr txBox="1"/>
          <p:nvPr/>
        </p:nvSpPr>
        <p:spPr>
          <a:xfrm>
            <a:off x="4292600" y="5630040"/>
            <a:ext cx="4584700" cy="754120"/>
          </a:xfrm>
          <a:prstGeom prst="rect">
            <a:avLst/>
          </a:prstGeom>
          <a:solidFill>
            <a:srgbClr val="FFFED5"/>
          </a:solidFill>
          <a:ln>
            <a:noFill/>
          </a:ln>
        </p:spPr>
        <p:txBody>
          <a:bodyPr anchorCtr="0" anchor="ctr" bIns="50800" lIns="50800" spcFirstLastPara="1" rIns="50800" wrap="square" tIns="50800">
            <a:spAutoFit/>
          </a:bodyPr>
          <a:lstStyle/>
          <a:p>
            <a:pPr indent="0" lvl="0" marL="40640" marR="40640" rtl="0" algn="l">
              <a:lnSpc>
                <a:spcPct val="94000"/>
              </a:lnSpc>
              <a:spcBef>
                <a:spcPts val="0"/>
              </a:spcBef>
              <a:spcAft>
                <a:spcPts val="0"/>
              </a:spcAft>
              <a:buClr>
                <a:srgbClr val="000000"/>
              </a:buClr>
              <a:buSzPts val="1600"/>
              <a:buFont typeface="Arial"/>
              <a:buNone/>
            </a:pPr>
            <a:r>
              <a:rPr b="0" i="0" lang="en-US" sz="1600" u="none" cap="none" strike="noStrike">
                <a:solidFill>
                  <a:srgbClr val="000000"/>
                </a:solidFill>
                <a:latin typeface="Arial"/>
                <a:ea typeface="Arial"/>
                <a:cs typeface="Arial"/>
                <a:sym typeface="Arial"/>
              </a:rPr>
              <a:t>Schedlbauer, M. J. (2007). A Survey of Manual Input Devices. Technical report, University of Massachusetts.</a:t>
            </a:r>
            <a:endParaRPr/>
          </a:p>
        </p:txBody>
      </p:sp>
      <p:sp>
        <p:nvSpPr>
          <p:cNvPr id="280" name="Google Shape;280;p34"/>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
        <p:nvSpPr>
          <p:cNvPr id="281" name="Google Shape;281;p34"/>
          <p:cNvSpPr txBox="1"/>
          <p:nvPr>
            <p:ph idx="1" type="body"/>
          </p:nvPr>
        </p:nvSpPr>
        <p:spPr>
          <a:xfrm>
            <a:off x="4832400" y="1536633"/>
            <a:ext cx="3999900" cy="4555200"/>
          </a:xfrm>
          <a:prstGeom prst="rect">
            <a:avLst/>
          </a:prstGeom>
          <a:noFill/>
          <a:ln>
            <a:noFill/>
          </a:ln>
        </p:spPr>
        <p:txBody>
          <a:bodyPr anchorCtr="0" anchor="t" bIns="38100" lIns="38100" spcFirstLastPara="1" rIns="38100" wrap="square" tIns="38100">
            <a:normAutofit/>
          </a:bodyPr>
          <a:lstStyle/>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Degrees of freedom </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Direct vs. indirect </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Footprint</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Device acquisition time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5"/>
          <p:cNvSpPr txBox="1"/>
          <p:nvPr>
            <p:ph type="title"/>
          </p:nvPr>
        </p:nvSpPr>
        <p:spPr>
          <a:xfrm>
            <a:off x="549274" y="-1"/>
            <a:ext cx="8042400" cy="1552200"/>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t/>
            </a:r>
            <a:endParaRPr sz="4000">
              <a:solidFill>
                <a:srgbClr val="29708A"/>
              </a:solidFill>
              <a:latin typeface="Helvetica Neue"/>
              <a:ea typeface="Helvetica Neue"/>
              <a:cs typeface="Helvetica Neue"/>
              <a:sym typeface="Helvetica Neue"/>
            </a:endParaRPr>
          </a:p>
        </p:txBody>
      </p:sp>
      <p:sp>
        <p:nvSpPr>
          <p:cNvPr id="287" name="Google Shape;287;p35"/>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200025" lvl="0" marL="285750" rtl="0" algn="l">
              <a:lnSpc>
                <a:spcPct val="90000"/>
              </a:lnSpc>
              <a:spcBef>
                <a:spcPts val="0"/>
              </a:spcBef>
              <a:spcAft>
                <a:spcPts val="0"/>
              </a:spcAft>
              <a:buSzPts val="1350"/>
              <a:buNone/>
            </a:pPr>
            <a:r>
              <a:t/>
            </a:r>
            <a:endParaRPr b="1" sz="1800">
              <a:solidFill>
                <a:srgbClr val="002E7A"/>
              </a:solidFill>
              <a:latin typeface="Arial Rounded"/>
              <a:ea typeface="Arial Rounded"/>
              <a:cs typeface="Arial Rounded"/>
              <a:sym typeface="Arial Rounded"/>
            </a:endParaRPr>
          </a:p>
        </p:txBody>
      </p:sp>
      <p:sp>
        <p:nvSpPr>
          <p:cNvPr id="288" name="Google Shape;288;p35"/>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graphicFrame>
        <p:nvGraphicFramePr>
          <p:cNvPr id="289" name="Google Shape;289;p35"/>
          <p:cNvGraphicFramePr/>
          <p:nvPr/>
        </p:nvGraphicFramePr>
        <p:xfrm>
          <a:off x="88899" y="114300"/>
          <a:ext cx="3000000" cy="3000000"/>
        </p:xfrm>
        <a:graphic>
          <a:graphicData uri="http://schemas.openxmlformats.org/drawingml/2006/table">
            <a:tbl>
              <a:tblPr bandRow="1" firstCol="1" firstRow="1">
                <a:noFill/>
                <a:tableStyleId>{3B4DE3C1-0AF2-4EDF-B454-AE91383E502B}</a:tableStyleId>
              </a:tblPr>
              <a:tblGrid>
                <a:gridCol w="1355650"/>
                <a:gridCol w="7661350"/>
              </a:tblGrid>
              <a:tr h="406400">
                <a:tc>
                  <a:txBody>
                    <a:bodyPr/>
                    <a:lstStyle/>
                    <a:p>
                      <a:pPr indent="0" lvl="0" marL="0" marR="0" rtl="0" algn="ctr">
                        <a:lnSpc>
                          <a:spcPct val="100000"/>
                        </a:lnSpc>
                        <a:spcBef>
                          <a:spcPts val="0"/>
                        </a:spcBef>
                        <a:spcAft>
                          <a:spcPts val="0"/>
                        </a:spcAft>
                        <a:buClr>
                          <a:srgbClr val="FFFFFF"/>
                        </a:buClr>
                        <a:buSzPts val="1800"/>
                        <a:buFont typeface="Helvetica Neue"/>
                        <a:buNone/>
                      </a:pPr>
                      <a:r>
                        <a:rPr lang="en-US" sz="1800" u="none" cap="none" strike="noStrike">
                          <a:solidFill>
                            <a:srgbClr val="FFFFFF"/>
                          </a:solidFill>
                          <a:latin typeface="Helvetica Neue"/>
                          <a:ea typeface="Helvetica Neue"/>
                          <a:cs typeface="Helvetica Neue"/>
                          <a:sym typeface="Helvetica Neue"/>
                        </a:rPr>
                        <a:t>Property</a:t>
                      </a:r>
                      <a:endParaRPr/>
                    </a:p>
                  </a:txBody>
                  <a:tcPr marT="50800" marB="50800" marR="50800" marL="508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368FAF"/>
                    </a:solidFill>
                  </a:tcPr>
                </a:tc>
                <a:tc>
                  <a:txBody>
                    <a:bodyPr/>
                    <a:lstStyle/>
                    <a:p>
                      <a:pPr indent="0" lvl="0" marL="0" marR="0" rtl="0" algn="ctr">
                        <a:lnSpc>
                          <a:spcPct val="100000"/>
                        </a:lnSpc>
                        <a:spcBef>
                          <a:spcPts val="0"/>
                        </a:spcBef>
                        <a:spcAft>
                          <a:spcPts val="0"/>
                        </a:spcAft>
                        <a:buClr>
                          <a:srgbClr val="FFFFFF"/>
                        </a:buClr>
                        <a:buSzPts val="1800"/>
                        <a:buFont typeface="Helvetica Neue"/>
                        <a:buNone/>
                      </a:pPr>
                      <a:r>
                        <a:rPr lang="en-US" sz="1800" u="none" cap="none" strike="noStrike">
                          <a:solidFill>
                            <a:srgbClr val="FFFFFF"/>
                          </a:solidFill>
                          <a:latin typeface="Helvetica Neue"/>
                          <a:ea typeface="Helvetica Neue"/>
                          <a:cs typeface="Helvetica Neue"/>
                          <a:sym typeface="Helvetica Neue"/>
                        </a:rPr>
                        <a:t>Explanation</a:t>
                      </a:r>
                      <a:endParaRPr/>
                    </a:p>
                  </a:txBody>
                  <a:tcPr marT="50800" marB="50800" marR="50800" marL="5080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368FAF"/>
                    </a:solidFill>
                  </a:tcPr>
                </a:tc>
              </a:tr>
              <a:tr h="482600">
                <a:tc>
                  <a:txBody>
                    <a:bodyPr/>
                    <a:lstStyle/>
                    <a:p>
                      <a:pPr indent="0" lvl="0" marL="0" marR="0" rtl="0" algn="l">
                        <a:lnSpc>
                          <a:spcPct val="100000"/>
                        </a:lnSpc>
                        <a:spcBef>
                          <a:spcPts val="0"/>
                        </a:spcBef>
                        <a:spcAft>
                          <a:spcPts val="0"/>
                        </a:spcAft>
                        <a:buClr>
                          <a:schemeClr val="dk1"/>
                        </a:buClr>
                        <a:buSzPts val="1200"/>
                        <a:buFont typeface="Helvetica Neue"/>
                        <a:buNone/>
                      </a:pPr>
                      <a:r>
                        <a:rPr lang="en-US" sz="1200" u="none" cap="none" strike="noStrike">
                          <a:latin typeface="Helvetica Neue"/>
                          <a:ea typeface="Helvetica Neue"/>
                          <a:cs typeface="Helvetica Neue"/>
                          <a:sym typeface="Helvetica Neue"/>
                        </a:rPr>
                        <a:t>Refresh rate </a:t>
                      </a:r>
                      <a:endParaRPr/>
                    </a:p>
                  </a:txBody>
                  <a:tcPr marT="50800" marB="50800" marR="50800" marL="50800">
                    <a:lnL cap="flat" cmpd="sng" w="127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BE9EF"/>
                    </a:solidFill>
                  </a:tcPr>
                </a:tc>
                <a:tc>
                  <a:txBody>
                    <a:bodyPr/>
                    <a:lstStyle/>
                    <a:p>
                      <a:pPr indent="0" lvl="0" marL="0" marR="0" rtl="0" algn="l">
                        <a:lnSpc>
                          <a:spcPct val="100000"/>
                        </a:lnSpc>
                        <a:spcBef>
                          <a:spcPts val="0"/>
                        </a:spcBef>
                        <a:spcAft>
                          <a:spcPts val="0"/>
                        </a:spcAft>
                        <a:buClr>
                          <a:schemeClr val="dk1"/>
                        </a:buClr>
                        <a:buSzPts val="1200"/>
                        <a:buFont typeface="Helvetica Neue"/>
                        <a:buNone/>
                      </a:pPr>
                      <a:r>
                        <a:rPr lang="en-US" sz="1200" u="none" cap="none" strike="noStrike">
                          <a:latin typeface="Helvetica Neue"/>
                          <a:ea typeface="Helvetica Neue"/>
                          <a:cs typeface="Helvetica Neue"/>
                          <a:sym typeface="Helvetica Neue"/>
                        </a:rPr>
                        <a:t>The refresh rate determines how often the </a:t>
                      </a:r>
                      <a:r>
                        <a:rPr b="1" lang="en-US" sz="1200" u="none" cap="none" strike="noStrike"/>
                        <a:t>physical actuators</a:t>
                      </a:r>
                      <a:r>
                        <a:rPr lang="en-US" sz="1200" u="none" cap="none" strike="noStrike">
                          <a:latin typeface="Helvetica Neue"/>
                          <a:ea typeface="Helvetica Neue"/>
                          <a:cs typeface="Helvetica Neue"/>
                          <a:sym typeface="Helvetica Neue"/>
                        </a:rPr>
                        <a:t> embedded in the </a:t>
                      </a:r>
                      <a:r>
                        <a:rPr b="1" lang="en-US" sz="1200" u="none" cap="none" strike="noStrike"/>
                        <a:t>output device</a:t>
                      </a:r>
                      <a:r>
                        <a:rPr lang="en-US" sz="1200" u="none" cap="none" strike="noStrike">
                          <a:latin typeface="Helvetica Neue"/>
                          <a:ea typeface="Helvetica Neue"/>
                          <a:cs typeface="Helvetica Neue"/>
                          <a:sym typeface="Helvetica Neue"/>
                        </a:rPr>
                        <a:t> are </a:t>
                      </a:r>
                      <a:r>
                        <a:rPr b="1" lang="en-US" sz="1200" u="none" cap="none" strike="noStrike"/>
                        <a:t>updated</a:t>
                      </a:r>
                      <a:r>
                        <a:rPr lang="en-US" sz="1200" u="none" cap="none" strike="noStrike">
                          <a:latin typeface="Helvetica Neue"/>
                          <a:ea typeface="Helvetica Neue"/>
                          <a:cs typeface="Helvetica Neue"/>
                          <a:sym typeface="Helvetica Neue"/>
                        </a:rPr>
                        <a:t> by the computer system. Higher refresh rates produce smoother transitions between output state. </a:t>
                      </a:r>
                      <a:endParaRPr/>
                    </a:p>
                  </a:txBody>
                  <a:tcPr marT="50800" marB="50800" marR="50800" marL="50800">
                    <a:lnL cap="flat" cmpd="sng" w="381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BE9EF"/>
                    </a:solidFill>
                  </a:tcPr>
                </a:tc>
              </a:tr>
              <a:tr h="292100">
                <a:tc>
                  <a:txBody>
                    <a:bodyPr/>
                    <a:lstStyle/>
                    <a:p>
                      <a:pPr indent="0" lvl="0" marL="0" marR="0" rtl="0" algn="l">
                        <a:lnSpc>
                          <a:spcPct val="100000"/>
                        </a:lnSpc>
                        <a:spcBef>
                          <a:spcPts val="0"/>
                        </a:spcBef>
                        <a:spcAft>
                          <a:spcPts val="0"/>
                        </a:spcAft>
                        <a:buClr>
                          <a:schemeClr val="dk1"/>
                        </a:buClr>
                        <a:buSzPts val="1200"/>
                        <a:buFont typeface="Helvetica Neue"/>
                        <a:buNone/>
                      </a:pPr>
                      <a:r>
                        <a:rPr lang="en-US" sz="1200" u="none" cap="none" strike="noStrike">
                          <a:latin typeface="Helvetica Neue"/>
                          <a:ea typeface="Helvetica Neue"/>
                          <a:cs typeface="Helvetica Neue"/>
                          <a:sym typeface="Helvetica Neue"/>
                        </a:rPr>
                        <a:t>Resolution </a:t>
                      </a:r>
                      <a:endParaRPr/>
                    </a:p>
                  </a:txBody>
                  <a:tcPr marT="50800" marB="50800" marR="50800" marL="50800">
                    <a:lnL cap="flat" cmpd="sng" w="127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BE9EF"/>
                    </a:solidFill>
                  </a:tcPr>
                </a:tc>
                <a:tc>
                  <a:txBody>
                    <a:bodyPr/>
                    <a:lstStyle/>
                    <a:p>
                      <a:pPr indent="0" lvl="0" marL="0" marR="0" rtl="0" algn="l">
                        <a:lnSpc>
                          <a:spcPct val="100000"/>
                        </a:lnSpc>
                        <a:spcBef>
                          <a:spcPts val="0"/>
                        </a:spcBef>
                        <a:spcAft>
                          <a:spcPts val="0"/>
                        </a:spcAft>
                        <a:buClr>
                          <a:schemeClr val="dk1"/>
                        </a:buClr>
                        <a:buSzPts val="1200"/>
                        <a:buFont typeface="Helvetica Neue"/>
                        <a:buNone/>
                      </a:pPr>
                      <a:r>
                        <a:rPr lang="en-US" sz="1200" u="none" cap="none" strike="noStrike">
                          <a:latin typeface="Helvetica Neue"/>
                          <a:ea typeface="Helvetica Neue"/>
                          <a:cs typeface="Helvetica Neue"/>
                          <a:sym typeface="Helvetica Neue"/>
                        </a:rPr>
                        <a:t>Resolution is the number of </a:t>
                      </a:r>
                      <a:r>
                        <a:rPr b="1" lang="en-US" sz="1200" u="none" cap="none" strike="noStrike"/>
                        <a:t>unique output elements</a:t>
                      </a:r>
                      <a:r>
                        <a:rPr lang="en-US" sz="1200" u="none" cap="none" strike="noStrike">
                          <a:latin typeface="Helvetica Neue"/>
                          <a:ea typeface="Helvetica Neue"/>
                          <a:cs typeface="Helvetica Neue"/>
                          <a:sym typeface="Helvetica Neue"/>
                        </a:rPr>
                        <a:t> in the output device can modified by the computer.</a:t>
                      </a:r>
                      <a:endParaRPr/>
                    </a:p>
                  </a:txBody>
                  <a:tcPr marT="50800" marB="50800" marR="50800" marL="50800">
                    <a:lnL cap="flat" cmpd="sng" w="381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F5F8"/>
                    </a:solidFill>
                  </a:tcPr>
                </a:tc>
              </a:tr>
              <a:tr h="469900">
                <a:tc>
                  <a:txBody>
                    <a:bodyPr/>
                    <a:lstStyle/>
                    <a:p>
                      <a:pPr indent="0" lvl="0" marL="0" marR="0" rtl="0" algn="l">
                        <a:lnSpc>
                          <a:spcPct val="100000"/>
                        </a:lnSpc>
                        <a:spcBef>
                          <a:spcPts val="0"/>
                        </a:spcBef>
                        <a:spcAft>
                          <a:spcPts val="0"/>
                        </a:spcAft>
                        <a:buClr>
                          <a:schemeClr val="dk1"/>
                        </a:buClr>
                        <a:buSzPts val="1200"/>
                        <a:buFont typeface="Helvetica Neue"/>
                        <a:buNone/>
                      </a:pPr>
                      <a:r>
                        <a:rPr lang="en-US" sz="1200" u="none" cap="none" strike="noStrike">
                          <a:latin typeface="Helvetica Neue"/>
                          <a:ea typeface="Helvetica Neue"/>
                          <a:cs typeface="Helvetica Neue"/>
                          <a:sym typeface="Helvetica Neue"/>
                        </a:rPr>
                        <a:t>Latency </a:t>
                      </a:r>
                      <a:endParaRPr/>
                    </a:p>
                  </a:txBody>
                  <a:tcPr marT="50800" marB="50800" marR="50800" marL="50800">
                    <a:lnL cap="flat" cmpd="sng" w="127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BE9EF"/>
                    </a:solidFill>
                  </a:tcPr>
                </a:tc>
                <a:tc>
                  <a:txBody>
                    <a:bodyPr/>
                    <a:lstStyle/>
                    <a:p>
                      <a:pPr indent="0" lvl="0" marL="0" marR="0" rtl="0" algn="l">
                        <a:lnSpc>
                          <a:spcPct val="100000"/>
                        </a:lnSpc>
                        <a:spcBef>
                          <a:spcPts val="0"/>
                        </a:spcBef>
                        <a:spcAft>
                          <a:spcPts val="0"/>
                        </a:spcAft>
                        <a:buClr>
                          <a:schemeClr val="dk1"/>
                        </a:buClr>
                        <a:buSzPts val="1200"/>
                        <a:buFont typeface="Helvetica Neue"/>
                        <a:buNone/>
                      </a:pPr>
                      <a:r>
                        <a:rPr lang="en-US" sz="1200" u="none" cap="none" strike="noStrike">
                          <a:latin typeface="Helvetica Neue"/>
                          <a:ea typeface="Helvetica Neue"/>
                          <a:cs typeface="Helvetica Neue"/>
                          <a:sym typeface="Helvetica Neue"/>
                        </a:rPr>
                        <a:t>Latency, or lag, is the time that elapses between the </a:t>
                      </a:r>
                      <a:r>
                        <a:rPr b="1" lang="en-US" sz="1200" u="none" cap="none" strike="noStrike"/>
                        <a:t>command issued</a:t>
                      </a:r>
                      <a:r>
                        <a:rPr lang="en-US" sz="1200" u="none" cap="none" strike="noStrike">
                          <a:latin typeface="Helvetica Neue"/>
                          <a:ea typeface="Helvetica Neue"/>
                          <a:cs typeface="Helvetica Neue"/>
                          <a:sym typeface="Helvetica Neue"/>
                        </a:rPr>
                        <a:t> by the computer and the </a:t>
                      </a:r>
                      <a:r>
                        <a:rPr b="1" lang="en-US" sz="1200" u="none" cap="none" strike="noStrike"/>
                        <a:t>physical actuation</a:t>
                      </a:r>
                      <a:r>
                        <a:rPr lang="en-US" sz="1200" u="none" cap="none" strike="noStrike">
                          <a:latin typeface="Helvetica Neue"/>
                          <a:ea typeface="Helvetica Neue"/>
                          <a:cs typeface="Helvetica Neue"/>
                          <a:sym typeface="Helvetica Neue"/>
                        </a:rPr>
                        <a:t> of the output device.</a:t>
                      </a:r>
                      <a:endParaRPr/>
                    </a:p>
                  </a:txBody>
                  <a:tcPr marT="50800" marB="50800" marR="50800" marL="50800">
                    <a:lnL cap="flat" cmpd="sng" w="381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BE9EF"/>
                    </a:solidFill>
                  </a:tcPr>
                </a:tc>
              </a:tr>
              <a:tr h="469900">
                <a:tc>
                  <a:txBody>
                    <a:bodyPr/>
                    <a:lstStyle/>
                    <a:p>
                      <a:pPr indent="0" lvl="0" marL="0" marR="0" rtl="0" algn="l">
                        <a:lnSpc>
                          <a:spcPct val="100000"/>
                        </a:lnSpc>
                        <a:spcBef>
                          <a:spcPts val="0"/>
                        </a:spcBef>
                        <a:spcAft>
                          <a:spcPts val="0"/>
                        </a:spcAft>
                        <a:buClr>
                          <a:schemeClr val="dk1"/>
                        </a:buClr>
                        <a:buSzPts val="1200"/>
                        <a:buFont typeface="Helvetica Neue"/>
                        <a:buNone/>
                      </a:pPr>
                      <a:r>
                        <a:rPr lang="en-US" sz="1200" u="none" cap="none" strike="noStrike">
                          <a:latin typeface="Helvetica Neue"/>
                          <a:ea typeface="Helvetica Neue"/>
                          <a:cs typeface="Helvetica Neue"/>
                          <a:sym typeface="Helvetica Neue"/>
                        </a:rPr>
                        <a:t>Noise</a:t>
                      </a:r>
                      <a:endParaRPr/>
                    </a:p>
                  </a:txBody>
                  <a:tcPr marT="50800" marB="50800" marR="50800" marL="50800">
                    <a:lnL cap="flat" cmpd="sng" w="127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BE9EF"/>
                    </a:solidFill>
                  </a:tcPr>
                </a:tc>
                <a:tc>
                  <a:txBody>
                    <a:bodyPr/>
                    <a:lstStyle/>
                    <a:p>
                      <a:pPr indent="0" lvl="0" marL="0" marR="0" rtl="0" algn="l">
                        <a:lnSpc>
                          <a:spcPct val="100000"/>
                        </a:lnSpc>
                        <a:spcBef>
                          <a:spcPts val="0"/>
                        </a:spcBef>
                        <a:spcAft>
                          <a:spcPts val="0"/>
                        </a:spcAft>
                        <a:buClr>
                          <a:schemeClr val="dk1"/>
                        </a:buClr>
                        <a:buSzPts val="1200"/>
                        <a:buFont typeface="Helvetica Neue"/>
                        <a:buNone/>
                      </a:pPr>
                      <a:r>
                        <a:rPr lang="en-US" sz="1200" u="none" cap="none" strike="noStrike">
                          <a:latin typeface="Helvetica Neue"/>
                          <a:ea typeface="Helvetica Neue"/>
                          <a:cs typeface="Helvetica Neue"/>
                          <a:sym typeface="Helvetica Neue"/>
                        </a:rPr>
                        <a:t>Noise is the result of </a:t>
                      </a:r>
                      <a:r>
                        <a:rPr b="1" lang="en-US" sz="1200" u="none" cap="none" strike="noStrike"/>
                        <a:t>output errors</a:t>
                      </a:r>
                      <a:r>
                        <a:rPr lang="en-US" sz="1200" u="none" cap="none" strike="noStrike">
                          <a:latin typeface="Helvetica Neue"/>
                          <a:ea typeface="Helvetica Neue"/>
                          <a:cs typeface="Helvetica Neue"/>
                          <a:sym typeface="Helvetica Neue"/>
                        </a:rPr>
                        <a:t> due to hardware malfunctions or design inadequacies. Increased noise leads to loss of accuracy ad decreased output quality.</a:t>
                      </a:r>
                      <a:endParaRPr/>
                    </a:p>
                  </a:txBody>
                  <a:tcPr marT="50800" marB="50800" marR="50800" marL="50800">
                    <a:lnL cap="flat" cmpd="sng" w="381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F5F8"/>
                    </a:solidFill>
                  </a:tcPr>
                </a:tc>
              </a:tr>
              <a:tr h="825500">
                <a:tc>
                  <a:txBody>
                    <a:bodyPr/>
                    <a:lstStyle/>
                    <a:p>
                      <a:pPr indent="0" lvl="0" marL="0" marR="0" rtl="0" algn="l">
                        <a:lnSpc>
                          <a:spcPct val="100000"/>
                        </a:lnSpc>
                        <a:spcBef>
                          <a:spcPts val="0"/>
                        </a:spcBef>
                        <a:spcAft>
                          <a:spcPts val="0"/>
                        </a:spcAft>
                        <a:buClr>
                          <a:schemeClr val="dk1"/>
                        </a:buClr>
                        <a:buSzPts val="1200"/>
                        <a:buFont typeface="Helvetica Neue"/>
                        <a:buNone/>
                      </a:pPr>
                      <a:r>
                        <a:rPr lang="en-US" sz="1200" u="none" cap="none" strike="noStrike">
                          <a:latin typeface="Helvetica Neue"/>
                          <a:ea typeface="Helvetica Neue"/>
                          <a:cs typeface="Helvetica Neue"/>
                          <a:sym typeface="Helvetica Neue"/>
                        </a:rPr>
                        <a:t>Position mode </a:t>
                      </a:r>
                      <a:endParaRPr/>
                    </a:p>
                  </a:txBody>
                  <a:tcPr marT="50800" marB="50800" marR="50800" marL="50800">
                    <a:lnL cap="flat" cmpd="sng" w="127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BE9EF"/>
                    </a:solidFill>
                  </a:tcPr>
                </a:tc>
                <a:tc>
                  <a:txBody>
                    <a:bodyPr/>
                    <a:lstStyle/>
                    <a:p>
                      <a:pPr indent="0" lvl="0" marL="0" marR="0" rtl="0" algn="l">
                        <a:lnSpc>
                          <a:spcPct val="100000"/>
                        </a:lnSpc>
                        <a:spcBef>
                          <a:spcPts val="0"/>
                        </a:spcBef>
                        <a:spcAft>
                          <a:spcPts val="0"/>
                        </a:spcAft>
                        <a:buClr>
                          <a:schemeClr val="dk1"/>
                        </a:buClr>
                        <a:buSzPts val="1200"/>
                        <a:buFont typeface="Helvetica Neue"/>
                        <a:buNone/>
                      </a:pPr>
                      <a:r>
                        <a:rPr lang="en-US" sz="1200" u="none" cap="none" strike="noStrike">
                          <a:latin typeface="Helvetica Neue"/>
                          <a:ea typeface="Helvetica Neue"/>
                          <a:cs typeface="Helvetica Neue"/>
                          <a:sym typeface="Helvetica Neue"/>
                        </a:rPr>
                        <a:t>The position mode can be either </a:t>
                      </a:r>
                      <a:r>
                        <a:rPr b="1" lang="en-US" sz="1200" u="none" cap="none" strike="noStrike"/>
                        <a:t>absolute</a:t>
                      </a:r>
                      <a:r>
                        <a:rPr lang="en-US" sz="1200" u="none" cap="none" strike="noStrike">
                          <a:latin typeface="Helvetica Neue"/>
                          <a:ea typeface="Helvetica Neue"/>
                          <a:cs typeface="Helvetica Neue"/>
                          <a:sym typeface="Helvetica Neue"/>
                        </a:rPr>
                        <a:t> or </a:t>
                      </a:r>
                      <a:r>
                        <a:rPr b="1" lang="en-US" sz="1200" u="none" cap="none" strike="noStrike"/>
                        <a:t>relative</a:t>
                      </a:r>
                      <a:r>
                        <a:rPr lang="en-US" sz="1200" u="none" cap="none" strike="noStrike">
                          <a:latin typeface="Helvetica Neue"/>
                          <a:ea typeface="Helvetica Neue"/>
                          <a:cs typeface="Helvetica Neue"/>
                          <a:sym typeface="Helvetica Neue"/>
                        </a:rPr>
                        <a:t>. For an absolute output device, each position on the </a:t>
                      </a:r>
                      <a:r>
                        <a:rPr b="1" lang="en-US" sz="1200" u="none" cap="none" strike="noStrike"/>
                        <a:t>display surface</a:t>
                      </a:r>
                      <a:r>
                        <a:rPr lang="en-US" sz="1200" u="none" cap="none" strike="noStrike">
                          <a:latin typeface="Helvetica Neue"/>
                          <a:ea typeface="Helvetica Neue"/>
                          <a:cs typeface="Helvetica Neue"/>
                          <a:sym typeface="Helvetica Neue"/>
                        </a:rPr>
                        <a:t> corresponds to a specific location on the </a:t>
                      </a:r>
                      <a:r>
                        <a:rPr b="1" lang="en-US" sz="1200" u="none" cap="none" strike="noStrike"/>
                        <a:t>virtual display.</a:t>
                      </a:r>
                      <a:r>
                        <a:rPr lang="en-US" sz="1200" u="none" cap="none" strike="noStrike">
                          <a:latin typeface="Helvetica Neue"/>
                          <a:ea typeface="Helvetica Neue"/>
                          <a:cs typeface="Helvetica Neue"/>
                          <a:sym typeface="Helvetica Neue"/>
                        </a:rPr>
                        <a:t> In a relative positioning mode, each output is a functional translation from the current point. A computer screen is an absolute input device, whereas a plotter is a relative input device.</a:t>
                      </a:r>
                      <a:endParaRPr/>
                    </a:p>
                  </a:txBody>
                  <a:tcPr marT="50800" marB="50800" marR="50800" marL="50800">
                    <a:lnL cap="flat" cmpd="sng" w="381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BE9EF"/>
                    </a:solidFill>
                  </a:tcPr>
                </a:tc>
              </a:tr>
              <a:tr h="1181100">
                <a:tc>
                  <a:txBody>
                    <a:bodyPr/>
                    <a:lstStyle/>
                    <a:p>
                      <a:pPr indent="0" lvl="0" marL="0" marR="0" rtl="0" algn="l">
                        <a:lnSpc>
                          <a:spcPct val="100000"/>
                        </a:lnSpc>
                        <a:spcBef>
                          <a:spcPts val="0"/>
                        </a:spcBef>
                        <a:spcAft>
                          <a:spcPts val="0"/>
                        </a:spcAft>
                        <a:buClr>
                          <a:schemeClr val="dk1"/>
                        </a:buClr>
                        <a:buSzPts val="1200"/>
                        <a:buFont typeface="Helvetica Neue"/>
                        <a:buNone/>
                      </a:pPr>
                      <a:r>
                        <a:rPr lang="en-US" sz="1200" u="none" cap="none" strike="noStrike">
                          <a:latin typeface="Helvetica Neue"/>
                          <a:ea typeface="Helvetica Neue"/>
                          <a:cs typeface="Helvetica Neue"/>
                          <a:sym typeface="Helvetica Neue"/>
                        </a:rPr>
                        <a:t>Gain </a:t>
                      </a:r>
                      <a:endParaRPr/>
                    </a:p>
                  </a:txBody>
                  <a:tcPr marT="50800" marB="50800" marR="50800" marL="50800">
                    <a:lnL cap="flat" cmpd="sng" w="127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BE9EF"/>
                    </a:solidFill>
                  </a:tcPr>
                </a:tc>
                <a:tc>
                  <a:txBody>
                    <a:bodyPr/>
                    <a:lstStyle/>
                    <a:p>
                      <a:pPr indent="0" lvl="0" marL="0" marR="0" rtl="0" algn="l">
                        <a:lnSpc>
                          <a:spcPct val="100000"/>
                        </a:lnSpc>
                        <a:spcBef>
                          <a:spcPts val="0"/>
                        </a:spcBef>
                        <a:spcAft>
                          <a:spcPts val="0"/>
                        </a:spcAft>
                        <a:buClr>
                          <a:schemeClr val="dk1"/>
                        </a:buClr>
                        <a:buSzPts val="1200"/>
                        <a:buFont typeface="Helvetica Neue"/>
                        <a:buNone/>
                      </a:pPr>
                      <a:r>
                        <a:rPr lang="en-US" sz="1200" u="none" cap="none" strike="noStrike">
                          <a:latin typeface="Helvetica Neue"/>
                          <a:ea typeface="Helvetica Neue"/>
                          <a:cs typeface="Helvetica Neue"/>
                          <a:sym typeface="Helvetica Neue"/>
                        </a:rPr>
                        <a:t>Gain is also referred to as the </a:t>
                      </a:r>
                      <a:r>
                        <a:rPr b="1" lang="en-US" sz="1200" u="none" cap="none" strike="noStrike"/>
                        <a:t>Control-Display (C-D) ratio</a:t>
                      </a:r>
                      <a:r>
                        <a:rPr lang="en-US" sz="1200" u="none" cap="none" strike="noStrike">
                          <a:latin typeface="Helvetica Neue"/>
                          <a:ea typeface="Helvetica Neue"/>
                          <a:cs typeface="Helvetica Neue"/>
                          <a:sym typeface="Helvetica Neue"/>
                        </a:rPr>
                        <a:t>. C-D is the ratio of the distance that the on-screen cursor moves in relation to the physical movement of the input device. An increased gain allows for a smaller footprint, i.e., less space is necessary for the input device. The function that controls the gain (C-D ratio) is frequently configurable through software. Studies have shown that there is no optimal setting for gain (Accot and Zhai, 2001) and that increased gain frequently leads to higher error rates (MacKenzie and Riddersma, 1994).</a:t>
                      </a:r>
                      <a:endParaRPr/>
                    </a:p>
                  </a:txBody>
                  <a:tcPr marT="50800" marB="50800" marR="50800" marL="50800">
                    <a:lnL cap="flat" cmpd="sng" w="381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F5F8"/>
                    </a:solidFill>
                  </a:tcPr>
                </a:tc>
              </a:tr>
              <a:tr h="469900">
                <a:tc>
                  <a:txBody>
                    <a:bodyPr/>
                    <a:lstStyle/>
                    <a:p>
                      <a:pPr indent="0" lvl="0" marL="0" marR="0" rtl="0" algn="l">
                        <a:lnSpc>
                          <a:spcPct val="100000"/>
                        </a:lnSpc>
                        <a:spcBef>
                          <a:spcPts val="0"/>
                        </a:spcBef>
                        <a:spcAft>
                          <a:spcPts val="0"/>
                        </a:spcAft>
                        <a:buClr>
                          <a:schemeClr val="dk1"/>
                        </a:buClr>
                        <a:buSzPts val="1200"/>
                        <a:buFont typeface="Helvetica Neue"/>
                        <a:buNone/>
                      </a:pPr>
                      <a:r>
                        <a:rPr lang="en-US" sz="1200" u="none" cap="none" strike="noStrike">
                          <a:latin typeface="Helvetica Neue"/>
                          <a:ea typeface="Helvetica Neue"/>
                          <a:cs typeface="Helvetica Neue"/>
                          <a:sym typeface="Helvetica Neue"/>
                        </a:rPr>
                        <a:t>Degrees of freedom </a:t>
                      </a:r>
                      <a:endParaRPr/>
                    </a:p>
                  </a:txBody>
                  <a:tcPr marT="50800" marB="50800" marR="50800" marL="50800">
                    <a:lnL cap="flat" cmpd="sng" w="127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BE9EF"/>
                    </a:solidFill>
                  </a:tcPr>
                </a:tc>
                <a:tc>
                  <a:txBody>
                    <a:bodyPr/>
                    <a:lstStyle/>
                    <a:p>
                      <a:pPr indent="0" lvl="0" marL="0" marR="0" rtl="0" algn="l">
                        <a:lnSpc>
                          <a:spcPct val="100000"/>
                        </a:lnSpc>
                        <a:spcBef>
                          <a:spcPts val="0"/>
                        </a:spcBef>
                        <a:spcAft>
                          <a:spcPts val="0"/>
                        </a:spcAft>
                        <a:buClr>
                          <a:schemeClr val="dk1"/>
                        </a:buClr>
                        <a:buSzPts val="1200"/>
                        <a:buFont typeface="Helvetica Neue"/>
                        <a:buNone/>
                      </a:pPr>
                      <a:r>
                        <a:rPr lang="en-US" sz="1200" u="none" cap="none" strike="noStrike">
                          <a:latin typeface="Helvetica Neue"/>
                          <a:ea typeface="Helvetica Neue"/>
                          <a:cs typeface="Helvetica Neue"/>
                          <a:sym typeface="Helvetica Neue"/>
                        </a:rPr>
                        <a:t>Degrees of freedom is a measure of the </a:t>
                      </a:r>
                      <a:r>
                        <a:rPr b="1" lang="en-US" sz="1200" u="none" cap="none" strike="noStrike"/>
                        <a:t>number of dimensions</a:t>
                      </a:r>
                      <a:r>
                        <a:rPr lang="en-US" sz="1200" u="none" cap="none" strike="noStrike">
                          <a:latin typeface="Helvetica Neue"/>
                          <a:ea typeface="Helvetica Neue"/>
                          <a:cs typeface="Helvetica Neue"/>
                          <a:sym typeface="Helvetica Neue"/>
                        </a:rPr>
                        <a:t> that the output device can navigate in.</a:t>
                      </a:r>
                      <a:endParaRPr/>
                    </a:p>
                  </a:txBody>
                  <a:tcPr marT="50800" marB="50800" marR="50800" marL="50800">
                    <a:lnL cap="flat" cmpd="sng" w="381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BE9EF"/>
                    </a:solidFill>
                  </a:tcPr>
                </a:tc>
              </a:tr>
              <a:tr h="647700">
                <a:tc>
                  <a:txBody>
                    <a:bodyPr/>
                    <a:lstStyle/>
                    <a:p>
                      <a:pPr indent="0" lvl="0" marL="0" marR="0" rtl="0" algn="l">
                        <a:lnSpc>
                          <a:spcPct val="100000"/>
                        </a:lnSpc>
                        <a:spcBef>
                          <a:spcPts val="0"/>
                        </a:spcBef>
                        <a:spcAft>
                          <a:spcPts val="0"/>
                        </a:spcAft>
                        <a:buClr>
                          <a:schemeClr val="dk1"/>
                        </a:buClr>
                        <a:buSzPts val="1200"/>
                        <a:buFont typeface="Helvetica Neue"/>
                        <a:buNone/>
                      </a:pPr>
                      <a:r>
                        <a:rPr lang="en-US" sz="1200" u="none" cap="none" strike="noStrike">
                          <a:latin typeface="Helvetica Neue"/>
                          <a:ea typeface="Helvetica Neue"/>
                          <a:cs typeface="Helvetica Neue"/>
                          <a:sym typeface="Helvetica Neue"/>
                        </a:rPr>
                        <a:t>Direct vs. indirect </a:t>
                      </a:r>
                      <a:endParaRPr/>
                    </a:p>
                  </a:txBody>
                  <a:tcPr marT="50800" marB="50800" marR="50800" marL="50800">
                    <a:lnL cap="flat" cmpd="sng" w="127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BE9EF"/>
                    </a:solidFill>
                  </a:tcPr>
                </a:tc>
                <a:tc>
                  <a:txBody>
                    <a:bodyPr/>
                    <a:lstStyle/>
                    <a:p>
                      <a:pPr indent="0" lvl="0" marL="0" marR="0" rtl="0" algn="l">
                        <a:lnSpc>
                          <a:spcPct val="100000"/>
                        </a:lnSpc>
                        <a:spcBef>
                          <a:spcPts val="0"/>
                        </a:spcBef>
                        <a:spcAft>
                          <a:spcPts val="0"/>
                        </a:spcAft>
                        <a:buClr>
                          <a:schemeClr val="dk1"/>
                        </a:buClr>
                        <a:buSzPts val="1200"/>
                        <a:buFont typeface="Helvetica Neue"/>
                        <a:buNone/>
                      </a:pPr>
                      <a:r>
                        <a:rPr lang="en-US" sz="1200" u="none" cap="none" strike="noStrike">
                          <a:latin typeface="Helvetica Neue"/>
                          <a:ea typeface="Helvetica Neue"/>
                          <a:cs typeface="Helvetica Neue"/>
                          <a:sym typeface="Helvetica Neue"/>
                        </a:rPr>
                        <a:t>If the </a:t>
                      </a:r>
                      <a:r>
                        <a:rPr b="1" lang="en-US" sz="1200" u="none" cap="none" strike="noStrike"/>
                        <a:t>output surface</a:t>
                      </a:r>
                      <a:r>
                        <a:rPr lang="en-US" sz="1200" u="none" cap="none" strike="noStrike">
                          <a:latin typeface="Helvetica Neue"/>
                          <a:ea typeface="Helvetica Neue"/>
                          <a:cs typeface="Helvetica Neue"/>
                          <a:sym typeface="Helvetica Neue"/>
                        </a:rPr>
                        <a:t> is also the </a:t>
                      </a:r>
                      <a:r>
                        <a:rPr b="1" lang="en-US" sz="1200" u="none" cap="none" strike="noStrike"/>
                        <a:t>control surface</a:t>
                      </a:r>
                      <a:r>
                        <a:rPr lang="en-US" sz="1200" u="none" cap="none" strike="noStrike">
                          <a:latin typeface="Helvetica Neue"/>
                          <a:ea typeface="Helvetica Neue"/>
                          <a:cs typeface="Helvetica Neue"/>
                          <a:sym typeface="Helvetica Neue"/>
                        </a:rPr>
                        <a:t>, then the output device is direct. An example of such a device is a touch-screen. Most other output devices are indirect in that the output reference point (cursor) is controlled through an intermediary device such as a mouse, joystick, or stylus.</a:t>
                      </a:r>
                      <a:endParaRPr/>
                    </a:p>
                  </a:txBody>
                  <a:tcPr marT="50800" marB="50800" marR="50800" marL="50800">
                    <a:lnL cap="flat" cmpd="sng" w="381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F5F8"/>
                    </a:solidFill>
                  </a:tcPr>
                </a:tc>
              </a:tr>
              <a:tr h="647700">
                <a:tc>
                  <a:txBody>
                    <a:bodyPr/>
                    <a:lstStyle/>
                    <a:p>
                      <a:pPr indent="0" lvl="0" marL="0" marR="0" rtl="0" algn="l">
                        <a:lnSpc>
                          <a:spcPct val="100000"/>
                        </a:lnSpc>
                        <a:spcBef>
                          <a:spcPts val="0"/>
                        </a:spcBef>
                        <a:spcAft>
                          <a:spcPts val="0"/>
                        </a:spcAft>
                        <a:buClr>
                          <a:schemeClr val="dk1"/>
                        </a:buClr>
                        <a:buSzPts val="1200"/>
                        <a:buFont typeface="Helvetica Neue"/>
                        <a:buNone/>
                      </a:pPr>
                      <a:r>
                        <a:rPr lang="en-US" sz="1200" u="none" cap="none" strike="noStrike">
                          <a:latin typeface="Helvetica Neue"/>
                          <a:ea typeface="Helvetica Neue"/>
                          <a:cs typeface="Helvetica Neue"/>
                          <a:sym typeface="Helvetica Neue"/>
                        </a:rPr>
                        <a:t>Footprint </a:t>
                      </a:r>
                      <a:endParaRPr/>
                    </a:p>
                  </a:txBody>
                  <a:tcPr marT="50800" marB="50800" marR="50800" marL="50800">
                    <a:lnL cap="flat" cmpd="sng" w="127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BE9EF"/>
                    </a:solidFill>
                  </a:tcPr>
                </a:tc>
                <a:tc>
                  <a:txBody>
                    <a:bodyPr/>
                    <a:lstStyle/>
                    <a:p>
                      <a:pPr indent="0" lvl="0" marL="0" marR="0" rtl="0" algn="l">
                        <a:lnSpc>
                          <a:spcPct val="100000"/>
                        </a:lnSpc>
                        <a:spcBef>
                          <a:spcPts val="0"/>
                        </a:spcBef>
                        <a:spcAft>
                          <a:spcPts val="0"/>
                        </a:spcAft>
                        <a:buClr>
                          <a:schemeClr val="dk1"/>
                        </a:buClr>
                        <a:buSzPts val="1200"/>
                        <a:buFont typeface="Helvetica Neue"/>
                        <a:buNone/>
                      </a:pPr>
                      <a:r>
                        <a:rPr lang="en-US" sz="1200" u="none" cap="none" strike="noStrike">
                          <a:latin typeface="Helvetica Neue"/>
                          <a:ea typeface="Helvetica Neue"/>
                          <a:cs typeface="Helvetica Neue"/>
                          <a:sym typeface="Helvetica Neue"/>
                        </a:rPr>
                        <a:t>Footprint refers to the </a:t>
                      </a:r>
                      <a:r>
                        <a:rPr b="1" lang="en-US" sz="1200" u="none" cap="none" strike="noStrike"/>
                        <a:t>amount of space</a:t>
                      </a:r>
                      <a:r>
                        <a:rPr lang="en-US" sz="1200" u="none" cap="none" strike="noStrike">
                          <a:latin typeface="Helvetica Neue"/>
                          <a:ea typeface="Helvetica Neue"/>
                          <a:cs typeface="Helvetica Neue"/>
                          <a:sym typeface="Helvetica Neue"/>
                        </a:rPr>
                        <a:t> that is required for output. For example, a computer projector has a large and variable footprint, whereas a screen has a smaller but fixed footprint. The footprint may include the vertical dimension as well. </a:t>
                      </a:r>
                      <a:endParaRPr/>
                    </a:p>
                  </a:txBody>
                  <a:tcPr marT="50800" marB="50800" marR="50800" marL="50800">
                    <a:lnL cap="flat" cmpd="sng" w="381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BE9EF"/>
                    </a:solidFill>
                  </a:tcPr>
                </a:tc>
              </a:tr>
              <a:tr h="469900">
                <a:tc>
                  <a:txBody>
                    <a:bodyPr/>
                    <a:lstStyle/>
                    <a:p>
                      <a:pPr indent="0" lvl="0" marL="0" marR="0" rtl="0" algn="l">
                        <a:lnSpc>
                          <a:spcPct val="100000"/>
                        </a:lnSpc>
                        <a:spcBef>
                          <a:spcPts val="0"/>
                        </a:spcBef>
                        <a:spcAft>
                          <a:spcPts val="0"/>
                        </a:spcAft>
                        <a:buClr>
                          <a:schemeClr val="dk1"/>
                        </a:buClr>
                        <a:buSzPts val="1200"/>
                        <a:buFont typeface="Helvetica Neue"/>
                        <a:buNone/>
                      </a:pPr>
                      <a:r>
                        <a:rPr lang="en-US" sz="1200" u="none" cap="none" strike="noStrike">
                          <a:latin typeface="Helvetica Neue"/>
                          <a:ea typeface="Helvetica Neue"/>
                          <a:cs typeface="Helvetica Neue"/>
                          <a:sym typeface="Helvetica Neue"/>
                        </a:rPr>
                        <a:t>Device acquisition time </a:t>
                      </a:r>
                      <a:endParaRPr/>
                    </a:p>
                  </a:txBody>
                  <a:tcPr marT="50800" marB="50800" marR="50800" marL="50800">
                    <a:lnL cap="flat" cmpd="sng" w="12700">
                      <a:solidFill>
                        <a:srgbClr val="FFFFFF"/>
                      </a:solidFill>
                      <a:prstDash val="solid"/>
                      <a:round/>
                      <a:headEnd len="sm" w="sm" type="none"/>
                      <a:tailEnd len="sm" w="sm" type="none"/>
                    </a:lnL>
                    <a:lnR cap="flat" cmpd="sng" w="381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BE9EF"/>
                    </a:solidFill>
                  </a:tcPr>
                </a:tc>
                <a:tc>
                  <a:txBody>
                    <a:bodyPr/>
                    <a:lstStyle/>
                    <a:p>
                      <a:pPr indent="0" lvl="0" marL="0" marR="0" rtl="0" algn="l">
                        <a:lnSpc>
                          <a:spcPct val="100000"/>
                        </a:lnSpc>
                        <a:spcBef>
                          <a:spcPts val="0"/>
                        </a:spcBef>
                        <a:spcAft>
                          <a:spcPts val="0"/>
                        </a:spcAft>
                        <a:buClr>
                          <a:schemeClr val="dk1"/>
                        </a:buClr>
                        <a:buSzPts val="1200"/>
                        <a:buFont typeface="Helvetica Neue"/>
                        <a:buNone/>
                      </a:pPr>
                      <a:r>
                        <a:rPr lang="en-US" sz="1200" u="none" cap="none" strike="noStrike">
                          <a:latin typeface="Helvetica Neue"/>
                          <a:ea typeface="Helvetica Neue"/>
                          <a:cs typeface="Helvetica Neue"/>
                          <a:sym typeface="Helvetica Neue"/>
                        </a:rPr>
                        <a:t>Device acquisition time refers to the time it takes to </a:t>
                      </a:r>
                      <a:r>
                        <a:rPr b="1" lang="en-US" sz="1200" u="none" cap="none" strike="noStrike"/>
                        <a:t>grasp the output device </a:t>
                      </a:r>
                      <a:r>
                        <a:rPr lang="en-US" sz="1200" u="none" cap="none" strike="noStrike">
                          <a:latin typeface="Helvetica Neue"/>
                          <a:ea typeface="Helvetica Neue"/>
                          <a:cs typeface="Helvetica Neue"/>
                          <a:sym typeface="Helvetica Neue"/>
                        </a:rPr>
                        <a:t>before control can be exerted.</a:t>
                      </a:r>
                      <a:endParaRPr/>
                    </a:p>
                  </a:txBody>
                  <a:tcPr marT="50800" marB="50800" marR="50800" marL="50800">
                    <a:lnL cap="flat" cmpd="sng" w="381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FF5F8"/>
                    </a:solidFill>
                  </a:tcPr>
                </a:tc>
              </a:tr>
            </a:tbl>
          </a:graphicData>
        </a:graphic>
      </p:graphicFrame>
      <p:sp>
        <p:nvSpPr>
          <p:cNvPr id="290" name="Google Shape;290;p35"/>
          <p:cNvSpPr txBox="1"/>
          <p:nvPr/>
        </p:nvSpPr>
        <p:spPr>
          <a:xfrm>
            <a:off x="1358900" y="6464300"/>
            <a:ext cx="8039100" cy="469900"/>
          </a:xfrm>
          <a:prstGeom prst="rect">
            <a:avLst/>
          </a:prstGeom>
          <a:solidFill>
            <a:srgbClr val="FFFED5"/>
          </a:solidFill>
          <a:ln>
            <a:noFill/>
          </a:ln>
        </p:spPr>
        <p:txBody>
          <a:bodyPr anchorCtr="0" anchor="t" bIns="38100" lIns="38100" spcFirstLastPara="1" rIns="38100" wrap="square" tIns="38100">
            <a:spAutoFit/>
          </a:bodyPr>
          <a:lstStyle/>
          <a:p>
            <a:pPr indent="0" lvl="0" marL="0" marR="0" rtl="0" algn="l">
              <a:lnSpc>
                <a:spcPct val="238461"/>
              </a:lnSpc>
              <a:spcBef>
                <a:spcPts val="0"/>
              </a:spcBef>
              <a:spcAft>
                <a:spcPts val="0"/>
              </a:spcAft>
              <a:buClr>
                <a:srgbClr val="222222"/>
              </a:buClr>
              <a:buSzPts val="1300"/>
              <a:buFont typeface="Arial"/>
              <a:buNone/>
            </a:pPr>
            <a:r>
              <a:rPr b="0" i="0" lang="en-US" sz="1300" u="none" cap="none" strike="noStrike">
                <a:solidFill>
                  <a:srgbClr val="222222"/>
                </a:solidFill>
                <a:latin typeface="Arial"/>
                <a:ea typeface="Arial"/>
                <a:cs typeface="Arial"/>
                <a:sym typeface="Arial"/>
              </a:rPr>
              <a:t>modified, adapted from Schedlbauer, M. J. (2007). </a:t>
            </a:r>
            <a:r>
              <a:rPr b="0" i="1" lang="en-US" sz="1300" u="none" cap="none" strike="noStrike">
                <a:solidFill>
                  <a:srgbClr val="222222"/>
                </a:solidFill>
                <a:latin typeface="Arial"/>
                <a:ea typeface="Arial"/>
                <a:cs typeface="Arial"/>
                <a:sym typeface="Arial"/>
              </a:rPr>
              <a:t>A Survey of Manual Input Devices</a:t>
            </a:r>
            <a:r>
              <a:rPr b="0" i="0" lang="en-US" sz="1300" u="none" cap="none" strike="noStrike">
                <a:solidFill>
                  <a:srgbClr val="222222"/>
                </a:solidFill>
                <a:latin typeface="Arial"/>
                <a:ea typeface="Arial"/>
                <a:cs typeface="Arial"/>
                <a:sym typeface="Arial"/>
              </a:rPr>
              <a:t>. Technical report, University of Massachusetts.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6"/>
          <p:cNvSpPr txBox="1"/>
          <p:nvPr>
            <p:ph type="title"/>
          </p:nvPr>
        </p:nvSpPr>
        <p:spPr>
          <a:xfrm>
            <a:off x="549274" y="-1"/>
            <a:ext cx="8042400" cy="1552200"/>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Degrees of Freedom (DOF)</a:t>
            </a:r>
            <a:endParaRPr/>
          </a:p>
        </p:txBody>
      </p:sp>
      <p:sp>
        <p:nvSpPr>
          <p:cNvPr id="296" name="Google Shape;296;p36"/>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285750" lvl="0" marL="285750" rtl="0" algn="l">
              <a:lnSpc>
                <a:spcPct val="90000"/>
              </a:lnSpc>
              <a:spcBef>
                <a:spcPts val="0"/>
              </a:spcBef>
              <a:spcAft>
                <a:spcPts val="0"/>
              </a:spcAft>
              <a:buSzPts val="1350"/>
              <a:buChar char="●"/>
            </a:pPr>
            <a:r>
              <a:rPr b="1" lang="en-US" sz="1800">
                <a:solidFill>
                  <a:srgbClr val="002E7A"/>
                </a:solidFill>
                <a:latin typeface="Arial Rounded"/>
                <a:ea typeface="Arial Rounded"/>
                <a:cs typeface="Arial Rounded"/>
                <a:sym typeface="Arial Rounded"/>
              </a:rPr>
              <a:t>important aspect of input and output devices</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linear</a:t>
            </a:r>
            <a:endParaRPr/>
          </a:p>
          <a:p>
            <a:pPr indent="-269240" lvl="1" marL="618490" rtl="0" algn="l">
              <a:lnSpc>
                <a:spcPct val="90000"/>
              </a:lnSpc>
              <a:spcBef>
                <a:spcPts val="600"/>
              </a:spcBef>
              <a:spcAft>
                <a:spcPts val="0"/>
              </a:spcAft>
              <a:buSzPts val="1200"/>
              <a:buChar char=""/>
            </a:pPr>
            <a:r>
              <a:rPr lang="en-US" sz="1600">
                <a:solidFill>
                  <a:srgbClr val="0042AA"/>
                </a:solidFill>
                <a:latin typeface="Source Sans Pro"/>
                <a:ea typeface="Source Sans Pro"/>
                <a:cs typeface="Source Sans Pro"/>
                <a:sym typeface="Source Sans Pro"/>
              </a:rPr>
              <a:t>allows movement along a line</a:t>
            </a:r>
            <a:endParaRPr/>
          </a:p>
          <a:p>
            <a:pPr indent="-269240" lvl="1" marL="618490" rtl="0" algn="l">
              <a:lnSpc>
                <a:spcPct val="90000"/>
              </a:lnSpc>
              <a:spcBef>
                <a:spcPts val="600"/>
              </a:spcBef>
              <a:spcAft>
                <a:spcPts val="0"/>
              </a:spcAft>
              <a:buSzPts val="1200"/>
              <a:buChar char=""/>
            </a:pPr>
            <a:r>
              <a:rPr lang="en-US" sz="1600">
                <a:solidFill>
                  <a:srgbClr val="0042AA"/>
                </a:solidFill>
                <a:latin typeface="Source Sans Pro"/>
                <a:ea typeface="Source Sans Pro"/>
                <a:cs typeface="Source Sans Pro"/>
                <a:sym typeface="Source Sans Pro"/>
              </a:rPr>
              <a:t>position of the pointing device changes</a:t>
            </a:r>
            <a:endParaRPr/>
          </a:p>
          <a:p>
            <a:pPr indent="-219780" lvl="2" marL="905580" rtl="0" algn="l">
              <a:lnSpc>
                <a:spcPct val="90000"/>
              </a:lnSpc>
              <a:spcBef>
                <a:spcPts val="600"/>
              </a:spcBef>
              <a:spcAft>
                <a:spcPts val="0"/>
              </a:spcAft>
              <a:buSzPts val="1050"/>
              <a:buChar char=""/>
            </a:pPr>
            <a:r>
              <a:rPr lang="en-US" sz="1400">
                <a:solidFill>
                  <a:srgbClr val="0056D6"/>
                </a:solidFill>
                <a:latin typeface="Source Sans Pro"/>
                <a:ea typeface="Source Sans Pro"/>
                <a:cs typeface="Source Sans Pro"/>
                <a:sym typeface="Source Sans Pro"/>
              </a:rPr>
              <a:t>requires more space to operate</a:t>
            </a:r>
            <a:endParaRPr/>
          </a:p>
          <a:p>
            <a:pPr indent="-269240" lvl="1" marL="618490" rtl="0" algn="l">
              <a:lnSpc>
                <a:spcPct val="90000"/>
              </a:lnSpc>
              <a:spcBef>
                <a:spcPts val="600"/>
              </a:spcBef>
              <a:spcAft>
                <a:spcPts val="0"/>
              </a:spcAft>
              <a:buSzPts val="1200"/>
              <a:buChar char=""/>
            </a:pPr>
            <a:r>
              <a:rPr lang="en-US" sz="1600">
                <a:solidFill>
                  <a:srgbClr val="0042AA"/>
                </a:solidFill>
                <a:latin typeface="Source Sans Pro"/>
                <a:ea typeface="Source Sans Pro"/>
                <a:cs typeface="Source Sans Pro"/>
                <a:sym typeface="Source Sans Pro"/>
              </a:rPr>
              <a:t>examples</a:t>
            </a:r>
            <a:endParaRPr/>
          </a:p>
          <a:p>
            <a:pPr indent="-219780" lvl="2" marL="905580" rtl="0" algn="l">
              <a:lnSpc>
                <a:spcPct val="90000"/>
              </a:lnSpc>
              <a:spcBef>
                <a:spcPts val="600"/>
              </a:spcBef>
              <a:spcAft>
                <a:spcPts val="0"/>
              </a:spcAft>
              <a:buSzPts val="1050"/>
              <a:buChar char=""/>
            </a:pPr>
            <a:r>
              <a:rPr lang="en-US" sz="1400">
                <a:solidFill>
                  <a:srgbClr val="0056D6"/>
                </a:solidFill>
                <a:latin typeface="Source Sans Pro"/>
                <a:ea typeface="Source Sans Pro"/>
                <a:cs typeface="Source Sans Pro"/>
                <a:sym typeface="Source Sans Pro"/>
              </a:rPr>
              <a:t>slider - one linear DOF</a:t>
            </a:r>
            <a:endParaRPr/>
          </a:p>
          <a:p>
            <a:pPr indent="-219780" lvl="2" marL="905580" rtl="0" algn="l">
              <a:lnSpc>
                <a:spcPct val="90000"/>
              </a:lnSpc>
              <a:spcBef>
                <a:spcPts val="600"/>
              </a:spcBef>
              <a:spcAft>
                <a:spcPts val="0"/>
              </a:spcAft>
              <a:buSzPts val="1050"/>
              <a:buChar char=""/>
            </a:pPr>
            <a:r>
              <a:rPr lang="en-US" sz="1400">
                <a:solidFill>
                  <a:srgbClr val="0056D6"/>
                </a:solidFill>
                <a:latin typeface="Source Sans Pro"/>
                <a:ea typeface="Source Sans Pro"/>
                <a:cs typeface="Source Sans Pro"/>
                <a:sym typeface="Source Sans Pro"/>
              </a:rPr>
              <a:t>mouse - two linear DOF</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angular</a:t>
            </a:r>
            <a:endParaRPr/>
          </a:p>
          <a:p>
            <a:pPr indent="-269240" lvl="1" marL="618490" rtl="0" algn="l">
              <a:lnSpc>
                <a:spcPct val="90000"/>
              </a:lnSpc>
              <a:spcBef>
                <a:spcPts val="600"/>
              </a:spcBef>
              <a:spcAft>
                <a:spcPts val="0"/>
              </a:spcAft>
              <a:buSzPts val="1200"/>
              <a:buChar char=""/>
            </a:pPr>
            <a:r>
              <a:rPr lang="en-US" sz="1600">
                <a:solidFill>
                  <a:srgbClr val="0042AA"/>
                </a:solidFill>
                <a:latin typeface="Source Sans Pro"/>
                <a:ea typeface="Source Sans Pro"/>
                <a:cs typeface="Source Sans Pro"/>
                <a:sym typeface="Source Sans Pro"/>
              </a:rPr>
              <a:t>changes angular direction of an input device</a:t>
            </a:r>
            <a:endParaRPr/>
          </a:p>
          <a:p>
            <a:pPr indent="-269240" lvl="1" marL="618490" rtl="0" algn="l">
              <a:lnSpc>
                <a:spcPct val="90000"/>
              </a:lnSpc>
              <a:spcBef>
                <a:spcPts val="600"/>
              </a:spcBef>
              <a:spcAft>
                <a:spcPts val="0"/>
              </a:spcAft>
              <a:buSzPts val="1200"/>
              <a:buChar char=""/>
            </a:pPr>
            <a:r>
              <a:rPr lang="en-US" sz="1600">
                <a:solidFill>
                  <a:srgbClr val="0042AA"/>
                </a:solidFill>
                <a:latin typeface="Source Sans Pro"/>
                <a:ea typeface="Source Sans Pro"/>
                <a:cs typeface="Source Sans Pro"/>
                <a:sym typeface="Source Sans Pro"/>
              </a:rPr>
              <a:t>position of the device is fixed</a:t>
            </a:r>
            <a:endParaRPr/>
          </a:p>
          <a:p>
            <a:pPr indent="-219780" lvl="2" marL="905580" rtl="0" algn="l">
              <a:lnSpc>
                <a:spcPct val="90000"/>
              </a:lnSpc>
              <a:spcBef>
                <a:spcPts val="600"/>
              </a:spcBef>
              <a:spcAft>
                <a:spcPts val="0"/>
              </a:spcAft>
              <a:buSzPts val="1050"/>
              <a:buChar char=""/>
            </a:pPr>
            <a:r>
              <a:rPr lang="en-US" sz="1400">
                <a:solidFill>
                  <a:srgbClr val="0056D6"/>
                </a:solidFill>
                <a:latin typeface="Source Sans Pro"/>
                <a:ea typeface="Source Sans Pro"/>
                <a:cs typeface="Source Sans Pro"/>
                <a:sym typeface="Source Sans Pro"/>
              </a:rPr>
              <a:t>limited </a:t>
            </a:r>
            <a:endParaRPr/>
          </a:p>
          <a:p>
            <a:pPr indent="-269240" lvl="1" marL="618490" rtl="0" algn="l">
              <a:lnSpc>
                <a:spcPct val="90000"/>
              </a:lnSpc>
              <a:spcBef>
                <a:spcPts val="600"/>
              </a:spcBef>
              <a:spcAft>
                <a:spcPts val="0"/>
              </a:spcAft>
              <a:buSzPts val="1200"/>
              <a:buChar char=""/>
            </a:pPr>
            <a:r>
              <a:rPr lang="en-US" sz="1600">
                <a:solidFill>
                  <a:srgbClr val="0042AA"/>
                </a:solidFill>
                <a:latin typeface="Source Sans Pro"/>
                <a:ea typeface="Source Sans Pro"/>
                <a:cs typeface="Source Sans Pro"/>
                <a:sym typeface="Source Sans Pro"/>
              </a:rPr>
              <a:t>examples</a:t>
            </a:r>
            <a:endParaRPr/>
          </a:p>
          <a:p>
            <a:pPr indent="-219780" lvl="2" marL="905580" rtl="0" algn="l">
              <a:lnSpc>
                <a:spcPct val="90000"/>
              </a:lnSpc>
              <a:spcBef>
                <a:spcPts val="600"/>
              </a:spcBef>
              <a:spcAft>
                <a:spcPts val="0"/>
              </a:spcAft>
              <a:buSzPts val="1050"/>
              <a:buChar char=""/>
            </a:pPr>
            <a:r>
              <a:rPr lang="en-US" sz="1400">
                <a:solidFill>
                  <a:srgbClr val="0056D6"/>
                </a:solidFill>
                <a:latin typeface="Source Sans Pro"/>
                <a:ea typeface="Source Sans Pro"/>
                <a:cs typeface="Source Sans Pro"/>
                <a:sym typeface="Source Sans Pro"/>
              </a:rPr>
              <a:t>knob - one angular DOF</a:t>
            </a:r>
            <a:endParaRPr/>
          </a:p>
          <a:p>
            <a:pPr indent="-219780" lvl="2" marL="905580" rtl="0" algn="l">
              <a:lnSpc>
                <a:spcPct val="90000"/>
              </a:lnSpc>
              <a:spcBef>
                <a:spcPts val="600"/>
              </a:spcBef>
              <a:spcAft>
                <a:spcPts val="0"/>
              </a:spcAft>
              <a:buSzPts val="1050"/>
              <a:buChar char=""/>
            </a:pPr>
            <a:r>
              <a:rPr lang="en-US" sz="1400">
                <a:solidFill>
                  <a:srgbClr val="0056D6"/>
                </a:solidFill>
                <a:latin typeface="Source Sans Pro"/>
                <a:ea typeface="Source Sans Pro"/>
                <a:cs typeface="Source Sans Pro"/>
                <a:sym typeface="Source Sans Pro"/>
              </a:rPr>
              <a:t>tilt mouse wheel - two angular DOF</a:t>
            </a:r>
            <a:endParaRPr/>
          </a:p>
        </p:txBody>
      </p:sp>
      <p:sp>
        <p:nvSpPr>
          <p:cNvPr id="297" name="Google Shape;297;p36"/>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
        <p:nvSpPr>
          <p:cNvPr id="298" name="Google Shape;298;p36"/>
          <p:cNvSpPr txBox="1"/>
          <p:nvPr/>
        </p:nvSpPr>
        <p:spPr>
          <a:xfrm>
            <a:off x="1496466" y="6388100"/>
            <a:ext cx="6786068" cy="464499"/>
          </a:xfrm>
          <a:prstGeom prst="rect">
            <a:avLst/>
          </a:prstGeom>
          <a:solidFill>
            <a:srgbClr val="FFFED5"/>
          </a:solidFill>
          <a:ln>
            <a:noFill/>
          </a:ln>
        </p:spPr>
        <p:txBody>
          <a:bodyPr anchorCtr="0" anchor="t" bIns="38100" lIns="38100" spcFirstLastPara="1" rIns="38100" wrap="square" tIns="38100">
            <a:spAutoFit/>
          </a:bodyPr>
          <a:lstStyle/>
          <a:p>
            <a:pPr indent="0" lvl="0" marL="0" marR="0" rtl="0" algn="l">
              <a:lnSpc>
                <a:spcPct val="238461"/>
              </a:lnSpc>
              <a:spcBef>
                <a:spcPts val="0"/>
              </a:spcBef>
              <a:spcAft>
                <a:spcPts val="0"/>
              </a:spcAft>
              <a:buClr>
                <a:srgbClr val="222222"/>
              </a:buClr>
              <a:buSzPts val="1300"/>
              <a:buFont typeface="Arial"/>
              <a:buNone/>
            </a:pPr>
            <a:r>
              <a:rPr b="0" i="0" lang="en-US" sz="1300" u="none" cap="none" strike="noStrike">
                <a:solidFill>
                  <a:srgbClr val="222222"/>
                </a:solidFill>
                <a:latin typeface="Arial"/>
                <a:ea typeface="Arial"/>
                <a:cs typeface="Arial"/>
                <a:sym typeface="Arial"/>
              </a:rPr>
              <a:t>Hinckley, K., Jacob, R., &amp; Ware, C. (2004). Input/output devices and interaction techniques. </a:t>
            </a:r>
            <a:r>
              <a:rPr b="0" i="1" lang="en-US" sz="1300" u="none" cap="none" strike="noStrike">
                <a:solidFill>
                  <a:srgbClr val="222222"/>
                </a:solidFill>
                <a:latin typeface="Arial"/>
                <a:ea typeface="Arial"/>
                <a:cs typeface="Arial"/>
                <a:sym typeface="Arial"/>
              </a:rPr>
              <a:t>CRC Computer Science and Engineering Handbook</a:t>
            </a:r>
            <a:r>
              <a:rPr b="0" i="0" lang="en-US" sz="1300" u="none" cap="none" strike="noStrike">
                <a:solidFill>
                  <a:srgbClr val="222222"/>
                </a:solidFill>
                <a:latin typeface="Arial"/>
                <a:ea typeface="Arial"/>
                <a:cs typeface="Arial"/>
                <a:sym typeface="Arial"/>
              </a:rPr>
              <a: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0" name="Shape 120"/>
        <p:cNvGrpSpPr/>
        <p:nvPr/>
      </p:nvGrpSpPr>
      <p:grpSpPr>
        <a:xfrm>
          <a:off x="0" y="0"/>
          <a:ext cx="0" cy="0"/>
          <a:chOff x="0" y="0"/>
          <a:chExt cx="0" cy="0"/>
        </a:xfrm>
      </p:grpSpPr>
      <p:pic>
        <p:nvPicPr>
          <p:cNvPr descr="picture.png" id="121" name="Google Shape;121;p19"/>
          <p:cNvPicPr preferRelativeResize="0"/>
          <p:nvPr/>
        </p:nvPicPr>
        <p:blipFill rotWithShape="1">
          <a:blip r:embed="rId3">
            <a:alphaModFix/>
          </a:blip>
          <a:srcRect b="0" l="0" r="0" t="0"/>
          <a:stretch/>
        </p:blipFill>
        <p:spPr>
          <a:xfrm>
            <a:off x="-76200" y="-76200"/>
            <a:ext cx="9296400" cy="7010400"/>
          </a:xfrm>
          <a:prstGeom prst="rect">
            <a:avLst/>
          </a:prstGeom>
          <a:noFill/>
          <a:ln>
            <a:noFill/>
          </a:ln>
        </p:spPr>
      </p:pic>
      <p:pic>
        <p:nvPicPr>
          <p:cNvPr descr="Picture2.png" id="122" name="Google Shape;122;p19"/>
          <p:cNvPicPr preferRelativeResize="0"/>
          <p:nvPr/>
        </p:nvPicPr>
        <p:blipFill rotWithShape="1">
          <a:blip r:embed="rId4">
            <a:alphaModFix/>
          </a:blip>
          <a:srcRect b="0" l="0" r="0" t="0"/>
          <a:stretch/>
        </p:blipFill>
        <p:spPr>
          <a:xfrm>
            <a:off x="3784600" y="3357562"/>
            <a:ext cx="1422400" cy="1498601"/>
          </a:xfrm>
          <a:prstGeom prst="rect">
            <a:avLst/>
          </a:prstGeom>
          <a:noFill/>
          <a:ln>
            <a:noFill/>
          </a:ln>
        </p:spPr>
      </p:pic>
      <p:sp>
        <p:nvSpPr>
          <p:cNvPr id="123" name="Google Shape;123;p19"/>
          <p:cNvSpPr txBox="1"/>
          <p:nvPr/>
        </p:nvSpPr>
        <p:spPr>
          <a:xfrm>
            <a:off x="6732587" y="6383337"/>
            <a:ext cx="2146301" cy="292101"/>
          </a:xfrm>
          <a:prstGeom prst="rect">
            <a:avLst/>
          </a:prstGeom>
          <a:noFill/>
          <a:ln>
            <a:noFill/>
          </a:ln>
        </p:spPr>
        <p:txBody>
          <a:bodyPr anchorCtr="0" anchor="t" bIns="50800" lIns="50800" spcFirstLastPara="1" rIns="50800" wrap="square" tIns="50800">
            <a:spAutoFit/>
          </a:bodyPr>
          <a:lstStyle/>
          <a:p>
            <a:pPr indent="0" lvl="0" marL="40639" marR="40639" rtl="0" algn="r">
              <a:lnSpc>
                <a:spcPct val="100000"/>
              </a:lnSpc>
              <a:spcBef>
                <a:spcPts val="0"/>
              </a:spcBef>
              <a:spcAft>
                <a:spcPts val="0"/>
              </a:spcAft>
              <a:buClr>
                <a:srgbClr val="FFA900"/>
              </a:buClr>
              <a:buSzPts val="1200"/>
              <a:buFont typeface="Verdana"/>
              <a:buNone/>
            </a:pPr>
            <a:r>
              <a:rPr b="0" i="0" lang="en-US" sz="1200" u="none" cap="none" strike="noStrike">
                <a:solidFill>
                  <a:srgbClr val="FFA900"/>
                </a:solidFill>
                <a:latin typeface="Verdana"/>
                <a:ea typeface="Verdana"/>
                <a:cs typeface="Verdana"/>
                <a:sym typeface="Verdana"/>
              </a:rPr>
              <a:t>©2011</a:t>
            </a:r>
            <a:endParaRPr/>
          </a:p>
        </p:txBody>
      </p:sp>
      <p:grpSp>
        <p:nvGrpSpPr>
          <p:cNvPr id="124" name="Google Shape;124;p19"/>
          <p:cNvGrpSpPr/>
          <p:nvPr/>
        </p:nvGrpSpPr>
        <p:grpSpPr>
          <a:xfrm>
            <a:off x="12700" y="6362700"/>
            <a:ext cx="1341439" cy="495300"/>
            <a:chOff x="0" y="0"/>
            <a:chExt cx="1341438" cy="495300"/>
          </a:xfrm>
        </p:grpSpPr>
        <p:pic>
          <p:nvPicPr>
            <p:cNvPr descr="image.png" id="125" name="Google Shape;125;p19"/>
            <p:cNvPicPr preferRelativeResize="0"/>
            <p:nvPr/>
          </p:nvPicPr>
          <p:blipFill rotWithShape="1">
            <a:blip r:embed="rId5">
              <a:alphaModFix/>
            </a:blip>
            <a:srcRect b="0" l="0" r="0" t="0"/>
            <a:stretch/>
          </p:blipFill>
          <p:spPr>
            <a:xfrm>
              <a:off x="12700" y="90487"/>
              <a:ext cx="1303338" cy="377826"/>
            </a:xfrm>
            <a:prstGeom prst="rect">
              <a:avLst/>
            </a:prstGeom>
            <a:noFill/>
            <a:ln>
              <a:noFill/>
            </a:ln>
          </p:spPr>
        </p:pic>
        <p:sp>
          <p:nvSpPr>
            <p:cNvPr id="126" name="Google Shape;126;p19"/>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127" name="Google Shape;127;p19"/>
          <p:cNvSpPr txBox="1"/>
          <p:nvPr/>
        </p:nvSpPr>
        <p:spPr>
          <a:xfrm>
            <a:off x="3068637" y="6553200"/>
            <a:ext cx="2984501" cy="241300"/>
          </a:xfrm>
          <a:prstGeom prst="rect">
            <a:avLst/>
          </a:prstGeom>
          <a:noFill/>
          <a:ln>
            <a:noFill/>
          </a:ln>
        </p:spPr>
        <p:txBody>
          <a:bodyPr anchorCtr="0" anchor="ctr" bIns="38100" lIns="38100" spcFirstLastPara="1" rIns="38100" wrap="square" tIns="38100">
            <a:spAutoFit/>
          </a:bodyPr>
          <a:lstStyle/>
          <a:p>
            <a:pPr indent="0" lvl="0" marL="0" marR="0" rtl="0" algn="l">
              <a:lnSpc>
                <a:spcPct val="100000"/>
              </a:lnSpc>
              <a:spcBef>
                <a:spcPts val="0"/>
              </a:spcBef>
              <a:spcAft>
                <a:spcPts val="0"/>
              </a:spcAft>
              <a:buClr>
                <a:srgbClr val="6EB7D7"/>
              </a:buClr>
              <a:buSzPts val="1100"/>
              <a:buFont typeface="Source Sans Pro"/>
              <a:buNone/>
            </a:pPr>
            <a:r>
              <a:rPr b="0" i="0" lang="en-US" sz="1100" u="none" cap="none" strike="noStrike">
                <a:solidFill>
                  <a:srgbClr val="6EB7D7"/>
                </a:solidFill>
                <a:latin typeface="Source Sans Pro"/>
                <a:ea typeface="Source Sans Pro"/>
                <a:cs typeface="Source Sans Pro"/>
                <a:sym typeface="Source Sans Pro"/>
              </a:rPr>
              <a:t>© Franz J. Kurfess</a:t>
            </a:r>
            <a:endParaRPr/>
          </a:p>
        </p:txBody>
      </p:sp>
      <p:sp>
        <p:nvSpPr>
          <p:cNvPr id="128" name="Google Shape;128;p19"/>
          <p:cNvSpPr txBox="1"/>
          <p:nvPr>
            <p:ph type="title"/>
          </p:nvPr>
        </p:nvSpPr>
        <p:spPr>
          <a:xfrm>
            <a:off x="457200" y="92074"/>
            <a:ext cx="8229600" cy="1508126"/>
          </a:xfrm>
          <a:prstGeom prst="rect">
            <a:avLst/>
          </a:prstGeom>
          <a:noFill/>
          <a:ln>
            <a:noFill/>
          </a:ln>
        </p:spPr>
        <p:txBody>
          <a:bodyPr anchorCtr="0" anchor="ctr" bIns="50800" lIns="50800" spcFirstLastPara="1" rIns="50800" wrap="square" tIns="50800">
            <a:noAutofit/>
          </a:bodyPr>
          <a:lstStyle/>
          <a:p>
            <a:pPr indent="0" lvl="0" marL="40639" rtl="0" algn="ctr">
              <a:lnSpc>
                <a:spcPct val="100000"/>
              </a:lnSpc>
              <a:spcBef>
                <a:spcPts val="0"/>
              </a:spcBef>
              <a:spcAft>
                <a:spcPts val="0"/>
              </a:spcAft>
              <a:buClr>
                <a:srgbClr val="5C3F78"/>
              </a:buClr>
              <a:buSzPts val="4000"/>
              <a:buFont typeface="Verdana"/>
              <a:buNone/>
            </a:pPr>
            <a:r>
              <a:rPr b="0" lang="en-US" sz="4000">
                <a:solidFill>
                  <a:srgbClr val="5C3F78"/>
                </a:solidFill>
                <a:latin typeface="Verdana"/>
                <a:ea typeface="Verdana"/>
                <a:cs typeface="Verdana"/>
                <a:sym typeface="Verdana"/>
              </a:rPr>
              <a:t>Usage of the Slides</a:t>
            </a:r>
            <a:endParaRPr/>
          </a:p>
        </p:txBody>
      </p:sp>
      <p:sp>
        <p:nvSpPr>
          <p:cNvPr id="129" name="Google Shape;129;p19"/>
          <p:cNvSpPr txBox="1"/>
          <p:nvPr>
            <p:ph idx="1" type="body"/>
          </p:nvPr>
        </p:nvSpPr>
        <p:spPr>
          <a:xfrm>
            <a:off x="457200" y="1600200"/>
            <a:ext cx="8229600" cy="5257800"/>
          </a:xfrm>
          <a:prstGeom prst="rect">
            <a:avLst/>
          </a:prstGeom>
          <a:noFill/>
          <a:ln>
            <a:noFill/>
          </a:ln>
        </p:spPr>
        <p:txBody>
          <a:bodyPr anchorCtr="0" anchor="t" bIns="50800" lIns="50800" spcFirstLastPara="1" rIns="50800" wrap="square" tIns="50800">
            <a:normAutofit/>
          </a:bodyPr>
          <a:lstStyle/>
          <a:p>
            <a:pPr indent="-285750" lvl="0" marL="323850" rtl="0" algn="l">
              <a:lnSpc>
                <a:spcPct val="90000"/>
              </a:lnSpc>
              <a:spcBef>
                <a:spcPts val="0"/>
              </a:spcBef>
              <a:spcAft>
                <a:spcPts val="0"/>
              </a:spcAft>
              <a:buClr>
                <a:srgbClr val="FAFD00"/>
              </a:buClr>
              <a:buSzPts val="2600"/>
              <a:buFont typeface="Verdana"/>
              <a:buChar char="◆"/>
            </a:pPr>
            <a:r>
              <a:rPr lang="en-US" sz="2600"/>
              <a:t>these slides are intended for the students of my CPE/CSC 486 “Human-Computer Interaction” class at Cal Poly SLO</a:t>
            </a:r>
            <a:endParaRPr/>
          </a:p>
          <a:p>
            <a:pPr indent="-285750" lvl="1" marL="723900" rtl="0" algn="l">
              <a:lnSpc>
                <a:spcPct val="90000"/>
              </a:lnSpc>
              <a:spcBef>
                <a:spcPts val="600"/>
              </a:spcBef>
              <a:spcAft>
                <a:spcPts val="0"/>
              </a:spcAft>
              <a:buClr>
                <a:srgbClr val="FC0128"/>
              </a:buClr>
              <a:buSzPts val="2000"/>
              <a:buChar char="◆"/>
            </a:pPr>
            <a:r>
              <a:rPr lang="en-US" sz="2000">
                <a:solidFill>
                  <a:srgbClr val="002D99"/>
                </a:solidFill>
                <a:latin typeface="Source Sans Pro"/>
                <a:ea typeface="Source Sans Pro"/>
                <a:cs typeface="Source Sans Pro"/>
                <a:sym typeface="Source Sans Pro"/>
              </a:rPr>
              <a:t>some of them are based on the “Interaction Design” textbook</a:t>
            </a:r>
            <a:endParaRPr/>
          </a:p>
          <a:p>
            <a:pPr indent="-228600" lvl="2" marL="1066800" rtl="0" algn="l">
              <a:lnSpc>
                <a:spcPct val="90000"/>
              </a:lnSpc>
              <a:spcBef>
                <a:spcPts val="600"/>
              </a:spcBef>
              <a:spcAft>
                <a:spcPts val="0"/>
              </a:spcAft>
              <a:buClr>
                <a:srgbClr val="FC0128"/>
              </a:buClr>
              <a:buSzPts val="1800"/>
              <a:buChar char="◆"/>
            </a:pPr>
            <a:r>
              <a:rPr lang="en-US" u="sng">
                <a:solidFill>
                  <a:schemeClr val="hlink"/>
                </a:solidFill>
                <a:hlinkClick r:id="rId6"/>
              </a:rPr>
              <a:t>www.id-book.com</a:t>
            </a:r>
            <a:endParaRPr/>
          </a:p>
          <a:p>
            <a:pPr indent="-363681" lvl="1" marL="801831" rtl="0" algn="l">
              <a:lnSpc>
                <a:spcPct val="90000"/>
              </a:lnSpc>
              <a:spcBef>
                <a:spcPts val="600"/>
              </a:spcBef>
              <a:spcAft>
                <a:spcPts val="0"/>
              </a:spcAft>
              <a:buClr>
                <a:srgbClr val="FC0128"/>
              </a:buClr>
              <a:buSzPts val="2800"/>
              <a:buChar char="◆"/>
            </a:pPr>
            <a:r>
              <a:rPr lang="en-US">
                <a:solidFill>
                  <a:srgbClr val="002D99"/>
                </a:solidFill>
                <a:latin typeface="Source Sans Pro"/>
                <a:ea typeface="Source Sans Pro"/>
                <a:cs typeface="Source Sans Pro"/>
                <a:sym typeface="Source Sans Pro"/>
              </a:rPr>
              <a:t>if you want to use them outside of my class, please let me know (</a:t>
            </a:r>
            <a:r>
              <a:rPr lang="en-US" u="sng">
                <a:solidFill>
                  <a:schemeClr val="hlink"/>
                </a:solidFill>
                <a:hlinkClick r:id="rId7"/>
              </a:rPr>
              <a:t>fkurfess@calpoly.edu</a:t>
            </a:r>
            <a:r>
              <a:rPr lang="en-US">
                <a:solidFill>
                  <a:srgbClr val="002D99"/>
                </a:solidFill>
                <a:latin typeface="Source Sans Pro"/>
                <a:ea typeface="Source Sans Pro"/>
                <a:cs typeface="Source Sans Pro"/>
                <a:sym typeface="Source Sans Pro"/>
              </a:rPr>
              <a:t>)</a:t>
            </a:r>
            <a:endParaRPr/>
          </a:p>
          <a:p>
            <a:pPr indent="-363681" lvl="1" marL="801831" rtl="0" algn="l">
              <a:lnSpc>
                <a:spcPct val="90000"/>
              </a:lnSpc>
              <a:spcBef>
                <a:spcPts val="600"/>
              </a:spcBef>
              <a:spcAft>
                <a:spcPts val="0"/>
              </a:spcAft>
              <a:buClr>
                <a:srgbClr val="FC0128"/>
              </a:buClr>
              <a:buSzPts val="2800"/>
              <a:buChar char="◆"/>
            </a:pPr>
            <a:r>
              <a:rPr lang="en-US">
                <a:solidFill>
                  <a:srgbClr val="002D99"/>
                </a:solidFill>
                <a:latin typeface="Source Sans Pro"/>
                <a:ea typeface="Source Sans Pro"/>
                <a:cs typeface="Source Sans Pro"/>
                <a:sym typeface="Source Sans Pro"/>
              </a:rPr>
              <a:t>some of them are based on other sources, which are identified at the bottom of the respective slide</a:t>
            </a:r>
            <a:endParaRPr/>
          </a:p>
        </p:txBody>
      </p:sp>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grpSp>
        <p:nvGrpSpPr>
          <p:cNvPr id="303" name="Google Shape;303;p37"/>
          <p:cNvGrpSpPr/>
          <p:nvPr/>
        </p:nvGrpSpPr>
        <p:grpSpPr>
          <a:xfrm>
            <a:off x="12700" y="6362700"/>
            <a:ext cx="1341439" cy="495300"/>
            <a:chOff x="0" y="0"/>
            <a:chExt cx="1341438" cy="495300"/>
          </a:xfrm>
        </p:grpSpPr>
        <p:pic>
          <p:nvPicPr>
            <p:cNvPr descr="image.png" id="304" name="Google Shape;304;p37"/>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305" name="Google Shape;305;p37"/>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306" name="Google Shape;306;p37"/>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Input Devices</a:t>
            </a:r>
            <a:endParaRPr/>
          </a:p>
        </p:txBody>
      </p:sp>
      <p:sp>
        <p:nvSpPr>
          <p:cNvPr id="307" name="Google Shape;307;p37"/>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285750" lvl="0" marL="285750" rtl="0" algn="l">
              <a:lnSpc>
                <a:spcPct val="90000"/>
              </a:lnSpc>
              <a:spcBef>
                <a:spcPts val="0"/>
              </a:spcBef>
              <a:spcAft>
                <a:spcPts val="0"/>
              </a:spcAft>
              <a:buSzPts val="1350"/>
              <a:buChar char="●"/>
            </a:pPr>
            <a:r>
              <a:rPr b="1" lang="en-US" sz="1800">
                <a:solidFill>
                  <a:srgbClr val="002E7A"/>
                </a:solidFill>
                <a:latin typeface="Arial Rounded"/>
                <a:ea typeface="Arial Rounded"/>
                <a:cs typeface="Arial Rounded"/>
                <a:sym typeface="Arial Rounded"/>
              </a:rPr>
              <a:t>purpose</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entering data into a computer system</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issuing instructions (commands) to a computer</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input device</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transforms data from the user into a form that a computer system can process</a:t>
            </a:r>
            <a:endParaRPr/>
          </a:p>
          <a:p>
            <a:pPr indent="-282575" lvl="2" marL="968375" rtl="0" algn="l">
              <a:lnSpc>
                <a:spcPct val="90000"/>
              </a:lnSpc>
              <a:spcBef>
                <a:spcPts val="600"/>
              </a:spcBef>
              <a:spcAft>
                <a:spcPts val="0"/>
              </a:spcAft>
              <a:buClr>
                <a:srgbClr val="FF8000"/>
              </a:buClr>
              <a:buSzPts val="1350"/>
              <a:buChar char=""/>
            </a:pPr>
            <a:r>
              <a:rPr lang="en-US" sz="1800">
                <a:solidFill>
                  <a:srgbClr val="003DCC"/>
                </a:solidFill>
              </a:rPr>
              <a:t>together with appropriate software (device drivers)</a:t>
            </a:r>
            <a:endParaRPr/>
          </a:p>
        </p:txBody>
      </p:sp>
      <p:sp>
        <p:nvSpPr>
          <p:cNvPr id="308" name="Google Shape;308;p37"/>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
        <p:nvSpPr>
          <p:cNvPr id="309" name="Google Shape;309;p37"/>
          <p:cNvSpPr txBox="1"/>
          <p:nvPr/>
        </p:nvSpPr>
        <p:spPr>
          <a:xfrm>
            <a:off x="3643312" y="6432550"/>
            <a:ext cx="814388" cy="2413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[Mustillo]</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grpSp>
        <p:nvGrpSpPr>
          <p:cNvPr id="314" name="Google Shape;314;p38"/>
          <p:cNvGrpSpPr/>
          <p:nvPr/>
        </p:nvGrpSpPr>
        <p:grpSpPr>
          <a:xfrm>
            <a:off x="12700" y="6362700"/>
            <a:ext cx="1341439" cy="495300"/>
            <a:chOff x="0" y="0"/>
            <a:chExt cx="1341438" cy="495300"/>
          </a:xfrm>
        </p:grpSpPr>
        <p:pic>
          <p:nvPicPr>
            <p:cNvPr descr="image.png" id="315" name="Google Shape;315;p38"/>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316" name="Google Shape;316;p38"/>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317" name="Google Shape;317;p38"/>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Overview Input Devices</a:t>
            </a:r>
            <a:endParaRPr/>
          </a:p>
        </p:txBody>
      </p:sp>
      <p:sp>
        <p:nvSpPr>
          <p:cNvPr id="318" name="Google Shape;318;p38"/>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285750" lvl="0" marL="285750" rtl="0" algn="l">
              <a:lnSpc>
                <a:spcPct val="90000"/>
              </a:lnSpc>
              <a:spcBef>
                <a:spcPts val="0"/>
              </a:spcBef>
              <a:spcAft>
                <a:spcPts val="0"/>
              </a:spcAft>
              <a:buSzPts val="1350"/>
              <a:buChar char="●"/>
            </a:pPr>
            <a:r>
              <a:rPr b="1" lang="en-US" sz="1800">
                <a:solidFill>
                  <a:srgbClr val="002E7A"/>
                </a:solidFill>
                <a:latin typeface="Arial Rounded"/>
                <a:ea typeface="Arial Rounded"/>
                <a:cs typeface="Arial Rounded"/>
                <a:sym typeface="Arial Rounded"/>
              </a:rPr>
              <a:t>need to specify the objects and actions of interaction</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what should be done</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how can it be done</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logical equivalence of input devices </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different devices can be used for the same input tasks</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examples</a:t>
            </a:r>
            <a:endParaRPr/>
          </a:p>
          <a:p>
            <a:pPr indent="-282575" lvl="2" marL="968375" rtl="0" algn="l">
              <a:lnSpc>
                <a:spcPct val="90000"/>
              </a:lnSpc>
              <a:spcBef>
                <a:spcPts val="600"/>
              </a:spcBef>
              <a:spcAft>
                <a:spcPts val="0"/>
              </a:spcAft>
              <a:buClr>
                <a:srgbClr val="FF8000"/>
              </a:buClr>
              <a:buSzPts val="1350"/>
              <a:buChar char=""/>
            </a:pPr>
            <a:r>
              <a:rPr lang="en-US" sz="1800">
                <a:solidFill>
                  <a:srgbClr val="003DCC"/>
                </a:solidFill>
              </a:rPr>
              <a:t>mouse, trackpad, pen</a:t>
            </a:r>
            <a:endParaRPr/>
          </a:p>
          <a:p>
            <a:pPr indent="-282575" lvl="2" marL="968375" rtl="0" algn="l">
              <a:lnSpc>
                <a:spcPct val="90000"/>
              </a:lnSpc>
              <a:spcBef>
                <a:spcPts val="600"/>
              </a:spcBef>
              <a:spcAft>
                <a:spcPts val="0"/>
              </a:spcAft>
              <a:buClr>
                <a:srgbClr val="FF8000"/>
              </a:buClr>
              <a:buSzPts val="1350"/>
              <a:buChar char=""/>
            </a:pPr>
            <a:r>
              <a:rPr lang="en-US" sz="1800">
                <a:solidFill>
                  <a:srgbClr val="003DCC"/>
                </a:solidFill>
              </a:rPr>
              <a:t>mouse, cursor keys</a:t>
            </a:r>
            <a:endParaRPr/>
          </a:p>
          <a:p>
            <a:pPr indent="-282575" lvl="2" marL="968375" rtl="0" algn="l">
              <a:lnSpc>
                <a:spcPct val="90000"/>
              </a:lnSpc>
              <a:spcBef>
                <a:spcPts val="600"/>
              </a:spcBef>
              <a:spcAft>
                <a:spcPts val="0"/>
              </a:spcAft>
              <a:buClr>
                <a:srgbClr val="FF8000"/>
              </a:buClr>
              <a:buSzPts val="1350"/>
              <a:buChar char=""/>
            </a:pPr>
            <a:r>
              <a:rPr lang="en-US" sz="1800">
                <a:solidFill>
                  <a:srgbClr val="003DCC"/>
                </a:solidFill>
              </a:rPr>
              <a:t>keyboard, pen</a:t>
            </a:r>
            <a:endParaRPr/>
          </a:p>
          <a:p>
            <a:pPr indent="-282575" lvl="2" marL="968375" rtl="0" algn="l">
              <a:lnSpc>
                <a:spcPct val="90000"/>
              </a:lnSpc>
              <a:spcBef>
                <a:spcPts val="600"/>
              </a:spcBef>
              <a:spcAft>
                <a:spcPts val="0"/>
              </a:spcAft>
              <a:buClr>
                <a:srgbClr val="FF8000"/>
              </a:buClr>
              <a:buSzPts val="1350"/>
              <a:buChar char=""/>
            </a:pPr>
            <a:r>
              <a:rPr lang="en-US" sz="1800">
                <a:solidFill>
                  <a:srgbClr val="003DCC"/>
                </a:solidFill>
              </a:rPr>
              <a:t>keyboard, microphone with speech recognition</a:t>
            </a:r>
            <a:endParaRPr/>
          </a:p>
        </p:txBody>
      </p:sp>
      <p:sp>
        <p:nvSpPr>
          <p:cNvPr id="319" name="Google Shape;319;p38"/>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
        <p:nvSpPr>
          <p:cNvPr id="320" name="Google Shape;320;p38"/>
          <p:cNvSpPr txBox="1"/>
          <p:nvPr/>
        </p:nvSpPr>
        <p:spPr>
          <a:xfrm>
            <a:off x="3643312" y="6432550"/>
            <a:ext cx="814388" cy="2413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[Mustillo]</a:t>
            </a:r>
            <a:endParaRPr/>
          </a:p>
        </p:txBody>
      </p:sp>
    </p:spTree>
  </p:cSld>
  <p:clrMapOvr>
    <a:masterClrMapping/>
  </p:clrMapOvr>
  <p:transition spd="med">
    <p:fade/>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grpSp>
        <p:nvGrpSpPr>
          <p:cNvPr id="325" name="Google Shape;325;p39"/>
          <p:cNvGrpSpPr/>
          <p:nvPr/>
        </p:nvGrpSpPr>
        <p:grpSpPr>
          <a:xfrm>
            <a:off x="12700" y="6362700"/>
            <a:ext cx="1341439" cy="495300"/>
            <a:chOff x="0" y="0"/>
            <a:chExt cx="1341438" cy="495300"/>
          </a:xfrm>
        </p:grpSpPr>
        <p:pic>
          <p:nvPicPr>
            <p:cNvPr descr="image.png" id="326" name="Google Shape;326;p39"/>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327" name="Google Shape;327;p39"/>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328" name="Google Shape;328;p39"/>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Categories of Input Devices</a:t>
            </a:r>
            <a:endParaRPr/>
          </a:p>
        </p:txBody>
      </p:sp>
      <p:sp>
        <p:nvSpPr>
          <p:cNvPr id="329" name="Google Shape;329;p39"/>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349250" lvl="0" marL="349250" rtl="0" algn="l">
              <a:lnSpc>
                <a:spcPct val="90000"/>
              </a:lnSpc>
              <a:spcBef>
                <a:spcPts val="0"/>
              </a:spcBef>
              <a:spcAft>
                <a:spcPts val="0"/>
              </a:spcAft>
              <a:buSzPts val="1575"/>
              <a:buChar char="●"/>
            </a:pPr>
            <a:r>
              <a:rPr lang="en-US" sz="2100"/>
              <a:t>keys and buttons</a:t>
            </a:r>
            <a:endParaRPr/>
          </a:p>
          <a:p>
            <a:pPr indent="-336550" lvl="1" marL="685800" rtl="0" algn="l">
              <a:lnSpc>
                <a:spcPct val="90000"/>
              </a:lnSpc>
              <a:spcBef>
                <a:spcPts val="500"/>
              </a:spcBef>
              <a:spcAft>
                <a:spcPts val="0"/>
              </a:spcAft>
              <a:buClr>
                <a:srgbClr val="FF6666"/>
              </a:buClr>
              <a:buSzPts val="1425"/>
              <a:buChar char=""/>
            </a:pPr>
            <a:r>
              <a:rPr lang="en-US" sz="1900">
                <a:solidFill>
                  <a:srgbClr val="002D99"/>
                </a:solidFill>
              </a:rPr>
              <a:t>keyboards </a:t>
            </a:r>
            <a:endParaRPr/>
          </a:p>
          <a:p>
            <a:pPr indent="-282575" lvl="2" marL="968375" rtl="0" algn="l">
              <a:lnSpc>
                <a:spcPct val="90000"/>
              </a:lnSpc>
              <a:spcBef>
                <a:spcPts val="500"/>
              </a:spcBef>
              <a:spcAft>
                <a:spcPts val="0"/>
              </a:spcAft>
              <a:buClr>
                <a:srgbClr val="FF8000"/>
              </a:buClr>
              <a:buSzPts val="1275"/>
              <a:buChar char=""/>
            </a:pPr>
            <a:r>
              <a:rPr lang="en-US" sz="1700">
                <a:solidFill>
                  <a:srgbClr val="003DCC"/>
                </a:solidFill>
              </a:rPr>
              <a:t>most common (QWERTY, Dvorak, chord, alphabetic)</a:t>
            </a:r>
            <a:endParaRPr/>
          </a:p>
          <a:p>
            <a:pPr indent="-336550" lvl="1" marL="685800" rtl="0" algn="l">
              <a:lnSpc>
                <a:spcPct val="90000"/>
              </a:lnSpc>
              <a:spcBef>
                <a:spcPts val="500"/>
              </a:spcBef>
              <a:spcAft>
                <a:spcPts val="0"/>
              </a:spcAft>
              <a:buClr>
                <a:srgbClr val="FF6666"/>
              </a:buClr>
              <a:buSzPts val="1425"/>
              <a:buChar char=""/>
            </a:pPr>
            <a:r>
              <a:rPr lang="en-US" sz="1900">
                <a:solidFill>
                  <a:srgbClr val="002D99"/>
                </a:solidFill>
              </a:rPr>
              <a:t>keypads</a:t>
            </a:r>
            <a:endParaRPr/>
          </a:p>
          <a:p>
            <a:pPr indent="-282575" lvl="2" marL="968375" rtl="0" algn="l">
              <a:lnSpc>
                <a:spcPct val="90000"/>
              </a:lnSpc>
              <a:spcBef>
                <a:spcPts val="500"/>
              </a:spcBef>
              <a:spcAft>
                <a:spcPts val="0"/>
              </a:spcAft>
              <a:buClr>
                <a:srgbClr val="FF8000"/>
              </a:buClr>
              <a:buSzPts val="1275"/>
              <a:buChar char=""/>
            </a:pPr>
            <a:r>
              <a:rPr lang="en-US" sz="1700">
                <a:solidFill>
                  <a:srgbClr val="003DCC"/>
                </a:solidFill>
              </a:rPr>
              <a:t>alphabetic, numeric, telephone, calculator, special purpose (remote controls)</a:t>
            </a:r>
            <a:endParaRPr/>
          </a:p>
          <a:p>
            <a:pPr indent="-336550" lvl="1" marL="685800" rtl="0" algn="l">
              <a:lnSpc>
                <a:spcPct val="90000"/>
              </a:lnSpc>
              <a:spcBef>
                <a:spcPts val="500"/>
              </a:spcBef>
              <a:spcAft>
                <a:spcPts val="0"/>
              </a:spcAft>
              <a:buClr>
                <a:srgbClr val="FF6666"/>
              </a:buClr>
              <a:buSzPts val="1425"/>
              <a:buChar char=""/>
            </a:pPr>
            <a:r>
              <a:rPr lang="en-US" sz="1900">
                <a:solidFill>
                  <a:srgbClr val="002D99"/>
                </a:solidFill>
              </a:rPr>
              <a:t>buttons</a:t>
            </a:r>
            <a:endParaRPr/>
          </a:p>
          <a:p>
            <a:pPr indent="-282575" lvl="2" marL="968375" rtl="0" algn="l">
              <a:lnSpc>
                <a:spcPct val="90000"/>
              </a:lnSpc>
              <a:spcBef>
                <a:spcPts val="500"/>
              </a:spcBef>
              <a:spcAft>
                <a:spcPts val="0"/>
              </a:spcAft>
              <a:buClr>
                <a:srgbClr val="FF8000"/>
              </a:buClr>
              <a:buSzPts val="1275"/>
              <a:buChar char=""/>
            </a:pPr>
            <a:r>
              <a:rPr lang="en-US" sz="1700">
                <a:solidFill>
                  <a:srgbClr val="003DCC"/>
                </a:solidFill>
              </a:rPr>
              <a:t>discrete entry device</a:t>
            </a:r>
            <a:endParaRPr/>
          </a:p>
          <a:p>
            <a:pPr indent="-282575" lvl="2" marL="968375" rtl="0" algn="l">
              <a:lnSpc>
                <a:spcPct val="90000"/>
              </a:lnSpc>
              <a:spcBef>
                <a:spcPts val="500"/>
              </a:spcBef>
              <a:spcAft>
                <a:spcPts val="0"/>
              </a:spcAft>
              <a:buClr>
                <a:srgbClr val="FF8000"/>
              </a:buClr>
              <a:buSzPts val="1275"/>
              <a:buChar char=""/>
            </a:pPr>
            <a:r>
              <a:rPr lang="en-US" sz="1700">
                <a:solidFill>
                  <a:srgbClr val="003DCC"/>
                </a:solidFill>
              </a:rPr>
              <a:t>initiates the transfer of a signal when pressed</a:t>
            </a:r>
            <a:endParaRPr/>
          </a:p>
          <a:p>
            <a:pPr indent="-336550" lvl="1" marL="685800" rtl="0" algn="l">
              <a:lnSpc>
                <a:spcPct val="90000"/>
              </a:lnSpc>
              <a:spcBef>
                <a:spcPts val="500"/>
              </a:spcBef>
              <a:spcAft>
                <a:spcPts val="0"/>
              </a:spcAft>
              <a:buClr>
                <a:srgbClr val="FF6666"/>
              </a:buClr>
              <a:buSzPts val="1425"/>
              <a:buChar char=""/>
            </a:pPr>
            <a:r>
              <a:rPr lang="en-US" sz="1900">
                <a:solidFill>
                  <a:srgbClr val="002D99"/>
                </a:solidFill>
              </a:rPr>
              <a:t>function keys</a:t>
            </a:r>
            <a:endParaRPr/>
          </a:p>
          <a:p>
            <a:pPr indent="-282575" lvl="2" marL="968375" rtl="0" algn="l">
              <a:lnSpc>
                <a:spcPct val="90000"/>
              </a:lnSpc>
              <a:spcBef>
                <a:spcPts val="500"/>
              </a:spcBef>
              <a:spcAft>
                <a:spcPts val="0"/>
              </a:spcAft>
              <a:buClr>
                <a:srgbClr val="FF8000"/>
              </a:buClr>
              <a:buSzPts val="1275"/>
              <a:buChar char=""/>
            </a:pPr>
            <a:r>
              <a:rPr lang="en-US" sz="1700">
                <a:solidFill>
                  <a:srgbClr val="003DCC"/>
                </a:solidFill>
              </a:rPr>
              <a:t>invoke specific actions</a:t>
            </a:r>
            <a:endParaRPr/>
          </a:p>
          <a:p>
            <a:pPr indent="-336550" lvl="1" marL="685800" rtl="0" algn="l">
              <a:lnSpc>
                <a:spcPct val="90000"/>
              </a:lnSpc>
              <a:spcBef>
                <a:spcPts val="500"/>
              </a:spcBef>
              <a:spcAft>
                <a:spcPts val="0"/>
              </a:spcAft>
              <a:buClr>
                <a:srgbClr val="FF6666"/>
              </a:buClr>
              <a:buSzPts val="1425"/>
              <a:buChar char=""/>
            </a:pPr>
            <a:r>
              <a:rPr lang="en-US" sz="1900">
                <a:solidFill>
                  <a:srgbClr val="002D99"/>
                </a:solidFill>
              </a:rPr>
              <a:t>cursor keys</a:t>
            </a:r>
            <a:endParaRPr/>
          </a:p>
          <a:p>
            <a:pPr indent="-282575" lvl="2" marL="968375" rtl="0" algn="l">
              <a:lnSpc>
                <a:spcPct val="90000"/>
              </a:lnSpc>
              <a:spcBef>
                <a:spcPts val="500"/>
              </a:spcBef>
              <a:spcAft>
                <a:spcPts val="0"/>
              </a:spcAft>
              <a:buClr>
                <a:srgbClr val="FF8000"/>
              </a:buClr>
              <a:buSzPts val="1275"/>
              <a:buChar char=""/>
            </a:pPr>
            <a:r>
              <a:rPr lang="en-US" sz="1700">
                <a:solidFill>
                  <a:srgbClr val="003DCC"/>
                </a:solidFill>
              </a:rPr>
              <a:t>navigation on the screen</a:t>
            </a:r>
            <a:endParaRPr/>
          </a:p>
        </p:txBody>
      </p:sp>
      <p:sp>
        <p:nvSpPr>
          <p:cNvPr id="330" name="Google Shape;330;p39"/>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
        <p:nvSpPr>
          <p:cNvPr id="331" name="Google Shape;331;p39"/>
          <p:cNvSpPr txBox="1"/>
          <p:nvPr/>
        </p:nvSpPr>
        <p:spPr>
          <a:xfrm>
            <a:off x="3643312" y="6432550"/>
            <a:ext cx="814388" cy="2413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[Mustillo]</a:t>
            </a:r>
            <a:endParaRPr/>
          </a:p>
        </p:txBody>
      </p:sp>
    </p:spTree>
  </p:cSld>
  <p:clrMapOvr>
    <a:masterClrMapping/>
  </p:clrMapOvr>
  <p:transition spd="med">
    <p:fade/>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5" name="Shape 335"/>
        <p:cNvGrpSpPr/>
        <p:nvPr/>
      </p:nvGrpSpPr>
      <p:grpSpPr>
        <a:xfrm>
          <a:off x="0" y="0"/>
          <a:ext cx="0" cy="0"/>
          <a:chOff x="0" y="0"/>
          <a:chExt cx="0" cy="0"/>
        </a:xfrm>
      </p:grpSpPr>
      <p:grpSp>
        <p:nvGrpSpPr>
          <p:cNvPr id="336" name="Google Shape;336;p40"/>
          <p:cNvGrpSpPr/>
          <p:nvPr/>
        </p:nvGrpSpPr>
        <p:grpSpPr>
          <a:xfrm>
            <a:off x="12700" y="6362700"/>
            <a:ext cx="1341439" cy="495300"/>
            <a:chOff x="0" y="0"/>
            <a:chExt cx="1341438" cy="495300"/>
          </a:xfrm>
        </p:grpSpPr>
        <p:pic>
          <p:nvPicPr>
            <p:cNvPr descr="image.png" id="337" name="Google Shape;337;p40"/>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338" name="Google Shape;338;p40"/>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339" name="Google Shape;339;p40"/>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Keys, Buttons, and Switches</a:t>
            </a:r>
            <a:endParaRPr/>
          </a:p>
        </p:txBody>
      </p:sp>
      <p:sp>
        <p:nvSpPr>
          <p:cNvPr id="340" name="Google Shape;340;p40"/>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285750" lvl="0" marL="285750" rtl="0" algn="l">
              <a:lnSpc>
                <a:spcPct val="90000"/>
              </a:lnSpc>
              <a:spcBef>
                <a:spcPts val="0"/>
              </a:spcBef>
              <a:spcAft>
                <a:spcPts val="0"/>
              </a:spcAft>
              <a:buSzPts val="1350"/>
              <a:buChar char="●"/>
            </a:pPr>
            <a:r>
              <a:rPr b="1" lang="en-US" sz="1800">
                <a:solidFill>
                  <a:srgbClr val="002E7A"/>
                </a:solidFill>
                <a:latin typeface="Arial Rounded"/>
                <a:ea typeface="Arial Rounded"/>
                <a:cs typeface="Arial Rounded"/>
                <a:sym typeface="Arial Rounded"/>
              </a:rPr>
              <a:t>what are important differences between the following three input devices:</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keys</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buttons</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switches</a:t>
            </a:r>
            <a:endParaRPr/>
          </a:p>
        </p:txBody>
      </p:sp>
      <p:sp>
        <p:nvSpPr>
          <p:cNvPr id="341" name="Google Shape;341;p40"/>
          <p:cNvSpPr txBox="1"/>
          <p:nvPr>
            <p:ph idx="12" type="sldNum"/>
          </p:nvPr>
        </p:nvSpPr>
        <p:spPr>
          <a:xfrm rot="48710">
            <a:off x="8917603" y="6529315"/>
            <a:ext cx="1482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Tree>
  </p:cSld>
  <p:clrMapOvr>
    <a:masterClrMapping/>
  </p:clrMapOvr>
  <p:transition spd="med">
    <p:fade/>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5" name="Shape 345"/>
        <p:cNvGrpSpPr/>
        <p:nvPr/>
      </p:nvGrpSpPr>
      <p:grpSpPr>
        <a:xfrm>
          <a:off x="0" y="0"/>
          <a:ext cx="0" cy="0"/>
          <a:chOff x="0" y="0"/>
          <a:chExt cx="0" cy="0"/>
        </a:xfrm>
      </p:grpSpPr>
      <p:grpSp>
        <p:nvGrpSpPr>
          <p:cNvPr id="346" name="Google Shape;346;p41"/>
          <p:cNvGrpSpPr/>
          <p:nvPr/>
        </p:nvGrpSpPr>
        <p:grpSpPr>
          <a:xfrm>
            <a:off x="12700" y="6362700"/>
            <a:ext cx="1341439" cy="495300"/>
            <a:chOff x="0" y="0"/>
            <a:chExt cx="1341438" cy="495300"/>
          </a:xfrm>
        </p:grpSpPr>
        <p:pic>
          <p:nvPicPr>
            <p:cNvPr descr="image.png" id="347" name="Google Shape;347;p41"/>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348" name="Google Shape;348;p41"/>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349" name="Google Shape;349;p41"/>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Categories of Input Devices (cont.)</a:t>
            </a:r>
            <a:endParaRPr/>
          </a:p>
        </p:txBody>
      </p:sp>
      <p:sp>
        <p:nvSpPr>
          <p:cNvPr id="350" name="Google Shape;350;p41"/>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349250" lvl="0" marL="349250" rtl="0" algn="l">
              <a:lnSpc>
                <a:spcPct val="90000"/>
              </a:lnSpc>
              <a:spcBef>
                <a:spcPts val="0"/>
              </a:spcBef>
              <a:spcAft>
                <a:spcPts val="0"/>
              </a:spcAft>
              <a:buSzPts val="1425"/>
              <a:buChar char="●"/>
            </a:pPr>
            <a:r>
              <a:rPr lang="en-US" sz="1900"/>
              <a:t>pointing devices</a:t>
            </a:r>
            <a:endParaRPr/>
          </a:p>
          <a:p>
            <a:pPr indent="-336550" lvl="1" marL="685800" rtl="0" algn="l">
              <a:lnSpc>
                <a:spcPct val="90000"/>
              </a:lnSpc>
              <a:spcBef>
                <a:spcPts val="500"/>
              </a:spcBef>
              <a:spcAft>
                <a:spcPts val="0"/>
              </a:spcAft>
              <a:buClr>
                <a:srgbClr val="FF6666"/>
              </a:buClr>
              <a:buSzPts val="1275"/>
              <a:buChar char=""/>
            </a:pPr>
            <a:r>
              <a:rPr lang="en-US" sz="1700">
                <a:solidFill>
                  <a:srgbClr val="002D99"/>
                </a:solidFill>
              </a:rPr>
              <a:t>purpose</a:t>
            </a:r>
            <a:endParaRPr/>
          </a:p>
          <a:p>
            <a:pPr indent="-282575" lvl="2" marL="968375" rtl="0" algn="l">
              <a:lnSpc>
                <a:spcPct val="90000"/>
              </a:lnSpc>
              <a:spcBef>
                <a:spcPts val="500"/>
              </a:spcBef>
              <a:spcAft>
                <a:spcPts val="0"/>
              </a:spcAft>
              <a:buClr>
                <a:srgbClr val="FF8000"/>
              </a:buClr>
              <a:buSzPts val="1125"/>
              <a:buChar char=""/>
            </a:pPr>
            <a:r>
              <a:rPr lang="en-US" sz="1500">
                <a:solidFill>
                  <a:srgbClr val="003DCC"/>
                </a:solidFill>
              </a:rPr>
              <a:t>control the movement of the cursor on the screen</a:t>
            </a:r>
            <a:endParaRPr/>
          </a:p>
          <a:p>
            <a:pPr indent="-282575" lvl="2" marL="968375" rtl="0" algn="l">
              <a:lnSpc>
                <a:spcPct val="90000"/>
              </a:lnSpc>
              <a:spcBef>
                <a:spcPts val="500"/>
              </a:spcBef>
              <a:spcAft>
                <a:spcPts val="0"/>
              </a:spcAft>
              <a:buClr>
                <a:srgbClr val="FF8000"/>
              </a:buClr>
              <a:buSzPts val="1125"/>
              <a:buChar char=""/>
            </a:pPr>
            <a:r>
              <a:rPr lang="en-US" sz="1500">
                <a:solidFill>
                  <a:srgbClr val="003DCC"/>
                </a:solidFill>
              </a:rPr>
              <a:t>manipulation of objects on GUIs</a:t>
            </a:r>
            <a:endParaRPr/>
          </a:p>
          <a:p>
            <a:pPr indent="-336550" lvl="1" marL="685800" rtl="0" algn="l">
              <a:lnSpc>
                <a:spcPct val="90000"/>
              </a:lnSpc>
              <a:spcBef>
                <a:spcPts val="500"/>
              </a:spcBef>
              <a:spcAft>
                <a:spcPts val="0"/>
              </a:spcAft>
              <a:buClr>
                <a:srgbClr val="FF6666"/>
              </a:buClr>
              <a:buSzPts val="1275"/>
              <a:buChar char=""/>
            </a:pPr>
            <a:r>
              <a:rPr lang="en-US" sz="1700">
                <a:solidFill>
                  <a:srgbClr val="002D99"/>
                </a:solidFill>
              </a:rPr>
              <a:t>examples</a:t>
            </a:r>
            <a:endParaRPr/>
          </a:p>
          <a:p>
            <a:pPr indent="-282575" lvl="2" marL="968375" rtl="0" algn="l">
              <a:lnSpc>
                <a:spcPct val="90000"/>
              </a:lnSpc>
              <a:spcBef>
                <a:spcPts val="500"/>
              </a:spcBef>
              <a:spcAft>
                <a:spcPts val="0"/>
              </a:spcAft>
              <a:buClr>
                <a:srgbClr val="FF8000"/>
              </a:buClr>
              <a:buSzPts val="1125"/>
              <a:buChar char=""/>
            </a:pPr>
            <a:r>
              <a:rPr lang="en-US" sz="1500">
                <a:solidFill>
                  <a:srgbClr val="003DCC"/>
                </a:solidFill>
              </a:rPr>
              <a:t>light pen	</a:t>
            </a:r>
            <a:endParaRPr/>
          </a:p>
          <a:p>
            <a:pPr indent="-282575" lvl="2" marL="968375" rtl="0" algn="l">
              <a:lnSpc>
                <a:spcPct val="90000"/>
              </a:lnSpc>
              <a:spcBef>
                <a:spcPts val="500"/>
              </a:spcBef>
              <a:spcAft>
                <a:spcPts val="0"/>
              </a:spcAft>
              <a:buClr>
                <a:srgbClr val="FF8000"/>
              </a:buClr>
              <a:buSzPts val="1125"/>
              <a:buChar char=""/>
            </a:pPr>
            <a:r>
              <a:rPr lang="en-US" sz="1500">
                <a:solidFill>
                  <a:srgbClr val="003DCC"/>
                </a:solidFill>
              </a:rPr>
              <a:t>mouse</a:t>
            </a:r>
            <a:endParaRPr/>
          </a:p>
          <a:p>
            <a:pPr indent="-282575" lvl="2" marL="968375" rtl="0" algn="l">
              <a:lnSpc>
                <a:spcPct val="90000"/>
              </a:lnSpc>
              <a:spcBef>
                <a:spcPts val="500"/>
              </a:spcBef>
              <a:spcAft>
                <a:spcPts val="0"/>
              </a:spcAft>
              <a:buClr>
                <a:srgbClr val="FF8000"/>
              </a:buClr>
              <a:buSzPts val="1125"/>
              <a:buChar char=""/>
            </a:pPr>
            <a:r>
              <a:rPr lang="en-US" sz="1500">
                <a:solidFill>
                  <a:srgbClr val="003DCC"/>
                </a:solidFill>
              </a:rPr>
              <a:t>touch screen</a:t>
            </a:r>
            <a:endParaRPr/>
          </a:p>
          <a:p>
            <a:pPr indent="-282575" lvl="2" marL="968375" rtl="0" algn="l">
              <a:lnSpc>
                <a:spcPct val="90000"/>
              </a:lnSpc>
              <a:spcBef>
                <a:spcPts val="500"/>
              </a:spcBef>
              <a:spcAft>
                <a:spcPts val="0"/>
              </a:spcAft>
              <a:buClr>
                <a:srgbClr val="FF8000"/>
              </a:buClr>
              <a:buSzPts val="1125"/>
              <a:buChar char=""/>
            </a:pPr>
            <a:r>
              <a:rPr lang="en-US" sz="1500">
                <a:solidFill>
                  <a:srgbClr val="003DCC"/>
                </a:solidFill>
              </a:rPr>
              <a:t>trackball</a:t>
            </a:r>
            <a:endParaRPr/>
          </a:p>
          <a:p>
            <a:pPr indent="-282575" lvl="2" marL="968375" rtl="0" algn="l">
              <a:lnSpc>
                <a:spcPct val="90000"/>
              </a:lnSpc>
              <a:spcBef>
                <a:spcPts val="500"/>
              </a:spcBef>
              <a:spcAft>
                <a:spcPts val="0"/>
              </a:spcAft>
              <a:buClr>
                <a:srgbClr val="FF8000"/>
              </a:buClr>
              <a:buSzPts val="1125"/>
              <a:buChar char=""/>
            </a:pPr>
            <a:r>
              <a:rPr lang="en-US" sz="1500">
                <a:solidFill>
                  <a:srgbClr val="003DCC"/>
                </a:solidFill>
              </a:rPr>
              <a:t>puck in rink</a:t>
            </a:r>
            <a:endParaRPr/>
          </a:p>
          <a:p>
            <a:pPr indent="-282575" lvl="2" marL="968375" rtl="0" algn="l">
              <a:lnSpc>
                <a:spcPct val="90000"/>
              </a:lnSpc>
              <a:spcBef>
                <a:spcPts val="500"/>
              </a:spcBef>
              <a:spcAft>
                <a:spcPts val="0"/>
              </a:spcAft>
              <a:buClr>
                <a:srgbClr val="FF8000"/>
              </a:buClr>
              <a:buSzPts val="1125"/>
              <a:buChar char=""/>
            </a:pPr>
            <a:r>
              <a:rPr lang="en-US" sz="1500">
                <a:solidFill>
                  <a:srgbClr val="003DCC"/>
                </a:solidFill>
              </a:rPr>
              <a:t>pen and tablet (as used in PDAs)</a:t>
            </a:r>
            <a:endParaRPr/>
          </a:p>
          <a:p>
            <a:pPr indent="-282575" lvl="2" marL="968375" rtl="0" algn="l">
              <a:lnSpc>
                <a:spcPct val="90000"/>
              </a:lnSpc>
              <a:spcBef>
                <a:spcPts val="500"/>
              </a:spcBef>
              <a:spcAft>
                <a:spcPts val="0"/>
              </a:spcAft>
              <a:buClr>
                <a:srgbClr val="FF8000"/>
              </a:buClr>
              <a:buSzPts val="1125"/>
              <a:buChar char=""/>
            </a:pPr>
            <a:r>
              <a:rPr lang="en-US" sz="1500">
                <a:solidFill>
                  <a:srgbClr val="003DCC"/>
                </a:solidFill>
              </a:rPr>
              <a:t>joystick</a:t>
            </a:r>
            <a:endParaRPr/>
          </a:p>
          <a:p>
            <a:pPr indent="-282575" lvl="2" marL="968375" rtl="0" algn="l">
              <a:lnSpc>
                <a:spcPct val="90000"/>
              </a:lnSpc>
              <a:spcBef>
                <a:spcPts val="500"/>
              </a:spcBef>
              <a:spcAft>
                <a:spcPts val="0"/>
              </a:spcAft>
              <a:buClr>
                <a:srgbClr val="FF8000"/>
              </a:buClr>
              <a:buSzPts val="1125"/>
              <a:buChar char=""/>
            </a:pPr>
            <a:r>
              <a:rPr lang="en-US" sz="1500">
                <a:solidFill>
                  <a:srgbClr val="003DCC"/>
                </a:solidFill>
              </a:rPr>
              <a:t>thumb wheel (used in some cell phones)</a:t>
            </a:r>
            <a:endParaRPr/>
          </a:p>
          <a:p>
            <a:pPr indent="-282575" lvl="2" marL="968375" rtl="0" algn="l">
              <a:lnSpc>
                <a:spcPct val="90000"/>
              </a:lnSpc>
              <a:spcBef>
                <a:spcPts val="500"/>
              </a:spcBef>
              <a:spcAft>
                <a:spcPts val="0"/>
              </a:spcAft>
              <a:buClr>
                <a:srgbClr val="FF8000"/>
              </a:buClr>
              <a:buSzPts val="1125"/>
              <a:buChar char=""/>
            </a:pPr>
            <a:r>
              <a:rPr lang="en-US" sz="1500">
                <a:solidFill>
                  <a:srgbClr val="003DCC"/>
                </a:solidFill>
              </a:rPr>
              <a:t>footmouse</a:t>
            </a:r>
            <a:endParaRPr/>
          </a:p>
          <a:p>
            <a:pPr indent="-282575" lvl="2" marL="968375" rtl="0" algn="l">
              <a:lnSpc>
                <a:spcPct val="90000"/>
              </a:lnSpc>
              <a:spcBef>
                <a:spcPts val="500"/>
              </a:spcBef>
              <a:spcAft>
                <a:spcPts val="0"/>
              </a:spcAft>
              <a:buClr>
                <a:srgbClr val="FF8000"/>
              </a:buClr>
              <a:buSzPts val="1125"/>
              <a:buChar char=""/>
            </a:pPr>
            <a:r>
              <a:rPr lang="en-US" sz="1500">
                <a:solidFill>
                  <a:srgbClr val="003DCC"/>
                </a:solidFill>
              </a:rPr>
              <a:t>tadpole (combination mouse and joystick)</a:t>
            </a:r>
            <a:endParaRPr/>
          </a:p>
        </p:txBody>
      </p:sp>
      <p:sp>
        <p:nvSpPr>
          <p:cNvPr id="351" name="Google Shape;351;p41"/>
          <p:cNvSpPr txBox="1"/>
          <p:nvPr>
            <p:ph idx="12" type="sldNum"/>
          </p:nvPr>
        </p:nvSpPr>
        <p:spPr>
          <a:xfrm rot="48710">
            <a:off x="8917603" y="6529315"/>
            <a:ext cx="1482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
        <p:nvSpPr>
          <p:cNvPr id="352" name="Google Shape;352;p41"/>
          <p:cNvSpPr txBox="1"/>
          <p:nvPr/>
        </p:nvSpPr>
        <p:spPr>
          <a:xfrm>
            <a:off x="3643312" y="6432550"/>
            <a:ext cx="814388" cy="2413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[Mustillo]</a:t>
            </a:r>
            <a:endParaRPr/>
          </a:p>
        </p:txBody>
      </p:sp>
    </p:spTree>
  </p:cSld>
  <p:clrMapOvr>
    <a:masterClrMapping/>
  </p:clrMapOvr>
  <p:transition spd="med">
    <p:fade/>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6" name="Shape 356"/>
        <p:cNvGrpSpPr/>
        <p:nvPr/>
      </p:nvGrpSpPr>
      <p:grpSpPr>
        <a:xfrm>
          <a:off x="0" y="0"/>
          <a:ext cx="0" cy="0"/>
          <a:chOff x="0" y="0"/>
          <a:chExt cx="0" cy="0"/>
        </a:xfrm>
      </p:grpSpPr>
      <p:grpSp>
        <p:nvGrpSpPr>
          <p:cNvPr id="357" name="Google Shape;357;p42"/>
          <p:cNvGrpSpPr/>
          <p:nvPr/>
        </p:nvGrpSpPr>
        <p:grpSpPr>
          <a:xfrm>
            <a:off x="12700" y="6362700"/>
            <a:ext cx="1341439" cy="495300"/>
            <a:chOff x="0" y="0"/>
            <a:chExt cx="1341438" cy="495300"/>
          </a:xfrm>
        </p:grpSpPr>
        <p:pic>
          <p:nvPicPr>
            <p:cNvPr descr="image.png" id="358" name="Google Shape;358;p42"/>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359" name="Google Shape;359;p42"/>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360" name="Google Shape;360;p42"/>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Categories of Input Devices (cont.)</a:t>
            </a:r>
            <a:endParaRPr/>
          </a:p>
        </p:txBody>
      </p:sp>
      <p:sp>
        <p:nvSpPr>
          <p:cNvPr id="361" name="Google Shape;361;p42"/>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285750" lvl="0" marL="285750" rtl="0" algn="l">
              <a:lnSpc>
                <a:spcPct val="90000"/>
              </a:lnSpc>
              <a:spcBef>
                <a:spcPts val="0"/>
              </a:spcBef>
              <a:spcAft>
                <a:spcPts val="0"/>
              </a:spcAft>
              <a:buSzPts val="1350"/>
              <a:buChar char="●"/>
            </a:pPr>
            <a:r>
              <a:rPr b="1" lang="en-US" sz="1800">
                <a:solidFill>
                  <a:srgbClr val="002E7A"/>
                </a:solidFill>
                <a:latin typeface="Arial Rounded"/>
                <a:ea typeface="Arial Rounded"/>
                <a:cs typeface="Arial Rounded"/>
                <a:sym typeface="Arial Rounded"/>
              </a:rPr>
              <a:t>audio - voice/speech</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microphone</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visual - digital input devices</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scanners</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digital cameras and charged-coupled devices (CCDs)</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light sensors</a:t>
            </a:r>
            <a:endParaRPr/>
          </a:p>
          <a:p>
            <a:pPr indent="-282575" lvl="2" marL="968375" rtl="0" algn="l">
              <a:lnSpc>
                <a:spcPct val="90000"/>
              </a:lnSpc>
              <a:spcBef>
                <a:spcPts val="600"/>
              </a:spcBef>
              <a:spcAft>
                <a:spcPts val="0"/>
              </a:spcAft>
              <a:buClr>
                <a:srgbClr val="FF8000"/>
              </a:buClr>
              <a:buSzPts val="1350"/>
              <a:buChar char=""/>
            </a:pPr>
            <a:r>
              <a:rPr lang="en-US" sz="1800">
                <a:solidFill>
                  <a:srgbClr val="003DCC"/>
                </a:solidFill>
              </a:rPr>
              <a:t>screen brightness adjustment</a:t>
            </a:r>
            <a:endParaRPr/>
          </a:p>
          <a:p>
            <a:pPr indent="-282575" lvl="2" marL="968375" rtl="0" algn="l">
              <a:lnSpc>
                <a:spcPct val="90000"/>
              </a:lnSpc>
              <a:spcBef>
                <a:spcPts val="600"/>
              </a:spcBef>
              <a:spcAft>
                <a:spcPts val="0"/>
              </a:spcAft>
              <a:buClr>
                <a:srgbClr val="FF8000"/>
              </a:buClr>
              <a:buSzPts val="1350"/>
              <a:buChar char=""/>
            </a:pPr>
            <a:r>
              <a:rPr lang="en-US" sz="1800">
                <a:solidFill>
                  <a:srgbClr val="003DCC"/>
                </a:solidFill>
              </a:rPr>
              <a:t>not typically used for user interaction </a:t>
            </a:r>
            <a:endParaRPr/>
          </a:p>
        </p:txBody>
      </p:sp>
      <p:sp>
        <p:nvSpPr>
          <p:cNvPr id="362" name="Google Shape;362;p42"/>
          <p:cNvSpPr txBox="1"/>
          <p:nvPr>
            <p:ph idx="12" type="sldNum"/>
          </p:nvPr>
        </p:nvSpPr>
        <p:spPr>
          <a:xfrm rot="48710">
            <a:off x="8917603" y="6529315"/>
            <a:ext cx="1482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
        <p:nvSpPr>
          <p:cNvPr id="363" name="Google Shape;363;p42"/>
          <p:cNvSpPr txBox="1"/>
          <p:nvPr/>
        </p:nvSpPr>
        <p:spPr>
          <a:xfrm>
            <a:off x="3643312" y="6432550"/>
            <a:ext cx="814388" cy="2413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[Mustillo]</a:t>
            </a:r>
            <a:endParaRPr/>
          </a:p>
        </p:txBody>
      </p:sp>
    </p:spTree>
  </p:cSld>
  <p:clrMapOvr>
    <a:masterClrMapping/>
  </p:clrMapOvr>
  <p:transition spd="med">
    <p:fade/>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grpSp>
        <p:nvGrpSpPr>
          <p:cNvPr id="368" name="Google Shape;368;p43"/>
          <p:cNvGrpSpPr/>
          <p:nvPr/>
        </p:nvGrpSpPr>
        <p:grpSpPr>
          <a:xfrm>
            <a:off x="12700" y="6362700"/>
            <a:ext cx="1341439" cy="495300"/>
            <a:chOff x="0" y="0"/>
            <a:chExt cx="1341438" cy="495300"/>
          </a:xfrm>
        </p:grpSpPr>
        <p:pic>
          <p:nvPicPr>
            <p:cNvPr descr="image.png" id="369" name="Google Shape;369;p43"/>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370" name="Google Shape;370;p43"/>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371" name="Google Shape;371;p43"/>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Keyboards as Input Devices</a:t>
            </a:r>
            <a:endParaRPr/>
          </a:p>
        </p:txBody>
      </p:sp>
      <p:sp>
        <p:nvSpPr>
          <p:cNvPr id="372" name="Google Shape;372;p43"/>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285750" lvl="0" marL="285750" rtl="0" algn="l">
              <a:lnSpc>
                <a:spcPct val="90000"/>
              </a:lnSpc>
              <a:spcBef>
                <a:spcPts val="0"/>
              </a:spcBef>
              <a:spcAft>
                <a:spcPts val="0"/>
              </a:spcAft>
              <a:buSzPts val="1350"/>
              <a:buChar char="●"/>
            </a:pPr>
            <a:r>
              <a:rPr b="1" lang="en-US" sz="1800">
                <a:solidFill>
                  <a:srgbClr val="002E7A"/>
                </a:solidFill>
                <a:latin typeface="Arial Rounded"/>
                <a:ea typeface="Arial Rounded"/>
                <a:cs typeface="Arial Rounded"/>
                <a:sym typeface="Arial Rounded"/>
              </a:rPr>
              <a:t>QWERTY keyboard</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Dvorak keyboard</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alphabetical keyboard</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chord keyboard</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numeric keypad</a:t>
            </a:r>
            <a:endParaRPr/>
          </a:p>
        </p:txBody>
      </p:sp>
      <p:sp>
        <p:nvSpPr>
          <p:cNvPr id="373" name="Google Shape;373;p43"/>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
        <p:nvSpPr>
          <p:cNvPr id="374" name="Google Shape;374;p43"/>
          <p:cNvSpPr txBox="1"/>
          <p:nvPr/>
        </p:nvSpPr>
        <p:spPr>
          <a:xfrm>
            <a:off x="3643312" y="6432550"/>
            <a:ext cx="814388" cy="2413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[Mustillo]</a:t>
            </a:r>
            <a:endParaRPr/>
          </a:p>
        </p:txBody>
      </p:sp>
    </p:spTree>
  </p:cSld>
  <p:clrMapOvr>
    <a:masterClrMapping/>
  </p:clrMapOvr>
  <p:transition spd="med">
    <p:fade/>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grpSp>
        <p:nvGrpSpPr>
          <p:cNvPr id="379" name="Google Shape;379;p44"/>
          <p:cNvGrpSpPr/>
          <p:nvPr/>
        </p:nvGrpSpPr>
        <p:grpSpPr>
          <a:xfrm>
            <a:off x="12700" y="6362700"/>
            <a:ext cx="1341439" cy="495300"/>
            <a:chOff x="0" y="0"/>
            <a:chExt cx="1341438" cy="495300"/>
          </a:xfrm>
        </p:grpSpPr>
        <p:pic>
          <p:nvPicPr>
            <p:cNvPr descr="image.png" id="380" name="Google Shape;380;p44"/>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381" name="Google Shape;381;p44"/>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382" name="Google Shape;382;p44"/>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QWERTY Keyboard</a:t>
            </a:r>
            <a:endParaRPr/>
          </a:p>
        </p:txBody>
      </p:sp>
      <p:sp>
        <p:nvSpPr>
          <p:cNvPr id="383" name="Google Shape;383;p44"/>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285750" lvl="0" marL="285750" rtl="0" algn="l">
              <a:lnSpc>
                <a:spcPct val="90000"/>
              </a:lnSpc>
              <a:spcBef>
                <a:spcPts val="0"/>
              </a:spcBef>
              <a:spcAft>
                <a:spcPts val="0"/>
              </a:spcAft>
              <a:buSzPts val="1350"/>
              <a:buChar char="●"/>
            </a:pPr>
            <a:r>
              <a:rPr b="1" lang="en-US" sz="1800">
                <a:solidFill>
                  <a:srgbClr val="002E7A"/>
                </a:solidFill>
                <a:latin typeface="Arial Rounded"/>
                <a:ea typeface="Arial Rounded"/>
                <a:cs typeface="Arial Rounded"/>
                <a:sym typeface="Arial Rounded"/>
              </a:rPr>
              <a:t>uses the most common arrangement of alpha and numerical keys.</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required when input data are variable</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many users are trained for using it</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very slow for untrained users</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not designed for 10-finger typing</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keys are distributed strangely</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left hand has to work harder than the right</a:t>
            </a:r>
            <a:endParaRPr/>
          </a:p>
        </p:txBody>
      </p:sp>
      <p:sp>
        <p:nvSpPr>
          <p:cNvPr id="384" name="Google Shape;384;p44"/>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
        <p:nvSpPr>
          <p:cNvPr id="385" name="Google Shape;385;p44"/>
          <p:cNvSpPr txBox="1"/>
          <p:nvPr/>
        </p:nvSpPr>
        <p:spPr>
          <a:xfrm>
            <a:off x="3643312" y="6432550"/>
            <a:ext cx="814388" cy="2413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[Mustillo]</a:t>
            </a:r>
            <a:endParaRPr/>
          </a:p>
        </p:txBody>
      </p:sp>
    </p:spTree>
  </p:cSld>
  <p:clrMapOvr>
    <a:masterClrMapping/>
  </p:clrMapOvr>
  <p:transition spd="med">
    <p:fade/>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5"/>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Alternative Keyboard Layout</a:t>
            </a:r>
            <a:endParaRPr/>
          </a:p>
        </p:txBody>
      </p:sp>
      <p:sp>
        <p:nvSpPr>
          <p:cNvPr id="391" name="Google Shape;391;p45"/>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285750" lvl="0" marL="285750" rtl="0" algn="l">
              <a:lnSpc>
                <a:spcPct val="90000"/>
              </a:lnSpc>
              <a:spcBef>
                <a:spcPts val="0"/>
              </a:spcBef>
              <a:spcAft>
                <a:spcPts val="0"/>
              </a:spcAft>
              <a:buSzPts val="1350"/>
              <a:buChar char="●"/>
            </a:pPr>
            <a:r>
              <a:rPr b="1" lang="en-US" sz="1800">
                <a:solidFill>
                  <a:srgbClr val="002E7A"/>
                </a:solidFill>
                <a:latin typeface="Arial Rounded"/>
                <a:ea typeface="Arial Rounded"/>
                <a:cs typeface="Arial Rounded"/>
                <a:sym typeface="Arial Rounded"/>
              </a:rPr>
              <a:t>What is the name for this layout?</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What are its advantages and problems?</a:t>
            </a:r>
            <a:endParaRPr/>
          </a:p>
        </p:txBody>
      </p:sp>
      <p:sp>
        <p:nvSpPr>
          <p:cNvPr id="392" name="Google Shape;392;p45"/>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pic>
        <p:nvPicPr>
          <p:cNvPr descr="Image" id="393" name="Google Shape;393;p45">
            <a:hlinkClick r:id="rId3"/>
          </p:cNvPr>
          <p:cNvPicPr preferRelativeResize="0"/>
          <p:nvPr/>
        </p:nvPicPr>
        <p:blipFill rotWithShape="1">
          <a:blip r:embed="rId4">
            <a:alphaModFix/>
          </a:blip>
          <a:srcRect b="0" l="0" r="0" t="0"/>
          <a:stretch/>
        </p:blipFill>
        <p:spPr>
          <a:xfrm>
            <a:off x="-82255" y="2946895"/>
            <a:ext cx="9144001" cy="3048001"/>
          </a:xfrm>
          <a:prstGeom prst="rect">
            <a:avLst/>
          </a:prstGeom>
          <a:noFill/>
          <a:ln>
            <a:noFill/>
          </a:ln>
        </p:spPr>
      </p:pic>
      <p:sp>
        <p:nvSpPr>
          <p:cNvPr id="394" name="Google Shape;394;p45">
            <a:hlinkClick r:id="rId5"/>
          </p:cNvPr>
          <p:cNvSpPr txBox="1"/>
          <p:nvPr/>
        </p:nvSpPr>
        <p:spPr>
          <a:xfrm>
            <a:off x="1918813" y="6031129"/>
            <a:ext cx="5141864" cy="279401"/>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1200"/>
              <a:buFont typeface="Helvetica Neue"/>
              <a:buNone/>
            </a:pPr>
            <a:r>
              <a:rPr b="0" i="0" lang="en-US" sz="1200" u="sng" cap="none" strike="noStrike">
                <a:solidFill>
                  <a:srgbClr val="000000"/>
                </a:solidFill>
                <a:latin typeface="Helvetica Neue"/>
                <a:ea typeface="Helvetica Neue"/>
                <a:cs typeface="Helvetica Neue"/>
                <a:sym typeface="Helvetica Neue"/>
                <a:hlinkClick r:id="rId6">
                  <a:extLst>
                    <a:ext uri="{A12FA001-AC4F-418D-AE19-62706E023703}">
                      <ahyp:hlinkClr val="tx"/>
                    </a:ext>
                  </a:extLst>
                </a:hlinkClick>
              </a:rPr>
              <a:t>Public Domain, https://commons.wikimedia.org/w/index.php?curid=874943</a:t>
            </a:r>
            <a:endParaRPr/>
          </a:p>
        </p:txBody>
      </p:sp>
    </p:spTree>
  </p:cSld>
  <p:clrMapOvr>
    <a:masterClrMapping/>
  </p:clrMapOvr>
  <p:transition spd="med">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grpSp>
        <p:nvGrpSpPr>
          <p:cNvPr id="399" name="Google Shape;399;p46"/>
          <p:cNvGrpSpPr/>
          <p:nvPr/>
        </p:nvGrpSpPr>
        <p:grpSpPr>
          <a:xfrm>
            <a:off x="12700" y="6362700"/>
            <a:ext cx="1341439" cy="495300"/>
            <a:chOff x="0" y="0"/>
            <a:chExt cx="1341438" cy="495300"/>
          </a:xfrm>
        </p:grpSpPr>
        <p:pic>
          <p:nvPicPr>
            <p:cNvPr descr="image.png" id="400" name="Google Shape;400;p46"/>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401" name="Google Shape;401;p46"/>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402" name="Google Shape;402;p46"/>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Dvorak Keyboard</a:t>
            </a:r>
            <a:endParaRPr/>
          </a:p>
        </p:txBody>
      </p:sp>
      <p:sp>
        <p:nvSpPr>
          <p:cNvPr id="403" name="Google Shape;403;p46"/>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285750" lvl="0" marL="285750" rtl="0" algn="l">
              <a:lnSpc>
                <a:spcPct val="90000"/>
              </a:lnSpc>
              <a:spcBef>
                <a:spcPts val="0"/>
              </a:spcBef>
              <a:spcAft>
                <a:spcPts val="0"/>
              </a:spcAft>
              <a:buSzPts val="1350"/>
              <a:buChar char="●"/>
            </a:pPr>
            <a:r>
              <a:rPr b="1" lang="en-US" sz="1800">
                <a:solidFill>
                  <a:srgbClr val="002E7A"/>
                </a:solidFill>
                <a:latin typeface="Arial Rounded"/>
                <a:ea typeface="Arial Rounded"/>
                <a:cs typeface="Arial Rounded"/>
                <a:sym typeface="Arial Rounded"/>
              </a:rPr>
              <a:t>layout is arranged according to the frequency of letter patterns and sequences in the English language.</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users trained with QWERTY need retraining</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not widely used</a:t>
            </a:r>
            <a:endParaRPr/>
          </a:p>
        </p:txBody>
      </p:sp>
      <p:sp>
        <p:nvSpPr>
          <p:cNvPr id="404" name="Google Shape;404;p46"/>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
        <p:nvSpPr>
          <p:cNvPr id="405" name="Google Shape;405;p46"/>
          <p:cNvSpPr txBox="1"/>
          <p:nvPr/>
        </p:nvSpPr>
        <p:spPr>
          <a:xfrm>
            <a:off x="3643312" y="6432550"/>
            <a:ext cx="814388" cy="2413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[Mustillo]</a:t>
            </a:r>
            <a:endParaRPr/>
          </a:p>
        </p:txBody>
      </p:sp>
      <p:pic>
        <p:nvPicPr>
          <p:cNvPr descr="image.png" id="406" name="Google Shape;406;p46"/>
          <p:cNvPicPr preferRelativeResize="0"/>
          <p:nvPr/>
        </p:nvPicPr>
        <p:blipFill rotWithShape="1">
          <a:blip r:embed="rId4">
            <a:alphaModFix/>
          </a:blip>
          <a:srcRect b="0" l="0" r="0" t="0"/>
          <a:stretch/>
        </p:blipFill>
        <p:spPr>
          <a:xfrm>
            <a:off x="571500" y="3886200"/>
            <a:ext cx="7734300" cy="2152650"/>
          </a:xfrm>
          <a:prstGeom prst="rect">
            <a:avLst/>
          </a:prstGeom>
          <a:noFill/>
          <a:ln>
            <a:noFill/>
          </a:ln>
        </p:spPr>
      </p:pic>
      <p:sp>
        <p:nvSpPr>
          <p:cNvPr id="407" name="Google Shape;407;p46"/>
          <p:cNvSpPr txBox="1"/>
          <p:nvPr/>
        </p:nvSpPr>
        <p:spPr>
          <a:xfrm>
            <a:off x="1714500" y="6130924"/>
            <a:ext cx="6858000" cy="2032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300"/>
              <a:buFont typeface="Source Sans Pro"/>
              <a:buNone/>
            </a:pPr>
            <a:r>
              <a:rPr b="0" i="0" lang="en-US" sz="1300" u="none" cap="none" strike="noStrike">
                <a:solidFill>
                  <a:srgbClr val="000000"/>
                </a:solidFill>
                <a:latin typeface="Source Sans Pro"/>
                <a:ea typeface="Source Sans Pro"/>
                <a:cs typeface="Source Sans Pro"/>
                <a:sym typeface="Source Sans Pro"/>
              </a:rPr>
              <a:t>http://upload.wikimedia.org/wikipedia/en/9/9e/Dvorak_keyboard2.png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grpSp>
        <p:nvGrpSpPr>
          <p:cNvPr id="134" name="Google Shape;134;p20"/>
          <p:cNvGrpSpPr/>
          <p:nvPr/>
        </p:nvGrpSpPr>
        <p:grpSpPr>
          <a:xfrm>
            <a:off x="12700" y="6362700"/>
            <a:ext cx="1341439" cy="495300"/>
            <a:chOff x="0" y="0"/>
            <a:chExt cx="1341438" cy="495300"/>
          </a:xfrm>
        </p:grpSpPr>
        <p:pic>
          <p:nvPicPr>
            <p:cNvPr descr="image.png" id="135" name="Google Shape;135;p20"/>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136" name="Google Shape;136;p20"/>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137" name="Google Shape;137;p20"/>
          <p:cNvSpPr txBox="1"/>
          <p:nvPr/>
        </p:nvSpPr>
        <p:spPr>
          <a:xfrm>
            <a:off x="3068637" y="6553200"/>
            <a:ext cx="2984501" cy="241300"/>
          </a:xfrm>
          <a:prstGeom prst="rect">
            <a:avLst/>
          </a:prstGeom>
          <a:noFill/>
          <a:ln>
            <a:noFill/>
          </a:ln>
        </p:spPr>
        <p:txBody>
          <a:bodyPr anchorCtr="0" anchor="ctr" bIns="38100" lIns="38100" spcFirstLastPara="1" rIns="38100" wrap="square" tIns="38100">
            <a:spAutoFit/>
          </a:bodyPr>
          <a:lstStyle/>
          <a:p>
            <a:pPr indent="0" lvl="0" marL="0" marR="0" rtl="0" algn="l">
              <a:lnSpc>
                <a:spcPct val="100000"/>
              </a:lnSpc>
              <a:spcBef>
                <a:spcPts val="0"/>
              </a:spcBef>
              <a:spcAft>
                <a:spcPts val="0"/>
              </a:spcAft>
              <a:buClr>
                <a:srgbClr val="6EB7D7"/>
              </a:buClr>
              <a:buSzPts val="1100"/>
              <a:buFont typeface="Source Sans Pro"/>
              <a:buNone/>
            </a:pPr>
            <a:r>
              <a:rPr b="0" i="0" lang="en-US" sz="1100" u="none" cap="none" strike="noStrike">
                <a:solidFill>
                  <a:srgbClr val="6EB7D7"/>
                </a:solidFill>
                <a:latin typeface="Source Sans Pro"/>
                <a:ea typeface="Source Sans Pro"/>
                <a:cs typeface="Source Sans Pro"/>
                <a:sym typeface="Source Sans Pro"/>
              </a:rPr>
              <a:t>© Franz J. Kurfess</a:t>
            </a:r>
            <a:endParaRPr/>
          </a:p>
        </p:txBody>
      </p:sp>
      <p:sp>
        <p:nvSpPr>
          <p:cNvPr id="138" name="Google Shape;138;p20"/>
          <p:cNvSpPr txBox="1"/>
          <p:nvPr>
            <p:ph type="title"/>
          </p:nvPr>
        </p:nvSpPr>
        <p:spPr>
          <a:xfrm>
            <a:off x="549274" y="-1"/>
            <a:ext cx="8042400" cy="1552200"/>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Course Overview</a:t>
            </a:r>
            <a:endParaRPr/>
          </a:p>
        </p:txBody>
      </p:sp>
      <p:sp>
        <p:nvSpPr>
          <p:cNvPr id="139" name="Google Shape;139;p20"/>
          <p:cNvSpPr txBox="1"/>
          <p:nvPr>
            <p:ph idx="1" type="body"/>
          </p:nvPr>
        </p:nvSpPr>
        <p:spPr>
          <a:xfrm>
            <a:off x="550862" y="1612900"/>
            <a:ext cx="8039100" cy="4775100"/>
          </a:xfrm>
          <a:prstGeom prst="rect">
            <a:avLst/>
          </a:prstGeom>
          <a:noFill/>
          <a:ln>
            <a:noFill/>
          </a:ln>
        </p:spPr>
        <p:txBody>
          <a:bodyPr anchorCtr="0" anchor="t" bIns="38100" lIns="38100" spcFirstLastPara="1" rIns="38100" wrap="square" tIns="38100">
            <a:normAutofit/>
          </a:bodyPr>
          <a:lstStyle/>
          <a:p>
            <a:pPr indent="-285750" lvl="0" marL="285750" rtl="0" algn="l">
              <a:lnSpc>
                <a:spcPct val="90000"/>
              </a:lnSpc>
              <a:spcBef>
                <a:spcPts val="0"/>
              </a:spcBef>
              <a:spcAft>
                <a:spcPts val="0"/>
              </a:spcAft>
              <a:buSzPts val="1350"/>
              <a:buChar char="●"/>
            </a:pPr>
            <a:r>
              <a:rPr b="1" lang="en-US" sz="1800">
                <a:solidFill>
                  <a:srgbClr val="002E7A"/>
                </a:solidFill>
                <a:latin typeface="Arial Rounded"/>
                <a:ea typeface="Arial Rounded"/>
                <a:cs typeface="Arial Rounded"/>
                <a:sym typeface="Arial Rounded"/>
              </a:rPr>
              <a:t>Introduction</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Cognitive Foundations</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Interaction Spaces</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Input-Output Devices</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Interaction Styles</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Interaction with Mobile Devices</a:t>
            </a:r>
            <a:br>
              <a:rPr b="1" lang="en-US" sz="1800">
                <a:solidFill>
                  <a:srgbClr val="002E7A"/>
                </a:solidFill>
                <a:latin typeface="Arial Rounded"/>
                <a:ea typeface="Arial Rounded"/>
                <a:cs typeface="Arial Rounded"/>
                <a:sym typeface="Arial Rounded"/>
              </a:rPr>
            </a:br>
            <a:endParaRPr/>
          </a:p>
          <a:p>
            <a:pPr indent="0" lvl="0" marL="0" rtl="0" algn="l">
              <a:lnSpc>
                <a:spcPct val="90000"/>
              </a:lnSpc>
              <a:spcBef>
                <a:spcPts val="2000"/>
              </a:spcBef>
              <a:spcAft>
                <a:spcPts val="0"/>
              </a:spcAft>
              <a:buNone/>
            </a:pPr>
            <a:r>
              <a:t/>
            </a:r>
            <a:endParaRPr/>
          </a:p>
        </p:txBody>
      </p:sp>
      <p:sp>
        <p:nvSpPr>
          <p:cNvPr id="140" name="Google Shape;140;p20"/>
          <p:cNvSpPr txBox="1"/>
          <p:nvPr>
            <p:ph idx="12" type="sldNum"/>
          </p:nvPr>
        </p:nvSpPr>
        <p:spPr>
          <a:xfrm rot="5492">
            <a:off x="8897089" y="6529260"/>
            <a:ext cx="187800" cy="184800"/>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b="1" lang="en-US" sz="700">
                <a:solidFill>
                  <a:srgbClr val="0048AA"/>
                </a:solidFill>
              </a:rPr>
              <a:t>‹#›</a:t>
            </a:fld>
            <a:endParaRPr/>
          </a:p>
        </p:txBody>
      </p:sp>
      <p:sp>
        <p:nvSpPr>
          <p:cNvPr id="141" name="Google Shape;141;p20"/>
          <p:cNvSpPr txBox="1"/>
          <p:nvPr>
            <p:ph idx="1" type="body"/>
          </p:nvPr>
        </p:nvSpPr>
        <p:spPr>
          <a:xfrm>
            <a:off x="4832400" y="1509658"/>
            <a:ext cx="3999900" cy="4555200"/>
          </a:xfrm>
          <a:prstGeom prst="rect">
            <a:avLst/>
          </a:prstGeom>
          <a:noFill/>
          <a:ln>
            <a:noFill/>
          </a:ln>
        </p:spPr>
        <p:txBody>
          <a:bodyPr anchorCtr="0" anchor="t" bIns="38100" lIns="38100" spcFirstLastPara="1" rIns="38100" wrap="square" tIns="38100">
            <a:normAutofit/>
          </a:bodyPr>
          <a:lstStyle/>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Speech-Based Interaction</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User Assistance</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Natural User Interfaces</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Case Studies</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Project Presentations</a:t>
            </a:r>
            <a:endParaRPr/>
          </a:p>
        </p:txBody>
      </p:sp>
    </p:spTree>
  </p:cSld>
  <p:clrMapOvr>
    <a:masterClrMapping/>
  </p:clrMapOvr>
  <p:transition spd="med">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grpSp>
        <p:nvGrpSpPr>
          <p:cNvPr id="412" name="Google Shape;412;p47"/>
          <p:cNvGrpSpPr/>
          <p:nvPr/>
        </p:nvGrpSpPr>
        <p:grpSpPr>
          <a:xfrm>
            <a:off x="12700" y="6362700"/>
            <a:ext cx="1341439" cy="495300"/>
            <a:chOff x="0" y="0"/>
            <a:chExt cx="1341438" cy="495300"/>
          </a:xfrm>
        </p:grpSpPr>
        <p:pic>
          <p:nvPicPr>
            <p:cNvPr descr="image.png" id="413" name="Google Shape;413;p47"/>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414" name="Google Shape;414;p47"/>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415" name="Google Shape;415;p47"/>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Ergonomical Dvorak Keyboard</a:t>
            </a:r>
            <a:endParaRPr/>
          </a:p>
        </p:txBody>
      </p:sp>
      <p:sp>
        <p:nvSpPr>
          <p:cNvPr id="416" name="Google Shape;416;p47"/>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200025" lvl="0" marL="285750" rtl="0" algn="l">
              <a:lnSpc>
                <a:spcPct val="90000"/>
              </a:lnSpc>
              <a:spcBef>
                <a:spcPts val="0"/>
              </a:spcBef>
              <a:spcAft>
                <a:spcPts val="0"/>
              </a:spcAft>
              <a:buSzPts val="1350"/>
              <a:buNone/>
            </a:pPr>
            <a:r>
              <a:t/>
            </a:r>
            <a:endParaRPr b="1" sz="1800">
              <a:solidFill>
                <a:srgbClr val="002E7A"/>
              </a:solidFill>
              <a:latin typeface="Arial Rounded"/>
              <a:ea typeface="Arial Rounded"/>
              <a:cs typeface="Arial Rounded"/>
              <a:sym typeface="Arial Rounded"/>
            </a:endParaRPr>
          </a:p>
        </p:txBody>
      </p:sp>
      <p:sp>
        <p:nvSpPr>
          <p:cNvPr id="417" name="Google Shape;417;p47"/>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
        <p:nvSpPr>
          <p:cNvPr id="418" name="Google Shape;418;p47"/>
          <p:cNvSpPr txBox="1"/>
          <p:nvPr/>
        </p:nvSpPr>
        <p:spPr>
          <a:xfrm>
            <a:off x="2057400" y="5819973"/>
            <a:ext cx="5073254" cy="2413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http://www.ergocanada.com/images/dvorty_2001dqe.jpg</a:t>
            </a:r>
            <a:endParaRPr/>
          </a:p>
        </p:txBody>
      </p:sp>
      <p:pic>
        <p:nvPicPr>
          <p:cNvPr descr="image.png" id="419" name="Google Shape;419;p47"/>
          <p:cNvPicPr preferRelativeResize="0"/>
          <p:nvPr/>
        </p:nvPicPr>
        <p:blipFill rotWithShape="1">
          <a:blip r:embed="rId4">
            <a:alphaModFix/>
          </a:blip>
          <a:srcRect b="0" l="0" r="0" t="0"/>
          <a:stretch/>
        </p:blipFill>
        <p:spPr>
          <a:xfrm>
            <a:off x="838200" y="1600200"/>
            <a:ext cx="7121525" cy="3727450"/>
          </a:xfrm>
          <a:prstGeom prst="rect">
            <a:avLst/>
          </a:prstGeom>
          <a:noFill/>
          <a:ln>
            <a:noFill/>
          </a:ln>
        </p:spPr>
      </p:pic>
    </p:spTree>
  </p:cSld>
  <p:clrMapOvr>
    <a:masterClrMapping/>
  </p:clrMapOvr>
  <p:transition spd="med">
    <p:fade/>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grpSp>
        <p:nvGrpSpPr>
          <p:cNvPr id="424" name="Google Shape;424;p48"/>
          <p:cNvGrpSpPr/>
          <p:nvPr/>
        </p:nvGrpSpPr>
        <p:grpSpPr>
          <a:xfrm>
            <a:off x="12700" y="6362700"/>
            <a:ext cx="1341439" cy="495300"/>
            <a:chOff x="0" y="0"/>
            <a:chExt cx="1341438" cy="495300"/>
          </a:xfrm>
        </p:grpSpPr>
        <p:pic>
          <p:nvPicPr>
            <p:cNvPr descr="image.png" id="425" name="Google Shape;425;p48"/>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426" name="Google Shape;426;p48"/>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427" name="Google Shape;427;p48"/>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Ergonomical Dvorak Keyboard - Zoom</a:t>
            </a:r>
            <a:endParaRPr/>
          </a:p>
        </p:txBody>
      </p:sp>
      <p:pic>
        <p:nvPicPr>
          <p:cNvPr descr="image.png" id="428" name="Google Shape;428;p48"/>
          <p:cNvPicPr preferRelativeResize="0"/>
          <p:nvPr/>
        </p:nvPicPr>
        <p:blipFill rotWithShape="1">
          <a:blip r:embed="rId4">
            <a:alphaModFix/>
          </a:blip>
          <a:srcRect b="0" l="0" r="0" t="0"/>
          <a:stretch/>
        </p:blipFill>
        <p:spPr>
          <a:xfrm>
            <a:off x="2919412" y="1371600"/>
            <a:ext cx="3073401" cy="3581400"/>
          </a:xfrm>
          <a:prstGeom prst="rect">
            <a:avLst/>
          </a:prstGeom>
          <a:noFill/>
          <a:ln>
            <a:noFill/>
          </a:ln>
        </p:spPr>
      </p:pic>
      <p:pic>
        <p:nvPicPr>
          <p:cNvPr descr="image.png" id="429" name="Google Shape;429;p48"/>
          <p:cNvPicPr preferRelativeResize="0"/>
          <p:nvPr/>
        </p:nvPicPr>
        <p:blipFill rotWithShape="1">
          <a:blip r:embed="rId5">
            <a:alphaModFix/>
          </a:blip>
          <a:srcRect b="0" l="0" r="0" t="0"/>
          <a:stretch/>
        </p:blipFill>
        <p:spPr>
          <a:xfrm>
            <a:off x="0" y="1371600"/>
            <a:ext cx="2887663" cy="3581400"/>
          </a:xfrm>
          <a:prstGeom prst="rect">
            <a:avLst/>
          </a:prstGeom>
          <a:noFill/>
          <a:ln>
            <a:noFill/>
          </a:ln>
        </p:spPr>
      </p:pic>
      <p:pic>
        <p:nvPicPr>
          <p:cNvPr descr="image.png" id="430" name="Google Shape;430;p48"/>
          <p:cNvPicPr preferRelativeResize="0"/>
          <p:nvPr/>
        </p:nvPicPr>
        <p:blipFill rotWithShape="1">
          <a:blip r:embed="rId6">
            <a:alphaModFix/>
          </a:blip>
          <a:srcRect b="0" l="0" r="0" t="0"/>
          <a:stretch/>
        </p:blipFill>
        <p:spPr>
          <a:xfrm>
            <a:off x="6019800" y="1371600"/>
            <a:ext cx="3214688" cy="3581400"/>
          </a:xfrm>
          <a:prstGeom prst="rect">
            <a:avLst/>
          </a:prstGeom>
          <a:noFill/>
          <a:ln>
            <a:noFill/>
          </a:ln>
        </p:spPr>
      </p:pic>
      <p:sp>
        <p:nvSpPr>
          <p:cNvPr id="431" name="Google Shape;431;p48"/>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200025" lvl="0" marL="285750" rtl="0" algn="l">
              <a:lnSpc>
                <a:spcPct val="90000"/>
              </a:lnSpc>
              <a:spcBef>
                <a:spcPts val="0"/>
              </a:spcBef>
              <a:spcAft>
                <a:spcPts val="0"/>
              </a:spcAft>
              <a:buSzPts val="1350"/>
              <a:buNone/>
            </a:pPr>
            <a:r>
              <a:t/>
            </a:r>
            <a:endParaRPr b="1" sz="1800">
              <a:solidFill>
                <a:srgbClr val="002E7A"/>
              </a:solidFill>
              <a:latin typeface="Arial Rounded"/>
              <a:ea typeface="Arial Rounded"/>
              <a:cs typeface="Arial Rounded"/>
              <a:sym typeface="Arial Rounded"/>
            </a:endParaRPr>
          </a:p>
        </p:txBody>
      </p:sp>
      <p:sp>
        <p:nvSpPr>
          <p:cNvPr id="432" name="Google Shape;432;p48"/>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
        <p:nvSpPr>
          <p:cNvPr id="433" name="Google Shape;433;p48"/>
          <p:cNvSpPr txBox="1"/>
          <p:nvPr/>
        </p:nvSpPr>
        <p:spPr>
          <a:xfrm>
            <a:off x="1752600" y="5535612"/>
            <a:ext cx="5581551" cy="2413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http://www.ergocanada.com/images/dvorty_2001dqe_right.jpg</a:t>
            </a:r>
            <a:endParaRPr/>
          </a:p>
        </p:txBody>
      </p:sp>
    </p:spTree>
  </p:cSld>
  <p:clrMapOvr>
    <a:masterClrMapping/>
  </p:clrMapOvr>
  <p:transition spd="med">
    <p:fade/>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grpSp>
        <p:nvGrpSpPr>
          <p:cNvPr id="438" name="Google Shape;438;p49"/>
          <p:cNvGrpSpPr/>
          <p:nvPr/>
        </p:nvGrpSpPr>
        <p:grpSpPr>
          <a:xfrm>
            <a:off x="12700" y="6362700"/>
            <a:ext cx="1341439" cy="495300"/>
            <a:chOff x="0" y="0"/>
            <a:chExt cx="1341438" cy="495300"/>
          </a:xfrm>
        </p:grpSpPr>
        <p:pic>
          <p:nvPicPr>
            <p:cNvPr descr="image.png" id="439" name="Google Shape;439;p49"/>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440" name="Google Shape;440;p49"/>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441" name="Google Shape;441;p49"/>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Alphabetical Keyboard</a:t>
            </a:r>
            <a:endParaRPr/>
          </a:p>
        </p:txBody>
      </p:sp>
      <p:sp>
        <p:nvSpPr>
          <p:cNvPr id="442" name="Google Shape;442;p49"/>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285750" lvl="0" marL="285750" rtl="0" algn="l">
              <a:lnSpc>
                <a:spcPct val="90000"/>
              </a:lnSpc>
              <a:spcBef>
                <a:spcPts val="0"/>
              </a:spcBef>
              <a:spcAft>
                <a:spcPts val="0"/>
              </a:spcAft>
              <a:buSzPts val="1350"/>
              <a:buChar char="●"/>
            </a:pPr>
            <a:r>
              <a:rPr b="1" lang="en-US" sz="1800">
                <a:solidFill>
                  <a:srgbClr val="002E7A"/>
                </a:solidFill>
                <a:latin typeface="Arial Rounded"/>
                <a:ea typeface="Arial Rounded"/>
                <a:cs typeface="Arial Rounded"/>
                <a:sym typeface="Arial Rounded"/>
              </a:rPr>
              <a:t>arrangement of keys in alphabetical order</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suitable for untrained users</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slower than the QWERTY or Dvorak keyboards</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in general, avoid its use for PC applications</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confusing for most users</a:t>
            </a:r>
            <a:endParaRPr/>
          </a:p>
        </p:txBody>
      </p:sp>
      <p:sp>
        <p:nvSpPr>
          <p:cNvPr id="443" name="Google Shape;443;p49"/>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
        <p:nvSpPr>
          <p:cNvPr id="444" name="Google Shape;444;p49"/>
          <p:cNvSpPr txBox="1"/>
          <p:nvPr/>
        </p:nvSpPr>
        <p:spPr>
          <a:xfrm>
            <a:off x="3643312" y="6432550"/>
            <a:ext cx="814388" cy="2413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[Mustillo]</a:t>
            </a:r>
            <a:endParaRPr/>
          </a:p>
        </p:txBody>
      </p:sp>
    </p:spTree>
  </p:cSld>
  <p:clrMapOvr>
    <a:masterClrMapping/>
  </p:clrMapOvr>
  <p:transition spd="med">
    <p:fade/>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grpSp>
        <p:nvGrpSpPr>
          <p:cNvPr id="449" name="Google Shape;449;p50"/>
          <p:cNvGrpSpPr/>
          <p:nvPr/>
        </p:nvGrpSpPr>
        <p:grpSpPr>
          <a:xfrm>
            <a:off x="12700" y="6362700"/>
            <a:ext cx="1341439" cy="495300"/>
            <a:chOff x="0" y="0"/>
            <a:chExt cx="1341438" cy="495300"/>
          </a:xfrm>
        </p:grpSpPr>
        <p:pic>
          <p:nvPicPr>
            <p:cNvPr descr="image.png" id="450" name="Google Shape;450;p50"/>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451" name="Google Shape;451;p50"/>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452" name="Google Shape;452;p50"/>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Chord Keyboard</a:t>
            </a:r>
            <a:endParaRPr/>
          </a:p>
        </p:txBody>
      </p:sp>
      <p:sp>
        <p:nvSpPr>
          <p:cNvPr id="453" name="Google Shape;453;p50"/>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285750" lvl="0" marL="285750" rtl="0" algn="l">
              <a:lnSpc>
                <a:spcPct val="90000"/>
              </a:lnSpc>
              <a:spcBef>
                <a:spcPts val="0"/>
              </a:spcBef>
              <a:spcAft>
                <a:spcPts val="0"/>
              </a:spcAft>
              <a:buSzPts val="1350"/>
              <a:buChar char="●"/>
            </a:pPr>
            <a:r>
              <a:rPr b="1" lang="en-US" sz="1800">
                <a:solidFill>
                  <a:srgbClr val="002E7A"/>
                </a:solidFill>
                <a:latin typeface="Arial Rounded"/>
                <a:ea typeface="Arial Rounded"/>
                <a:cs typeface="Arial Rounded"/>
                <a:sym typeface="Arial Rounded"/>
              </a:rPr>
              <a:t>several keys are pressed simultaneously</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allows the input of many characters or even words with few keys</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comes in several variations</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very fast for trained users</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used in court, parliament</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requires training to use and to read output</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can be coupled with a Braille or speech-output device</a:t>
            </a:r>
            <a:endParaRPr/>
          </a:p>
        </p:txBody>
      </p:sp>
      <p:sp>
        <p:nvSpPr>
          <p:cNvPr id="454" name="Google Shape;454;p50"/>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
        <p:nvSpPr>
          <p:cNvPr id="455" name="Google Shape;455;p50"/>
          <p:cNvSpPr txBox="1"/>
          <p:nvPr/>
        </p:nvSpPr>
        <p:spPr>
          <a:xfrm>
            <a:off x="3643312" y="6432550"/>
            <a:ext cx="814388" cy="2413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[Mustillo]</a:t>
            </a:r>
            <a:endParaRPr/>
          </a:p>
        </p:txBody>
      </p:sp>
      <p:pic>
        <p:nvPicPr>
          <p:cNvPr descr="image.png" id="456" name="Google Shape;456;p50"/>
          <p:cNvPicPr preferRelativeResize="0"/>
          <p:nvPr/>
        </p:nvPicPr>
        <p:blipFill rotWithShape="1">
          <a:blip r:embed="rId4">
            <a:alphaModFix/>
          </a:blip>
          <a:srcRect b="0" l="0" r="0" t="0"/>
          <a:stretch/>
        </p:blipFill>
        <p:spPr>
          <a:xfrm>
            <a:off x="2679700" y="4838700"/>
            <a:ext cx="1485900" cy="990600"/>
          </a:xfrm>
          <a:prstGeom prst="rect">
            <a:avLst/>
          </a:prstGeom>
          <a:noFill/>
          <a:ln>
            <a:noFill/>
          </a:ln>
        </p:spPr>
      </p:pic>
      <p:sp>
        <p:nvSpPr>
          <p:cNvPr id="457" name="Google Shape;457;p50"/>
          <p:cNvSpPr txBox="1"/>
          <p:nvPr/>
        </p:nvSpPr>
        <p:spPr>
          <a:xfrm>
            <a:off x="1269999" y="5841999"/>
            <a:ext cx="5448451" cy="3556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200"/>
              <a:buFont typeface="Source Sans Pro"/>
              <a:buNone/>
            </a:pPr>
            <a:r>
              <a:rPr b="0" i="0" lang="en-US" sz="1200" u="none" cap="none" strike="noStrike">
                <a:solidFill>
                  <a:srgbClr val="000000"/>
                </a:solidFill>
                <a:latin typeface="Source Sans Pro"/>
                <a:ea typeface="Source Sans Pro"/>
                <a:cs typeface="Source Sans Pro"/>
                <a:sym typeface="Source Sans Pro"/>
              </a:rPr>
              <a:t>http://images-partners.google.com/images?q=tbn:80WypgWsfCA7bM:tim.griffins.ca/writings/images/w_accukey.jpg</a:t>
            </a:r>
            <a:endParaRPr/>
          </a:p>
        </p:txBody>
      </p:sp>
    </p:spTree>
  </p:cSld>
  <p:clrMapOvr>
    <a:masterClrMapping/>
  </p:clrMapOvr>
  <p:transition spd="med">
    <p:fade/>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grpSp>
        <p:nvGrpSpPr>
          <p:cNvPr id="462" name="Google Shape;462;p51"/>
          <p:cNvGrpSpPr/>
          <p:nvPr/>
        </p:nvGrpSpPr>
        <p:grpSpPr>
          <a:xfrm>
            <a:off x="12700" y="6362700"/>
            <a:ext cx="1341439" cy="495300"/>
            <a:chOff x="0" y="0"/>
            <a:chExt cx="1341438" cy="495300"/>
          </a:xfrm>
        </p:grpSpPr>
        <p:pic>
          <p:nvPicPr>
            <p:cNvPr descr="image.png" id="463" name="Google Shape;463;p51"/>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464" name="Google Shape;464;p51"/>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465" name="Google Shape;465;p51"/>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Numeric Keypad</a:t>
            </a:r>
            <a:endParaRPr/>
          </a:p>
        </p:txBody>
      </p:sp>
      <p:sp>
        <p:nvSpPr>
          <p:cNvPr id="466" name="Google Shape;466;p51"/>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349250" lvl="0" marL="349250" rtl="0" algn="l">
              <a:lnSpc>
                <a:spcPct val="90000"/>
              </a:lnSpc>
              <a:spcBef>
                <a:spcPts val="0"/>
              </a:spcBef>
              <a:spcAft>
                <a:spcPts val="0"/>
              </a:spcAft>
              <a:buSzPts val="1575"/>
              <a:buChar char="●"/>
            </a:pPr>
            <a:r>
              <a:rPr lang="en-US" sz="2100"/>
              <a:t>calculator</a:t>
            </a:r>
            <a:endParaRPr/>
          </a:p>
          <a:p>
            <a:pPr indent="-336550" lvl="1" marL="685800" rtl="0" algn="l">
              <a:lnSpc>
                <a:spcPct val="90000"/>
              </a:lnSpc>
              <a:spcBef>
                <a:spcPts val="500"/>
              </a:spcBef>
              <a:spcAft>
                <a:spcPts val="0"/>
              </a:spcAft>
              <a:buClr>
                <a:srgbClr val="FF6666"/>
              </a:buClr>
              <a:buSzPts val="1425"/>
              <a:buChar char=""/>
            </a:pPr>
            <a:r>
              <a:rPr lang="en-US" sz="1900">
                <a:solidFill>
                  <a:srgbClr val="002D99"/>
                </a:solidFill>
              </a:rPr>
              <a:t>number keys, arithmetic operator keys, decimal point, Enter.</a:t>
            </a:r>
            <a:endParaRPr/>
          </a:p>
          <a:p>
            <a:pPr indent="-349250" lvl="0" marL="349250" rtl="0" algn="l">
              <a:lnSpc>
                <a:spcPct val="90000"/>
              </a:lnSpc>
              <a:spcBef>
                <a:spcPts val="1900"/>
              </a:spcBef>
              <a:spcAft>
                <a:spcPts val="0"/>
              </a:spcAft>
              <a:buSzPts val="1575"/>
              <a:buChar char="●"/>
            </a:pPr>
            <a:r>
              <a:rPr lang="en-US" sz="2100"/>
              <a:t>telephone</a:t>
            </a:r>
            <a:endParaRPr/>
          </a:p>
          <a:p>
            <a:pPr indent="-336550" lvl="1" marL="685800" rtl="0" algn="l">
              <a:lnSpc>
                <a:spcPct val="90000"/>
              </a:lnSpc>
              <a:spcBef>
                <a:spcPts val="500"/>
              </a:spcBef>
              <a:spcAft>
                <a:spcPts val="0"/>
              </a:spcAft>
              <a:buClr>
                <a:srgbClr val="FF6666"/>
              </a:buClr>
              <a:buSzPts val="1425"/>
              <a:buChar char=""/>
            </a:pPr>
            <a:r>
              <a:rPr lang="en-US" sz="1900">
                <a:solidFill>
                  <a:srgbClr val="002D99"/>
                </a:solidFill>
              </a:rPr>
              <a:t>0 to 9, *, #, </a:t>
            </a:r>
            <a:endParaRPr/>
          </a:p>
          <a:p>
            <a:pPr indent="-336550" lvl="1" marL="685800" rtl="0" algn="l">
              <a:lnSpc>
                <a:spcPct val="90000"/>
              </a:lnSpc>
              <a:spcBef>
                <a:spcPts val="500"/>
              </a:spcBef>
              <a:spcAft>
                <a:spcPts val="0"/>
              </a:spcAft>
              <a:buClr>
                <a:srgbClr val="FF6666"/>
              </a:buClr>
              <a:buSzPts val="1425"/>
              <a:buChar char=""/>
            </a:pPr>
            <a:r>
              <a:rPr lang="en-US" sz="1900">
                <a:solidFill>
                  <a:srgbClr val="002D99"/>
                </a:solidFill>
              </a:rPr>
              <a:t>no letters q or z </a:t>
            </a:r>
            <a:endParaRPr/>
          </a:p>
          <a:p>
            <a:pPr indent="-282575" lvl="2" marL="968375" rtl="0" algn="l">
              <a:lnSpc>
                <a:spcPct val="90000"/>
              </a:lnSpc>
              <a:spcBef>
                <a:spcPts val="500"/>
              </a:spcBef>
              <a:spcAft>
                <a:spcPts val="0"/>
              </a:spcAft>
              <a:buClr>
                <a:srgbClr val="FF8000"/>
              </a:buClr>
              <a:buSzPts val="1275"/>
              <a:buChar char=""/>
            </a:pPr>
            <a:r>
              <a:rPr lang="en-US" sz="1700">
                <a:solidFill>
                  <a:srgbClr val="003DCC"/>
                </a:solidFill>
              </a:rPr>
              <a:t>except on some newer cellular phones</a:t>
            </a:r>
            <a:endParaRPr/>
          </a:p>
          <a:p>
            <a:pPr indent="-349250" lvl="0" marL="349250" rtl="0" algn="l">
              <a:lnSpc>
                <a:spcPct val="90000"/>
              </a:lnSpc>
              <a:spcBef>
                <a:spcPts val="1900"/>
              </a:spcBef>
              <a:spcAft>
                <a:spcPts val="0"/>
              </a:spcAft>
              <a:buSzPts val="1575"/>
              <a:buChar char="●"/>
            </a:pPr>
            <a:r>
              <a:rPr lang="en-US" sz="2100"/>
              <a:t>inconsistent design</a:t>
            </a:r>
            <a:endParaRPr/>
          </a:p>
          <a:p>
            <a:pPr indent="-336550" lvl="1" marL="685800" rtl="0" algn="l">
              <a:lnSpc>
                <a:spcPct val="90000"/>
              </a:lnSpc>
              <a:spcBef>
                <a:spcPts val="500"/>
              </a:spcBef>
              <a:spcAft>
                <a:spcPts val="0"/>
              </a:spcAft>
              <a:buClr>
                <a:srgbClr val="FF6666"/>
              </a:buClr>
              <a:buSzPts val="1425"/>
              <a:buChar char=""/>
            </a:pPr>
            <a:r>
              <a:rPr lang="en-US" sz="1900">
                <a:solidFill>
                  <a:srgbClr val="002D99"/>
                </a:solidFill>
              </a:rPr>
              <a:t>1-2-3 vs. 7-8-9 in the top row</a:t>
            </a:r>
            <a:endParaRPr/>
          </a:p>
          <a:p>
            <a:pPr indent="-349250" lvl="0" marL="349250" rtl="0" algn="l">
              <a:lnSpc>
                <a:spcPct val="90000"/>
              </a:lnSpc>
              <a:spcBef>
                <a:spcPts val="1900"/>
              </a:spcBef>
              <a:spcAft>
                <a:spcPts val="0"/>
              </a:spcAft>
              <a:buSzPts val="1575"/>
              <a:buChar char="●"/>
            </a:pPr>
            <a:r>
              <a:rPr lang="en-US" sz="2100"/>
              <a:t>good for entering numerical data</a:t>
            </a:r>
            <a:endParaRPr/>
          </a:p>
          <a:p>
            <a:pPr indent="-349250" lvl="0" marL="349250" rtl="0" algn="l">
              <a:lnSpc>
                <a:spcPct val="90000"/>
              </a:lnSpc>
              <a:spcBef>
                <a:spcPts val="1900"/>
              </a:spcBef>
              <a:spcAft>
                <a:spcPts val="0"/>
              </a:spcAft>
              <a:buSzPts val="1575"/>
              <a:buChar char="●"/>
            </a:pPr>
            <a:r>
              <a:rPr lang="en-US" sz="2100"/>
              <a:t>both can be very fast, easy to use </a:t>
            </a:r>
            <a:endParaRPr/>
          </a:p>
        </p:txBody>
      </p:sp>
      <p:sp>
        <p:nvSpPr>
          <p:cNvPr id="467" name="Google Shape;467;p51"/>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
        <p:nvSpPr>
          <p:cNvPr id="468" name="Google Shape;468;p51"/>
          <p:cNvSpPr txBox="1"/>
          <p:nvPr/>
        </p:nvSpPr>
        <p:spPr>
          <a:xfrm>
            <a:off x="3643312" y="6432550"/>
            <a:ext cx="814388" cy="2413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[Mustillo]</a:t>
            </a:r>
            <a:endParaRPr/>
          </a:p>
        </p:txBody>
      </p:sp>
    </p:spTree>
  </p:cSld>
  <p:clrMapOvr>
    <a:masterClrMapping/>
  </p:clrMapOvr>
  <p:transition spd="med">
    <p:fade/>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grpSp>
        <p:nvGrpSpPr>
          <p:cNvPr id="473" name="Google Shape;473;p52"/>
          <p:cNvGrpSpPr/>
          <p:nvPr/>
        </p:nvGrpSpPr>
        <p:grpSpPr>
          <a:xfrm>
            <a:off x="12700" y="6362700"/>
            <a:ext cx="1341439" cy="495300"/>
            <a:chOff x="0" y="0"/>
            <a:chExt cx="1341438" cy="495300"/>
          </a:xfrm>
        </p:grpSpPr>
        <p:pic>
          <p:nvPicPr>
            <p:cNvPr descr="image.png" id="474" name="Google Shape;474;p52"/>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475" name="Google Shape;475;p52"/>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476" name="Google Shape;476;p52"/>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Keyboard Design</a:t>
            </a:r>
            <a:endParaRPr/>
          </a:p>
        </p:txBody>
      </p:sp>
      <p:sp>
        <p:nvSpPr>
          <p:cNvPr id="477" name="Google Shape;477;p52"/>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349250" lvl="0" marL="349250" rtl="0" algn="l">
              <a:lnSpc>
                <a:spcPct val="90000"/>
              </a:lnSpc>
              <a:spcBef>
                <a:spcPts val="0"/>
              </a:spcBef>
              <a:spcAft>
                <a:spcPts val="0"/>
              </a:spcAft>
              <a:buSzPts val="1575"/>
              <a:buChar char="●"/>
            </a:pPr>
            <a:r>
              <a:rPr lang="en-US" sz="2100"/>
              <a:t>some aspects governed by ISO 9241 rec. standard </a:t>
            </a:r>
            <a:endParaRPr/>
          </a:p>
          <a:p>
            <a:pPr indent="-336550" lvl="1" marL="685800" rtl="0" algn="l">
              <a:lnSpc>
                <a:spcPct val="90000"/>
              </a:lnSpc>
              <a:spcBef>
                <a:spcPts val="500"/>
              </a:spcBef>
              <a:spcAft>
                <a:spcPts val="0"/>
              </a:spcAft>
              <a:buClr>
                <a:srgbClr val="FF6666"/>
              </a:buClr>
              <a:buSzPts val="1425"/>
              <a:buChar char=""/>
            </a:pPr>
            <a:r>
              <a:rPr lang="en-US" sz="1900">
                <a:solidFill>
                  <a:srgbClr val="002D99"/>
                </a:solidFill>
              </a:rPr>
              <a:t>key size</a:t>
            </a:r>
            <a:endParaRPr/>
          </a:p>
          <a:p>
            <a:pPr indent="-282575" lvl="2" marL="968375" rtl="0" algn="l">
              <a:lnSpc>
                <a:spcPct val="90000"/>
              </a:lnSpc>
              <a:spcBef>
                <a:spcPts val="500"/>
              </a:spcBef>
              <a:spcAft>
                <a:spcPts val="0"/>
              </a:spcAft>
              <a:buClr>
                <a:srgbClr val="FF8000"/>
              </a:buClr>
              <a:buSzPts val="1275"/>
              <a:buChar char=""/>
            </a:pPr>
            <a:r>
              <a:rPr lang="en-US" sz="1700">
                <a:solidFill>
                  <a:srgbClr val="003DCC"/>
                </a:solidFill>
              </a:rPr>
              <a:t>width:  12-15 mm, minimum surface area 110 mm2</a:t>
            </a:r>
            <a:endParaRPr/>
          </a:p>
          <a:p>
            <a:pPr indent="-336550" lvl="1" marL="685800" rtl="0" algn="l">
              <a:lnSpc>
                <a:spcPct val="90000"/>
              </a:lnSpc>
              <a:spcBef>
                <a:spcPts val="500"/>
              </a:spcBef>
              <a:spcAft>
                <a:spcPts val="0"/>
              </a:spcAft>
              <a:buClr>
                <a:srgbClr val="FF6666"/>
              </a:buClr>
              <a:buSzPts val="1425"/>
              <a:buChar char=""/>
            </a:pPr>
            <a:r>
              <a:rPr lang="en-US" sz="1900">
                <a:solidFill>
                  <a:srgbClr val="002D99"/>
                </a:solidFill>
              </a:rPr>
              <a:t>key travel </a:t>
            </a:r>
            <a:endParaRPr/>
          </a:p>
          <a:p>
            <a:pPr indent="-282575" lvl="2" marL="968375" rtl="0" algn="l">
              <a:lnSpc>
                <a:spcPct val="90000"/>
              </a:lnSpc>
              <a:spcBef>
                <a:spcPts val="500"/>
              </a:spcBef>
              <a:spcAft>
                <a:spcPts val="0"/>
              </a:spcAft>
              <a:buClr>
                <a:srgbClr val="FF8000"/>
              </a:buClr>
              <a:buSzPts val="1275"/>
              <a:buChar char=""/>
            </a:pPr>
            <a:r>
              <a:rPr lang="en-US" sz="1700">
                <a:solidFill>
                  <a:srgbClr val="003DCC"/>
                </a:solidFill>
              </a:rPr>
              <a:t>key displacement:  1.5 - 6.0 mm</a:t>
            </a:r>
            <a:endParaRPr/>
          </a:p>
          <a:p>
            <a:pPr indent="-336550" lvl="1" marL="685800" rtl="0" algn="l">
              <a:lnSpc>
                <a:spcPct val="90000"/>
              </a:lnSpc>
              <a:spcBef>
                <a:spcPts val="500"/>
              </a:spcBef>
              <a:spcAft>
                <a:spcPts val="0"/>
              </a:spcAft>
              <a:buClr>
                <a:srgbClr val="FF6666"/>
              </a:buClr>
              <a:buSzPts val="1425"/>
              <a:buChar char=""/>
            </a:pPr>
            <a:r>
              <a:rPr lang="en-US" sz="1900">
                <a:solidFill>
                  <a:srgbClr val="002D99"/>
                </a:solidFill>
              </a:rPr>
              <a:t>force required to depress key</a:t>
            </a:r>
            <a:endParaRPr/>
          </a:p>
          <a:p>
            <a:pPr indent="-282575" lvl="2" marL="968375" rtl="0" algn="l">
              <a:lnSpc>
                <a:spcPct val="90000"/>
              </a:lnSpc>
              <a:spcBef>
                <a:spcPts val="500"/>
              </a:spcBef>
              <a:spcAft>
                <a:spcPts val="0"/>
              </a:spcAft>
              <a:buClr>
                <a:srgbClr val="FF8000"/>
              </a:buClr>
              <a:buSzPts val="1275"/>
              <a:buChar char=""/>
            </a:pPr>
            <a:r>
              <a:rPr lang="en-US" sz="1700">
                <a:solidFill>
                  <a:srgbClr val="003DCC"/>
                </a:solidFill>
              </a:rPr>
              <a:t>defined in terms of newtons</a:t>
            </a:r>
            <a:endParaRPr/>
          </a:p>
          <a:p>
            <a:pPr indent="-282575" lvl="2" marL="968375" rtl="0" algn="l">
              <a:lnSpc>
                <a:spcPct val="90000"/>
              </a:lnSpc>
              <a:spcBef>
                <a:spcPts val="500"/>
              </a:spcBef>
              <a:spcAft>
                <a:spcPts val="0"/>
              </a:spcAft>
              <a:buClr>
                <a:srgbClr val="FF8000"/>
              </a:buClr>
              <a:buSzPts val="1275"/>
              <a:buChar char=""/>
            </a:pPr>
            <a:r>
              <a:rPr lang="en-US" sz="1700">
                <a:solidFill>
                  <a:srgbClr val="003DCC"/>
                </a:solidFill>
              </a:rPr>
              <a:t>minimum force:  0.14 n</a:t>
            </a:r>
            <a:endParaRPr/>
          </a:p>
          <a:p>
            <a:pPr indent="-282575" lvl="2" marL="968375" rtl="0" algn="l">
              <a:lnSpc>
                <a:spcPct val="90000"/>
              </a:lnSpc>
              <a:spcBef>
                <a:spcPts val="500"/>
              </a:spcBef>
              <a:spcAft>
                <a:spcPts val="0"/>
              </a:spcAft>
              <a:buClr>
                <a:srgbClr val="FF8000"/>
              </a:buClr>
              <a:buSzPts val="1275"/>
              <a:buChar char=""/>
            </a:pPr>
            <a:r>
              <a:rPr lang="en-US" sz="1700">
                <a:solidFill>
                  <a:srgbClr val="003DCC"/>
                </a:solidFill>
              </a:rPr>
              <a:t>limits:  0.25 n - 1.0 n, ideal 0.5 - 0.8 n</a:t>
            </a:r>
            <a:endParaRPr/>
          </a:p>
          <a:p>
            <a:pPr indent="-349250" lvl="0" marL="349250" rtl="0" algn="l">
              <a:lnSpc>
                <a:spcPct val="90000"/>
              </a:lnSpc>
              <a:spcBef>
                <a:spcPts val="1900"/>
              </a:spcBef>
              <a:spcAft>
                <a:spcPts val="0"/>
              </a:spcAft>
              <a:buSzPts val="1575"/>
              <a:buChar char="●"/>
            </a:pPr>
            <a:r>
              <a:rPr lang="en-US" sz="2100"/>
              <a:t>feedback</a:t>
            </a:r>
            <a:endParaRPr/>
          </a:p>
          <a:p>
            <a:pPr indent="-336550" lvl="1" marL="685800" rtl="0" algn="l">
              <a:lnSpc>
                <a:spcPct val="90000"/>
              </a:lnSpc>
              <a:spcBef>
                <a:spcPts val="500"/>
              </a:spcBef>
              <a:spcAft>
                <a:spcPts val="0"/>
              </a:spcAft>
              <a:buClr>
                <a:srgbClr val="FF6666"/>
              </a:buClr>
              <a:buSzPts val="1425"/>
              <a:buChar char=""/>
            </a:pPr>
            <a:r>
              <a:rPr lang="en-US" sz="1900">
                <a:solidFill>
                  <a:srgbClr val="002D99"/>
                </a:solidFill>
              </a:rPr>
              <a:t>types:  kinesthetic (movement), tactile (feel), auditory, visual (on display)</a:t>
            </a:r>
            <a:endParaRPr/>
          </a:p>
          <a:p>
            <a:pPr indent="-336550" lvl="1" marL="685800" rtl="0" algn="l">
              <a:lnSpc>
                <a:spcPct val="90000"/>
              </a:lnSpc>
              <a:spcBef>
                <a:spcPts val="500"/>
              </a:spcBef>
              <a:spcAft>
                <a:spcPts val="0"/>
              </a:spcAft>
              <a:buClr>
                <a:srgbClr val="FF6666"/>
              </a:buClr>
              <a:buSzPts val="1425"/>
              <a:buChar char=""/>
            </a:pPr>
            <a:r>
              <a:rPr lang="en-US" sz="1900">
                <a:solidFill>
                  <a:srgbClr val="002D99"/>
                </a:solidFill>
              </a:rPr>
              <a:t>all important, but tactile feedback is especially critical</a:t>
            </a:r>
            <a:endParaRPr/>
          </a:p>
        </p:txBody>
      </p:sp>
      <p:sp>
        <p:nvSpPr>
          <p:cNvPr id="478" name="Google Shape;478;p52"/>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
        <p:nvSpPr>
          <p:cNvPr id="479" name="Google Shape;479;p52"/>
          <p:cNvSpPr txBox="1"/>
          <p:nvPr/>
        </p:nvSpPr>
        <p:spPr>
          <a:xfrm>
            <a:off x="3643312" y="6432550"/>
            <a:ext cx="814388" cy="2413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[Mustillo]</a:t>
            </a:r>
            <a:endParaRPr/>
          </a:p>
        </p:txBody>
      </p:sp>
    </p:spTree>
  </p:cSld>
  <p:clrMapOvr>
    <a:masterClrMapping/>
  </p:clrMapOvr>
  <p:transition spd="med">
    <p:fade/>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grpSp>
        <p:nvGrpSpPr>
          <p:cNvPr id="484" name="Google Shape;484;p53"/>
          <p:cNvGrpSpPr/>
          <p:nvPr/>
        </p:nvGrpSpPr>
        <p:grpSpPr>
          <a:xfrm>
            <a:off x="12700" y="6362700"/>
            <a:ext cx="1341439" cy="495300"/>
            <a:chOff x="0" y="0"/>
            <a:chExt cx="1341438" cy="495300"/>
          </a:xfrm>
        </p:grpSpPr>
        <p:pic>
          <p:nvPicPr>
            <p:cNvPr descr="image.png" id="485" name="Google Shape;485;p53"/>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486" name="Google Shape;486;p53"/>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487" name="Google Shape;487;p53"/>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Special Keys and Facilities</a:t>
            </a:r>
            <a:endParaRPr/>
          </a:p>
        </p:txBody>
      </p:sp>
      <p:sp>
        <p:nvSpPr>
          <p:cNvPr id="488" name="Google Shape;488;p53"/>
          <p:cNvSpPr txBox="1"/>
          <p:nvPr/>
        </p:nvSpPr>
        <p:spPr>
          <a:xfrm>
            <a:off x="695919" y="1358899"/>
            <a:ext cx="1536999" cy="39497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Helvetica Neue"/>
              <a:buNone/>
            </a:pPr>
            <a:r>
              <a:rPr b="1" i="0" lang="en-US" sz="1400" u="none" cap="none" strike="noStrike">
                <a:solidFill>
                  <a:srgbClr val="000000"/>
                </a:solidFill>
                <a:latin typeface="Helvetica Neue"/>
                <a:ea typeface="Helvetica Neue"/>
                <a:cs typeface="Helvetica Neue"/>
                <a:sym typeface="Helvetica Neue"/>
              </a:rPr>
              <a:t>Device</a:t>
            </a:r>
            <a:endParaRPr/>
          </a:p>
          <a:p>
            <a:pPr indent="0" lvl="0" marL="0" marR="0" rtl="0" algn="l">
              <a:lnSpc>
                <a:spcPct val="100000"/>
              </a:lnSpc>
              <a:spcBef>
                <a:spcPts val="0"/>
              </a:spcBef>
              <a:spcAft>
                <a:spcPts val="0"/>
              </a:spcAft>
              <a:buClr>
                <a:srgbClr val="000000"/>
              </a:buClr>
              <a:buSzPts val="1400"/>
              <a:buFont typeface="Source Sans Pro"/>
              <a:buNone/>
            </a:pPr>
            <a:r>
              <a:t/>
            </a:r>
            <a:endParaRPr b="1" i="0" sz="14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200"/>
              <a:buFont typeface="Helvetica Neue"/>
              <a:buNone/>
            </a:pPr>
            <a:r>
              <a:rPr b="1" i="0" lang="en-US" sz="1200" u="none" cap="none" strike="noStrike">
                <a:solidFill>
                  <a:srgbClr val="000000"/>
                </a:solidFill>
                <a:latin typeface="Helvetica Neue"/>
                <a:ea typeface="Helvetica Neue"/>
                <a:cs typeface="Helvetica Neue"/>
                <a:sym typeface="Helvetica Neue"/>
              </a:rPr>
              <a:t>Cursor control keys</a:t>
            </a:r>
            <a:endParaRPr/>
          </a:p>
          <a:p>
            <a:pPr indent="0" lvl="0" marL="0" marR="0" rtl="0" algn="l">
              <a:lnSpc>
                <a:spcPct val="100000"/>
              </a:lnSpc>
              <a:spcBef>
                <a:spcPts val="0"/>
              </a:spcBef>
              <a:spcAft>
                <a:spcPts val="0"/>
              </a:spcAft>
              <a:buClr>
                <a:srgbClr val="000000"/>
              </a:buClr>
              <a:buSzPts val="1200"/>
              <a:buFont typeface="Source Sans Pro"/>
              <a:buNone/>
            </a:pPr>
            <a:r>
              <a:t/>
            </a:r>
            <a:endParaRPr b="1" i="0" sz="1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200"/>
              <a:buFont typeface="Source Sans Pro"/>
              <a:buNone/>
            </a:pPr>
            <a:r>
              <a:t/>
            </a:r>
            <a:endParaRPr b="1" i="0" sz="1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200"/>
              <a:buFont typeface="Source Sans Pro"/>
              <a:buNone/>
            </a:pPr>
            <a:r>
              <a:t/>
            </a:r>
            <a:endParaRPr b="1" i="0" sz="1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200"/>
              <a:buFont typeface="Source Sans Pro"/>
              <a:buNone/>
            </a:pPr>
            <a:r>
              <a:t/>
            </a:r>
            <a:endParaRPr b="1" i="0" sz="1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200"/>
              <a:buFont typeface="Helvetica Neue"/>
              <a:buNone/>
            </a:pPr>
            <a:r>
              <a:rPr b="1" i="0" lang="en-US" sz="1200" u="none" cap="none" strike="noStrike">
                <a:solidFill>
                  <a:srgbClr val="000000"/>
                </a:solidFill>
                <a:latin typeface="Helvetica Neue"/>
                <a:ea typeface="Helvetica Neue"/>
                <a:cs typeface="Helvetica Neue"/>
                <a:sym typeface="Helvetica Neue"/>
              </a:rPr>
              <a:t>“Soft” function keys</a:t>
            </a:r>
            <a:endParaRPr/>
          </a:p>
          <a:p>
            <a:pPr indent="0" lvl="0" marL="0" marR="0" rtl="0" algn="l">
              <a:lnSpc>
                <a:spcPct val="100000"/>
              </a:lnSpc>
              <a:spcBef>
                <a:spcPts val="0"/>
              </a:spcBef>
              <a:spcAft>
                <a:spcPts val="0"/>
              </a:spcAft>
              <a:buClr>
                <a:srgbClr val="000000"/>
              </a:buClr>
              <a:buSzPts val="1200"/>
              <a:buFont typeface="Helvetica Neue"/>
              <a:buNone/>
            </a:pPr>
            <a:r>
              <a:rPr b="1" i="0" lang="en-US" sz="1200" u="none" cap="none" strike="noStrike">
                <a:solidFill>
                  <a:srgbClr val="000000"/>
                </a:solidFill>
                <a:latin typeface="Helvetica Neue"/>
                <a:ea typeface="Helvetica Neue"/>
                <a:cs typeface="Helvetica Neue"/>
                <a:sym typeface="Helvetica Neue"/>
              </a:rPr>
              <a:t>or control keys</a:t>
            </a:r>
            <a:endParaRPr/>
          </a:p>
          <a:p>
            <a:pPr indent="0" lvl="0" marL="0" marR="0" rtl="0" algn="l">
              <a:lnSpc>
                <a:spcPct val="100000"/>
              </a:lnSpc>
              <a:spcBef>
                <a:spcPts val="0"/>
              </a:spcBef>
              <a:spcAft>
                <a:spcPts val="0"/>
              </a:spcAft>
              <a:buClr>
                <a:srgbClr val="000000"/>
              </a:buClr>
              <a:buSzPts val="1200"/>
              <a:buFont typeface="Source Sans Pro"/>
              <a:buNone/>
            </a:pPr>
            <a:r>
              <a:t/>
            </a:r>
            <a:endParaRPr b="1" i="0" sz="1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200"/>
              <a:buFont typeface="Source Sans Pro"/>
              <a:buNone/>
            </a:pPr>
            <a:r>
              <a:t/>
            </a:r>
            <a:endParaRPr b="1" i="0" sz="1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200"/>
              <a:buFont typeface="Source Sans Pro"/>
              <a:buNone/>
            </a:pPr>
            <a:r>
              <a:t/>
            </a:r>
            <a:endParaRPr b="1" i="0" sz="1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200"/>
              <a:buFont typeface="Helvetica Neue"/>
              <a:buNone/>
            </a:pPr>
            <a:r>
              <a:rPr b="1" i="0" lang="en-US" sz="1200" u="none" cap="none" strike="noStrike">
                <a:solidFill>
                  <a:srgbClr val="000000"/>
                </a:solidFill>
                <a:latin typeface="Helvetica Neue"/>
                <a:ea typeface="Helvetica Neue"/>
                <a:cs typeface="Helvetica Neue"/>
                <a:sym typeface="Helvetica Neue"/>
              </a:rPr>
              <a:t>“Hard” function keys</a:t>
            </a:r>
            <a:endParaRPr/>
          </a:p>
          <a:p>
            <a:pPr indent="0" lvl="0" marL="0" marR="0" rtl="0" algn="l">
              <a:lnSpc>
                <a:spcPct val="100000"/>
              </a:lnSpc>
              <a:spcBef>
                <a:spcPts val="0"/>
              </a:spcBef>
              <a:spcAft>
                <a:spcPts val="0"/>
              </a:spcAft>
              <a:buClr>
                <a:srgbClr val="000000"/>
              </a:buClr>
              <a:buSzPts val="1200"/>
              <a:buFont typeface="Source Sans Pro"/>
              <a:buNone/>
            </a:pPr>
            <a:r>
              <a:t/>
            </a:r>
            <a:endParaRPr b="1" i="0" sz="1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200"/>
              <a:buFont typeface="Source Sans Pro"/>
              <a:buNone/>
            </a:pPr>
            <a:r>
              <a:t/>
            </a:r>
            <a:endParaRPr b="1" i="0" sz="1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200"/>
              <a:buFont typeface="Helvetica Neue"/>
              <a:buNone/>
            </a:pPr>
            <a:r>
              <a:rPr b="1" i="0" lang="en-US" sz="1200" u="none" cap="none" strike="noStrike">
                <a:solidFill>
                  <a:srgbClr val="000000"/>
                </a:solidFill>
                <a:latin typeface="Helvetica Neue"/>
                <a:ea typeface="Helvetica Neue"/>
                <a:cs typeface="Helvetica Neue"/>
                <a:sym typeface="Helvetica Neue"/>
              </a:rPr>
              <a:t>Scroll bars and</a:t>
            </a:r>
            <a:endParaRPr/>
          </a:p>
          <a:p>
            <a:pPr indent="0" lvl="0" marL="0" marR="0" rtl="0" algn="l">
              <a:lnSpc>
                <a:spcPct val="100000"/>
              </a:lnSpc>
              <a:spcBef>
                <a:spcPts val="0"/>
              </a:spcBef>
              <a:spcAft>
                <a:spcPts val="0"/>
              </a:spcAft>
              <a:buClr>
                <a:srgbClr val="000000"/>
              </a:buClr>
              <a:buSzPts val="1200"/>
              <a:buFont typeface="Helvetica Neue"/>
              <a:buNone/>
            </a:pPr>
            <a:r>
              <a:rPr b="1" i="0" lang="en-US" sz="1200" u="none" cap="none" strike="noStrike">
                <a:solidFill>
                  <a:srgbClr val="000000"/>
                </a:solidFill>
                <a:latin typeface="Helvetica Neue"/>
                <a:ea typeface="Helvetica Neue"/>
                <a:cs typeface="Helvetica Neue"/>
                <a:sym typeface="Helvetica Neue"/>
              </a:rPr>
              <a:t>arrows</a:t>
            </a:r>
            <a:endParaRPr/>
          </a:p>
          <a:p>
            <a:pPr indent="0" lvl="0" marL="0" marR="0" rtl="0" algn="l">
              <a:lnSpc>
                <a:spcPct val="100000"/>
              </a:lnSpc>
              <a:spcBef>
                <a:spcPts val="0"/>
              </a:spcBef>
              <a:spcAft>
                <a:spcPts val="0"/>
              </a:spcAft>
              <a:buClr>
                <a:srgbClr val="000000"/>
              </a:buClr>
              <a:buSzPts val="1200"/>
              <a:buFont typeface="Source Sans Pro"/>
              <a:buNone/>
            </a:pPr>
            <a:r>
              <a:t/>
            </a:r>
            <a:endParaRPr b="1" i="0" sz="1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200"/>
              <a:buFont typeface="Source Sans Pro"/>
              <a:buNone/>
            </a:pPr>
            <a:r>
              <a:t/>
            </a:r>
            <a:endParaRPr b="1" i="0" sz="1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200"/>
              <a:buFont typeface="Helvetica Neue"/>
              <a:buNone/>
            </a:pPr>
            <a:r>
              <a:t/>
            </a:r>
            <a:endParaRPr b="1" i="0" sz="12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200"/>
              <a:buFont typeface="Helvetica Neue"/>
              <a:buNone/>
            </a:pPr>
            <a:r>
              <a:rPr b="1" i="0" lang="en-US" sz="1200" u="none" cap="none" strike="noStrike">
                <a:solidFill>
                  <a:srgbClr val="000000"/>
                </a:solidFill>
                <a:latin typeface="Helvetica Neue"/>
                <a:ea typeface="Helvetica Neue"/>
                <a:cs typeface="Helvetica Neue"/>
                <a:sym typeface="Helvetica Neue"/>
              </a:rPr>
              <a:t>Screen buttons</a:t>
            </a:r>
            <a:endParaRPr/>
          </a:p>
        </p:txBody>
      </p:sp>
      <p:sp>
        <p:nvSpPr>
          <p:cNvPr id="489" name="Google Shape;489;p53"/>
          <p:cNvSpPr txBox="1"/>
          <p:nvPr/>
        </p:nvSpPr>
        <p:spPr>
          <a:xfrm>
            <a:off x="2328068" y="1460499"/>
            <a:ext cx="2844801" cy="41275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Helvetica Neue"/>
              <a:buNone/>
            </a:pPr>
            <a:r>
              <a:rPr b="1" i="1" lang="en-US" sz="1400" u="none" cap="none" strike="noStrike">
                <a:solidFill>
                  <a:srgbClr val="000000"/>
                </a:solidFill>
                <a:latin typeface="Helvetica Neue"/>
                <a:ea typeface="Helvetica Neue"/>
                <a:cs typeface="Helvetica Neue"/>
                <a:sym typeface="Helvetica Neue"/>
              </a:rPr>
              <a:t>Description</a:t>
            </a:r>
            <a:endParaRPr/>
          </a:p>
          <a:p>
            <a:pPr indent="0" lvl="0" marL="0" marR="0" rtl="0" algn="l">
              <a:lnSpc>
                <a:spcPct val="100000"/>
              </a:lnSpc>
              <a:spcBef>
                <a:spcPts val="0"/>
              </a:spcBef>
              <a:spcAft>
                <a:spcPts val="0"/>
              </a:spcAft>
              <a:buClr>
                <a:srgbClr val="000000"/>
              </a:buClr>
              <a:buSzPts val="1400"/>
              <a:buFont typeface="Source Sans Pro"/>
              <a:buNone/>
            </a:pPr>
            <a:r>
              <a:t/>
            </a:r>
            <a:endParaRPr b="1" i="1" sz="14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200"/>
              <a:buFont typeface="Source Sans Pro"/>
              <a:buNone/>
            </a:pPr>
            <a:r>
              <a:rPr b="0" i="0" lang="en-US" sz="1200" u="none" cap="none" strike="noStrike">
                <a:solidFill>
                  <a:srgbClr val="000000"/>
                </a:solidFill>
                <a:latin typeface="Source Sans Pro"/>
                <a:ea typeface="Source Sans Pro"/>
                <a:cs typeface="Source Sans Pro"/>
                <a:sym typeface="Source Sans Pro"/>
              </a:rPr>
              <a:t>Four keys with arrows showing the</a:t>
            </a:r>
            <a:endParaRPr/>
          </a:p>
          <a:p>
            <a:pPr indent="0" lvl="0" marL="0" marR="0" rtl="0" algn="l">
              <a:lnSpc>
                <a:spcPct val="100000"/>
              </a:lnSpc>
              <a:spcBef>
                <a:spcPts val="0"/>
              </a:spcBef>
              <a:spcAft>
                <a:spcPts val="0"/>
              </a:spcAft>
              <a:buClr>
                <a:srgbClr val="000000"/>
              </a:buClr>
              <a:buSzPts val="1200"/>
              <a:buFont typeface="Source Sans Pro"/>
              <a:buNone/>
            </a:pPr>
            <a:r>
              <a:rPr b="0" i="0" lang="en-US" sz="1200" u="none" cap="none" strike="noStrike">
                <a:solidFill>
                  <a:srgbClr val="000000"/>
                </a:solidFill>
                <a:latin typeface="Source Sans Pro"/>
                <a:ea typeface="Source Sans Pro"/>
                <a:cs typeface="Source Sans Pro"/>
                <a:sym typeface="Source Sans Pro"/>
              </a:rPr>
              <a:t>direction in which a cursor on the screen will move when the key is pressed</a:t>
            </a:r>
            <a:endParaRPr/>
          </a:p>
          <a:p>
            <a:pPr indent="0" lvl="0" marL="0" marR="0" rtl="0" algn="l">
              <a:lnSpc>
                <a:spcPct val="100000"/>
              </a:lnSpc>
              <a:spcBef>
                <a:spcPts val="0"/>
              </a:spcBef>
              <a:spcAft>
                <a:spcPts val="0"/>
              </a:spcAft>
              <a:buClr>
                <a:srgbClr val="000000"/>
              </a:buClr>
              <a:buSzPts val="1200"/>
              <a:buFont typeface="Source Sans Pro"/>
              <a:buNone/>
            </a:pPr>
            <a:r>
              <a:t/>
            </a:r>
            <a:endParaRPr b="0" i="0" sz="12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200"/>
              <a:buFont typeface="Source Sans Pro"/>
              <a:buNone/>
            </a:pPr>
            <a:r>
              <a:rPr b="0" i="0" lang="en-US" sz="1200" u="none" cap="none" strike="noStrike">
                <a:solidFill>
                  <a:srgbClr val="000000"/>
                </a:solidFill>
                <a:latin typeface="Source Sans Pro"/>
                <a:ea typeface="Source Sans Pro"/>
                <a:cs typeface="Source Sans Pro"/>
                <a:sym typeface="Source Sans Pro"/>
              </a:rPr>
              <a:t>Keys that are pressed in combination with other keys (e.g., &lt;control&gt;).</a:t>
            </a:r>
            <a:endParaRPr/>
          </a:p>
          <a:p>
            <a:pPr indent="0" lvl="0" marL="0" marR="0" rtl="0" algn="l">
              <a:lnSpc>
                <a:spcPct val="100000"/>
              </a:lnSpc>
              <a:spcBef>
                <a:spcPts val="0"/>
              </a:spcBef>
              <a:spcAft>
                <a:spcPts val="0"/>
              </a:spcAft>
              <a:buClr>
                <a:srgbClr val="000000"/>
              </a:buClr>
              <a:buSzPts val="1200"/>
              <a:buFont typeface="Source Sans Pro"/>
              <a:buNone/>
            </a:pPr>
            <a:r>
              <a:t/>
            </a:r>
            <a:endParaRPr b="0" i="0" sz="12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200"/>
              <a:buFont typeface="Source Sans Pro"/>
              <a:buNone/>
            </a:pPr>
            <a:r>
              <a:t/>
            </a:r>
            <a:endParaRPr b="0" i="0" sz="12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200"/>
              <a:buFont typeface="Source Sans Pro"/>
              <a:buNone/>
            </a:pPr>
            <a:r>
              <a:t/>
            </a:r>
            <a:endParaRPr b="0" i="0" sz="12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200"/>
              <a:buFont typeface="Source Sans Pro"/>
              <a:buNone/>
            </a:pPr>
            <a:r>
              <a:rPr b="0" i="0" lang="en-US" sz="1200" u="none" cap="none" strike="noStrike">
                <a:solidFill>
                  <a:srgbClr val="000000"/>
                </a:solidFill>
                <a:latin typeface="Source Sans Pro"/>
                <a:ea typeface="Source Sans Pro"/>
                <a:cs typeface="Source Sans Pro"/>
                <a:sym typeface="Source Sans Pro"/>
              </a:rPr>
              <a:t>Labeled keys that perform a specific function (e.g., &lt;page down&gt;).</a:t>
            </a:r>
            <a:endParaRPr/>
          </a:p>
          <a:p>
            <a:pPr indent="0" lvl="0" marL="0" marR="0" rtl="0" algn="l">
              <a:lnSpc>
                <a:spcPct val="100000"/>
              </a:lnSpc>
              <a:spcBef>
                <a:spcPts val="0"/>
              </a:spcBef>
              <a:spcAft>
                <a:spcPts val="0"/>
              </a:spcAft>
              <a:buClr>
                <a:srgbClr val="000000"/>
              </a:buClr>
              <a:buSzPts val="1200"/>
              <a:buFont typeface="Source Sans Pro"/>
              <a:buNone/>
            </a:pPr>
            <a:r>
              <a:t/>
            </a:r>
            <a:endParaRPr b="0" i="0" sz="12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200"/>
              <a:buFont typeface="Source Sans Pro"/>
              <a:buNone/>
            </a:pPr>
            <a:r>
              <a:t/>
            </a:r>
            <a:endParaRPr b="0" i="0" sz="12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200"/>
              <a:buFont typeface="Source Sans Pro"/>
              <a:buNone/>
            </a:pPr>
            <a:r>
              <a:rPr b="0" i="0" lang="en-US" sz="1200" u="none" cap="none" strike="noStrike">
                <a:solidFill>
                  <a:srgbClr val="000000"/>
                </a:solidFill>
                <a:latin typeface="Source Sans Pro"/>
                <a:ea typeface="Source Sans Pro"/>
                <a:cs typeface="Source Sans Pro"/>
                <a:sym typeface="Source Sans Pro"/>
              </a:rPr>
              <a:t>Characteristics of a window that</a:t>
            </a:r>
            <a:endParaRPr/>
          </a:p>
          <a:p>
            <a:pPr indent="0" lvl="0" marL="0" marR="0" rtl="0" algn="l">
              <a:lnSpc>
                <a:spcPct val="100000"/>
              </a:lnSpc>
              <a:spcBef>
                <a:spcPts val="0"/>
              </a:spcBef>
              <a:spcAft>
                <a:spcPts val="0"/>
              </a:spcAft>
              <a:buClr>
                <a:srgbClr val="000000"/>
              </a:buClr>
              <a:buSzPts val="1200"/>
              <a:buFont typeface="Source Sans Pro"/>
              <a:buNone/>
            </a:pPr>
            <a:r>
              <a:rPr b="0" i="0" lang="en-US" sz="1200" u="none" cap="none" strike="noStrike">
                <a:solidFill>
                  <a:srgbClr val="000000"/>
                </a:solidFill>
                <a:latin typeface="Source Sans Pro"/>
                <a:ea typeface="Source Sans Pro"/>
                <a:cs typeface="Source Sans Pro"/>
                <a:sym typeface="Source Sans Pro"/>
              </a:rPr>
              <a:t>enable the user to move the contents of a window up or down.</a:t>
            </a:r>
            <a:endParaRPr/>
          </a:p>
          <a:p>
            <a:pPr indent="0" lvl="0" marL="0" marR="0" rtl="0" algn="l">
              <a:lnSpc>
                <a:spcPct val="100000"/>
              </a:lnSpc>
              <a:spcBef>
                <a:spcPts val="0"/>
              </a:spcBef>
              <a:spcAft>
                <a:spcPts val="0"/>
              </a:spcAft>
              <a:buClr>
                <a:srgbClr val="000000"/>
              </a:buClr>
              <a:buSzPts val="1200"/>
              <a:buFont typeface="Source Sans Pro"/>
              <a:buNone/>
            </a:pPr>
            <a:r>
              <a:t/>
            </a:r>
            <a:endParaRPr b="0" i="0" sz="12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200"/>
              <a:buFont typeface="Source Sans Pro"/>
              <a:buNone/>
            </a:pPr>
            <a:r>
              <a:t/>
            </a:r>
            <a:endParaRPr b="0" i="0" sz="12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200"/>
              <a:buFont typeface="Source Sans Pro"/>
              <a:buNone/>
            </a:pPr>
            <a:r>
              <a:rPr b="0" i="0" lang="en-US" sz="1200" u="none" cap="none" strike="noStrike">
                <a:solidFill>
                  <a:srgbClr val="000000"/>
                </a:solidFill>
                <a:latin typeface="Source Sans Pro"/>
                <a:ea typeface="Source Sans Pro"/>
                <a:cs typeface="Source Sans Pro"/>
                <a:sym typeface="Source Sans Pro"/>
              </a:rPr>
              <a:t>Areas of the screen that perform a </a:t>
            </a:r>
            <a:endParaRPr/>
          </a:p>
          <a:p>
            <a:pPr indent="0" lvl="0" marL="0" marR="0" rtl="0" algn="l">
              <a:lnSpc>
                <a:spcPct val="100000"/>
              </a:lnSpc>
              <a:spcBef>
                <a:spcPts val="0"/>
              </a:spcBef>
              <a:spcAft>
                <a:spcPts val="0"/>
              </a:spcAft>
              <a:buClr>
                <a:srgbClr val="000000"/>
              </a:buClr>
              <a:buSzPts val="1200"/>
              <a:buFont typeface="Source Sans Pro"/>
              <a:buNone/>
            </a:pPr>
            <a:r>
              <a:rPr b="0" i="0" lang="en-US" sz="1200" u="none" cap="none" strike="noStrike">
                <a:solidFill>
                  <a:srgbClr val="000000"/>
                </a:solidFill>
                <a:latin typeface="Source Sans Pro"/>
                <a:ea typeface="Source Sans Pro"/>
                <a:cs typeface="Source Sans Pro"/>
                <a:sym typeface="Source Sans Pro"/>
              </a:rPr>
              <a:t>function on selection. Sometimes also called soft keys or soft buttons.</a:t>
            </a:r>
            <a:endParaRPr/>
          </a:p>
        </p:txBody>
      </p:sp>
      <p:sp>
        <p:nvSpPr>
          <p:cNvPr id="490" name="Google Shape;490;p53"/>
          <p:cNvSpPr txBox="1"/>
          <p:nvPr/>
        </p:nvSpPr>
        <p:spPr>
          <a:xfrm>
            <a:off x="5197475" y="1454150"/>
            <a:ext cx="3340100" cy="39497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400"/>
              <a:buFont typeface="Helvetica Neue"/>
              <a:buNone/>
            </a:pPr>
            <a:r>
              <a:rPr b="1" i="0" lang="en-US" sz="1400" u="none" cap="none" strike="noStrike">
                <a:solidFill>
                  <a:srgbClr val="000000"/>
                </a:solidFill>
                <a:latin typeface="Helvetica Neue"/>
                <a:ea typeface="Helvetica Neue"/>
                <a:cs typeface="Helvetica Neue"/>
                <a:sym typeface="Helvetica Neue"/>
              </a:rPr>
              <a:t>Key Features/Remarks</a:t>
            </a:r>
            <a:endParaRPr/>
          </a:p>
          <a:p>
            <a:pPr indent="0" lvl="0" marL="0" marR="0" rtl="0" algn="l">
              <a:lnSpc>
                <a:spcPct val="100000"/>
              </a:lnSpc>
              <a:spcBef>
                <a:spcPts val="0"/>
              </a:spcBef>
              <a:spcAft>
                <a:spcPts val="0"/>
              </a:spcAft>
              <a:buClr>
                <a:srgbClr val="000000"/>
              </a:buClr>
              <a:buSzPts val="1400"/>
              <a:buFont typeface="Source Sans Pro"/>
              <a:buNone/>
            </a:pPr>
            <a:r>
              <a:t/>
            </a:r>
            <a:endParaRPr b="1" i="0" sz="14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200"/>
              <a:buFont typeface="Source Sans Pro"/>
              <a:buNone/>
            </a:pPr>
            <a:r>
              <a:rPr b="0" i="0" lang="en-US" sz="1200" u="none" cap="none" strike="noStrike">
                <a:solidFill>
                  <a:srgbClr val="000000"/>
                </a:solidFill>
                <a:latin typeface="Source Sans Pro"/>
                <a:ea typeface="Source Sans Pro"/>
                <a:cs typeface="Source Sans Pro"/>
                <a:sym typeface="Source Sans Pro"/>
              </a:rPr>
              <a:t>Used for moving around a screen display.</a:t>
            </a:r>
            <a:endParaRPr/>
          </a:p>
          <a:p>
            <a:pPr indent="0" lvl="0" marL="0" marR="0" rtl="0" algn="l">
              <a:lnSpc>
                <a:spcPct val="100000"/>
              </a:lnSpc>
              <a:spcBef>
                <a:spcPts val="0"/>
              </a:spcBef>
              <a:spcAft>
                <a:spcPts val="0"/>
              </a:spcAft>
              <a:buClr>
                <a:srgbClr val="000000"/>
              </a:buClr>
              <a:buSzPts val="1200"/>
              <a:buFont typeface="Source Sans Pro"/>
              <a:buNone/>
            </a:pPr>
            <a:r>
              <a:t/>
            </a:r>
            <a:endParaRPr b="0" i="0" sz="12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200"/>
              <a:buFont typeface="Source Sans Pro"/>
              <a:buNone/>
            </a:pPr>
            <a:r>
              <a:t/>
            </a:r>
            <a:endParaRPr b="0" i="0" sz="12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200"/>
              <a:buFont typeface="Source Sans Pro"/>
              <a:buNone/>
            </a:pPr>
            <a:r>
              <a:t/>
            </a:r>
            <a:endParaRPr b="0" i="0" sz="12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200"/>
              <a:buFont typeface="Source Sans Pro"/>
              <a:buNone/>
            </a:pPr>
            <a:r>
              <a:rPr b="0" i="0" lang="en-US" sz="1200" u="none" cap="none" strike="noStrike">
                <a:solidFill>
                  <a:srgbClr val="000000"/>
                </a:solidFill>
                <a:latin typeface="Source Sans Pro"/>
                <a:ea typeface="Source Sans Pro"/>
                <a:cs typeface="Source Sans Pro"/>
                <a:sym typeface="Source Sans Pro"/>
              </a:rPr>
              <a:t>Keys are programmed to perform an action. Good for commonly used functions, and for providing rapid execution of commands. Can be difficult to remember. No standard arrangement.</a:t>
            </a:r>
            <a:endParaRPr/>
          </a:p>
          <a:p>
            <a:pPr indent="0" lvl="0" marL="0" marR="0" rtl="0" algn="l">
              <a:lnSpc>
                <a:spcPct val="100000"/>
              </a:lnSpc>
              <a:spcBef>
                <a:spcPts val="0"/>
              </a:spcBef>
              <a:spcAft>
                <a:spcPts val="0"/>
              </a:spcAft>
              <a:buClr>
                <a:srgbClr val="000000"/>
              </a:buClr>
              <a:buSzPts val="1200"/>
              <a:buFont typeface="Source Sans Pro"/>
              <a:buNone/>
            </a:pPr>
            <a:r>
              <a:t/>
            </a:r>
            <a:endParaRPr b="0" i="0" sz="12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200"/>
              <a:buFont typeface="Source Sans Pro"/>
              <a:buNone/>
            </a:pPr>
            <a:r>
              <a:rPr b="0" i="0" lang="en-US" sz="1200" u="none" cap="none" strike="noStrike">
                <a:solidFill>
                  <a:srgbClr val="000000"/>
                </a:solidFill>
                <a:latin typeface="Source Sans Pro"/>
                <a:ea typeface="Source Sans Pro"/>
                <a:cs typeface="Source Sans Pro"/>
                <a:sym typeface="Source Sans Pro"/>
              </a:rPr>
              <a:t>Cursor keys and the &lt;enter&gt; key are examples. Less obscure than soft keys since they are usually explicitly labeled.</a:t>
            </a:r>
            <a:endParaRPr/>
          </a:p>
          <a:p>
            <a:pPr indent="0" lvl="0" marL="0" marR="0" rtl="0" algn="l">
              <a:lnSpc>
                <a:spcPct val="100000"/>
              </a:lnSpc>
              <a:spcBef>
                <a:spcPts val="0"/>
              </a:spcBef>
              <a:spcAft>
                <a:spcPts val="0"/>
              </a:spcAft>
              <a:buClr>
                <a:srgbClr val="000000"/>
              </a:buClr>
              <a:buSzPts val="1200"/>
              <a:buFont typeface="Source Sans Pro"/>
              <a:buNone/>
            </a:pPr>
            <a:r>
              <a:t/>
            </a:r>
            <a:endParaRPr b="0" i="0" sz="12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200"/>
              <a:buFont typeface="Source Sans Pro"/>
              <a:buNone/>
            </a:pPr>
            <a:r>
              <a:rPr b="0" i="0" lang="en-US" sz="1200" u="none" cap="none" strike="noStrike">
                <a:solidFill>
                  <a:srgbClr val="000000"/>
                </a:solidFill>
                <a:latin typeface="Source Sans Pro"/>
                <a:ea typeface="Source Sans Pro"/>
                <a:cs typeface="Source Sans Pro"/>
                <a:sym typeface="Source Sans Pro"/>
              </a:rPr>
              <a:t>Scrolling facilities can be provided through the use of cursor keys and function keys, or by clicking a pointing device such as a mouse on a scroll bar or arrow.</a:t>
            </a:r>
            <a:endParaRPr/>
          </a:p>
          <a:p>
            <a:pPr indent="0" lvl="0" marL="0" marR="0" rtl="0" algn="l">
              <a:lnSpc>
                <a:spcPct val="100000"/>
              </a:lnSpc>
              <a:spcBef>
                <a:spcPts val="0"/>
              </a:spcBef>
              <a:spcAft>
                <a:spcPts val="0"/>
              </a:spcAft>
              <a:buClr>
                <a:srgbClr val="000000"/>
              </a:buClr>
              <a:buSzPts val="1200"/>
              <a:buFont typeface="Source Sans Pro"/>
              <a:buNone/>
            </a:pPr>
            <a:r>
              <a:t/>
            </a:r>
            <a:endParaRPr b="0" i="0" sz="12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200"/>
              <a:buFont typeface="Source Sans Pro"/>
              <a:buNone/>
            </a:pPr>
            <a:r>
              <a:rPr b="0" i="0" lang="en-US" sz="1200" u="none" cap="none" strike="noStrike">
                <a:solidFill>
                  <a:srgbClr val="000000"/>
                </a:solidFill>
                <a:latin typeface="Source Sans Pro"/>
                <a:ea typeface="Source Sans Pro"/>
                <a:cs typeface="Source Sans Pro"/>
                <a:sym typeface="Source Sans Pro"/>
              </a:rPr>
              <a:t>Usually labeled boxes or circles. Can be pressed or clicked. </a:t>
            </a:r>
            <a:endParaRPr/>
          </a:p>
        </p:txBody>
      </p:sp>
      <p:sp>
        <p:nvSpPr>
          <p:cNvPr id="491" name="Google Shape;491;p53"/>
          <p:cNvSpPr txBox="1"/>
          <p:nvPr/>
        </p:nvSpPr>
        <p:spPr>
          <a:xfrm>
            <a:off x="3643312" y="6432550"/>
            <a:ext cx="814388" cy="2413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[Mustillo]</a:t>
            </a:r>
            <a:endParaRPr/>
          </a:p>
        </p:txBody>
      </p:sp>
      <p:sp>
        <p:nvSpPr>
          <p:cNvPr id="492" name="Google Shape;492;p53"/>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Tree>
  </p:cSld>
  <p:clrMapOvr>
    <a:masterClrMapping/>
  </p:clrMapOvr>
  <p:transition spd="med">
    <p:fade/>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grpSp>
        <p:nvGrpSpPr>
          <p:cNvPr id="497" name="Google Shape;497;p54"/>
          <p:cNvGrpSpPr/>
          <p:nvPr/>
        </p:nvGrpSpPr>
        <p:grpSpPr>
          <a:xfrm>
            <a:off x="12700" y="6362700"/>
            <a:ext cx="1341439" cy="495300"/>
            <a:chOff x="0" y="0"/>
            <a:chExt cx="1341438" cy="495300"/>
          </a:xfrm>
        </p:grpSpPr>
        <p:pic>
          <p:nvPicPr>
            <p:cNvPr descr="image.png" id="498" name="Google Shape;498;p54"/>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499" name="Google Shape;499;p54"/>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500" name="Google Shape;500;p54"/>
          <p:cNvSpPr txBox="1"/>
          <p:nvPr>
            <p:ph type="title"/>
          </p:nvPr>
        </p:nvSpPr>
        <p:spPr>
          <a:xfrm>
            <a:off x="575191" y="-40363"/>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Scanners as Input Devices</a:t>
            </a:r>
            <a:endParaRPr/>
          </a:p>
        </p:txBody>
      </p:sp>
      <p:sp>
        <p:nvSpPr>
          <p:cNvPr id="501" name="Google Shape;501;p54"/>
          <p:cNvSpPr txBox="1"/>
          <p:nvPr/>
        </p:nvSpPr>
        <p:spPr>
          <a:xfrm>
            <a:off x="573881" y="1187449"/>
            <a:ext cx="1612901" cy="46990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Helvetica Neue"/>
              <a:buNone/>
            </a:pPr>
            <a:r>
              <a:rPr b="1" i="0" lang="en-US" sz="1500" u="none" cap="none" strike="noStrike">
                <a:solidFill>
                  <a:srgbClr val="000000"/>
                </a:solidFill>
                <a:latin typeface="Helvetica Neue"/>
                <a:ea typeface="Helvetica Neue"/>
                <a:cs typeface="Helvetica Neue"/>
                <a:sym typeface="Helvetica Neue"/>
              </a:rPr>
              <a:t>Device</a:t>
            </a:r>
            <a:endParaRPr/>
          </a:p>
          <a:p>
            <a:pPr indent="0" lvl="0" marL="0" marR="0" rtl="0" algn="l">
              <a:lnSpc>
                <a:spcPct val="100000"/>
              </a:lnSpc>
              <a:spcBef>
                <a:spcPts val="0"/>
              </a:spcBef>
              <a:spcAft>
                <a:spcPts val="0"/>
              </a:spcAft>
              <a:buClr>
                <a:srgbClr val="000000"/>
              </a:buClr>
              <a:buSzPts val="1500"/>
              <a:buFont typeface="Source Sans Pro"/>
              <a:buNone/>
            </a:pPr>
            <a:r>
              <a:t/>
            </a:r>
            <a:endParaRPr b="1" i="0" sz="15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300"/>
              <a:buFont typeface="Helvetica Neue"/>
              <a:buNone/>
            </a:pPr>
            <a:r>
              <a:rPr b="1" i="0" lang="en-US" sz="1300" u="none" cap="none" strike="noStrike">
                <a:solidFill>
                  <a:srgbClr val="000000"/>
                </a:solidFill>
                <a:latin typeface="Helvetica Neue"/>
                <a:ea typeface="Helvetica Neue"/>
                <a:cs typeface="Helvetica Neue"/>
                <a:sym typeface="Helvetica Neue"/>
              </a:rPr>
              <a:t>Bar code reader</a:t>
            </a:r>
            <a:endParaRPr/>
          </a:p>
          <a:p>
            <a:pPr indent="0" lvl="0" marL="0" marR="0" rtl="0" algn="l">
              <a:lnSpc>
                <a:spcPct val="100000"/>
              </a:lnSpc>
              <a:spcBef>
                <a:spcPts val="0"/>
              </a:spcBef>
              <a:spcAft>
                <a:spcPts val="0"/>
              </a:spcAft>
              <a:buClr>
                <a:srgbClr val="000000"/>
              </a:buClr>
              <a:buSzPts val="1300"/>
              <a:buFont typeface="Helvetica Neue"/>
              <a:buNone/>
            </a:pPr>
            <a:r>
              <a:t/>
            </a:r>
            <a:endParaRPr b="1" i="0" sz="13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300"/>
              <a:buFont typeface="Helvetica Neue"/>
              <a:buNone/>
            </a:pPr>
            <a:r>
              <a:t/>
            </a:r>
            <a:endParaRPr b="1" i="0" sz="13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300"/>
              <a:buFont typeface="Helvetica Neue"/>
              <a:buNone/>
            </a:pPr>
            <a:r>
              <a:t/>
            </a:r>
            <a:endParaRPr b="1" i="0" sz="13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300"/>
              <a:buFont typeface="Helvetica Neue"/>
              <a:buNone/>
            </a:pPr>
            <a:r>
              <a:t/>
            </a:r>
            <a:endParaRPr b="1" i="0" sz="13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300"/>
              <a:buFont typeface="Helvetica Neue"/>
              <a:buNone/>
            </a:pPr>
            <a:r>
              <a:t/>
            </a:r>
            <a:endParaRPr b="1" i="0" sz="13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300"/>
              <a:buFont typeface="Helvetica Neue"/>
              <a:buNone/>
            </a:pPr>
            <a:r>
              <a:rPr b="1" i="0" lang="en-US" sz="1300" u="none" cap="none" strike="noStrike">
                <a:solidFill>
                  <a:srgbClr val="000000"/>
                </a:solidFill>
                <a:latin typeface="Helvetica Neue"/>
                <a:ea typeface="Helvetica Neue"/>
                <a:cs typeface="Helvetica Neue"/>
                <a:sym typeface="Helvetica Neue"/>
              </a:rPr>
              <a:t>Optical character reader (OCR)</a:t>
            </a:r>
            <a:endParaRPr/>
          </a:p>
          <a:p>
            <a:pPr indent="0" lvl="0" marL="0" marR="0" rtl="0" algn="l">
              <a:lnSpc>
                <a:spcPct val="100000"/>
              </a:lnSpc>
              <a:spcBef>
                <a:spcPts val="0"/>
              </a:spcBef>
              <a:spcAft>
                <a:spcPts val="0"/>
              </a:spcAft>
              <a:buClr>
                <a:srgbClr val="000000"/>
              </a:buClr>
              <a:buSzPts val="1300"/>
              <a:buFont typeface="Helvetica Neue"/>
              <a:buNone/>
            </a:pPr>
            <a:r>
              <a:t/>
            </a:r>
            <a:endParaRPr b="1" i="0" sz="13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300"/>
              <a:buFont typeface="Helvetica Neue"/>
              <a:buNone/>
            </a:pPr>
            <a:r>
              <a:t/>
            </a:r>
            <a:endParaRPr b="1" i="0" sz="13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300"/>
              <a:buFont typeface="Helvetica Neue"/>
              <a:buNone/>
            </a:pPr>
            <a:r>
              <a:rPr b="1" i="0" lang="en-US" sz="1300" u="none" cap="none" strike="noStrike">
                <a:solidFill>
                  <a:srgbClr val="000000"/>
                </a:solidFill>
                <a:latin typeface="Helvetica Neue"/>
                <a:ea typeface="Helvetica Neue"/>
                <a:cs typeface="Helvetica Neue"/>
                <a:sym typeface="Helvetica Neue"/>
              </a:rPr>
              <a:t>Document scanner</a:t>
            </a:r>
            <a:endParaRPr/>
          </a:p>
          <a:p>
            <a:pPr indent="0" lvl="0" marL="0" marR="0" rtl="0" algn="l">
              <a:lnSpc>
                <a:spcPct val="100000"/>
              </a:lnSpc>
              <a:spcBef>
                <a:spcPts val="0"/>
              </a:spcBef>
              <a:spcAft>
                <a:spcPts val="0"/>
              </a:spcAft>
              <a:buClr>
                <a:srgbClr val="000000"/>
              </a:buClr>
              <a:buSzPts val="1300"/>
              <a:buFont typeface="Helvetica Neue"/>
              <a:buNone/>
            </a:pPr>
            <a:r>
              <a:t/>
            </a:r>
            <a:endParaRPr b="1" i="0" sz="13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300"/>
              <a:buFont typeface="Helvetica Neue"/>
              <a:buNone/>
            </a:pPr>
            <a:r>
              <a:t/>
            </a:r>
            <a:endParaRPr b="1" i="0" sz="13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300"/>
              <a:buFont typeface="Helvetica Neue"/>
              <a:buNone/>
            </a:pPr>
            <a:r>
              <a:t/>
            </a:r>
            <a:endParaRPr b="1" i="0" sz="13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300"/>
              <a:buFont typeface="Helvetica Neue"/>
              <a:buNone/>
            </a:pPr>
            <a:r>
              <a:rPr b="1" i="0" lang="en-US" sz="1300" u="none" cap="none" strike="noStrike">
                <a:solidFill>
                  <a:srgbClr val="000000"/>
                </a:solidFill>
                <a:latin typeface="Helvetica Neue"/>
                <a:ea typeface="Helvetica Neue"/>
                <a:cs typeface="Helvetica Neue"/>
                <a:sym typeface="Helvetica Neue"/>
              </a:rPr>
              <a:t>Magnetic ink character recognition (MICR)</a:t>
            </a:r>
            <a:endParaRPr/>
          </a:p>
          <a:p>
            <a:pPr indent="0" lvl="0" marL="0" marR="0" rtl="0" algn="l">
              <a:lnSpc>
                <a:spcPct val="100000"/>
              </a:lnSpc>
              <a:spcBef>
                <a:spcPts val="0"/>
              </a:spcBef>
              <a:spcAft>
                <a:spcPts val="0"/>
              </a:spcAft>
              <a:buClr>
                <a:srgbClr val="000000"/>
              </a:buClr>
              <a:buSzPts val="1300"/>
              <a:buFont typeface="Helvetica Neue"/>
              <a:buNone/>
            </a:pPr>
            <a:r>
              <a:t/>
            </a:r>
            <a:endParaRPr b="1" i="0" sz="13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300"/>
              <a:buFont typeface="Helvetica Neue"/>
              <a:buNone/>
            </a:pPr>
            <a:r>
              <a:t/>
            </a:r>
            <a:endParaRPr b="1" i="0" sz="13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300"/>
              <a:buFont typeface="Helvetica Neue"/>
              <a:buNone/>
            </a:pPr>
            <a:r>
              <a:rPr b="1" i="0" lang="en-US" sz="1300" u="none" cap="none" strike="noStrike">
                <a:solidFill>
                  <a:srgbClr val="000000"/>
                </a:solidFill>
                <a:latin typeface="Helvetica Neue"/>
                <a:ea typeface="Helvetica Neue"/>
                <a:cs typeface="Helvetica Neue"/>
                <a:sym typeface="Helvetica Neue"/>
              </a:rPr>
              <a:t>Optical mark reader (OMR)</a:t>
            </a:r>
            <a:endParaRPr/>
          </a:p>
        </p:txBody>
      </p:sp>
      <p:sp>
        <p:nvSpPr>
          <p:cNvPr id="502" name="Google Shape;502;p54"/>
          <p:cNvSpPr txBox="1"/>
          <p:nvPr/>
        </p:nvSpPr>
        <p:spPr>
          <a:xfrm>
            <a:off x="2250281" y="1289050"/>
            <a:ext cx="2819401" cy="44958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Helvetica Neue"/>
              <a:buNone/>
            </a:pPr>
            <a:r>
              <a:rPr b="1" i="0" lang="en-US" sz="1500" u="none" cap="none" strike="noStrike">
                <a:solidFill>
                  <a:srgbClr val="000000"/>
                </a:solidFill>
                <a:latin typeface="Helvetica Neue"/>
                <a:ea typeface="Helvetica Neue"/>
                <a:cs typeface="Helvetica Neue"/>
                <a:sym typeface="Helvetica Neue"/>
              </a:rPr>
              <a:t>Description</a:t>
            </a:r>
            <a:endParaRPr/>
          </a:p>
          <a:p>
            <a:pPr indent="0" lvl="0" marL="0" marR="0" rtl="0" algn="l">
              <a:lnSpc>
                <a:spcPct val="100000"/>
              </a:lnSpc>
              <a:spcBef>
                <a:spcPts val="0"/>
              </a:spcBef>
              <a:spcAft>
                <a:spcPts val="0"/>
              </a:spcAft>
              <a:buClr>
                <a:srgbClr val="000000"/>
              </a:buClr>
              <a:buSzPts val="1500"/>
              <a:buFont typeface="Source Sans Pro"/>
              <a:buNone/>
            </a:pPr>
            <a:r>
              <a:t/>
            </a:r>
            <a:endParaRPr b="1" i="0" sz="15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300"/>
              <a:buFont typeface="Source Sans Pro"/>
              <a:buNone/>
            </a:pPr>
            <a:r>
              <a:rPr b="0" i="0" lang="en-US" sz="1300" u="none" cap="none" strike="noStrike">
                <a:solidFill>
                  <a:srgbClr val="000000"/>
                </a:solidFill>
                <a:latin typeface="Source Sans Pro"/>
                <a:ea typeface="Source Sans Pro"/>
                <a:cs typeface="Source Sans Pro"/>
                <a:sym typeface="Source Sans Pro"/>
              </a:rPr>
              <a:t>Pen- or gun-like device that reads black and white printed or magnetic</a:t>
            </a:r>
            <a:endParaRPr/>
          </a:p>
          <a:p>
            <a:pPr indent="0" lvl="0" marL="0" marR="0" rtl="0" algn="l">
              <a:lnSpc>
                <a:spcPct val="100000"/>
              </a:lnSpc>
              <a:spcBef>
                <a:spcPts val="0"/>
              </a:spcBef>
              <a:spcAft>
                <a:spcPts val="0"/>
              </a:spcAft>
              <a:buClr>
                <a:srgbClr val="000000"/>
              </a:buClr>
              <a:buSzPts val="1300"/>
              <a:buFont typeface="Source Sans Pro"/>
              <a:buNone/>
            </a:pPr>
            <a:r>
              <a:rPr b="0" i="0" lang="en-US" sz="1300" u="none" cap="none" strike="noStrike">
                <a:solidFill>
                  <a:srgbClr val="000000"/>
                </a:solidFill>
                <a:latin typeface="Source Sans Pro"/>
                <a:ea typeface="Source Sans Pro"/>
                <a:cs typeface="Source Sans Pro"/>
                <a:sym typeface="Source Sans Pro"/>
              </a:rPr>
              <a:t>bar code. Can also be embedded under a counter.</a:t>
            </a:r>
            <a:endParaRPr/>
          </a:p>
          <a:p>
            <a:pPr indent="0" lvl="0" marL="0" marR="0" rtl="0" algn="l">
              <a:lnSpc>
                <a:spcPct val="100000"/>
              </a:lnSpc>
              <a:spcBef>
                <a:spcPts val="0"/>
              </a:spcBef>
              <a:spcAft>
                <a:spcPts val="0"/>
              </a:spcAft>
              <a:buClr>
                <a:srgbClr val="000000"/>
              </a:buClr>
              <a:buSzPts val="1300"/>
              <a:buFont typeface="Source Sans Pro"/>
              <a:buNone/>
            </a:pPr>
            <a:r>
              <a:t/>
            </a:r>
            <a:endParaRPr b="0" i="0" sz="13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300"/>
              <a:buFont typeface="Source Sans Pro"/>
              <a:buNone/>
            </a:pPr>
            <a:r>
              <a:rPr b="0" i="0" lang="en-US" sz="1300" u="none" cap="none" strike="noStrike">
                <a:solidFill>
                  <a:srgbClr val="000000"/>
                </a:solidFill>
                <a:latin typeface="Source Sans Pro"/>
                <a:ea typeface="Source Sans Pro"/>
                <a:cs typeface="Source Sans Pro"/>
                <a:sym typeface="Source Sans Pro"/>
              </a:rPr>
              <a:t>Device that reads characters automatically.</a:t>
            </a:r>
            <a:endParaRPr/>
          </a:p>
          <a:p>
            <a:pPr indent="0" lvl="0" marL="0" marR="0" rtl="0" algn="l">
              <a:lnSpc>
                <a:spcPct val="100000"/>
              </a:lnSpc>
              <a:spcBef>
                <a:spcPts val="0"/>
              </a:spcBef>
              <a:spcAft>
                <a:spcPts val="0"/>
              </a:spcAft>
              <a:buClr>
                <a:srgbClr val="000000"/>
              </a:buClr>
              <a:buSzPts val="1300"/>
              <a:buFont typeface="Source Sans Pro"/>
              <a:buNone/>
            </a:pPr>
            <a:r>
              <a:t/>
            </a:r>
            <a:endParaRPr b="0" i="0" sz="13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300"/>
              <a:buFont typeface="Source Sans Pro"/>
              <a:buNone/>
            </a:pPr>
            <a:r>
              <a:t/>
            </a:r>
            <a:endParaRPr b="0" i="0" sz="13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300"/>
              <a:buFont typeface="Source Sans Pro"/>
              <a:buNone/>
            </a:pPr>
            <a:r>
              <a:rPr b="0" i="0" lang="en-US" sz="1300" u="none" cap="none" strike="noStrike">
                <a:solidFill>
                  <a:srgbClr val="000000"/>
                </a:solidFill>
                <a:latin typeface="Source Sans Pro"/>
                <a:ea typeface="Source Sans Pro"/>
                <a:cs typeface="Source Sans Pro"/>
                <a:sym typeface="Source Sans Pro"/>
              </a:rPr>
              <a:t>High-speed scanner that reads whole pages.</a:t>
            </a:r>
            <a:endParaRPr/>
          </a:p>
          <a:p>
            <a:pPr indent="0" lvl="0" marL="0" marR="0" rtl="0" algn="l">
              <a:lnSpc>
                <a:spcPct val="100000"/>
              </a:lnSpc>
              <a:spcBef>
                <a:spcPts val="0"/>
              </a:spcBef>
              <a:spcAft>
                <a:spcPts val="0"/>
              </a:spcAft>
              <a:buClr>
                <a:srgbClr val="000000"/>
              </a:buClr>
              <a:buSzPts val="1300"/>
              <a:buFont typeface="Source Sans Pro"/>
              <a:buNone/>
            </a:pPr>
            <a:r>
              <a:t/>
            </a:r>
            <a:endParaRPr b="0" i="0" sz="13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300"/>
              <a:buFont typeface="Source Sans Pro"/>
              <a:buNone/>
            </a:pPr>
            <a:r>
              <a:t/>
            </a:r>
            <a:endParaRPr b="0" i="0" sz="13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300"/>
              <a:buFont typeface="Source Sans Pro"/>
              <a:buNone/>
            </a:pPr>
            <a:r>
              <a:rPr b="0" i="0" lang="en-US" sz="1300" u="none" cap="none" strike="noStrike">
                <a:solidFill>
                  <a:srgbClr val="000000"/>
                </a:solidFill>
                <a:latin typeface="Source Sans Pro"/>
                <a:ea typeface="Source Sans Pro"/>
                <a:cs typeface="Source Sans Pro"/>
                <a:sym typeface="Source Sans Pro"/>
              </a:rPr>
              <a:t>Device that interprets characters with the use of special ink.</a:t>
            </a:r>
            <a:endParaRPr/>
          </a:p>
          <a:p>
            <a:pPr indent="0" lvl="0" marL="0" marR="0" rtl="0" algn="l">
              <a:lnSpc>
                <a:spcPct val="100000"/>
              </a:lnSpc>
              <a:spcBef>
                <a:spcPts val="0"/>
              </a:spcBef>
              <a:spcAft>
                <a:spcPts val="0"/>
              </a:spcAft>
              <a:buClr>
                <a:srgbClr val="000000"/>
              </a:buClr>
              <a:buSzPts val="1300"/>
              <a:buFont typeface="Source Sans Pro"/>
              <a:buNone/>
            </a:pPr>
            <a:r>
              <a:t/>
            </a:r>
            <a:endParaRPr b="0" i="0" sz="13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300"/>
              <a:buFont typeface="Source Sans Pro"/>
              <a:buNone/>
            </a:pPr>
            <a:r>
              <a:t/>
            </a:r>
            <a:endParaRPr b="0" i="0" sz="13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300"/>
              <a:buFont typeface="Source Sans Pro"/>
              <a:buNone/>
            </a:pPr>
            <a:r>
              <a:t/>
            </a:r>
            <a:endParaRPr b="0" i="0" sz="13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300"/>
              <a:buFont typeface="Source Sans Pro"/>
              <a:buNone/>
            </a:pPr>
            <a:r>
              <a:rPr b="0" i="0" lang="en-US" sz="1300" u="none" cap="none" strike="noStrike">
                <a:solidFill>
                  <a:srgbClr val="000000"/>
                </a:solidFill>
                <a:latin typeface="Source Sans Pro"/>
                <a:ea typeface="Source Sans Pro"/>
                <a:cs typeface="Source Sans Pro"/>
                <a:sym typeface="Source Sans Pro"/>
              </a:rPr>
              <a:t>Device that detects the position of marks made on documents.</a:t>
            </a:r>
            <a:endParaRPr/>
          </a:p>
        </p:txBody>
      </p:sp>
      <p:sp>
        <p:nvSpPr>
          <p:cNvPr id="503" name="Google Shape;503;p54"/>
          <p:cNvSpPr txBox="1"/>
          <p:nvPr/>
        </p:nvSpPr>
        <p:spPr>
          <a:xfrm>
            <a:off x="5133181" y="1187449"/>
            <a:ext cx="3416301" cy="49022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500"/>
              <a:buFont typeface="Helvetica Neue"/>
              <a:buNone/>
            </a:pPr>
            <a:r>
              <a:rPr b="1" i="0" lang="en-US" sz="1500" u="none" cap="none" strike="noStrike">
                <a:solidFill>
                  <a:srgbClr val="000000"/>
                </a:solidFill>
                <a:latin typeface="Helvetica Neue"/>
                <a:ea typeface="Helvetica Neue"/>
                <a:cs typeface="Helvetica Neue"/>
                <a:sym typeface="Helvetica Neue"/>
              </a:rPr>
              <a:t>Key Features/Remarks</a:t>
            </a:r>
            <a:endParaRPr/>
          </a:p>
          <a:p>
            <a:pPr indent="0" lvl="0" marL="0" marR="0" rtl="0" algn="l">
              <a:lnSpc>
                <a:spcPct val="100000"/>
              </a:lnSpc>
              <a:spcBef>
                <a:spcPts val="0"/>
              </a:spcBef>
              <a:spcAft>
                <a:spcPts val="0"/>
              </a:spcAft>
              <a:buClr>
                <a:srgbClr val="000000"/>
              </a:buClr>
              <a:buSzPts val="1500"/>
              <a:buFont typeface="Source Sans Pro"/>
              <a:buNone/>
            </a:pPr>
            <a:r>
              <a:t/>
            </a:r>
            <a:endParaRPr b="1" i="0" sz="1500" u="none" cap="none" strike="noStrike">
              <a:solidFill>
                <a:srgbClr val="000000"/>
              </a:solidFill>
              <a:latin typeface="Helvetica Neue"/>
              <a:ea typeface="Helvetica Neue"/>
              <a:cs typeface="Helvetica Neue"/>
              <a:sym typeface="Helvetica Neue"/>
            </a:endParaRPr>
          </a:p>
          <a:p>
            <a:pPr indent="0" lvl="0" marL="0" marR="0" rtl="0" algn="l">
              <a:lnSpc>
                <a:spcPct val="100000"/>
              </a:lnSpc>
              <a:spcBef>
                <a:spcPts val="0"/>
              </a:spcBef>
              <a:spcAft>
                <a:spcPts val="0"/>
              </a:spcAft>
              <a:buClr>
                <a:srgbClr val="000000"/>
              </a:buClr>
              <a:buSzPts val="1300"/>
              <a:buFont typeface="Source Sans Pro"/>
              <a:buNone/>
            </a:pPr>
            <a:r>
              <a:rPr b="0" i="0" lang="en-US" sz="1300" u="none" cap="none" strike="noStrike">
                <a:solidFill>
                  <a:srgbClr val="000000"/>
                </a:solidFill>
                <a:latin typeface="Source Sans Pro"/>
                <a:ea typeface="Source Sans Pro"/>
                <a:cs typeface="Source Sans Pro"/>
                <a:sym typeface="Source Sans Pro"/>
              </a:rPr>
              <a:t>Suitable where the amount of data is limited, and is not subject to rapid change. Example: supermarkets.</a:t>
            </a:r>
            <a:endParaRPr/>
          </a:p>
          <a:p>
            <a:pPr indent="0" lvl="0" marL="0" marR="0" rtl="0" algn="l">
              <a:lnSpc>
                <a:spcPct val="100000"/>
              </a:lnSpc>
              <a:spcBef>
                <a:spcPts val="0"/>
              </a:spcBef>
              <a:spcAft>
                <a:spcPts val="0"/>
              </a:spcAft>
              <a:buClr>
                <a:srgbClr val="000000"/>
              </a:buClr>
              <a:buSzPts val="1300"/>
              <a:buFont typeface="Source Sans Pro"/>
              <a:buNone/>
            </a:pPr>
            <a:r>
              <a:t/>
            </a:r>
            <a:endParaRPr b="0" i="0" sz="13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300"/>
              <a:buFont typeface="Source Sans Pro"/>
              <a:buNone/>
            </a:pPr>
            <a:r>
              <a:t/>
            </a:r>
            <a:endParaRPr b="0" i="0" sz="13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300"/>
              <a:buFont typeface="Source Sans Pro"/>
              <a:buNone/>
            </a:pPr>
            <a:r>
              <a:rPr b="0" i="0" lang="en-US" sz="1300" u="none" cap="none" strike="noStrike">
                <a:solidFill>
                  <a:srgbClr val="000000"/>
                </a:solidFill>
                <a:latin typeface="Source Sans Pro"/>
                <a:ea typeface="Source Sans Pro"/>
                <a:cs typeface="Source Sans Pro"/>
                <a:sym typeface="Source Sans Pro"/>
              </a:rPr>
              <a:t>Can handle a variety of data. Characters need to be well formed (i.e., hand-written characters may be misinterpreted).</a:t>
            </a:r>
            <a:endParaRPr/>
          </a:p>
          <a:p>
            <a:pPr indent="0" lvl="0" marL="0" marR="0" rtl="0" algn="l">
              <a:lnSpc>
                <a:spcPct val="100000"/>
              </a:lnSpc>
              <a:spcBef>
                <a:spcPts val="0"/>
              </a:spcBef>
              <a:spcAft>
                <a:spcPts val="0"/>
              </a:spcAft>
              <a:buClr>
                <a:srgbClr val="000000"/>
              </a:buClr>
              <a:buSzPts val="1300"/>
              <a:buFont typeface="Source Sans Pro"/>
              <a:buNone/>
            </a:pPr>
            <a:r>
              <a:t/>
            </a:r>
            <a:endParaRPr b="0" i="0" sz="13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300"/>
              <a:buFont typeface="Source Sans Pro"/>
              <a:buNone/>
            </a:pPr>
            <a:r>
              <a:t/>
            </a:r>
            <a:endParaRPr b="0" i="0" sz="13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300"/>
              <a:buFont typeface="Source Sans Pro"/>
              <a:buNone/>
            </a:pPr>
            <a:r>
              <a:rPr b="0" i="0" lang="en-US" sz="1300" u="none" cap="none" strike="noStrike">
                <a:solidFill>
                  <a:srgbClr val="000000"/>
                </a:solidFill>
                <a:latin typeface="Source Sans Pro"/>
                <a:ea typeface="Source Sans Pro"/>
                <a:cs typeface="Source Sans Pro"/>
                <a:sym typeface="Source Sans Pro"/>
              </a:rPr>
              <a:t>Used for inputting large amounts of text, diagrams, and pictures.</a:t>
            </a:r>
            <a:endParaRPr/>
          </a:p>
          <a:p>
            <a:pPr indent="0" lvl="0" marL="0" marR="0" rtl="0" algn="l">
              <a:lnSpc>
                <a:spcPct val="100000"/>
              </a:lnSpc>
              <a:spcBef>
                <a:spcPts val="0"/>
              </a:spcBef>
              <a:spcAft>
                <a:spcPts val="0"/>
              </a:spcAft>
              <a:buClr>
                <a:srgbClr val="000000"/>
              </a:buClr>
              <a:buSzPts val="1300"/>
              <a:buFont typeface="Source Sans Pro"/>
              <a:buNone/>
            </a:pPr>
            <a:r>
              <a:t/>
            </a:r>
            <a:endParaRPr b="0" i="0" sz="13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300"/>
              <a:buFont typeface="Source Sans Pro"/>
              <a:buNone/>
            </a:pPr>
            <a:r>
              <a:t/>
            </a:r>
            <a:endParaRPr b="0" i="0" sz="13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300"/>
              <a:buFont typeface="Source Sans Pro"/>
              <a:buNone/>
            </a:pPr>
            <a:r>
              <a:rPr b="0" i="0" lang="en-US" sz="1300" u="none" cap="none" strike="noStrike">
                <a:solidFill>
                  <a:srgbClr val="000000"/>
                </a:solidFill>
                <a:latin typeface="Source Sans Pro"/>
                <a:ea typeface="Source Sans Pro"/>
                <a:cs typeface="Source Sans Pro"/>
                <a:sym typeface="Source Sans Pro"/>
              </a:rPr>
              <a:t>Similar to OCR, but more reliable. Used mostly in banks (e.g., see the bottom of your check book).</a:t>
            </a:r>
            <a:endParaRPr/>
          </a:p>
          <a:p>
            <a:pPr indent="0" lvl="0" marL="0" marR="0" rtl="0" algn="l">
              <a:lnSpc>
                <a:spcPct val="100000"/>
              </a:lnSpc>
              <a:spcBef>
                <a:spcPts val="0"/>
              </a:spcBef>
              <a:spcAft>
                <a:spcPts val="0"/>
              </a:spcAft>
              <a:buClr>
                <a:srgbClr val="000000"/>
              </a:buClr>
              <a:buSzPts val="1300"/>
              <a:buFont typeface="Source Sans Pro"/>
              <a:buNone/>
            </a:pPr>
            <a:r>
              <a:t/>
            </a:r>
            <a:endParaRPr b="0" i="0" sz="13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300"/>
              <a:buFont typeface="Source Sans Pro"/>
              <a:buNone/>
            </a:pPr>
            <a:r>
              <a:t/>
            </a:r>
            <a:endParaRPr b="0" i="0" sz="13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300"/>
              <a:buFont typeface="Source Sans Pro"/>
              <a:buNone/>
            </a:pPr>
            <a:r>
              <a:rPr b="0" i="0" lang="en-US" sz="1300" u="none" cap="none" strike="noStrike">
                <a:solidFill>
                  <a:srgbClr val="000000"/>
                </a:solidFill>
                <a:latin typeface="Source Sans Pro"/>
                <a:ea typeface="Source Sans Pro"/>
                <a:cs typeface="Source Sans Pro"/>
                <a:sym typeface="Source Sans Pro"/>
              </a:rPr>
              <a:t>Specially designed forms are required so that the marks are correctly located. Example: Course evaluation sheets</a:t>
            </a:r>
            <a:endParaRPr/>
          </a:p>
        </p:txBody>
      </p:sp>
      <p:sp>
        <p:nvSpPr>
          <p:cNvPr id="504" name="Google Shape;504;p54"/>
          <p:cNvSpPr txBox="1"/>
          <p:nvPr/>
        </p:nvSpPr>
        <p:spPr>
          <a:xfrm>
            <a:off x="3643312" y="6432550"/>
            <a:ext cx="814388" cy="2413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[Mustillo]</a:t>
            </a:r>
            <a:endParaRPr/>
          </a:p>
        </p:txBody>
      </p:sp>
      <p:sp>
        <p:nvSpPr>
          <p:cNvPr id="505" name="Google Shape;505;p54"/>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Tree>
  </p:cSld>
  <p:clrMapOvr>
    <a:masterClrMapping/>
  </p:clrMapOvr>
  <p:transition spd="med">
    <p:fade/>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grpSp>
        <p:nvGrpSpPr>
          <p:cNvPr id="510" name="Google Shape;510;p55"/>
          <p:cNvGrpSpPr/>
          <p:nvPr/>
        </p:nvGrpSpPr>
        <p:grpSpPr>
          <a:xfrm>
            <a:off x="12700" y="6362700"/>
            <a:ext cx="1341439" cy="495300"/>
            <a:chOff x="0" y="0"/>
            <a:chExt cx="1341438" cy="495300"/>
          </a:xfrm>
        </p:grpSpPr>
        <p:pic>
          <p:nvPicPr>
            <p:cNvPr descr="image.png" id="511" name="Google Shape;511;p55"/>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512" name="Google Shape;512;p55"/>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513" name="Google Shape;513;p55"/>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Pointing Devices</a:t>
            </a:r>
            <a:endParaRPr/>
          </a:p>
        </p:txBody>
      </p:sp>
      <p:sp>
        <p:nvSpPr>
          <p:cNvPr id="514" name="Google Shape;514;p55"/>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285750" lvl="0" marL="285750" rtl="0" algn="l">
              <a:lnSpc>
                <a:spcPct val="90000"/>
              </a:lnSpc>
              <a:spcBef>
                <a:spcPts val="0"/>
              </a:spcBef>
              <a:spcAft>
                <a:spcPts val="0"/>
              </a:spcAft>
              <a:buSzPts val="1350"/>
              <a:buChar char="●"/>
            </a:pPr>
            <a:r>
              <a:rPr b="1" lang="en-US" sz="1800">
                <a:solidFill>
                  <a:srgbClr val="002E7A"/>
                </a:solidFill>
                <a:latin typeface="Arial Rounded"/>
                <a:ea typeface="Arial Rounded"/>
                <a:cs typeface="Arial Rounded"/>
                <a:sym typeface="Arial Rounded"/>
              </a:rPr>
              <a:t>selection of entities on a computer display</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identification of the entity</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selection</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manipulation</a:t>
            </a:r>
            <a:endParaRPr/>
          </a:p>
          <a:p>
            <a:pPr indent="-282575" lvl="2" marL="968375" rtl="0" algn="l">
              <a:lnSpc>
                <a:spcPct val="90000"/>
              </a:lnSpc>
              <a:spcBef>
                <a:spcPts val="600"/>
              </a:spcBef>
              <a:spcAft>
                <a:spcPts val="0"/>
              </a:spcAft>
              <a:buClr>
                <a:srgbClr val="FF8000"/>
              </a:buClr>
              <a:buSzPts val="1350"/>
              <a:buChar char=""/>
            </a:pPr>
            <a:r>
              <a:rPr lang="en-US" sz="1800">
                <a:solidFill>
                  <a:srgbClr val="003DCC"/>
                </a:solidFill>
              </a:rPr>
              <a:t>distinction between multiple operations</a:t>
            </a:r>
            <a:endParaRPr/>
          </a:p>
        </p:txBody>
      </p:sp>
      <p:sp>
        <p:nvSpPr>
          <p:cNvPr id="515" name="Google Shape;515;p55"/>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Tree>
  </p:cSld>
  <p:clrMapOvr>
    <a:masterClrMapping/>
  </p:clrMapOvr>
  <p:transition spd="med">
    <p:fade/>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19" name="Shape 519"/>
        <p:cNvGrpSpPr/>
        <p:nvPr/>
      </p:nvGrpSpPr>
      <p:grpSpPr>
        <a:xfrm>
          <a:off x="0" y="0"/>
          <a:ext cx="0" cy="0"/>
          <a:chOff x="0" y="0"/>
          <a:chExt cx="0" cy="0"/>
        </a:xfrm>
      </p:grpSpPr>
      <p:grpSp>
        <p:nvGrpSpPr>
          <p:cNvPr id="520" name="Google Shape;520;p56"/>
          <p:cNvGrpSpPr/>
          <p:nvPr/>
        </p:nvGrpSpPr>
        <p:grpSpPr>
          <a:xfrm>
            <a:off x="12700" y="6362700"/>
            <a:ext cx="1341439" cy="495300"/>
            <a:chOff x="0" y="0"/>
            <a:chExt cx="1341438" cy="495300"/>
          </a:xfrm>
        </p:grpSpPr>
        <p:pic>
          <p:nvPicPr>
            <p:cNvPr descr="image.png" id="521" name="Google Shape;521;p56"/>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522" name="Google Shape;522;p56"/>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523" name="Google Shape;523;p56"/>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Activity: Pointing Devices</a:t>
            </a:r>
            <a:endParaRPr/>
          </a:p>
        </p:txBody>
      </p:sp>
      <p:sp>
        <p:nvSpPr>
          <p:cNvPr id="524" name="Google Shape;524;p56"/>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285750" lvl="0" marL="285750" rtl="0" algn="l">
              <a:lnSpc>
                <a:spcPct val="90000"/>
              </a:lnSpc>
              <a:spcBef>
                <a:spcPts val="0"/>
              </a:spcBef>
              <a:spcAft>
                <a:spcPts val="0"/>
              </a:spcAft>
              <a:buSzPts val="1350"/>
              <a:buChar char="●"/>
            </a:pPr>
            <a:r>
              <a:rPr b="1" lang="en-US" sz="1800">
                <a:solidFill>
                  <a:srgbClr val="002E7A"/>
                </a:solidFill>
                <a:latin typeface="Arial Rounded"/>
                <a:ea typeface="Arial Rounded"/>
                <a:cs typeface="Arial Rounded"/>
                <a:sym typeface="Arial Rounded"/>
              </a:rPr>
              <a:t>identify three pointing devices</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what key aspects differentiate the devices</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consider technology, methods, and usability</a:t>
            </a:r>
            <a:endParaRPr/>
          </a:p>
        </p:txBody>
      </p:sp>
      <p:sp>
        <p:nvSpPr>
          <p:cNvPr id="525" name="Google Shape;525;p56"/>
          <p:cNvSpPr txBox="1"/>
          <p:nvPr>
            <p:ph idx="12" type="sldNum"/>
          </p:nvPr>
        </p:nvSpPr>
        <p:spPr>
          <a:xfrm rot="48710">
            <a:off x="8917603" y="6529315"/>
            <a:ext cx="1482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grpSp>
        <p:nvGrpSpPr>
          <p:cNvPr id="146" name="Google Shape;146;p21"/>
          <p:cNvGrpSpPr/>
          <p:nvPr/>
        </p:nvGrpSpPr>
        <p:grpSpPr>
          <a:xfrm>
            <a:off x="12700" y="6362700"/>
            <a:ext cx="1341439" cy="495300"/>
            <a:chOff x="0" y="0"/>
            <a:chExt cx="1341438" cy="495300"/>
          </a:xfrm>
        </p:grpSpPr>
        <p:pic>
          <p:nvPicPr>
            <p:cNvPr descr="image.png" id="147" name="Google Shape;147;p21"/>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148" name="Google Shape;148;p21"/>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149" name="Google Shape;149;p21"/>
          <p:cNvSpPr txBox="1"/>
          <p:nvPr/>
        </p:nvSpPr>
        <p:spPr>
          <a:xfrm>
            <a:off x="3068637" y="6553200"/>
            <a:ext cx="2984501" cy="241300"/>
          </a:xfrm>
          <a:prstGeom prst="rect">
            <a:avLst/>
          </a:prstGeom>
          <a:noFill/>
          <a:ln>
            <a:noFill/>
          </a:ln>
        </p:spPr>
        <p:txBody>
          <a:bodyPr anchorCtr="0" anchor="ctr" bIns="38100" lIns="38100" spcFirstLastPara="1" rIns="38100" wrap="square" tIns="38100">
            <a:spAutoFit/>
          </a:bodyPr>
          <a:lstStyle/>
          <a:p>
            <a:pPr indent="0" lvl="0" marL="0" marR="0" rtl="0" algn="l">
              <a:lnSpc>
                <a:spcPct val="100000"/>
              </a:lnSpc>
              <a:spcBef>
                <a:spcPts val="0"/>
              </a:spcBef>
              <a:spcAft>
                <a:spcPts val="0"/>
              </a:spcAft>
              <a:buClr>
                <a:srgbClr val="6EB7D7"/>
              </a:buClr>
              <a:buSzPts val="1100"/>
              <a:buFont typeface="Source Sans Pro"/>
              <a:buNone/>
            </a:pPr>
            <a:r>
              <a:rPr b="0" i="0" lang="en-US" sz="1100" u="none" cap="none" strike="noStrike">
                <a:solidFill>
                  <a:srgbClr val="6EB7D7"/>
                </a:solidFill>
                <a:latin typeface="Source Sans Pro"/>
                <a:ea typeface="Source Sans Pro"/>
                <a:cs typeface="Source Sans Pro"/>
                <a:sym typeface="Source Sans Pro"/>
              </a:rPr>
              <a:t>© Franz J. Kurfess</a:t>
            </a:r>
            <a:endParaRPr/>
          </a:p>
        </p:txBody>
      </p:sp>
      <p:sp>
        <p:nvSpPr>
          <p:cNvPr id="150" name="Google Shape;150;p21"/>
          <p:cNvSpPr txBox="1"/>
          <p:nvPr>
            <p:ph type="title"/>
          </p:nvPr>
        </p:nvSpPr>
        <p:spPr>
          <a:xfrm>
            <a:off x="549274" y="-1"/>
            <a:ext cx="8042400" cy="1552200"/>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Chapter Overview</a:t>
            </a:r>
            <a:br>
              <a:rPr lang="en-US" sz="4000">
                <a:solidFill>
                  <a:srgbClr val="29708A"/>
                </a:solidFill>
                <a:latin typeface="Helvetica Neue"/>
                <a:ea typeface="Helvetica Neue"/>
                <a:cs typeface="Helvetica Neue"/>
                <a:sym typeface="Helvetica Neue"/>
              </a:rPr>
            </a:br>
            <a:r>
              <a:rPr lang="en-US" sz="4000">
                <a:solidFill>
                  <a:srgbClr val="29708A"/>
                </a:solidFill>
                <a:latin typeface="Helvetica Neue"/>
                <a:ea typeface="Helvetica Neue"/>
                <a:cs typeface="Helvetica Neue"/>
                <a:sym typeface="Helvetica Neue"/>
              </a:rPr>
              <a:t>Interacting with Devices</a:t>
            </a:r>
            <a:endParaRPr/>
          </a:p>
        </p:txBody>
      </p:sp>
      <p:sp>
        <p:nvSpPr>
          <p:cNvPr id="151" name="Google Shape;151;p21"/>
          <p:cNvSpPr txBox="1"/>
          <p:nvPr>
            <p:ph idx="1" type="body"/>
          </p:nvPr>
        </p:nvSpPr>
        <p:spPr>
          <a:xfrm>
            <a:off x="550862" y="1612900"/>
            <a:ext cx="8039100" cy="4775100"/>
          </a:xfrm>
          <a:prstGeom prst="rect">
            <a:avLst/>
          </a:prstGeom>
          <a:noFill/>
          <a:ln>
            <a:noFill/>
          </a:ln>
        </p:spPr>
        <p:txBody>
          <a:bodyPr anchorCtr="0" anchor="t" bIns="38100" lIns="38100" spcFirstLastPara="1" rIns="38100" wrap="square" tIns="38100">
            <a:normAutofit/>
          </a:bodyPr>
          <a:lstStyle/>
          <a:p>
            <a:pPr indent="-285750" lvl="0" marL="285750" rtl="0" algn="l">
              <a:lnSpc>
                <a:spcPct val="90000"/>
              </a:lnSpc>
              <a:spcBef>
                <a:spcPts val="0"/>
              </a:spcBef>
              <a:spcAft>
                <a:spcPts val="0"/>
              </a:spcAft>
              <a:buSzPts val="1350"/>
              <a:buChar char="●"/>
            </a:pPr>
            <a:r>
              <a:rPr b="1" lang="en-US" sz="1800">
                <a:solidFill>
                  <a:srgbClr val="002E7A"/>
                </a:solidFill>
                <a:latin typeface="Arial Rounded"/>
                <a:ea typeface="Arial Rounded"/>
                <a:cs typeface="Arial Rounded"/>
                <a:sym typeface="Arial Rounded"/>
              </a:rPr>
              <a:t>Agenda</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Motivation</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Objectives</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Input Devices</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Survey</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Characteristics</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Performance</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Advantages and Problems</a:t>
            </a:r>
            <a:br>
              <a:rPr lang="en-US" sz="2000">
                <a:solidFill>
                  <a:srgbClr val="002D99"/>
                </a:solidFill>
              </a:rPr>
            </a:br>
            <a:endParaRPr/>
          </a:p>
        </p:txBody>
      </p:sp>
      <p:sp>
        <p:nvSpPr>
          <p:cNvPr id="152" name="Google Shape;152;p21"/>
          <p:cNvSpPr txBox="1"/>
          <p:nvPr>
            <p:ph idx="12" type="sldNum"/>
          </p:nvPr>
        </p:nvSpPr>
        <p:spPr>
          <a:xfrm rot="5492">
            <a:off x="8897089" y="6529260"/>
            <a:ext cx="187800" cy="184800"/>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b="1" lang="en-US" sz="700">
                <a:solidFill>
                  <a:srgbClr val="0048AA"/>
                </a:solidFill>
              </a:rPr>
              <a:t>‹#›</a:t>
            </a:fld>
            <a:endParaRPr/>
          </a:p>
        </p:txBody>
      </p:sp>
      <p:sp>
        <p:nvSpPr>
          <p:cNvPr id="153" name="Google Shape;153;p21"/>
          <p:cNvSpPr txBox="1"/>
          <p:nvPr>
            <p:ph idx="1" type="body"/>
          </p:nvPr>
        </p:nvSpPr>
        <p:spPr>
          <a:xfrm>
            <a:off x="4832400" y="1536633"/>
            <a:ext cx="3999900" cy="4555200"/>
          </a:xfrm>
          <a:prstGeom prst="rect">
            <a:avLst/>
          </a:prstGeom>
          <a:noFill/>
          <a:ln>
            <a:noFill/>
          </a:ln>
        </p:spPr>
        <p:txBody>
          <a:bodyPr anchorCtr="0" anchor="t" bIns="38100" lIns="38100" spcFirstLastPara="1" rIns="38100" wrap="square" tIns="38100">
            <a:normAutofit/>
          </a:bodyPr>
          <a:lstStyle/>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Output Devices</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Survey</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Characteristics</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Performance</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Advantages and Problems</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Important Concepts and Terms</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Chapter Summary</a:t>
            </a:r>
            <a:endParaRPr/>
          </a:p>
        </p:txBody>
      </p:sp>
    </p:spTree>
  </p:cSld>
  <p:clrMapOvr>
    <a:masterClrMapping/>
  </p:clrMapOvr>
  <p:transition spd="med">
    <p:fade/>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grpSp>
        <p:nvGrpSpPr>
          <p:cNvPr id="530" name="Google Shape;530;p57"/>
          <p:cNvGrpSpPr/>
          <p:nvPr/>
        </p:nvGrpSpPr>
        <p:grpSpPr>
          <a:xfrm>
            <a:off x="12700" y="6362700"/>
            <a:ext cx="1341439" cy="495300"/>
            <a:chOff x="0" y="0"/>
            <a:chExt cx="1341438" cy="495300"/>
          </a:xfrm>
        </p:grpSpPr>
        <p:pic>
          <p:nvPicPr>
            <p:cNvPr descr="image.png" id="531" name="Google Shape;531;p57"/>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532" name="Google Shape;532;p57"/>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533" name="Google Shape;533;p57"/>
          <p:cNvSpPr txBox="1"/>
          <p:nvPr>
            <p:ph type="title"/>
          </p:nvPr>
        </p:nvSpPr>
        <p:spPr>
          <a:xfrm>
            <a:off x="550132" y="-1336"/>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Pointing Devices</a:t>
            </a:r>
            <a:endParaRPr/>
          </a:p>
        </p:txBody>
      </p:sp>
      <p:sp>
        <p:nvSpPr>
          <p:cNvPr id="534" name="Google Shape;534;p57"/>
          <p:cNvSpPr txBox="1"/>
          <p:nvPr/>
        </p:nvSpPr>
        <p:spPr>
          <a:xfrm>
            <a:off x="3643312" y="6432550"/>
            <a:ext cx="814388" cy="2413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[Mustillo]</a:t>
            </a:r>
            <a:endParaRPr/>
          </a:p>
        </p:txBody>
      </p:sp>
      <p:sp>
        <p:nvSpPr>
          <p:cNvPr id="535" name="Google Shape;535;p57"/>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graphicFrame>
        <p:nvGraphicFramePr>
          <p:cNvPr id="536" name="Google Shape;536;p57"/>
          <p:cNvGraphicFramePr/>
          <p:nvPr/>
        </p:nvGraphicFramePr>
        <p:xfrm>
          <a:off x="207169" y="1081087"/>
          <a:ext cx="3000000" cy="3000000"/>
        </p:xfrm>
        <a:graphic>
          <a:graphicData uri="http://schemas.openxmlformats.org/drawingml/2006/table">
            <a:tbl>
              <a:tblPr firstCol="1" firstRow="1">
                <a:noFill/>
                <a:tableStyleId>{3B4DE3C1-0AF2-4EDF-B454-AE91383E502B}</a:tableStyleId>
              </a:tblPr>
              <a:tblGrid>
                <a:gridCol w="1760075"/>
                <a:gridCol w="3362750"/>
                <a:gridCol w="3750850"/>
              </a:tblGrid>
              <a:tr h="405000">
                <a:tc>
                  <a:txBody>
                    <a:bodyPr/>
                    <a:lstStyle/>
                    <a:p>
                      <a:pPr indent="0" lvl="0" marL="0" marR="0" rtl="0" algn="l">
                        <a:lnSpc>
                          <a:spcPct val="100000"/>
                        </a:lnSpc>
                        <a:spcBef>
                          <a:spcPts val="0"/>
                        </a:spcBef>
                        <a:spcAft>
                          <a:spcPts val="0"/>
                        </a:spcAft>
                        <a:buClr>
                          <a:schemeClr val="dk1"/>
                        </a:buClr>
                        <a:buSzPts val="1300"/>
                        <a:buFont typeface="Helvetica Neue"/>
                        <a:buNone/>
                      </a:pPr>
                      <a:r>
                        <a:rPr b="1" lang="en-US" sz="1300" u="none" cap="none" strike="noStrike">
                          <a:latin typeface="Helvetica Neue"/>
                          <a:ea typeface="Helvetica Neue"/>
                          <a:cs typeface="Helvetica Neue"/>
                          <a:sym typeface="Helvetica Neue"/>
                        </a:rPr>
                        <a:t>Device</a:t>
                      </a:r>
                      <a:endParaRPr/>
                    </a:p>
                  </a:txBody>
                  <a:tcPr marT="50800" marB="50800" marR="50800" marL="50800">
                    <a:lnL cap="flat" cmpd="sng" w="28575">
                      <a:solidFill>
                        <a:srgbClr val="00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chemeClr val="dk1"/>
                        </a:buClr>
                        <a:buSzPts val="1300"/>
                        <a:buFont typeface="Helvetica Neue"/>
                        <a:buNone/>
                      </a:pPr>
                      <a:r>
                        <a:rPr b="1" lang="en-US" sz="1300" u="none" cap="none" strike="noStrike">
                          <a:latin typeface="Helvetica Neue"/>
                          <a:ea typeface="Helvetica Neue"/>
                          <a:cs typeface="Helvetica Neue"/>
                          <a:sym typeface="Helvetica Neue"/>
                        </a:rPr>
                        <a:t>Description</a:t>
                      </a:r>
                      <a:endParaRPr/>
                    </a:p>
                  </a:txBody>
                  <a:tcPr marT="50800" marB="50800" marR="50800" marL="50800"/>
                </a:tc>
                <a:tc>
                  <a:txBody>
                    <a:bodyPr/>
                    <a:lstStyle/>
                    <a:p>
                      <a:pPr indent="0" lvl="0" marL="0" marR="0" rtl="0" algn="l">
                        <a:lnSpc>
                          <a:spcPct val="100000"/>
                        </a:lnSpc>
                        <a:spcBef>
                          <a:spcPts val="0"/>
                        </a:spcBef>
                        <a:spcAft>
                          <a:spcPts val="0"/>
                        </a:spcAft>
                        <a:buClr>
                          <a:schemeClr val="dk1"/>
                        </a:buClr>
                        <a:buSzPts val="1500"/>
                        <a:buFont typeface="Helvetica Neue"/>
                        <a:buNone/>
                      </a:pPr>
                      <a:r>
                        <a:rPr b="1" lang="en-US" sz="1500" u="none" cap="none" strike="noStrike">
                          <a:latin typeface="Helvetica Neue"/>
                          <a:ea typeface="Helvetica Neue"/>
                          <a:cs typeface="Helvetica Neue"/>
                          <a:sym typeface="Helvetica Neue"/>
                        </a:rPr>
                        <a:t>Key Features/Remarks</a:t>
                      </a:r>
                      <a:endParaRPr/>
                    </a:p>
                  </a:txBody>
                  <a:tcPr marT="50800" marB="50800" marR="50800" marL="50800">
                    <a:lnR cap="flat" cmpd="sng" w="28575">
                      <a:solidFill>
                        <a:srgbClr val="000000"/>
                      </a:solidFill>
                      <a:prstDash val="solid"/>
                      <a:round/>
                      <a:headEnd len="sm" w="sm" type="none"/>
                      <a:tailEnd len="sm" w="sm" type="none"/>
                    </a:lnR>
                  </a:tcPr>
                </a:tc>
              </a:tr>
              <a:tr h="703000">
                <a:tc>
                  <a:txBody>
                    <a:bodyPr/>
                    <a:lstStyle/>
                    <a:p>
                      <a:pPr indent="0" lvl="0" marL="0" marR="0" rtl="0" algn="l">
                        <a:lnSpc>
                          <a:spcPct val="100000"/>
                        </a:lnSpc>
                        <a:spcBef>
                          <a:spcPts val="0"/>
                        </a:spcBef>
                        <a:spcAft>
                          <a:spcPts val="0"/>
                        </a:spcAft>
                        <a:buClr>
                          <a:schemeClr val="dk1"/>
                        </a:buClr>
                        <a:buSzPts val="1300"/>
                        <a:buFont typeface="Helvetica Neue"/>
                        <a:buNone/>
                      </a:pPr>
                      <a:r>
                        <a:rPr b="1" lang="en-US" sz="1300" u="none" cap="none" strike="noStrike">
                          <a:latin typeface="Helvetica Neue"/>
                          <a:ea typeface="Helvetica Neue"/>
                          <a:cs typeface="Helvetica Neue"/>
                          <a:sym typeface="Helvetica Neue"/>
                        </a:rPr>
                        <a:t>Dataglove</a:t>
                      </a:r>
                      <a:endParaRPr/>
                    </a:p>
                  </a:txBody>
                  <a:tcPr marT="50800" marB="50800" marR="50800" marL="50800"/>
                </a:tc>
                <a:tc>
                  <a:txBody>
                    <a:bodyPr/>
                    <a:lstStyle/>
                    <a:p>
                      <a:pPr indent="0" lvl="0" marL="0" marR="0" rtl="0" algn="l">
                        <a:lnSpc>
                          <a:spcPct val="100000"/>
                        </a:lnSpc>
                        <a:spcBef>
                          <a:spcPts val="0"/>
                        </a:spcBef>
                        <a:spcAft>
                          <a:spcPts val="0"/>
                        </a:spcAft>
                        <a:buClr>
                          <a:schemeClr val="dk1"/>
                        </a:buClr>
                        <a:buSzPts val="1300"/>
                        <a:buFont typeface="Source Sans Pro"/>
                        <a:buNone/>
                      </a:pPr>
                      <a:r>
                        <a:rPr lang="en-US" sz="1300" u="none" cap="none" strike="noStrike">
                          <a:latin typeface="Source Sans Pro"/>
                          <a:ea typeface="Source Sans Pro"/>
                          <a:cs typeface="Source Sans Pro"/>
                          <a:sym typeface="Source Sans Pro"/>
                        </a:rPr>
                        <a:t>Wired glove that allows the wearer to grasp objects in 3D space.</a:t>
                      </a:r>
                      <a:endParaRPr/>
                    </a:p>
                  </a:txBody>
                  <a:tcPr marT="50800" marB="50800" marR="50800" marL="50800"/>
                </a:tc>
                <a:tc>
                  <a:txBody>
                    <a:bodyPr/>
                    <a:lstStyle/>
                    <a:p>
                      <a:pPr indent="0" lvl="0" marL="0" marR="0" rtl="0" algn="l">
                        <a:lnSpc>
                          <a:spcPct val="100000"/>
                        </a:lnSpc>
                        <a:spcBef>
                          <a:spcPts val="0"/>
                        </a:spcBef>
                        <a:spcAft>
                          <a:spcPts val="0"/>
                        </a:spcAft>
                        <a:buClr>
                          <a:schemeClr val="dk1"/>
                        </a:buClr>
                        <a:buSzPts val="1300"/>
                        <a:buFont typeface="Source Sans Pro"/>
                        <a:buNone/>
                      </a:pPr>
                      <a:r>
                        <a:rPr lang="en-US" sz="1300" u="none" cap="none" strike="noStrike">
                          <a:latin typeface="Source Sans Pro"/>
                          <a:ea typeface="Source Sans Pro"/>
                          <a:cs typeface="Source Sans Pro"/>
                          <a:sym typeface="Source Sans Pro"/>
                        </a:rPr>
                        <a:t>Used for manipulating objects and gesturing. Now being studied for virtual environments.</a:t>
                      </a:r>
                      <a:endParaRPr/>
                    </a:p>
                  </a:txBody>
                  <a:tcPr marT="50800" marB="50800" marR="50800" marL="50800">
                    <a:lnR cap="flat" cmpd="sng" w="28575">
                      <a:solidFill>
                        <a:srgbClr val="000000"/>
                      </a:solidFill>
                      <a:prstDash val="solid"/>
                      <a:round/>
                      <a:headEnd len="sm" w="sm" type="none"/>
                      <a:tailEnd len="sm" w="sm" type="none"/>
                    </a:lnR>
                  </a:tcPr>
                </a:tc>
              </a:tr>
              <a:tr h="1111925">
                <a:tc>
                  <a:txBody>
                    <a:bodyPr/>
                    <a:lstStyle/>
                    <a:p>
                      <a:pPr indent="0" lvl="0" marL="0" marR="0" rtl="0" algn="l">
                        <a:lnSpc>
                          <a:spcPct val="100000"/>
                        </a:lnSpc>
                        <a:spcBef>
                          <a:spcPts val="0"/>
                        </a:spcBef>
                        <a:spcAft>
                          <a:spcPts val="0"/>
                        </a:spcAft>
                        <a:buClr>
                          <a:schemeClr val="dk1"/>
                        </a:buClr>
                        <a:buSzPts val="1300"/>
                        <a:buFont typeface="Helvetica Neue"/>
                        <a:buNone/>
                      </a:pPr>
                      <a:r>
                        <a:rPr b="1" lang="en-US" sz="1300" u="none" cap="none" strike="noStrike">
                          <a:latin typeface="Helvetica Neue"/>
                          <a:ea typeface="Helvetica Neue"/>
                          <a:cs typeface="Helvetica Neue"/>
                          <a:sym typeface="Helvetica Neue"/>
                        </a:rPr>
                        <a:t>Footmouse</a:t>
                      </a:r>
                      <a:endParaRPr/>
                    </a:p>
                  </a:txBody>
                  <a:tcPr marT="50800" marB="50800" marR="50800" marL="50800"/>
                </a:tc>
                <a:tc>
                  <a:txBody>
                    <a:bodyPr/>
                    <a:lstStyle/>
                    <a:p>
                      <a:pPr indent="0" lvl="0" marL="0" marR="0" rtl="0" algn="l">
                        <a:lnSpc>
                          <a:spcPct val="100000"/>
                        </a:lnSpc>
                        <a:spcBef>
                          <a:spcPts val="0"/>
                        </a:spcBef>
                        <a:spcAft>
                          <a:spcPts val="0"/>
                        </a:spcAft>
                        <a:buClr>
                          <a:schemeClr val="dk1"/>
                        </a:buClr>
                        <a:buSzPts val="1300"/>
                        <a:buFont typeface="Source Sans Pro"/>
                        <a:buNone/>
                      </a:pPr>
                      <a:r>
                        <a:rPr lang="en-US" sz="1300" u="none" cap="none" strike="noStrike">
                          <a:latin typeface="Source Sans Pro"/>
                          <a:ea typeface="Source Sans Pro"/>
                          <a:cs typeface="Source Sans Pro"/>
                          <a:sym typeface="Source Sans Pro"/>
                        </a:rPr>
                        <a:t>A form of pedal that pivots.</a:t>
                      </a:r>
                      <a:endParaRPr/>
                    </a:p>
                  </a:txBody>
                  <a:tcPr marT="50800" marB="50800" marR="50800" marL="50800"/>
                </a:tc>
                <a:tc>
                  <a:txBody>
                    <a:bodyPr/>
                    <a:lstStyle/>
                    <a:p>
                      <a:pPr indent="0" lvl="0" marL="0" marR="0" rtl="0" algn="l">
                        <a:lnSpc>
                          <a:spcPct val="100000"/>
                        </a:lnSpc>
                        <a:spcBef>
                          <a:spcPts val="0"/>
                        </a:spcBef>
                        <a:spcAft>
                          <a:spcPts val="0"/>
                        </a:spcAft>
                        <a:buClr>
                          <a:schemeClr val="dk1"/>
                        </a:buClr>
                        <a:buSzPts val="1300"/>
                        <a:buFont typeface="Source Sans Pro"/>
                        <a:buNone/>
                      </a:pPr>
                      <a:r>
                        <a:rPr lang="en-US" sz="1300" u="none" cap="none" strike="noStrike">
                          <a:latin typeface="Source Sans Pro"/>
                          <a:ea typeface="Source Sans Pro"/>
                          <a:cs typeface="Source Sans Pro"/>
                          <a:sym typeface="Source Sans Pro"/>
                        </a:rPr>
                        <a:t>The direction that the pedal is moved in causes a cursor on the screen to move correspondingly. Useful when hands are otherwise occupied or for physically challenged users.</a:t>
                      </a:r>
                      <a:endParaRPr/>
                    </a:p>
                  </a:txBody>
                  <a:tcPr marT="50800" marB="50800" marR="50800" marL="50800">
                    <a:lnR cap="flat" cmpd="sng" w="28575">
                      <a:solidFill>
                        <a:srgbClr val="000000"/>
                      </a:solidFill>
                      <a:prstDash val="solid"/>
                      <a:round/>
                      <a:headEnd len="sm" w="sm" type="none"/>
                      <a:tailEnd len="sm" w="sm" type="none"/>
                    </a:lnR>
                  </a:tcPr>
                </a:tc>
              </a:tr>
              <a:tr h="1071100">
                <a:tc>
                  <a:txBody>
                    <a:bodyPr/>
                    <a:lstStyle/>
                    <a:p>
                      <a:pPr indent="0" lvl="0" marL="0" marR="0" rtl="0" algn="l">
                        <a:lnSpc>
                          <a:spcPct val="100000"/>
                        </a:lnSpc>
                        <a:spcBef>
                          <a:spcPts val="0"/>
                        </a:spcBef>
                        <a:spcAft>
                          <a:spcPts val="0"/>
                        </a:spcAft>
                        <a:buClr>
                          <a:schemeClr val="dk1"/>
                        </a:buClr>
                        <a:buSzPts val="1300"/>
                        <a:buFont typeface="Helvetica Neue"/>
                        <a:buNone/>
                      </a:pPr>
                      <a:r>
                        <a:rPr b="1" lang="en-US" sz="1300" u="none" cap="none" strike="noStrike">
                          <a:latin typeface="Helvetica Neue"/>
                          <a:ea typeface="Helvetica Neue"/>
                          <a:cs typeface="Helvetica Neue"/>
                          <a:sym typeface="Helvetica Neue"/>
                        </a:rPr>
                        <a:t>Gesture Devices</a:t>
                      </a:r>
                      <a:endParaRPr/>
                    </a:p>
                  </a:txBody>
                  <a:tcPr marT="50800" marB="50800" marR="50800" marL="50800"/>
                </a:tc>
                <a:tc>
                  <a:txBody>
                    <a:bodyPr/>
                    <a:lstStyle/>
                    <a:p>
                      <a:pPr indent="0" lvl="0" marL="0" marR="0" rtl="0" algn="l">
                        <a:lnSpc>
                          <a:spcPct val="100000"/>
                        </a:lnSpc>
                        <a:spcBef>
                          <a:spcPts val="0"/>
                        </a:spcBef>
                        <a:spcAft>
                          <a:spcPts val="0"/>
                        </a:spcAft>
                        <a:buClr>
                          <a:schemeClr val="dk1"/>
                        </a:buClr>
                        <a:buSzPts val="1300"/>
                        <a:buFont typeface="Source Sans Pro"/>
                        <a:buNone/>
                      </a:pPr>
                      <a:r>
                        <a:rPr lang="en-US" sz="1300" u="none" cap="none" strike="noStrike">
                          <a:latin typeface="Source Sans Pro"/>
                          <a:ea typeface="Source Sans Pro"/>
                          <a:cs typeface="Source Sans Pro"/>
                          <a:sym typeface="Source Sans Pro"/>
                        </a:rPr>
                        <a:t>Small transmitting device held by the user, employed together with a receiving device associated with the computer.</a:t>
                      </a:r>
                      <a:endParaRPr/>
                    </a:p>
                  </a:txBody>
                  <a:tcPr marT="50800" marB="50800" marR="50800" marL="50800"/>
                </a:tc>
                <a:tc>
                  <a:txBody>
                    <a:bodyPr/>
                    <a:lstStyle/>
                    <a:p>
                      <a:pPr indent="0" lvl="0" marL="0" marR="0" rtl="0" algn="l">
                        <a:lnSpc>
                          <a:spcPct val="100000"/>
                        </a:lnSpc>
                        <a:spcBef>
                          <a:spcPts val="0"/>
                        </a:spcBef>
                        <a:spcAft>
                          <a:spcPts val="0"/>
                        </a:spcAft>
                        <a:buClr>
                          <a:schemeClr val="dk1"/>
                        </a:buClr>
                        <a:buSzPts val="1300"/>
                        <a:buFont typeface="Source Sans Pro"/>
                        <a:buNone/>
                      </a:pPr>
                      <a:r>
                        <a:rPr lang="en-US" sz="1300" u="none" cap="none" strike="noStrike">
                          <a:latin typeface="Source Sans Pro"/>
                          <a:ea typeface="Source Sans Pro"/>
                          <a:cs typeface="Source Sans Pro"/>
                          <a:sym typeface="Source Sans Pro"/>
                        </a:rPr>
                        <a:t>The receiving device places the position and movement of the transmitting device in space. Facial gestures may be used in combination with speech. </a:t>
                      </a:r>
                      <a:endParaRPr/>
                    </a:p>
                  </a:txBody>
                  <a:tcPr marT="50800" marB="50800" marR="50800" marL="50800">
                    <a:lnR cap="flat" cmpd="sng" w="28575">
                      <a:solidFill>
                        <a:srgbClr val="000000"/>
                      </a:solidFill>
                      <a:prstDash val="solid"/>
                      <a:round/>
                      <a:headEnd len="sm" w="sm" type="none"/>
                      <a:tailEnd len="sm" w="sm" type="none"/>
                    </a:lnR>
                  </a:tcPr>
                </a:tc>
              </a:tr>
              <a:tr h="918500">
                <a:tc>
                  <a:txBody>
                    <a:bodyPr/>
                    <a:lstStyle/>
                    <a:p>
                      <a:pPr indent="0" lvl="0" marL="0" marR="0" rtl="0" algn="l">
                        <a:lnSpc>
                          <a:spcPct val="100000"/>
                        </a:lnSpc>
                        <a:spcBef>
                          <a:spcPts val="0"/>
                        </a:spcBef>
                        <a:spcAft>
                          <a:spcPts val="0"/>
                        </a:spcAft>
                        <a:buClr>
                          <a:schemeClr val="dk1"/>
                        </a:buClr>
                        <a:buSzPts val="1300"/>
                        <a:buFont typeface="Helvetica Neue"/>
                        <a:buNone/>
                      </a:pPr>
                      <a:r>
                        <a:rPr b="1" lang="en-US" sz="1300" u="none" cap="none" strike="noStrike">
                          <a:latin typeface="Helvetica Neue"/>
                          <a:ea typeface="Helvetica Neue"/>
                          <a:cs typeface="Helvetica Neue"/>
                          <a:sym typeface="Helvetica Neue"/>
                        </a:rPr>
                        <a:t>Graphics tablet</a:t>
                      </a:r>
                      <a:endParaRPr/>
                    </a:p>
                  </a:txBody>
                  <a:tcPr marT="50800" marB="50800" marR="50800" marL="50800"/>
                </a:tc>
                <a:tc>
                  <a:txBody>
                    <a:bodyPr/>
                    <a:lstStyle/>
                    <a:p>
                      <a:pPr indent="0" lvl="0" marL="0" marR="0" rtl="0" algn="l">
                        <a:lnSpc>
                          <a:spcPct val="100000"/>
                        </a:lnSpc>
                        <a:spcBef>
                          <a:spcPts val="0"/>
                        </a:spcBef>
                        <a:spcAft>
                          <a:spcPts val="0"/>
                        </a:spcAft>
                        <a:buClr>
                          <a:schemeClr val="dk1"/>
                        </a:buClr>
                        <a:buSzPts val="1300"/>
                        <a:buFont typeface="Source Sans Pro"/>
                        <a:buNone/>
                      </a:pPr>
                      <a:r>
                        <a:rPr lang="en-US" sz="1300" u="none" cap="none" strike="noStrike">
                          <a:latin typeface="Source Sans Pro"/>
                          <a:ea typeface="Source Sans Pro"/>
                          <a:cs typeface="Source Sans Pro"/>
                          <a:sym typeface="Source Sans Pro"/>
                        </a:rPr>
                        <a:t>Flat panel that is placed on a table near the computer display. The tablet surface represents the display.</a:t>
                      </a:r>
                      <a:endParaRPr/>
                    </a:p>
                  </a:txBody>
                  <a:tcPr marT="50800" marB="50800" marR="50800" marL="50800"/>
                </a:tc>
                <a:tc>
                  <a:txBody>
                    <a:bodyPr/>
                    <a:lstStyle/>
                    <a:p>
                      <a:pPr indent="0" lvl="0" marL="0" marR="0" rtl="0" algn="l">
                        <a:lnSpc>
                          <a:spcPct val="100000"/>
                        </a:lnSpc>
                        <a:spcBef>
                          <a:spcPts val="0"/>
                        </a:spcBef>
                        <a:spcAft>
                          <a:spcPts val="0"/>
                        </a:spcAft>
                        <a:buClr>
                          <a:schemeClr val="dk1"/>
                        </a:buClr>
                        <a:buSzPts val="1300"/>
                        <a:buFont typeface="Source Sans Pro"/>
                        <a:buNone/>
                      </a:pPr>
                      <a:r>
                        <a:rPr lang="en-US" sz="1300" u="none" cap="none" strike="noStrike">
                          <a:latin typeface="Source Sans Pro"/>
                          <a:ea typeface="Source Sans Pro"/>
                          <a:cs typeface="Source Sans Pro"/>
                          <a:sym typeface="Source Sans Pro"/>
                        </a:rPr>
                        <a:t>Movement of a stylus across a surface causes a cursor to move across the screen or a line to be drawn. Very good for graphical input.</a:t>
                      </a:r>
                      <a:endParaRPr/>
                    </a:p>
                  </a:txBody>
                  <a:tcPr marT="50800" marB="50800" marR="50800" marL="50800">
                    <a:lnR cap="flat" cmpd="sng" w="28575">
                      <a:solidFill>
                        <a:srgbClr val="000000"/>
                      </a:solidFill>
                      <a:prstDash val="solid"/>
                      <a:round/>
                      <a:headEnd len="sm" w="sm" type="none"/>
                      <a:tailEnd len="sm" w="sm" type="none"/>
                    </a:lnR>
                  </a:tcPr>
                </a:tc>
              </a:tr>
              <a:tr h="935025">
                <a:tc>
                  <a:txBody>
                    <a:bodyPr/>
                    <a:lstStyle/>
                    <a:p>
                      <a:pPr indent="0" lvl="0" marL="0" marR="0" rtl="0" algn="l">
                        <a:lnSpc>
                          <a:spcPct val="100000"/>
                        </a:lnSpc>
                        <a:spcBef>
                          <a:spcPts val="0"/>
                        </a:spcBef>
                        <a:spcAft>
                          <a:spcPts val="0"/>
                        </a:spcAft>
                        <a:buClr>
                          <a:schemeClr val="dk1"/>
                        </a:buClr>
                        <a:buSzPts val="1300"/>
                        <a:buFont typeface="Helvetica Neue"/>
                        <a:buNone/>
                      </a:pPr>
                      <a:r>
                        <a:rPr b="1" lang="en-US" sz="1300" u="none" cap="none" strike="noStrike">
                          <a:latin typeface="Helvetica Neue"/>
                          <a:ea typeface="Helvetica Neue"/>
                          <a:cs typeface="Helvetica Neue"/>
                          <a:sym typeface="Helvetica Neue"/>
                        </a:rPr>
                        <a:t>Joystick</a:t>
                      </a:r>
                      <a:endParaRPr/>
                    </a:p>
                  </a:txBody>
                  <a:tcPr marT="50800" marB="50800" marR="50800" marL="50800">
                    <a:lnB cap="flat" cmpd="sng" w="2857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300"/>
                        <a:buFont typeface="Source Sans Pro"/>
                        <a:buNone/>
                      </a:pPr>
                      <a:r>
                        <a:rPr lang="en-US" sz="1300" u="none" cap="none" strike="noStrike">
                          <a:latin typeface="Source Sans Pro"/>
                          <a:ea typeface="Source Sans Pro"/>
                          <a:cs typeface="Source Sans Pro"/>
                          <a:sym typeface="Source Sans Pro"/>
                        </a:rPr>
                        <a:t>Small stalk that can be moved in any direction within a fixed socket.</a:t>
                      </a:r>
                      <a:endParaRPr/>
                    </a:p>
                  </a:txBody>
                  <a:tcPr marT="50800" marB="50800" marR="50800" marL="50800">
                    <a:lnB cap="flat" cmpd="sng" w="2857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300"/>
                        <a:buFont typeface="Source Sans Pro"/>
                        <a:buNone/>
                      </a:pPr>
                      <a:r>
                        <a:rPr lang="en-US" sz="1300" u="none" cap="none" strike="noStrike">
                          <a:latin typeface="Source Sans Pro"/>
                          <a:ea typeface="Source Sans Pro"/>
                          <a:cs typeface="Source Sans Pro"/>
                          <a:sym typeface="Source Sans Pro"/>
                        </a:rPr>
                        <a:t>Often used for cursor-positioning tasks where precision is required. Requires a high level of concentration to use. Fine control is limited.</a:t>
                      </a:r>
                      <a:endParaRPr/>
                    </a:p>
                  </a:txBody>
                  <a:tcPr marT="50800" marB="50800" marR="50800" marL="50800">
                    <a:lnR cap="flat" cmpd="sng" w="28575">
                      <a:solidFill>
                        <a:srgbClr val="000000"/>
                      </a:solidFill>
                      <a:prstDash val="solid"/>
                      <a:round/>
                      <a:headEnd len="sm" w="sm" type="none"/>
                      <a:tailEnd len="sm" w="sm" type="none"/>
                    </a:lnR>
                    <a:lnB cap="flat" cmpd="sng" w="28575">
                      <a:solidFill>
                        <a:srgbClr val="000000"/>
                      </a:solidFill>
                      <a:prstDash val="solid"/>
                      <a:round/>
                      <a:headEnd len="sm" w="sm" type="none"/>
                      <a:tailEnd len="sm" w="sm" type="none"/>
                    </a:lnB>
                  </a:tcPr>
                </a:tc>
              </a:tr>
            </a:tbl>
          </a:graphicData>
        </a:graphic>
      </p:graphicFrame>
    </p:spTree>
  </p:cSld>
  <p:clrMapOvr>
    <a:masterClrMapping/>
  </p:clrMapOvr>
  <p:transition spd="med">
    <p:fade/>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540" name="Shape 540"/>
        <p:cNvGrpSpPr/>
        <p:nvPr/>
      </p:nvGrpSpPr>
      <p:grpSpPr>
        <a:xfrm>
          <a:off x="0" y="0"/>
          <a:ext cx="0" cy="0"/>
          <a:chOff x="0" y="0"/>
          <a:chExt cx="0" cy="0"/>
        </a:xfrm>
      </p:grpSpPr>
      <p:grpSp>
        <p:nvGrpSpPr>
          <p:cNvPr id="541" name="Google Shape;541;p58"/>
          <p:cNvGrpSpPr/>
          <p:nvPr/>
        </p:nvGrpSpPr>
        <p:grpSpPr>
          <a:xfrm>
            <a:off x="12700" y="6362700"/>
            <a:ext cx="1341439" cy="495300"/>
            <a:chOff x="0" y="0"/>
            <a:chExt cx="1341438" cy="495300"/>
          </a:xfrm>
        </p:grpSpPr>
        <p:pic>
          <p:nvPicPr>
            <p:cNvPr descr="image.png" id="542" name="Google Shape;542;p58"/>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543" name="Google Shape;543;p58"/>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544" name="Google Shape;544;p58"/>
          <p:cNvSpPr txBox="1"/>
          <p:nvPr>
            <p:ph type="title"/>
          </p:nvPr>
        </p:nvSpPr>
        <p:spPr>
          <a:xfrm>
            <a:off x="550132" y="-1336"/>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More Pointing Devices</a:t>
            </a:r>
            <a:endParaRPr/>
          </a:p>
        </p:txBody>
      </p:sp>
      <p:sp>
        <p:nvSpPr>
          <p:cNvPr id="545" name="Google Shape;545;p58"/>
          <p:cNvSpPr txBox="1"/>
          <p:nvPr/>
        </p:nvSpPr>
        <p:spPr>
          <a:xfrm>
            <a:off x="3160712" y="6553596"/>
            <a:ext cx="814388" cy="2413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[Mustillo]</a:t>
            </a:r>
            <a:endParaRPr/>
          </a:p>
        </p:txBody>
      </p:sp>
      <p:sp>
        <p:nvSpPr>
          <p:cNvPr id="546" name="Google Shape;546;p58"/>
          <p:cNvSpPr txBox="1"/>
          <p:nvPr>
            <p:ph idx="12" type="sldNum"/>
          </p:nvPr>
        </p:nvSpPr>
        <p:spPr>
          <a:xfrm rot="48710">
            <a:off x="8917603" y="6529315"/>
            <a:ext cx="1482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graphicFrame>
        <p:nvGraphicFramePr>
          <p:cNvPr id="547" name="Google Shape;547;p58"/>
          <p:cNvGraphicFramePr/>
          <p:nvPr/>
        </p:nvGraphicFramePr>
        <p:xfrm>
          <a:off x="114573" y="1144587"/>
          <a:ext cx="3000000" cy="3000000"/>
        </p:xfrm>
        <a:graphic>
          <a:graphicData uri="http://schemas.openxmlformats.org/drawingml/2006/table">
            <a:tbl>
              <a:tblPr firstCol="1" firstRow="1">
                <a:noFill/>
                <a:tableStyleId>{3B4DE3C1-0AF2-4EDF-B454-AE91383E502B}</a:tableStyleId>
              </a:tblPr>
              <a:tblGrid>
                <a:gridCol w="1764150"/>
                <a:gridCol w="3370525"/>
                <a:gridCol w="3759550"/>
              </a:tblGrid>
              <a:tr h="342700">
                <a:tc>
                  <a:txBody>
                    <a:bodyPr/>
                    <a:lstStyle/>
                    <a:p>
                      <a:pPr indent="0" lvl="0" marL="0" marR="0" rtl="0" algn="l">
                        <a:lnSpc>
                          <a:spcPct val="100000"/>
                        </a:lnSpc>
                        <a:spcBef>
                          <a:spcPts val="0"/>
                        </a:spcBef>
                        <a:spcAft>
                          <a:spcPts val="0"/>
                        </a:spcAft>
                        <a:buClr>
                          <a:schemeClr val="dk1"/>
                        </a:buClr>
                        <a:buSzPts val="1300"/>
                        <a:buFont typeface="Helvetica Neue"/>
                        <a:buNone/>
                      </a:pPr>
                      <a:r>
                        <a:rPr b="1" lang="en-US" sz="1300" u="none" cap="none" strike="noStrike">
                          <a:latin typeface="Helvetica Neue"/>
                          <a:ea typeface="Helvetica Neue"/>
                          <a:cs typeface="Helvetica Neue"/>
                          <a:sym typeface="Helvetica Neue"/>
                        </a:rPr>
                        <a:t>Device</a:t>
                      </a:r>
                      <a:endParaRPr/>
                    </a:p>
                  </a:txBody>
                  <a:tcPr marT="50800" marB="50800" marR="50800" marL="50800">
                    <a:lnL cap="flat" cmpd="sng" w="28575">
                      <a:solidFill>
                        <a:srgbClr val="000000"/>
                      </a:solidFill>
                      <a:prstDash val="solid"/>
                      <a:round/>
                      <a:headEnd len="sm" w="sm" type="none"/>
                      <a:tailEnd len="sm" w="sm" type="none"/>
                    </a:lnL>
                  </a:tcPr>
                </a:tc>
                <a:tc>
                  <a:txBody>
                    <a:bodyPr/>
                    <a:lstStyle/>
                    <a:p>
                      <a:pPr indent="0" lvl="0" marL="0" marR="0" rtl="0" algn="l">
                        <a:lnSpc>
                          <a:spcPct val="100000"/>
                        </a:lnSpc>
                        <a:spcBef>
                          <a:spcPts val="0"/>
                        </a:spcBef>
                        <a:spcAft>
                          <a:spcPts val="0"/>
                        </a:spcAft>
                        <a:buClr>
                          <a:schemeClr val="dk1"/>
                        </a:buClr>
                        <a:buSzPts val="1300"/>
                        <a:buFont typeface="Helvetica Neue"/>
                        <a:buNone/>
                      </a:pPr>
                      <a:r>
                        <a:rPr b="1" lang="en-US" sz="1300" u="none" cap="none" strike="noStrike">
                          <a:latin typeface="Helvetica Neue"/>
                          <a:ea typeface="Helvetica Neue"/>
                          <a:cs typeface="Helvetica Neue"/>
                          <a:sym typeface="Helvetica Neue"/>
                        </a:rPr>
                        <a:t>Description</a:t>
                      </a:r>
                      <a:endParaRPr/>
                    </a:p>
                  </a:txBody>
                  <a:tcPr marT="50800" marB="50800" marR="50800" marL="50800"/>
                </a:tc>
                <a:tc>
                  <a:txBody>
                    <a:bodyPr/>
                    <a:lstStyle/>
                    <a:p>
                      <a:pPr indent="0" lvl="0" marL="0" marR="0" rtl="0" algn="l">
                        <a:lnSpc>
                          <a:spcPct val="100000"/>
                        </a:lnSpc>
                        <a:spcBef>
                          <a:spcPts val="0"/>
                        </a:spcBef>
                        <a:spcAft>
                          <a:spcPts val="0"/>
                        </a:spcAft>
                        <a:buClr>
                          <a:schemeClr val="dk1"/>
                        </a:buClr>
                        <a:buSzPts val="1500"/>
                        <a:buFont typeface="Helvetica Neue"/>
                        <a:buNone/>
                      </a:pPr>
                      <a:r>
                        <a:rPr b="1" lang="en-US" sz="1500" u="none" cap="none" strike="noStrike">
                          <a:latin typeface="Helvetica Neue"/>
                          <a:ea typeface="Helvetica Neue"/>
                          <a:cs typeface="Helvetica Neue"/>
                          <a:sym typeface="Helvetica Neue"/>
                        </a:rPr>
                        <a:t>Key Features/Remarks</a:t>
                      </a:r>
                      <a:endParaRPr/>
                    </a:p>
                  </a:txBody>
                  <a:tcPr marT="50800" marB="50800" marR="50800" marL="50800">
                    <a:lnR cap="flat" cmpd="sng" w="28575">
                      <a:solidFill>
                        <a:srgbClr val="000000"/>
                      </a:solidFill>
                      <a:prstDash val="solid"/>
                      <a:round/>
                      <a:headEnd len="sm" w="sm" type="none"/>
                      <a:tailEnd len="sm" w="sm" type="none"/>
                    </a:lnR>
                  </a:tcPr>
                </a:tc>
              </a:tr>
              <a:tr h="712950">
                <a:tc>
                  <a:txBody>
                    <a:bodyPr/>
                    <a:lstStyle/>
                    <a:p>
                      <a:pPr indent="0" lvl="0" marL="0" marR="0" rtl="0" algn="l">
                        <a:lnSpc>
                          <a:spcPct val="100000"/>
                        </a:lnSpc>
                        <a:spcBef>
                          <a:spcPts val="0"/>
                        </a:spcBef>
                        <a:spcAft>
                          <a:spcPts val="0"/>
                        </a:spcAft>
                        <a:buClr>
                          <a:schemeClr val="dk1"/>
                        </a:buClr>
                        <a:buSzPts val="1600"/>
                        <a:buFont typeface="Helvetica Neue"/>
                        <a:buNone/>
                      </a:pPr>
                      <a:r>
                        <a:rPr b="1" lang="en-US" sz="1600" u="none" cap="none" strike="noStrike">
                          <a:latin typeface="Helvetica Neue"/>
                          <a:ea typeface="Helvetica Neue"/>
                          <a:cs typeface="Helvetica Neue"/>
                          <a:sym typeface="Helvetica Neue"/>
                        </a:rPr>
                        <a:t>Device</a:t>
                      </a:r>
                      <a:endParaRPr/>
                    </a:p>
                  </a:txBody>
                  <a:tcPr marT="50800" marB="50800" marR="50800" marL="50800"/>
                </a:tc>
                <a:tc>
                  <a:txBody>
                    <a:bodyPr/>
                    <a:lstStyle/>
                    <a:p>
                      <a:pPr indent="0" lvl="0" marL="0" marR="0" rtl="0" algn="l">
                        <a:lnSpc>
                          <a:spcPct val="100000"/>
                        </a:lnSpc>
                        <a:spcBef>
                          <a:spcPts val="0"/>
                        </a:spcBef>
                        <a:spcAft>
                          <a:spcPts val="0"/>
                        </a:spcAft>
                        <a:buClr>
                          <a:schemeClr val="dk1"/>
                        </a:buClr>
                        <a:buSzPts val="1300"/>
                        <a:buFont typeface="Source Sans Pro"/>
                        <a:buNone/>
                      </a:pPr>
                      <a:r>
                        <a:rPr lang="en-US" sz="1300" u="none" cap="none" strike="noStrike">
                          <a:latin typeface="Source Sans Pro"/>
                          <a:ea typeface="Source Sans Pro"/>
                          <a:cs typeface="Source Sans Pro"/>
                          <a:sym typeface="Source Sans Pro"/>
                        </a:rPr>
                        <a:t>Pen that emits a light beam when a button is pressed.</a:t>
                      </a:r>
                      <a:endParaRPr/>
                    </a:p>
                  </a:txBody>
                  <a:tcPr marT="50800" marB="50800" marR="50800" marL="50800"/>
                </a:tc>
                <a:tc>
                  <a:txBody>
                    <a:bodyPr/>
                    <a:lstStyle/>
                    <a:p>
                      <a:pPr indent="0" lvl="0" marL="0" marR="0" rtl="0" algn="l">
                        <a:lnSpc>
                          <a:spcPct val="100000"/>
                        </a:lnSpc>
                        <a:spcBef>
                          <a:spcPts val="0"/>
                        </a:spcBef>
                        <a:spcAft>
                          <a:spcPts val="0"/>
                        </a:spcAft>
                        <a:buClr>
                          <a:schemeClr val="dk1"/>
                        </a:buClr>
                        <a:buSzPts val="1300"/>
                        <a:buFont typeface="Source Sans Pro"/>
                        <a:buNone/>
                      </a:pPr>
                      <a:r>
                        <a:rPr lang="en-US" sz="1300" u="none" cap="none" strike="noStrike">
                          <a:latin typeface="Source Sans Pro"/>
                          <a:ea typeface="Source Sans Pro"/>
                          <a:cs typeface="Source Sans Pro"/>
                          <a:sym typeface="Source Sans Pro"/>
                        </a:rPr>
                        <a:t>Good for pointing and simple input. Has to be used against a vertical plane, not very accurate, difficult to use if grip is weak.</a:t>
                      </a:r>
                      <a:endParaRPr/>
                    </a:p>
                  </a:txBody>
                  <a:tcPr marT="50800" marB="50800" marR="50800" marL="50800">
                    <a:lnR cap="flat" cmpd="sng" w="28575">
                      <a:solidFill>
                        <a:srgbClr val="000000"/>
                      </a:solidFill>
                      <a:prstDash val="solid"/>
                      <a:round/>
                      <a:headEnd len="sm" w="sm" type="none"/>
                      <a:tailEnd len="sm" w="sm" type="none"/>
                    </a:lnR>
                  </a:tcPr>
                </a:tc>
              </a:tr>
              <a:tr h="1399750">
                <a:tc>
                  <a:txBody>
                    <a:bodyPr/>
                    <a:lstStyle/>
                    <a:p>
                      <a:pPr indent="0" lvl="0" marL="0" marR="0" rtl="0" algn="l">
                        <a:lnSpc>
                          <a:spcPct val="100000"/>
                        </a:lnSpc>
                        <a:spcBef>
                          <a:spcPts val="0"/>
                        </a:spcBef>
                        <a:spcAft>
                          <a:spcPts val="0"/>
                        </a:spcAft>
                        <a:buClr>
                          <a:schemeClr val="dk1"/>
                        </a:buClr>
                        <a:buSzPts val="1600"/>
                        <a:buFont typeface="Helvetica Neue"/>
                        <a:buNone/>
                      </a:pPr>
                      <a:r>
                        <a:rPr b="1" lang="en-US" sz="1600" u="none" cap="none" strike="noStrike">
                          <a:latin typeface="Helvetica Neue"/>
                          <a:ea typeface="Helvetica Neue"/>
                          <a:cs typeface="Helvetica Neue"/>
                          <a:sym typeface="Helvetica Neue"/>
                        </a:rPr>
                        <a:t>Light pen</a:t>
                      </a:r>
                      <a:endParaRPr/>
                    </a:p>
                  </a:txBody>
                  <a:tcPr marT="50800" marB="50800" marR="50800" marL="50800"/>
                </a:tc>
                <a:tc>
                  <a:txBody>
                    <a:bodyPr/>
                    <a:lstStyle/>
                    <a:p>
                      <a:pPr indent="0" lvl="0" marL="0" marR="0" rtl="0" algn="l">
                        <a:lnSpc>
                          <a:spcPct val="100000"/>
                        </a:lnSpc>
                        <a:spcBef>
                          <a:spcPts val="0"/>
                        </a:spcBef>
                        <a:spcAft>
                          <a:spcPts val="0"/>
                        </a:spcAft>
                        <a:buClr>
                          <a:schemeClr val="dk1"/>
                        </a:buClr>
                        <a:buSzPts val="1300"/>
                        <a:buFont typeface="Source Sans Pro"/>
                        <a:buNone/>
                      </a:pPr>
                      <a:r>
                        <a:rPr lang="en-US" sz="1300" u="none" cap="none" strike="noStrike">
                          <a:latin typeface="Source Sans Pro"/>
                          <a:ea typeface="Source Sans Pro"/>
                          <a:cs typeface="Source Sans Pro"/>
                          <a:sym typeface="Source Sans Pro"/>
                        </a:rPr>
                        <a:t>Continuous input device with one or more buttons for discrete input. Unlike the trackball or joystick, it is not fixed, so the user can move it around on a flat surface.</a:t>
                      </a:r>
                      <a:endParaRPr/>
                    </a:p>
                  </a:txBody>
                  <a:tcPr marT="50800" marB="50800" marR="50800" marL="50800"/>
                </a:tc>
                <a:tc>
                  <a:txBody>
                    <a:bodyPr/>
                    <a:lstStyle/>
                    <a:p>
                      <a:pPr indent="0" lvl="0" marL="0" marR="0" rtl="0" algn="l">
                        <a:lnSpc>
                          <a:spcPct val="100000"/>
                        </a:lnSpc>
                        <a:spcBef>
                          <a:spcPts val="0"/>
                        </a:spcBef>
                        <a:spcAft>
                          <a:spcPts val="0"/>
                        </a:spcAft>
                        <a:buClr>
                          <a:schemeClr val="dk1"/>
                        </a:buClr>
                        <a:buSzPts val="1300"/>
                        <a:buFont typeface="Source Sans Pro"/>
                        <a:buNone/>
                      </a:pPr>
                      <a:r>
                        <a:rPr lang="en-US" sz="1300" u="none" cap="none" strike="noStrike">
                          <a:latin typeface="Source Sans Pro"/>
                          <a:ea typeface="Source Sans Pro"/>
                          <a:cs typeface="Source Sans Pro"/>
                          <a:sym typeface="Source Sans Pro"/>
                        </a:rPr>
                        <a:t>Most common and popular. Highly versatile. May be tethered or wireless (radio, infrared); mechanical (rollers), optical (requires a special pad). Objects are manipulated by pressing control button(s) embedded in the mouse.</a:t>
                      </a:r>
                      <a:endParaRPr/>
                    </a:p>
                  </a:txBody>
                  <a:tcPr marT="50800" marB="50800" marR="50800" marL="50800">
                    <a:lnR cap="flat" cmpd="sng" w="28575">
                      <a:solidFill>
                        <a:srgbClr val="000000"/>
                      </a:solidFill>
                      <a:prstDash val="solid"/>
                      <a:round/>
                      <a:headEnd len="sm" w="sm" type="none"/>
                      <a:tailEnd len="sm" w="sm" type="none"/>
                    </a:lnR>
                  </a:tcPr>
                </a:tc>
              </a:tr>
              <a:tr h="931975">
                <a:tc>
                  <a:txBody>
                    <a:bodyPr/>
                    <a:lstStyle/>
                    <a:p>
                      <a:pPr indent="0" lvl="0" marL="0" marR="0" rtl="0" algn="l">
                        <a:lnSpc>
                          <a:spcPct val="100000"/>
                        </a:lnSpc>
                        <a:spcBef>
                          <a:spcPts val="0"/>
                        </a:spcBef>
                        <a:spcAft>
                          <a:spcPts val="0"/>
                        </a:spcAft>
                        <a:buClr>
                          <a:schemeClr val="dk1"/>
                        </a:buClr>
                        <a:buSzPts val="1600"/>
                        <a:buFont typeface="Helvetica Neue"/>
                        <a:buNone/>
                      </a:pPr>
                      <a:r>
                        <a:rPr b="1" lang="en-US" sz="1600" u="none" cap="none" strike="noStrike">
                          <a:latin typeface="Helvetica Neue"/>
                          <a:ea typeface="Helvetica Neue"/>
                          <a:cs typeface="Helvetica Neue"/>
                          <a:sym typeface="Helvetica Neue"/>
                        </a:rPr>
                        <a:t>Mouse</a:t>
                      </a:r>
                      <a:endParaRPr/>
                    </a:p>
                  </a:txBody>
                  <a:tcPr marT="50800" marB="50800" marR="50800" marL="50800"/>
                </a:tc>
                <a:tc>
                  <a:txBody>
                    <a:bodyPr/>
                    <a:lstStyle/>
                    <a:p>
                      <a:pPr indent="0" lvl="0" marL="0" marR="0" rtl="0" algn="l">
                        <a:lnSpc>
                          <a:spcPct val="100000"/>
                        </a:lnSpc>
                        <a:spcBef>
                          <a:spcPts val="0"/>
                        </a:spcBef>
                        <a:spcAft>
                          <a:spcPts val="0"/>
                        </a:spcAft>
                        <a:buClr>
                          <a:schemeClr val="dk1"/>
                        </a:buClr>
                        <a:buSzPts val="1300"/>
                        <a:buFont typeface="Source Sans Pro"/>
                        <a:buNone/>
                      </a:pPr>
                      <a:r>
                        <a:rPr lang="en-US" sz="1300" u="none" cap="none" strike="noStrike">
                          <a:latin typeface="Source Sans Pro"/>
                          <a:ea typeface="Source Sans Pro"/>
                          <a:cs typeface="Source Sans Pro"/>
                          <a:sym typeface="Source Sans Pro"/>
                        </a:rPr>
                        <a:t>A pen is used with a small electronic notebook. Data can be entered using familiar techniques involving menus, forms, etc.</a:t>
                      </a:r>
                      <a:endParaRPr/>
                    </a:p>
                  </a:txBody>
                  <a:tcPr marT="50800" marB="50800" marR="50800" marL="50800"/>
                </a:tc>
                <a:tc>
                  <a:txBody>
                    <a:bodyPr/>
                    <a:lstStyle/>
                    <a:p>
                      <a:pPr indent="0" lvl="0" marL="0" marR="0" rtl="0" algn="l">
                        <a:lnSpc>
                          <a:spcPct val="100000"/>
                        </a:lnSpc>
                        <a:spcBef>
                          <a:spcPts val="0"/>
                        </a:spcBef>
                        <a:spcAft>
                          <a:spcPts val="0"/>
                        </a:spcAft>
                        <a:buClr>
                          <a:schemeClr val="dk1"/>
                        </a:buClr>
                        <a:buSzPts val="1300"/>
                        <a:buFont typeface="Source Sans Pro"/>
                        <a:buNone/>
                      </a:pPr>
                      <a:r>
                        <a:rPr lang="en-US" sz="1300" u="none" cap="none" strike="noStrike">
                          <a:latin typeface="Source Sans Pro"/>
                          <a:ea typeface="Source Sans Pro"/>
                          <a:cs typeface="Source Sans Pro"/>
                          <a:sym typeface="Source Sans Pro"/>
                        </a:rPr>
                        <a:t>Most impressive feature is ability to input free-hand drawings and handwriting. Must be taught to recognize hand writing. Some gesture recognition is possible.</a:t>
                      </a:r>
                      <a:endParaRPr/>
                    </a:p>
                  </a:txBody>
                  <a:tcPr marT="50800" marB="50800" marR="50800" marL="50800">
                    <a:lnR cap="flat" cmpd="sng" w="28575">
                      <a:solidFill>
                        <a:srgbClr val="000000"/>
                      </a:solidFill>
                      <a:prstDash val="solid"/>
                      <a:round/>
                      <a:headEnd len="sm" w="sm" type="none"/>
                      <a:tailEnd len="sm" w="sm" type="none"/>
                    </a:lnR>
                  </a:tcPr>
                </a:tc>
              </a:tr>
              <a:tr h="514850">
                <a:tc>
                  <a:txBody>
                    <a:bodyPr/>
                    <a:lstStyle/>
                    <a:p>
                      <a:pPr indent="0" lvl="0" marL="0" marR="0" rtl="0" algn="l">
                        <a:lnSpc>
                          <a:spcPct val="100000"/>
                        </a:lnSpc>
                        <a:spcBef>
                          <a:spcPts val="0"/>
                        </a:spcBef>
                        <a:spcAft>
                          <a:spcPts val="0"/>
                        </a:spcAft>
                        <a:buClr>
                          <a:schemeClr val="dk1"/>
                        </a:buClr>
                        <a:buSzPts val="1600"/>
                        <a:buFont typeface="Helvetica Neue"/>
                        <a:buNone/>
                      </a:pPr>
                      <a:r>
                        <a:rPr b="1" lang="en-US" sz="1600" u="none" cap="none" strike="noStrike">
                          <a:latin typeface="Helvetica Neue"/>
                          <a:ea typeface="Helvetica Neue"/>
                          <a:cs typeface="Helvetica Neue"/>
                          <a:sym typeface="Helvetica Neue"/>
                        </a:rPr>
                        <a:t>Pen and notepad</a:t>
                      </a:r>
                      <a:endParaRPr/>
                    </a:p>
                  </a:txBody>
                  <a:tcPr marT="50800" marB="50800" marR="50800" marL="50800"/>
                </a:tc>
                <a:tc>
                  <a:txBody>
                    <a:bodyPr/>
                    <a:lstStyle/>
                    <a:p>
                      <a:pPr indent="0" lvl="0" marL="0" marR="0" rtl="0" algn="l">
                        <a:lnSpc>
                          <a:spcPct val="100000"/>
                        </a:lnSpc>
                        <a:spcBef>
                          <a:spcPts val="0"/>
                        </a:spcBef>
                        <a:spcAft>
                          <a:spcPts val="0"/>
                        </a:spcAft>
                        <a:buClr>
                          <a:schemeClr val="dk1"/>
                        </a:buClr>
                        <a:buSzPts val="1300"/>
                        <a:buFont typeface="Source Sans Pro"/>
                        <a:buNone/>
                      </a:pPr>
                      <a:r>
                        <a:rPr lang="en-US" sz="1300" u="none" cap="none" strike="noStrike">
                          <a:latin typeface="Source Sans Pro"/>
                          <a:ea typeface="Source Sans Pro"/>
                          <a:cs typeface="Source Sans Pro"/>
                          <a:sym typeface="Source Sans Pro"/>
                        </a:rPr>
                        <a:t>Special screen that detects the position of a finger touching it.</a:t>
                      </a:r>
                      <a:endParaRPr/>
                    </a:p>
                  </a:txBody>
                  <a:tcPr marT="50800" marB="50800" marR="50800" marL="50800"/>
                </a:tc>
                <a:tc>
                  <a:txBody>
                    <a:bodyPr/>
                    <a:lstStyle/>
                    <a:p>
                      <a:pPr indent="0" lvl="0" marL="0" marR="0" rtl="0" algn="l">
                        <a:lnSpc>
                          <a:spcPct val="100000"/>
                        </a:lnSpc>
                        <a:spcBef>
                          <a:spcPts val="0"/>
                        </a:spcBef>
                        <a:spcAft>
                          <a:spcPts val="0"/>
                        </a:spcAft>
                        <a:buClr>
                          <a:schemeClr val="dk1"/>
                        </a:buClr>
                        <a:buSzPts val="1300"/>
                        <a:buFont typeface="Source Sans Pro"/>
                        <a:buNone/>
                      </a:pPr>
                      <a:r>
                        <a:rPr lang="en-US" sz="1300" u="none" cap="none" strike="noStrike">
                          <a:latin typeface="Source Sans Pro"/>
                          <a:ea typeface="Source Sans Pro"/>
                          <a:cs typeface="Source Sans Pro"/>
                          <a:sym typeface="Source Sans Pro"/>
                        </a:rPr>
                        <a:t>Stationary. Needs frequent cleaning. Very easy to use. Not very accurate</a:t>
                      </a:r>
                      <a:endParaRPr/>
                    </a:p>
                  </a:txBody>
                  <a:tcPr marT="50800" marB="50800" marR="50800" marL="50800">
                    <a:lnR cap="flat" cmpd="sng" w="28575">
                      <a:solidFill>
                        <a:srgbClr val="000000"/>
                      </a:solidFill>
                      <a:prstDash val="solid"/>
                      <a:round/>
                      <a:headEnd len="sm" w="sm" type="none"/>
                      <a:tailEnd len="sm" w="sm" type="none"/>
                    </a:lnR>
                  </a:tcPr>
                </a:tc>
              </a:tr>
              <a:tr h="1120100">
                <a:tc>
                  <a:txBody>
                    <a:bodyPr/>
                    <a:lstStyle/>
                    <a:p>
                      <a:pPr indent="0" lvl="0" marL="0" marR="0" rtl="0" algn="l">
                        <a:lnSpc>
                          <a:spcPct val="100000"/>
                        </a:lnSpc>
                        <a:spcBef>
                          <a:spcPts val="0"/>
                        </a:spcBef>
                        <a:spcAft>
                          <a:spcPts val="0"/>
                        </a:spcAft>
                        <a:buClr>
                          <a:schemeClr val="dk1"/>
                        </a:buClr>
                        <a:buSzPts val="1600"/>
                        <a:buFont typeface="Helvetica Neue"/>
                        <a:buNone/>
                      </a:pPr>
                      <a:r>
                        <a:rPr b="1" lang="en-US" sz="1600" u="none" cap="none" strike="noStrike">
                          <a:latin typeface="Helvetica Neue"/>
                          <a:ea typeface="Helvetica Neue"/>
                          <a:cs typeface="Helvetica Neue"/>
                          <a:sym typeface="Helvetica Neue"/>
                        </a:rPr>
                        <a:t>Touch screen</a:t>
                      </a:r>
                      <a:endParaRPr/>
                    </a:p>
                  </a:txBody>
                  <a:tcPr marT="50800" marB="50800" marR="50800" marL="50800"/>
                </a:tc>
                <a:tc>
                  <a:txBody>
                    <a:bodyPr/>
                    <a:lstStyle/>
                    <a:p>
                      <a:pPr indent="0" lvl="0" marL="0" marR="0" rtl="0" algn="l">
                        <a:lnSpc>
                          <a:spcPct val="100000"/>
                        </a:lnSpc>
                        <a:spcBef>
                          <a:spcPts val="0"/>
                        </a:spcBef>
                        <a:spcAft>
                          <a:spcPts val="0"/>
                        </a:spcAft>
                        <a:buClr>
                          <a:schemeClr val="dk1"/>
                        </a:buClr>
                        <a:buSzPts val="1300"/>
                        <a:buFont typeface="Source Sans Pro"/>
                        <a:buNone/>
                      </a:pPr>
                      <a:r>
                        <a:rPr lang="en-US" sz="1300" u="none" cap="none" strike="noStrike">
                          <a:latin typeface="Source Sans Pro"/>
                          <a:ea typeface="Source Sans Pro"/>
                          <a:cs typeface="Source Sans Pro"/>
                          <a:sym typeface="Source Sans Pro"/>
                        </a:rPr>
                        <a:t>Rotatable ball embedded in a surface in a fixed socket. Similar to a mouse turned upside down.</a:t>
                      </a:r>
                      <a:endParaRPr/>
                    </a:p>
                  </a:txBody>
                  <a:tcPr marT="50800" marB="50800" marR="50800" marL="50800"/>
                </a:tc>
                <a:tc>
                  <a:txBody>
                    <a:bodyPr/>
                    <a:lstStyle/>
                    <a:p>
                      <a:pPr indent="0" lvl="0" marL="0" marR="0" rtl="0" algn="l">
                        <a:lnSpc>
                          <a:spcPct val="100000"/>
                        </a:lnSpc>
                        <a:spcBef>
                          <a:spcPts val="0"/>
                        </a:spcBef>
                        <a:spcAft>
                          <a:spcPts val="0"/>
                        </a:spcAft>
                        <a:buClr>
                          <a:schemeClr val="dk1"/>
                        </a:buClr>
                        <a:buSzPts val="1300"/>
                        <a:buFont typeface="Source Sans Pro"/>
                        <a:buNone/>
                      </a:pPr>
                      <a:r>
                        <a:rPr lang="en-US" sz="1300" u="none" cap="none" strike="noStrike">
                          <a:latin typeface="Source Sans Pro"/>
                          <a:ea typeface="Source Sans Pro"/>
                          <a:cs typeface="Source Sans Pro"/>
                          <a:sym typeface="Source Sans Pro"/>
                        </a:rPr>
                        <a:t>Can be moved by drawing the fingers or the palm of the and over the surface or by flicking. Requires little force. Fast, and does not require a good grip for accurate use.</a:t>
                      </a:r>
                      <a:endParaRPr/>
                    </a:p>
                  </a:txBody>
                  <a:tcPr marT="50800" marB="50800" marR="50800" marL="50800">
                    <a:lnR cap="flat" cmpd="sng" w="28575">
                      <a:solidFill>
                        <a:srgbClr val="000000"/>
                      </a:solidFill>
                      <a:prstDash val="solid"/>
                      <a:round/>
                      <a:headEnd len="sm" w="sm" type="none"/>
                      <a:tailEnd len="sm" w="sm" type="none"/>
                    </a:lnR>
                  </a:tcPr>
                </a:tc>
              </a:tr>
              <a:tr h="122225">
                <a:tc>
                  <a:txBody>
                    <a:bodyPr/>
                    <a:lstStyle/>
                    <a:p>
                      <a:pPr indent="0" lvl="0" marL="0" marR="0" rtl="0" algn="l">
                        <a:lnSpc>
                          <a:spcPct val="100000"/>
                        </a:lnSpc>
                        <a:spcBef>
                          <a:spcPts val="0"/>
                        </a:spcBef>
                        <a:spcAft>
                          <a:spcPts val="0"/>
                        </a:spcAft>
                        <a:buClr>
                          <a:schemeClr val="dk1"/>
                        </a:buClr>
                        <a:buSzPts val="1600"/>
                        <a:buFont typeface="Helvetica Neue"/>
                        <a:buNone/>
                      </a:pPr>
                      <a:r>
                        <a:rPr b="1" lang="en-US" sz="1600" u="none" cap="none" strike="noStrike">
                          <a:latin typeface="Helvetica Neue"/>
                          <a:ea typeface="Helvetica Neue"/>
                          <a:cs typeface="Helvetica Neue"/>
                          <a:sym typeface="Helvetica Neue"/>
                        </a:rPr>
                        <a:t>Trackball</a:t>
                      </a:r>
                      <a:endParaRPr/>
                    </a:p>
                  </a:txBody>
                  <a:tcPr marT="50800" marB="50800" marR="50800" marL="50800">
                    <a:lnB cap="flat" cmpd="sng" w="2857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300"/>
                        <a:buFont typeface="Source Sans Pro"/>
                        <a:buNone/>
                      </a:pPr>
                      <a:r>
                        <a:rPr lang="en-US" sz="1300" u="none" cap="none" strike="noStrike">
                          <a:latin typeface="Source Sans Pro"/>
                          <a:ea typeface="Source Sans Pro"/>
                          <a:cs typeface="Source Sans Pro"/>
                          <a:sym typeface="Source Sans Pro"/>
                        </a:rPr>
                        <a:t>Digital image or video camera.</a:t>
                      </a:r>
                      <a:endParaRPr/>
                    </a:p>
                  </a:txBody>
                  <a:tcPr marT="50800" marB="50800" marR="50800" marL="50800">
                    <a:lnB cap="flat" cmpd="sng" w="2857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300"/>
                        <a:buFont typeface="Source Sans Pro"/>
                        <a:buNone/>
                      </a:pPr>
                      <a:r>
                        <a:rPr lang="en-US" sz="1300" u="none" cap="none" strike="noStrike">
                          <a:latin typeface="Source Sans Pro"/>
                          <a:ea typeface="Source Sans Pro"/>
                          <a:cs typeface="Source Sans Pro"/>
                          <a:sym typeface="Source Sans Pro"/>
                        </a:rPr>
                        <a:t>Ability to capture images or video.</a:t>
                      </a:r>
                      <a:endParaRPr/>
                    </a:p>
                  </a:txBody>
                  <a:tcPr marT="50800" marB="50800" marR="50800" marL="50800">
                    <a:lnR cap="flat" cmpd="sng" w="28575">
                      <a:solidFill>
                        <a:srgbClr val="000000"/>
                      </a:solidFill>
                      <a:prstDash val="solid"/>
                      <a:round/>
                      <a:headEnd len="sm" w="sm" type="none"/>
                      <a:tailEnd len="sm" w="sm" type="none"/>
                    </a:lnR>
                    <a:lnB cap="flat" cmpd="sng" w="28575">
                      <a:solidFill>
                        <a:srgbClr val="000000"/>
                      </a:solidFill>
                      <a:prstDash val="solid"/>
                      <a:round/>
                      <a:headEnd len="sm" w="sm" type="none"/>
                      <a:tailEnd len="sm" w="sm" type="none"/>
                    </a:lnB>
                  </a:tcPr>
                </a:tc>
              </a:tr>
            </a:tbl>
          </a:graphicData>
        </a:graphic>
      </p:graphicFrame>
    </p:spTree>
  </p:cSld>
  <p:clrMapOvr>
    <a:masterClrMapping/>
  </p:clrMapOvr>
  <p:transition spd="med">
    <p:fade/>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59"/>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Mouse as Input Device</a:t>
            </a:r>
            <a:endParaRPr/>
          </a:p>
        </p:txBody>
      </p:sp>
      <p:sp>
        <p:nvSpPr>
          <p:cNvPr id="553" name="Google Shape;553;p59"/>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lnSpcReduction="20000"/>
          </a:bodyPr>
          <a:lstStyle/>
          <a:p>
            <a:pPr indent="-208597" lvl="0" marL="208597" rtl="0" algn="l">
              <a:lnSpc>
                <a:spcPct val="90000"/>
              </a:lnSpc>
              <a:spcBef>
                <a:spcPts val="0"/>
              </a:spcBef>
              <a:spcAft>
                <a:spcPts val="0"/>
              </a:spcAft>
              <a:buSzPts val="985"/>
              <a:buChar char="●"/>
            </a:pPr>
            <a:r>
              <a:rPr lang="en-US" sz="1314"/>
              <a:t>How many buttons are best? </a:t>
            </a:r>
            <a:endParaRPr/>
          </a:p>
          <a:p>
            <a:pPr indent="-196545" lvl="1" marL="451497" rtl="0" algn="l">
              <a:lnSpc>
                <a:spcPct val="90000"/>
              </a:lnSpc>
              <a:spcBef>
                <a:spcPts val="400"/>
              </a:spcBef>
              <a:spcAft>
                <a:spcPts val="0"/>
              </a:spcAft>
              <a:buSzPts val="876"/>
              <a:buChar char=""/>
            </a:pPr>
            <a:r>
              <a:rPr lang="en-US" sz="1168"/>
              <a:t>ongoing human factors debate</a:t>
            </a:r>
            <a:endParaRPr/>
          </a:p>
          <a:p>
            <a:pPr indent="-208597" lvl="0" marL="208597" rtl="0" algn="l">
              <a:lnSpc>
                <a:spcPct val="90000"/>
              </a:lnSpc>
              <a:spcBef>
                <a:spcPts val="1400"/>
              </a:spcBef>
              <a:spcAft>
                <a:spcPts val="0"/>
              </a:spcAft>
              <a:buSzPts val="985"/>
              <a:buChar char="●"/>
            </a:pPr>
            <a:r>
              <a:rPr lang="en-US" sz="1314"/>
              <a:t>0 (Apple Magic Mouse)</a:t>
            </a:r>
            <a:endParaRPr/>
          </a:p>
          <a:p>
            <a:pPr indent="-196545" lvl="1" marL="451497" rtl="0" algn="l">
              <a:lnSpc>
                <a:spcPct val="90000"/>
              </a:lnSpc>
              <a:spcBef>
                <a:spcPts val="400"/>
              </a:spcBef>
              <a:spcAft>
                <a:spcPts val="0"/>
              </a:spcAft>
              <a:buSzPts val="876"/>
              <a:buChar char=""/>
            </a:pPr>
            <a:r>
              <a:rPr lang="en-US" sz="1168"/>
              <a:t>whole surface is touch-sensitive</a:t>
            </a:r>
            <a:endParaRPr/>
          </a:p>
          <a:p>
            <a:pPr indent="-196545" lvl="1" marL="451497" rtl="0" algn="l">
              <a:lnSpc>
                <a:spcPct val="90000"/>
              </a:lnSpc>
              <a:spcBef>
                <a:spcPts val="400"/>
              </a:spcBef>
              <a:spcAft>
                <a:spcPts val="0"/>
              </a:spcAft>
              <a:buSzPts val="876"/>
              <a:buChar char=""/>
            </a:pPr>
            <a:r>
              <a:rPr lang="en-US" sz="1168"/>
              <a:t>single switch when pressed down</a:t>
            </a:r>
            <a:endParaRPr/>
          </a:p>
          <a:p>
            <a:pPr indent="-208597" lvl="0" marL="208597" rtl="0" algn="l">
              <a:lnSpc>
                <a:spcPct val="90000"/>
              </a:lnSpc>
              <a:spcBef>
                <a:spcPts val="1400"/>
              </a:spcBef>
              <a:spcAft>
                <a:spcPts val="0"/>
              </a:spcAft>
              <a:buSzPts val="985"/>
              <a:buChar char="●"/>
            </a:pPr>
            <a:r>
              <a:rPr lang="en-US" sz="1314"/>
              <a:t>1 (old Apple mice) </a:t>
            </a:r>
            <a:endParaRPr/>
          </a:p>
          <a:p>
            <a:pPr indent="-196545" lvl="1" marL="451497" rtl="0" algn="l">
              <a:lnSpc>
                <a:spcPct val="90000"/>
              </a:lnSpc>
              <a:spcBef>
                <a:spcPts val="400"/>
              </a:spcBef>
              <a:spcAft>
                <a:spcPts val="0"/>
              </a:spcAft>
              <a:buSzPts val="876"/>
              <a:buChar char=""/>
            </a:pPr>
            <a:r>
              <a:rPr lang="en-US" sz="1168"/>
              <a:t>easier to double click a single button to select an item than to remember which button points and which extends</a:t>
            </a:r>
            <a:endParaRPr/>
          </a:p>
          <a:p>
            <a:pPr indent="-208597" lvl="0" marL="208597" rtl="0" algn="l">
              <a:lnSpc>
                <a:spcPct val="90000"/>
              </a:lnSpc>
              <a:spcBef>
                <a:spcPts val="1400"/>
              </a:spcBef>
              <a:spcAft>
                <a:spcPts val="0"/>
              </a:spcAft>
              <a:buSzPts val="985"/>
              <a:buChar char="●"/>
            </a:pPr>
            <a:r>
              <a:rPr lang="en-US" sz="1314"/>
              <a:t>2 (Xerox, Microsoft) </a:t>
            </a:r>
            <a:endParaRPr/>
          </a:p>
          <a:p>
            <a:pPr indent="-196545" lvl="1" marL="451497" rtl="0" algn="l">
              <a:lnSpc>
                <a:spcPct val="90000"/>
              </a:lnSpc>
              <a:spcBef>
                <a:spcPts val="400"/>
              </a:spcBef>
              <a:spcAft>
                <a:spcPts val="0"/>
              </a:spcAft>
              <a:buSzPts val="876"/>
              <a:buChar char=""/>
            </a:pPr>
            <a:r>
              <a:rPr lang="en-US" sz="1168"/>
              <a:t>one to point and the other to extend (special commands)</a:t>
            </a:r>
            <a:endParaRPr/>
          </a:p>
          <a:p>
            <a:pPr indent="-196545" lvl="1" marL="451497" rtl="0" algn="l">
              <a:lnSpc>
                <a:spcPct val="90000"/>
              </a:lnSpc>
              <a:spcBef>
                <a:spcPts val="400"/>
              </a:spcBef>
              <a:spcAft>
                <a:spcPts val="0"/>
              </a:spcAft>
              <a:buSzPts val="876"/>
              <a:buChar char=""/>
            </a:pPr>
            <a:r>
              <a:rPr lang="en-US" sz="1168"/>
              <a:t>largest population among mouse species</a:t>
            </a:r>
            <a:endParaRPr/>
          </a:p>
          <a:p>
            <a:pPr indent="-208597" lvl="0" marL="208597" rtl="0" algn="l">
              <a:lnSpc>
                <a:spcPct val="90000"/>
              </a:lnSpc>
              <a:spcBef>
                <a:spcPts val="1400"/>
              </a:spcBef>
              <a:spcAft>
                <a:spcPts val="0"/>
              </a:spcAft>
              <a:buSzPts val="985"/>
              <a:buChar char="●"/>
            </a:pPr>
            <a:r>
              <a:rPr lang="en-US" sz="1314"/>
              <a:t>3 (modern mice, Unix workstations) </a:t>
            </a:r>
            <a:endParaRPr/>
          </a:p>
          <a:p>
            <a:pPr indent="-196545" lvl="1" marL="451497" rtl="0" algn="l">
              <a:lnSpc>
                <a:spcPct val="90000"/>
              </a:lnSpc>
              <a:spcBef>
                <a:spcPts val="400"/>
              </a:spcBef>
              <a:spcAft>
                <a:spcPts val="0"/>
              </a:spcAft>
              <a:buSzPts val="876"/>
              <a:buChar char=""/>
            </a:pPr>
            <a:r>
              <a:rPr lang="en-US" sz="1168"/>
              <a:t>more functions directly available</a:t>
            </a:r>
            <a:endParaRPr/>
          </a:p>
          <a:p>
            <a:pPr indent="-196545" lvl="1" marL="451497" rtl="0" algn="l">
              <a:lnSpc>
                <a:spcPct val="90000"/>
              </a:lnSpc>
              <a:spcBef>
                <a:spcPts val="400"/>
              </a:spcBef>
              <a:spcAft>
                <a:spcPts val="0"/>
              </a:spcAft>
              <a:buSzPts val="876"/>
              <a:buChar char=""/>
            </a:pPr>
            <a:r>
              <a:rPr lang="en-US" sz="1168"/>
              <a:t>confusing at first; gets easier with practice</a:t>
            </a:r>
            <a:endParaRPr/>
          </a:p>
          <a:p>
            <a:pPr indent="-160439" lvl="2" marL="661073" rtl="0" algn="l">
              <a:lnSpc>
                <a:spcPct val="90000"/>
              </a:lnSpc>
              <a:spcBef>
                <a:spcPts val="400"/>
              </a:spcBef>
              <a:spcAft>
                <a:spcPts val="0"/>
              </a:spcAft>
              <a:buSzPts val="767"/>
              <a:buChar char=""/>
            </a:pPr>
            <a:r>
              <a:rPr lang="en-US" sz="1022"/>
              <a:t>novice or infrequent users often forget which button does what</a:t>
            </a:r>
            <a:endParaRPr/>
          </a:p>
          <a:p>
            <a:pPr indent="-208597" lvl="0" marL="208597" rtl="0" algn="l">
              <a:lnSpc>
                <a:spcPct val="90000"/>
              </a:lnSpc>
              <a:spcBef>
                <a:spcPts val="1400"/>
              </a:spcBef>
              <a:spcAft>
                <a:spcPts val="0"/>
              </a:spcAft>
              <a:buSzPts val="985"/>
              <a:buChar char="●"/>
            </a:pPr>
            <a:r>
              <a:rPr lang="en-US" sz="1314"/>
              <a:t>4+ (more sophisticated mice, especially for gaming)</a:t>
            </a:r>
            <a:endParaRPr/>
          </a:p>
          <a:p>
            <a:pPr indent="-208597" lvl="0" marL="208597" rtl="0" algn="l">
              <a:lnSpc>
                <a:spcPct val="90000"/>
              </a:lnSpc>
              <a:spcBef>
                <a:spcPts val="1400"/>
              </a:spcBef>
              <a:spcAft>
                <a:spcPts val="0"/>
              </a:spcAft>
              <a:buSzPts val="985"/>
              <a:buChar char="●"/>
            </a:pPr>
            <a:r>
              <a:rPr lang="en-US" sz="1314"/>
              <a:t>other selectors</a:t>
            </a:r>
            <a:endParaRPr/>
          </a:p>
          <a:p>
            <a:pPr indent="-196545" lvl="1" marL="451497" rtl="0" algn="l">
              <a:lnSpc>
                <a:spcPct val="90000"/>
              </a:lnSpc>
              <a:spcBef>
                <a:spcPts val="400"/>
              </a:spcBef>
              <a:spcAft>
                <a:spcPts val="0"/>
              </a:spcAft>
              <a:buSzPts val="876"/>
              <a:buChar char=""/>
            </a:pPr>
            <a:r>
              <a:rPr lang="en-US" sz="1168"/>
              <a:t>scroll wheel (with tilt?)</a:t>
            </a:r>
            <a:endParaRPr/>
          </a:p>
          <a:p>
            <a:pPr indent="-196545" lvl="1" marL="451497" rtl="0" algn="l">
              <a:lnSpc>
                <a:spcPct val="90000"/>
              </a:lnSpc>
              <a:spcBef>
                <a:spcPts val="400"/>
              </a:spcBef>
              <a:spcAft>
                <a:spcPts val="0"/>
              </a:spcAft>
              <a:buSzPts val="876"/>
              <a:buChar char=""/>
            </a:pPr>
            <a:r>
              <a:rPr lang="en-US" sz="1168"/>
              <a:t>touch surface</a:t>
            </a:r>
            <a:endParaRPr/>
          </a:p>
        </p:txBody>
      </p:sp>
      <p:sp>
        <p:nvSpPr>
          <p:cNvPr id="554" name="Google Shape;554;p59"/>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
        <p:nvSpPr>
          <p:cNvPr id="555" name="Google Shape;555;p59"/>
          <p:cNvSpPr txBox="1"/>
          <p:nvPr/>
        </p:nvSpPr>
        <p:spPr>
          <a:xfrm>
            <a:off x="3643312" y="6413499"/>
            <a:ext cx="715567" cy="279401"/>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1200"/>
              <a:buFont typeface="Helvetica Neue"/>
              <a:buNone/>
            </a:pPr>
            <a:r>
              <a:rPr b="0" i="0" lang="en-US" sz="1200" u="none" cap="none" strike="noStrike">
                <a:solidFill>
                  <a:srgbClr val="000000"/>
                </a:solidFill>
                <a:latin typeface="Helvetica Neue"/>
                <a:ea typeface="Helvetica Neue"/>
                <a:cs typeface="Helvetica Neue"/>
                <a:sym typeface="Helvetica Neue"/>
              </a:rPr>
              <a:t>[Mustillo]</a:t>
            </a:r>
            <a:endParaRPr/>
          </a:p>
        </p:txBody>
      </p:sp>
    </p:spTree>
  </p:cSld>
  <p:clrMapOvr>
    <a:masterClrMapping/>
  </p:clrMapOvr>
  <p:transition spd="med">
    <p:fade/>
  </p:transition>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grpSp>
        <p:nvGrpSpPr>
          <p:cNvPr id="560" name="Google Shape;560;p60"/>
          <p:cNvGrpSpPr/>
          <p:nvPr/>
        </p:nvGrpSpPr>
        <p:grpSpPr>
          <a:xfrm>
            <a:off x="12700" y="6362700"/>
            <a:ext cx="1341439" cy="495300"/>
            <a:chOff x="0" y="0"/>
            <a:chExt cx="1341438" cy="495300"/>
          </a:xfrm>
        </p:grpSpPr>
        <p:pic>
          <p:nvPicPr>
            <p:cNvPr descr="image.png" id="561" name="Google Shape;561;p60"/>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562" name="Google Shape;562;p60"/>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563" name="Google Shape;563;p60"/>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Mouse Control</a:t>
            </a:r>
            <a:endParaRPr/>
          </a:p>
        </p:txBody>
      </p:sp>
      <p:sp>
        <p:nvSpPr>
          <p:cNvPr id="564" name="Google Shape;564;p60"/>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321310" lvl="0" marL="321310" rtl="0" algn="l">
              <a:lnSpc>
                <a:spcPct val="90000"/>
              </a:lnSpc>
              <a:spcBef>
                <a:spcPts val="0"/>
              </a:spcBef>
              <a:spcAft>
                <a:spcPts val="0"/>
              </a:spcAft>
              <a:buSzPts val="1449"/>
              <a:buChar char="●"/>
            </a:pPr>
            <a:r>
              <a:rPr lang="en-US" sz="1932"/>
              <a:t>advantages</a:t>
            </a:r>
            <a:endParaRPr/>
          </a:p>
          <a:p>
            <a:pPr indent="-309626" lvl="1" marL="630936" rtl="0" algn="l">
              <a:lnSpc>
                <a:spcPct val="90000"/>
              </a:lnSpc>
              <a:spcBef>
                <a:spcPts val="400"/>
              </a:spcBef>
              <a:spcAft>
                <a:spcPts val="0"/>
              </a:spcAft>
              <a:buClr>
                <a:srgbClr val="FF6666"/>
              </a:buClr>
              <a:buSzPts val="1311"/>
              <a:buChar char=""/>
            </a:pPr>
            <a:r>
              <a:rPr lang="en-US" sz="1748">
                <a:solidFill>
                  <a:srgbClr val="002D99"/>
                </a:solidFill>
              </a:rPr>
              <a:t>works in small spaces</a:t>
            </a:r>
            <a:endParaRPr/>
          </a:p>
          <a:p>
            <a:pPr indent="-309626" lvl="1" marL="630936" rtl="0" algn="l">
              <a:lnSpc>
                <a:spcPct val="90000"/>
              </a:lnSpc>
              <a:spcBef>
                <a:spcPts val="400"/>
              </a:spcBef>
              <a:spcAft>
                <a:spcPts val="0"/>
              </a:spcAft>
              <a:buClr>
                <a:srgbClr val="FF6666"/>
              </a:buClr>
              <a:buSzPts val="1311"/>
              <a:buChar char=""/>
            </a:pPr>
            <a:r>
              <a:rPr lang="en-US" sz="1748">
                <a:solidFill>
                  <a:srgbClr val="002D99"/>
                </a:solidFill>
              </a:rPr>
              <a:t>can adjust granularity of movement</a:t>
            </a:r>
            <a:endParaRPr/>
          </a:p>
          <a:p>
            <a:pPr indent="-309626" lvl="1" marL="630936" rtl="0" algn="l">
              <a:lnSpc>
                <a:spcPct val="90000"/>
              </a:lnSpc>
              <a:spcBef>
                <a:spcPts val="400"/>
              </a:spcBef>
              <a:spcAft>
                <a:spcPts val="0"/>
              </a:spcAft>
              <a:buClr>
                <a:srgbClr val="FF6666"/>
              </a:buClr>
              <a:buSzPts val="1311"/>
              <a:buChar char=""/>
            </a:pPr>
            <a:r>
              <a:rPr lang="en-US" sz="1748">
                <a:solidFill>
                  <a:srgbClr val="002D99"/>
                </a:solidFill>
              </a:rPr>
              <a:t>inexpensive</a:t>
            </a:r>
            <a:endParaRPr/>
          </a:p>
          <a:p>
            <a:pPr indent="-309626" lvl="1" marL="630936" rtl="0" algn="l">
              <a:lnSpc>
                <a:spcPct val="90000"/>
              </a:lnSpc>
              <a:spcBef>
                <a:spcPts val="400"/>
              </a:spcBef>
              <a:spcAft>
                <a:spcPts val="0"/>
              </a:spcAft>
              <a:buClr>
                <a:srgbClr val="FF6666"/>
              </a:buClr>
              <a:buSzPts val="1311"/>
              <a:buChar char=""/>
            </a:pPr>
            <a:r>
              <a:rPr lang="en-US" sz="1748">
                <a:solidFill>
                  <a:srgbClr val="002D99"/>
                </a:solidFill>
              </a:rPr>
              <a:t>user can keep eye on display</a:t>
            </a:r>
            <a:endParaRPr/>
          </a:p>
          <a:p>
            <a:pPr indent="-309626" lvl="1" marL="630936" rtl="0" algn="l">
              <a:lnSpc>
                <a:spcPct val="90000"/>
              </a:lnSpc>
              <a:spcBef>
                <a:spcPts val="400"/>
              </a:spcBef>
              <a:spcAft>
                <a:spcPts val="0"/>
              </a:spcAft>
              <a:buClr>
                <a:srgbClr val="FF6666"/>
              </a:buClr>
              <a:buSzPts val="1311"/>
              <a:buChar char=""/>
            </a:pPr>
            <a:r>
              <a:rPr lang="en-US" sz="1748">
                <a:solidFill>
                  <a:srgbClr val="002D99"/>
                </a:solidFill>
              </a:rPr>
              <a:t>fairly direct relationship between hand and cursor movement </a:t>
            </a:r>
            <a:endParaRPr/>
          </a:p>
          <a:p>
            <a:pPr indent="-309626" lvl="2" marL="905510" rtl="0" algn="l">
              <a:lnSpc>
                <a:spcPct val="90000"/>
              </a:lnSpc>
              <a:spcBef>
                <a:spcPts val="400"/>
              </a:spcBef>
              <a:spcAft>
                <a:spcPts val="0"/>
              </a:spcAft>
              <a:buClr>
                <a:srgbClr val="FF6666"/>
              </a:buClr>
              <a:buSzPts val="1311"/>
              <a:buChar char=""/>
            </a:pPr>
            <a:r>
              <a:rPr lang="en-US" sz="1748">
                <a:solidFill>
                  <a:srgbClr val="002D99"/>
                </a:solidFill>
              </a:rPr>
              <a:t>direction, distance, speed</a:t>
            </a:r>
            <a:endParaRPr/>
          </a:p>
          <a:p>
            <a:pPr indent="-309626" lvl="1" marL="630936" rtl="0" algn="l">
              <a:lnSpc>
                <a:spcPct val="90000"/>
              </a:lnSpc>
              <a:spcBef>
                <a:spcPts val="400"/>
              </a:spcBef>
              <a:spcAft>
                <a:spcPts val="0"/>
              </a:spcAft>
              <a:buClr>
                <a:srgbClr val="FF6666"/>
              </a:buClr>
              <a:buSzPts val="1311"/>
              <a:buChar char=""/>
            </a:pPr>
            <a:r>
              <a:rPr lang="en-US" sz="1748">
                <a:solidFill>
                  <a:srgbClr val="002D99"/>
                </a:solidFill>
              </a:rPr>
              <a:t>diagonal and continuous movement</a:t>
            </a:r>
            <a:endParaRPr/>
          </a:p>
          <a:p>
            <a:pPr indent="-321310" lvl="0" marL="321310" rtl="0" algn="l">
              <a:lnSpc>
                <a:spcPct val="90000"/>
              </a:lnSpc>
              <a:spcBef>
                <a:spcPts val="1700"/>
              </a:spcBef>
              <a:spcAft>
                <a:spcPts val="0"/>
              </a:spcAft>
              <a:buSzPts val="1449"/>
              <a:buChar char="●"/>
            </a:pPr>
            <a:r>
              <a:rPr lang="en-US" sz="1932"/>
              <a:t>problems</a:t>
            </a:r>
            <a:endParaRPr/>
          </a:p>
          <a:p>
            <a:pPr indent="-309626" lvl="1" marL="630936" rtl="0" algn="l">
              <a:lnSpc>
                <a:spcPct val="90000"/>
              </a:lnSpc>
              <a:spcBef>
                <a:spcPts val="400"/>
              </a:spcBef>
              <a:spcAft>
                <a:spcPts val="0"/>
              </a:spcAft>
              <a:buClr>
                <a:srgbClr val="FF6666"/>
              </a:buClr>
              <a:buSzPts val="1311"/>
              <a:buChar char=""/>
            </a:pPr>
            <a:r>
              <a:rPr lang="en-US" sz="1748">
                <a:solidFill>
                  <a:srgbClr val="002D99"/>
                </a:solidFill>
              </a:rPr>
              <a:t>hand must be removed from the keyboard</a:t>
            </a:r>
            <a:endParaRPr/>
          </a:p>
          <a:p>
            <a:pPr indent="-309626" lvl="1" marL="630936" rtl="0" algn="l">
              <a:lnSpc>
                <a:spcPct val="90000"/>
              </a:lnSpc>
              <a:spcBef>
                <a:spcPts val="400"/>
              </a:spcBef>
              <a:spcAft>
                <a:spcPts val="0"/>
              </a:spcAft>
              <a:buClr>
                <a:srgbClr val="FF6666"/>
              </a:buClr>
              <a:buSzPts val="1311"/>
              <a:buChar char=""/>
            </a:pPr>
            <a:r>
              <a:rPr lang="en-US" sz="1748">
                <a:solidFill>
                  <a:srgbClr val="002D99"/>
                </a:solidFill>
              </a:rPr>
              <a:t>require space beside keyboard movements</a:t>
            </a:r>
            <a:endParaRPr/>
          </a:p>
          <a:p>
            <a:pPr indent="-309626" lvl="1" marL="630936" rtl="0" algn="l">
              <a:lnSpc>
                <a:spcPct val="90000"/>
              </a:lnSpc>
              <a:spcBef>
                <a:spcPts val="400"/>
              </a:spcBef>
              <a:spcAft>
                <a:spcPts val="0"/>
              </a:spcAft>
              <a:buClr>
                <a:srgbClr val="FF6666"/>
              </a:buClr>
              <a:buSzPts val="1311"/>
              <a:buChar char=""/>
            </a:pPr>
            <a:r>
              <a:rPr lang="en-US" sz="1748">
                <a:solidFill>
                  <a:srgbClr val="002D99"/>
                </a:solidFill>
              </a:rPr>
              <a:t>relative mode only</a:t>
            </a:r>
            <a:endParaRPr/>
          </a:p>
          <a:p>
            <a:pPr indent="-309626" lvl="1" marL="630936" rtl="0" algn="l">
              <a:lnSpc>
                <a:spcPct val="90000"/>
              </a:lnSpc>
              <a:spcBef>
                <a:spcPts val="400"/>
              </a:spcBef>
              <a:spcAft>
                <a:spcPts val="0"/>
              </a:spcAft>
              <a:buClr>
                <a:srgbClr val="FF6666"/>
              </a:buClr>
              <a:buSzPts val="1311"/>
              <a:buChar char=""/>
            </a:pPr>
            <a:r>
              <a:rPr lang="en-US" sz="1748">
                <a:solidFill>
                  <a:srgbClr val="002D99"/>
                </a:solidFill>
              </a:rPr>
              <a:t>mechanical mice pick up dust and other debris</a:t>
            </a:r>
            <a:endParaRPr/>
          </a:p>
          <a:p>
            <a:pPr indent="-309626" lvl="1" marL="630936" rtl="0" algn="l">
              <a:lnSpc>
                <a:spcPct val="90000"/>
              </a:lnSpc>
              <a:spcBef>
                <a:spcPts val="400"/>
              </a:spcBef>
              <a:spcAft>
                <a:spcPts val="0"/>
              </a:spcAft>
              <a:buClr>
                <a:srgbClr val="FF6666"/>
              </a:buClr>
              <a:buSzPts val="1311"/>
              <a:buChar char=""/>
            </a:pPr>
            <a:r>
              <a:rPr lang="en-US" sz="1748">
                <a:solidFill>
                  <a:srgbClr val="002D99"/>
                </a:solidFill>
              </a:rPr>
              <a:t>require a certain amount of learned eye-hand coordination</a:t>
            </a:r>
            <a:endParaRPr/>
          </a:p>
          <a:p>
            <a:pPr indent="-259969" lvl="2" marL="890905" rtl="0" algn="l">
              <a:lnSpc>
                <a:spcPct val="90000"/>
              </a:lnSpc>
              <a:spcBef>
                <a:spcPts val="400"/>
              </a:spcBef>
              <a:spcAft>
                <a:spcPts val="0"/>
              </a:spcAft>
              <a:buClr>
                <a:srgbClr val="FF8000"/>
              </a:buClr>
              <a:buSzPts val="1173"/>
              <a:buChar char=""/>
            </a:pPr>
            <a:r>
              <a:rPr lang="en-US" sz="1564">
                <a:solidFill>
                  <a:srgbClr val="003DCC"/>
                </a:solidFill>
              </a:rPr>
              <a:t>awkward and difficult for first-time users</a:t>
            </a:r>
            <a:endParaRPr/>
          </a:p>
        </p:txBody>
      </p:sp>
      <p:sp>
        <p:nvSpPr>
          <p:cNvPr id="565" name="Google Shape;565;p60"/>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
        <p:nvSpPr>
          <p:cNvPr id="566" name="Google Shape;566;p60"/>
          <p:cNvSpPr txBox="1"/>
          <p:nvPr/>
        </p:nvSpPr>
        <p:spPr>
          <a:xfrm>
            <a:off x="3643312" y="6432550"/>
            <a:ext cx="814388" cy="2413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[Mustillo]</a:t>
            </a:r>
            <a:endParaRPr/>
          </a:p>
        </p:txBody>
      </p:sp>
    </p:spTree>
  </p:cSld>
  <p:clrMapOvr>
    <a:masterClrMapping/>
  </p:clrMapOvr>
  <p:transition spd="med">
    <p:fade/>
  </p:transition>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grpSp>
        <p:nvGrpSpPr>
          <p:cNvPr id="571" name="Google Shape;571;p61"/>
          <p:cNvGrpSpPr/>
          <p:nvPr/>
        </p:nvGrpSpPr>
        <p:grpSpPr>
          <a:xfrm>
            <a:off x="12700" y="6362700"/>
            <a:ext cx="1341439" cy="495300"/>
            <a:chOff x="0" y="0"/>
            <a:chExt cx="1341438" cy="495300"/>
          </a:xfrm>
        </p:grpSpPr>
        <p:pic>
          <p:nvPicPr>
            <p:cNvPr descr="image.png" id="572" name="Google Shape;572;p61"/>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573" name="Google Shape;573;p61"/>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574" name="Google Shape;574;p61"/>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Touch Screens</a:t>
            </a:r>
            <a:endParaRPr/>
          </a:p>
        </p:txBody>
      </p:sp>
      <p:sp>
        <p:nvSpPr>
          <p:cNvPr id="575" name="Google Shape;575;p61"/>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349250" lvl="0" marL="349250" rtl="0" algn="l">
              <a:lnSpc>
                <a:spcPct val="90000"/>
              </a:lnSpc>
              <a:spcBef>
                <a:spcPts val="0"/>
              </a:spcBef>
              <a:spcAft>
                <a:spcPts val="0"/>
              </a:spcAft>
              <a:buSzPts val="1575"/>
              <a:buChar char="●"/>
            </a:pPr>
            <a:r>
              <a:rPr lang="en-US" sz="2100"/>
              <a:t>advantages</a:t>
            </a:r>
            <a:endParaRPr/>
          </a:p>
          <a:p>
            <a:pPr indent="-336550" lvl="1" marL="685800" rtl="0" algn="l">
              <a:lnSpc>
                <a:spcPct val="90000"/>
              </a:lnSpc>
              <a:spcBef>
                <a:spcPts val="500"/>
              </a:spcBef>
              <a:spcAft>
                <a:spcPts val="0"/>
              </a:spcAft>
              <a:buClr>
                <a:srgbClr val="FF6666"/>
              </a:buClr>
              <a:buSzPts val="1425"/>
              <a:buChar char=""/>
            </a:pPr>
            <a:r>
              <a:rPr lang="en-US" sz="1900">
                <a:solidFill>
                  <a:srgbClr val="002D99"/>
                </a:solidFill>
              </a:rPr>
              <a:t>direct manipulation</a:t>
            </a:r>
            <a:endParaRPr/>
          </a:p>
          <a:p>
            <a:pPr indent="-282575" lvl="2" marL="968375" rtl="0" algn="l">
              <a:lnSpc>
                <a:spcPct val="90000"/>
              </a:lnSpc>
              <a:spcBef>
                <a:spcPts val="500"/>
              </a:spcBef>
              <a:spcAft>
                <a:spcPts val="0"/>
              </a:spcAft>
              <a:buClr>
                <a:srgbClr val="FF8000"/>
              </a:buClr>
              <a:buSzPts val="1275"/>
              <a:buChar char=""/>
            </a:pPr>
            <a:r>
              <a:rPr lang="en-US" sz="1700">
                <a:solidFill>
                  <a:srgbClr val="003DCC"/>
                </a:solidFill>
              </a:rPr>
              <a:t>direct eye-hand coordination</a:t>
            </a:r>
            <a:endParaRPr/>
          </a:p>
          <a:p>
            <a:pPr indent="-336550" lvl="1" marL="685800" rtl="0" algn="l">
              <a:lnSpc>
                <a:spcPct val="90000"/>
              </a:lnSpc>
              <a:spcBef>
                <a:spcPts val="500"/>
              </a:spcBef>
              <a:spcAft>
                <a:spcPts val="0"/>
              </a:spcAft>
              <a:buClr>
                <a:srgbClr val="FF6666"/>
              </a:buClr>
              <a:buSzPts val="1425"/>
              <a:buChar char=""/>
            </a:pPr>
            <a:r>
              <a:rPr lang="en-US" sz="1900">
                <a:solidFill>
                  <a:srgbClr val="002D99"/>
                </a:solidFill>
              </a:rPr>
              <a:t>several technologies to choose from</a:t>
            </a:r>
            <a:endParaRPr/>
          </a:p>
          <a:p>
            <a:pPr indent="-282575" lvl="2" marL="968375" rtl="0" algn="l">
              <a:lnSpc>
                <a:spcPct val="90000"/>
              </a:lnSpc>
              <a:spcBef>
                <a:spcPts val="500"/>
              </a:spcBef>
              <a:spcAft>
                <a:spcPts val="0"/>
              </a:spcAft>
              <a:buClr>
                <a:srgbClr val="FF8000"/>
              </a:buClr>
              <a:buSzPts val="1275"/>
              <a:buChar char=""/>
            </a:pPr>
            <a:r>
              <a:rPr lang="en-US" sz="1700">
                <a:solidFill>
                  <a:srgbClr val="003DCC"/>
                </a:solidFill>
              </a:rPr>
              <a:t>pressure-sensitive, resistive, infrared, capacitive</a:t>
            </a:r>
            <a:endParaRPr/>
          </a:p>
          <a:p>
            <a:pPr indent="-336550" lvl="1" marL="685800" rtl="0" algn="l">
              <a:lnSpc>
                <a:spcPct val="90000"/>
              </a:lnSpc>
              <a:spcBef>
                <a:spcPts val="500"/>
              </a:spcBef>
              <a:spcAft>
                <a:spcPts val="0"/>
              </a:spcAft>
              <a:buClr>
                <a:srgbClr val="FF6666"/>
              </a:buClr>
              <a:buSzPts val="1425"/>
              <a:buChar char=""/>
            </a:pPr>
            <a:r>
              <a:rPr lang="en-US" sz="1900">
                <a:solidFill>
                  <a:srgbClr val="002D99"/>
                </a:solidFill>
              </a:rPr>
              <a:t>faster and easier to learn than other input devices; </a:t>
            </a:r>
            <a:endParaRPr/>
          </a:p>
          <a:p>
            <a:pPr indent="-282575" lvl="2" marL="968375" rtl="0" algn="l">
              <a:lnSpc>
                <a:spcPct val="90000"/>
              </a:lnSpc>
              <a:spcBef>
                <a:spcPts val="500"/>
              </a:spcBef>
              <a:spcAft>
                <a:spcPts val="0"/>
              </a:spcAft>
              <a:buClr>
                <a:srgbClr val="FF8000"/>
              </a:buClr>
              <a:buSzPts val="1275"/>
              <a:buChar char=""/>
            </a:pPr>
            <a:r>
              <a:rPr lang="en-US" sz="1700">
                <a:solidFill>
                  <a:srgbClr val="003DCC"/>
                </a:solidFill>
              </a:rPr>
              <a:t>no command memorization needed</a:t>
            </a:r>
            <a:endParaRPr/>
          </a:p>
          <a:p>
            <a:pPr indent="-295275" lvl="3" marL="1263650" rtl="0" algn="l">
              <a:lnSpc>
                <a:spcPct val="90000"/>
              </a:lnSpc>
              <a:spcBef>
                <a:spcPts val="500"/>
              </a:spcBef>
              <a:spcAft>
                <a:spcPts val="0"/>
              </a:spcAft>
              <a:buClr>
                <a:srgbClr val="FFCC66"/>
              </a:buClr>
              <a:buSzPts val="1125"/>
              <a:buChar char=""/>
            </a:pPr>
            <a:r>
              <a:rPr lang="en-US" sz="1500">
                <a:solidFill>
                  <a:srgbClr val="005A7C"/>
                </a:solidFill>
              </a:rPr>
              <a:t>user may be led through correct command sequence</a:t>
            </a:r>
            <a:endParaRPr/>
          </a:p>
          <a:p>
            <a:pPr indent="-295275" lvl="3" marL="1263650" rtl="0" algn="l">
              <a:lnSpc>
                <a:spcPct val="90000"/>
              </a:lnSpc>
              <a:spcBef>
                <a:spcPts val="500"/>
              </a:spcBef>
              <a:spcAft>
                <a:spcPts val="0"/>
              </a:spcAft>
              <a:buClr>
                <a:srgbClr val="FFCC66"/>
              </a:buClr>
              <a:buSzPts val="1125"/>
              <a:buChar char=""/>
            </a:pPr>
            <a:r>
              <a:rPr lang="en-US" sz="1500">
                <a:solidFill>
                  <a:srgbClr val="005A7C"/>
                </a:solidFill>
              </a:rPr>
              <a:t>good for infrequent use</a:t>
            </a:r>
            <a:endParaRPr/>
          </a:p>
          <a:p>
            <a:pPr indent="-282575" lvl="2" marL="968375" rtl="0" algn="l">
              <a:lnSpc>
                <a:spcPct val="90000"/>
              </a:lnSpc>
              <a:spcBef>
                <a:spcPts val="500"/>
              </a:spcBef>
              <a:spcAft>
                <a:spcPts val="0"/>
              </a:spcAft>
              <a:buClr>
                <a:srgbClr val="FF8000"/>
              </a:buClr>
              <a:buSzPts val="1275"/>
              <a:buChar char=""/>
            </a:pPr>
            <a:r>
              <a:rPr lang="en-US" sz="1700">
                <a:solidFill>
                  <a:srgbClr val="003DCC"/>
                </a:solidFill>
              </a:rPr>
              <a:t>minimal training needed, high user acceptance</a:t>
            </a:r>
            <a:endParaRPr/>
          </a:p>
          <a:p>
            <a:pPr indent="-336550" lvl="1" marL="685800" rtl="0" algn="l">
              <a:lnSpc>
                <a:spcPct val="90000"/>
              </a:lnSpc>
              <a:spcBef>
                <a:spcPts val="500"/>
              </a:spcBef>
              <a:spcAft>
                <a:spcPts val="0"/>
              </a:spcAft>
              <a:buClr>
                <a:srgbClr val="FF6666"/>
              </a:buClr>
              <a:buSzPts val="1425"/>
              <a:buChar char=""/>
            </a:pPr>
            <a:r>
              <a:rPr lang="en-US" sz="1900">
                <a:solidFill>
                  <a:srgbClr val="002D99"/>
                </a:solidFill>
              </a:rPr>
              <a:t>continuous motion in all directions</a:t>
            </a:r>
            <a:endParaRPr/>
          </a:p>
          <a:p>
            <a:pPr indent="-336550" lvl="1" marL="685800" rtl="0" algn="l">
              <a:lnSpc>
                <a:spcPct val="90000"/>
              </a:lnSpc>
              <a:spcBef>
                <a:spcPts val="500"/>
              </a:spcBef>
              <a:spcAft>
                <a:spcPts val="0"/>
              </a:spcAft>
              <a:buClr>
                <a:srgbClr val="FF6666"/>
              </a:buClr>
              <a:buSzPts val="1425"/>
              <a:buChar char=""/>
            </a:pPr>
            <a:r>
              <a:rPr lang="en-US" sz="1900">
                <a:solidFill>
                  <a:srgbClr val="002D99"/>
                </a:solidFill>
              </a:rPr>
              <a:t>no extra desk space</a:t>
            </a:r>
            <a:endParaRPr/>
          </a:p>
          <a:p>
            <a:pPr indent="-336550" lvl="1" marL="685800" rtl="0" algn="l">
              <a:lnSpc>
                <a:spcPct val="90000"/>
              </a:lnSpc>
              <a:spcBef>
                <a:spcPts val="500"/>
              </a:spcBef>
              <a:spcAft>
                <a:spcPts val="0"/>
              </a:spcAft>
              <a:buClr>
                <a:srgbClr val="FF6666"/>
              </a:buClr>
              <a:buSzPts val="1425"/>
              <a:buChar char=""/>
            </a:pPr>
            <a:r>
              <a:rPr lang="en-US" sz="1900">
                <a:solidFill>
                  <a:srgbClr val="002D99"/>
                </a:solidFill>
              </a:rPr>
              <a:t>no moving parts</a:t>
            </a:r>
            <a:endParaRPr/>
          </a:p>
        </p:txBody>
      </p:sp>
      <p:sp>
        <p:nvSpPr>
          <p:cNvPr id="576" name="Google Shape;576;p61"/>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
        <p:nvSpPr>
          <p:cNvPr id="577" name="Google Shape;577;p61"/>
          <p:cNvSpPr txBox="1"/>
          <p:nvPr/>
        </p:nvSpPr>
        <p:spPr>
          <a:xfrm>
            <a:off x="3643312" y="6432550"/>
            <a:ext cx="814388" cy="2413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[Mustillo]</a:t>
            </a:r>
            <a:endParaRPr/>
          </a:p>
        </p:txBody>
      </p:sp>
    </p:spTree>
  </p:cSld>
  <p:clrMapOvr>
    <a:masterClrMapping/>
  </p:clrMapOvr>
  <p:transition spd="med">
    <p:fade/>
  </p:transition>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grpSp>
        <p:nvGrpSpPr>
          <p:cNvPr id="582" name="Google Shape;582;p62"/>
          <p:cNvGrpSpPr/>
          <p:nvPr/>
        </p:nvGrpSpPr>
        <p:grpSpPr>
          <a:xfrm>
            <a:off x="12700" y="6362700"/>
            <a:ext cx="1341439" cy="495300"/>
            <a:chOff x="0" y="0"/>
            <a:chExt cx="1341438" cy="495300"/>
          </a:xfrm>
        </p:grpSpPr>
        <p:pic>
          <p:nvPicPr>
            <p:cNvPr descr="image.png" id="583" name="Google Shape;583;p62"/>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584" name="Google Shape;584;p62"/>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585" name="Google Shape;585;p62"/>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Touch Screens (cont)</a:t>
            </a:r>
            <a:endParaRPr/>
          </a:p>
        </p:txBody>
      </p:sp>
      <p:sp>
        <p:nvSpPr>
          <p:cNvPr id="586" name="Google Shape;586;p62"/>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349250" lvl="0" marL="349250" rtl="0" algn="l">
              <a:lnSpc>
                <a:spcPct val="90000"/>
              </a:lnSpc>
              <a:spcBef>
                <a:spcPts val="0"/>
              </a:spcBef>
              <a:spcAft>
                <a:spcPts val="0"/>
              </a:spcAft>
              <a:buSzPts val="1575"/>
              <a:buChar char="●"/>
            </a:pPr>
            <a:r>
              <a:rPr lang="en-US" sz="2100"/>
              <a:t>problems</a:t>
            </a:r>
            <a:endParaRPr/>
          </a:p>
          <a:p>
            <a:pPr indent="-336550" lvl="1" marL="685800" rtl="0" algn="l">
              <a:lnSpc>
                <a:spcPct val="90000"/>
              </a:lnSpc>
              <a:spcBef>
                <a:spcPts val="500"/>
              </a:spcBef>
              <a:spcAft>
                <a:spcPts val="0"/>
              </a:spcAft>
              <a:buClr>
                <a:srgbClr val="FF6666"/>
              </a:buClr>
              <a:buSzPts val="1425"/>
              <a:buChar char=""/>
            </a:pPr>
            <a:r>
              <a:rPr lang="en-US" sz="1900">
                <a:solidFill>
                  <a:srgbClr val="002D99"/>
                </a:solidFill>
              </a:rPr>
              <a:t>very fast, but not very accurate</a:t>
            </a:r>
            <a:endParaRPr/>
          </a:p>
          <a:p>
            <a:pPr indent="-282575" lvl="2" marL="968375" rtl="0" algn="l">
              <a:lnSpc>
                <a:spcPct val="90000"/>
              </a:lnSpc>
              <a:spcBef>
                <a:spcPts val="500"/>
              </a:spcBef>
              <a:spcAft>
                <a:spcPts val="0"/>
              </a:spcAft>
              <a:buClr>
                <a:srgbClr val="FF8000"/>
              </a:buClr>
              <a:buSzPts val="1275"/>
              <a:buChar char=""/>
            </a:pPr>
            <a:r>
              <a:rPr lang="en-US" sz="1700">
                <a:solidFill>
                  <a:srgbClr val="003DCC"/>
                </a:solidFill>
              </a:rPr>
              <a:t>“fat” fingers</a:t>
            </a:r>
            <a:endParaRPr/>
          </a:p>
          <a:p>
            <a:pPr indent="-282575" lvl="2" marL="968375" rtl="0" algn="l">
              <a:lnSpc>
                <a:spcPct val="90000"/>
              </a:lnSpc>
              <a:spcBef>
                <a:spcPts val="500"/>
              </a:spcBef>
              <a:spcAft>
                <a:spcPts val="0"/>
              </a:spcAft>
              <a:buClr>
                <a:srgbClr val="FF8000"/>
              </a:buClr>
              <a:buSzPts val="1275"/>
              <a:buChar char=""/>
            </a:pPr>
            <a:r>
              <a:rPr lang="en-US" sz="1700">
                <a:solidFill>
                  <a:srgbClr val="003DCC"/>
                </a:solidFill>
              </a:rPr>
              <a:t>limited resolution</a:t>
            </a:r>
            <a:endParaRPr/>
          </a:p>
          <a:p>
            <a:pPr indent="-282575" lvl="2" marL="968375" rtl="0" algn="l">
              <a:lnSpc>
                <a:spcPct val="90000"/>
              </a:lnSpc>
              <a:spcBef>
                <a:spcPts val="500"/>
              </a:spcBef>
              <a:spcAft>
                <a:spcPts val="0"/>
              </a:spcAft>
              <a:buClr>
                <a:srgbClr val="FF8000"/>
              </a:buClr>
              <a:buSzPts val="1275"/>
              <a:buChar char=""/>
            </a:pPr>
            <a:r>
              <a:rPr lang="en-US" sz="1700">
                <a:solidFill>
                  <a:srgbClr val="003DCC"/>
                </a:solidFill>
              </a:rPr>
              <a:t>difficult to select small targets</a:t>
            </a:r>
            <a:endParaRPr/>
          </a:p>
          <a:p>
            <a:pPr indent="-336550" lvl="1" marL="685800" rtl="0" algn="l">
              <a:lnSpc>
                <a:spcPct val="90000"/>
              </a:lnSpc>
              <a:spcBef>
                <a:spcPts val="500"/>
              </a:spcBef>
              <a:spcAft>
                <a:spcPts val="0"/>
              </a:spcAft>
              <a:buClr>
                <a:srgbClr val="FF6666"/>
              </a:buClr>
              <a:buSzPts val="1425"/>
              <a:buChar char=""/>
            </a:pPr>
            <a:r>
              <a:rPr lang="en-US" sz="1900">
                <a:solidFill>
                  <a:srgbClr val="002D99"/>
                </a:solidFill>
              </a:rPr>
              <a:t>very slow text and data entry</a:t>
            </a:r>
            <a:endParaRPr/>
          </a:p>
          <a:p>
            <a:pPr indent="-336550" lvl="1" marL="685800" rtl="0" algn="l">
              <a:lnSpc>
                <a:spcPct val="90000"/>
              </a:lnSpc>
              <a:spcBef>
                <a:spcPts val="500"/>
              </a:spcBef>
              <a:spcAft>
                <a:spcPts val="0"/>
              </a:spcAft>
              <a:buClr>
                <a:srgbClr val="FF6666"/>
              </a:buClr>
              <a:buSzPts val="1425"/>
              <a:buChar char=""/>
            </a:pPr>
            <a:r>
              <a:rPr lang="en-US" sz="1900">
                <a:solidFill>
                  <a:srgbClr val="002D99"/>
                </a:solidFill>
              </a:rPr>
              <a:t>finger/arm may obscure screen</a:t>
            </a:r>
            <a:endParaRPr/>
          </a:p>
          <a:p>
            <a:pPr indent="-336550" lvl="1" marL="685800" rtl="0" algn="l">
              <a:lnSpc>
                <a:spcPct val="90000"/>
              </a:lnSpc>
              <a:spcBef>
                <a:spcPts val="500"/>
              </a:spcBef>
              <a:spcAft>
                <a:spcPts val="0"/>
              </a:spcAft>
              <a:buClr>
                <a:srgbClr val="FF6666"/>
              </a:buClr>
              <a:buSzPts val="1425"/>
              <a:buChar char=""/>
            </a:pPr>
            <a:r>
              <a:rPr lang="en-US" sz="1900">
                <a:solidFill>
                  <a:srgbClr val="002D99"/>
                </a:solidFill>
              </a:rPr>
              <a:t>overlays may lead to parallax</a:t>
            </a:r>
            <a:endParaRPr/>
          </a:p>
          <a:p>
            <a:pPr indent="-336550" lvl="1" marL="685800" rtl="0" algn="l">
              <a:lnSpc>
                <a:spcPct val="90000"/>
              </a:lnSpc>
              <a:spcBef>
                <a:spcPts val="500"/>
              </a:spcBef>
              <a:spcAft>
                <a:spcPts val="0"/>
              </a:spcAft>
              <a:buClr>
                <a:srgbClr val="FF6666"/>
              </a:buClr>
              <a:buSzPts val="1425"/>
              <a:buChar char=""/>
            </a:pPr>
            <a:r>
              <a:rPr lang="en-US" sz="1900">
                <a:solidFill>
                  <a:srgbClr val="002D99"/>
                </a:solidFill>
              </a:rPr>
              <a:t>inadvertent activation</a:t>
            </a:r>
            <a:endParaRPr/>
          </a:p>
          <a:p>
            <a:pPr indent="-336550" lvl="1" marL="685800" rtl="0" algn="l">
              <a:lnSpc>
                <a:spcPct val="90000"/>
              </a:lnSpc>
              <a:spcBef>
                <a:spcPts val="500"/>
              </a:spcBef>
              <a:spcAft>
                <a:spcPts val="0"/>
              </a:spcAft>
              <a:buClr>
                <a:srgbClr val="FF6666"/>
              </a:buClr>
              <a:buSzPts val="1425"/>
              <a:buChar char=""/>
            </a:pPr>
            <a:r>
              <a:rPr lang="en-US" sz="1900">
                <a:solidFill>
                  <a:srgbClr val="002D99"/>
                </a:solidFill>
              </a:rPr>
              <a:t>screen can get dirty (oil from fingers)</a:t>
            </a:r>
            <a:endParaRPr/>
          </a:p>
          <a:p>
            <a:pPr indent="-336550" lvl="1" marL="685800" rtl="0" algn="l">
              <a:lnSpc>
                <a:spcPct val="90000"/>
              </a:lnSpc>
              <a:spcBef>
                <a:spcPts val="500"/>
              </a:spcBef>
              <a:spcAft>
                <a:spcPts val="0"/>
              </a:spcAft>
              <a:buClr>
                <a:srgbClr val="FF6666"/>
              </a:buClr>
              <a:buSzPts val="1425"/>
              <a:buChar char=""/>
            </a:pPr>
            <a:r>
              <a:rPr lang="en-US" sz="1900">
                <a:solidFill>
                  <a:srgbClr val="002D99"/>
                </a:solidFill>
              </a:rPr>
              <a:t>susceptible to temperature and humidity</a:t>
            </a:r>
            <a:endParaRPr/>
          </a:p>
          <a:p>
            <a:pPr indent="-336550" lvl="1" marL="685800" rtl="0" algn="l">
              <a:lnSpc>
                <a:spcPct val="90000"/>
              </a:lnSpc>
              <a:spcBef>
                <a:spcPts val="500"/>
              </a:spcBef>
              <a:spcAft>
                <a:spcPts val="0"/>
              </a:spcAft>
              <a:buClr>
                <a:srgbClr val="FF6666"/>
              </a:buClr>
              <a:buSzPts val="1425"/>
              <a:buChar char=""/>
            </a:pPr>
            <a:r>
              <a:rPr lang="en-US" sz="1900">
                <a:solidFill>
                  <a:srgbClr val="002D99"/>
                </a:solidFill>
              </a:rPr>
              <a:t>arm fatigue for conventional computer monitors</a:t>
            </a:r>
            <a:endParaRPr/>
          </a:p>
          <a:p>
            <a:pPr indent="-282575" lvl="2" marL="968375" rtl="0" algn="l">
              <a:lnSpc>
                <a:spcPct val="90000"/>
              </a:lnSpc>
              <a:spcBef>
                <a:spcPts val="500"/>
              </a:spcBef>
              <a:spcAft>
                <a:spcPts val="0"/>
              </a:spcAft>
              <a:buClr>
                <a:srgbClr val="FF8000"/>
              </a:buClr>
              <a:buSzPts val="1275"/>
              <a:buChar char=""/>
            </a:pPr>
            <a:r>
              <a:rPr lang="en-US" sz="1700">
                <a:solidFill>
                  <a:srgbClr val="003DCC"/>
                </a:solidFill>
              </a:rPr>
              <a:t>should be limited to low-frequency usage</a:t>
            </a:r>
            <a:endParaRPr/>
          </a:p>
        </p:txBody>
      </p:sp>
      <p:sp>
        <p:nvSpPr>
          <p:cNvPr id="587" name="Google Shape;587;p62"/>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
        <p:nvSpPr>
          <p:cNvPr id="588" name="Google Shape;588;p62"/>
          <p:cNvSpPr txBox="1"/>
          <p:nvPr/>
        </p:nvSpPr>
        <p:spPr>
          <a:xfrm>
            <a:off x="3643312" y="6432550"/>
            <a:ext cx="814388" cy="2413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[Mustillo]</a:t>
            </a:r>
            <a:endParaRPr/>
          </a:p>
        </p:txBody>
      </p:sp>
    </p:spTree>
  </p:cSld>
  <p:clrMapOvr>
    <a:masterClrMapping/>
  </p:clrMapOvr>
  <p:transition spd="med">
    <p:fade/>
  </p:transition>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grpSp>
        <p:nvGrpSpPr>
          <p:cNvPr id="593" name="Google Shape;593;p63"/>
          <p:cNvGrpSpPr/>
          <p:nvPr/>
        </p:nvGrpSpPr>
        <p:grpSpPr>
          <a:xfrm>
            <a:off x="12700" y="6362700"/>
            <a:ext cx="1341439" cy="495300"/>
            <a:chOff x="0" y="0"/>
            <a:chExt cx="1341438" cy="495300"/>
          </a:xfrm>
        </p:grpSpPr>
        <p:pic>
          <p:nvPicPr>
            <p:cNvPr descr="image.png" id="594" name="Google Shape;594;p63"/>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595" name="Google Shape;595;p63"/>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596" name="Google Shape;596;p63"/>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Speech Recognition</a:t>
            </a:r>
            <a:endParaRPr/>
          </a:p>
        </p:txBody>
      </p:sp>
      <p:sp>
        <p:nvSpPr>
          <p:cNvPr id="597" name="Google Shape;597;p63"/>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349250" lvl="0" marL="349250" rtl="0" algn="l">
              <a:lnSpc>
                <a:spcPct val="90000"/>
              </a:lnSpc>
              <a:spcBef>
                <a:spcPts val="0"/>
              </a:spcBef>
              <a:spcAft>
                <a:spcPts val="0"/>
              </a:spcAft>
              <a:buSzPts val="1500"/>
              <a:buChar char="●"/>
            </a:pPr>
            <a:r>
              <a:rPr lang="en-US" sz="2000"/>
              <a:t>conversion of spoken language to commands or data</a:t>
            </a:r>
            <a:endParaRPr/>
          </a:p>
          <a:p>
            <a:pPr indent="-336550" lvl="1" marL="685800" rtl="0" algn="l">
              <a:lnSpc>
                <a:spcPct val="90000"/>
              </a:lnSpc>
              <a:spcBef>
                <a:spcPts val="500"/>
              </a:spcBef>
              <a:spcAft>
                <a:spcPts val="0"/>
              </a:spcAft>
              <a:buClr>
                <a:srgbClr val="FF6666"/>
              </a:buClr>
              <a:buSzPts val="1350"/>
              <a:buChar char=""/>
            </a:pPr>
            <a:r>
              <a:rPr lang="en-US" sz="1800">
                <a:solidFill>
                  <a:srgbClr val="002D99"/>
                </a:solidFill>
              </a:rPr>
              <a:t>advantages over other input methods:</a:t>
            </a:r>
            <a:endParaRPr/>
          </a:p>
          <a:p>
            <a:pPr indent="-282575" lvl="2" marL="968375" rtl="0" algn="l">
              <a:lnSpc>
                <a:spcPct val="90000"/>
              </a:lnSpc>
              <a:spcBef>
                <a:spcPts val="500"/>
              </a:spcBef>
              <a:spcAft>
                <a:spcPts val="0"/>
              </a:spcAft>
              <a:buClr>
                <a:srgbClr val="FF8000"/>
              </a:buClr>
              <a:buSzPts val="1200"/>
              <a:buChar char=""/>
            </a:pPr>
            <a:r>
              <a:rPr lang="en-US" sz="1600">
                <a:solidFill>
                  <a:srgbClr val="003DCC"/>
                </a:solidFill>
              </a:rPr>
              <a:t>more natural form of communication</a:t>
            </a:r>
            <a:endParaRPr/>
          </a:p>
          <a:p>
            <a:pPr indent="-295275" lvl="3" marL="1263650" rtl="0" algn="l">
              <a:lnSpc>
                <a:spcPct val="90000"/>
              </a:lnSpc>
              <a:spcBef>
                <a:spcPts val="500"/>
              </a:spcBef>
              <a:spcAft>
                <a:spcPts val="0"/>
              </a:spcAft>
              <a:buClr>
                <a:srgbClr val="FFCC66"/>
              </a:buClr>
              <a:buSzPts val="1050"/>
              <a:buChar char=""/>
            </a:pPr>
            <a:r>
              <a:rPr lang="en-US" sz="1400">
                <a:solidFill>
                  <a:srgbClr val="005A7C"/>
                </a:solidFill>
              </a:rPr>
              <a:t>less training required</a:t>
            </a:r>
            <a:endParaRPr/>
          </a:p>
          <a:p>
            <a:pPr indent="-282575" lvl="2" marL="968375" rtl="0" algn="l">
              <a:lnSpc>
                <a:spcPct val="90000"/>
              </a:lnSpc>
              <a:spcBef>
                <a:spcPts val="500"/>
              </a:spcBef>
              <a:spcAft>
                <a:spcPts val="0"/>
              </a:spcAft>
              <a:buClr>
                <a:srgbClr val="FF8000"/>
              </a:buClr>
              <a:buSzPts val="1200"/>
              <a:buChar char=""/>
            </a:pPr>
            <a:r>
              <a:rPr lang="en-US" sz="1600">
                <a:solidFill>
                  <a:srgbClr val="003DCC"/>
                </a:solidFill>
              </a:rPr>
              <a:t>does not require the use of hands or other limbs </a:t>
            </a:r>
            <a:endParaRPr/>
          </a:p>
          <a:p>
            <a:pPr indent="-295275" lvl="3" marL="1263650" rtl="0" algn="l">
              <a:lnSpc>
                <a:spcPct val="90000"/>
              </a:lnSpc>
              <a:spcBef>
                <a:spcPts val="500"/>
              </a:spcBef>
              <a:spcAft>
                <a:spcPts val="0"/>
              </a:spcAft>
              <a:buClr>
                <a:srgbClr val="FFCC66"/>
              </a:buClr>
              <a:buSzPts val="1050"/>
              <a:buChar char=""/>
            </a:pPr>
            <a:r>
              <a:rPr lang="en-US" sz="1400">
                <a:solidFill>
                  <a:srgbClr val="005A7C"/>
                </a:solidFill>
              </a:rPr>
              <a:t>user can carry out multiple other actions</a:t>
            </a:r>
            <a:endParaRPr/>
          </a:p>
          <a:p>
            <a:pPr indent="-282575" lvl="2" marL="968375" rtl="0" algn="l">
              <a:lnSpc>
                <a:spcPct val="90000"/>
              </a:lnSpc>
              <a:spcBef>
                <a:spcPts val="500"/>
              </a:spcBef>
              <a:spcAft>
                <a:spcPts val="0"/>
              </a:spcAft>
              <a:buClr>
                <a:srgbClr val="FF8000"/>
              </a:buClr>
              <a:buSzPts val="1200"/>
              <a:buChar char=""/>
            </a:pPr>
            <a:r>
              <a:rPr lang="en-US" sz="1600">
                <a:solidFill>
                  <a:srgbClr val="003DCC"/>
                </a:solidFill>
              </a:rPr>
              <a:t>opportunities for physically disabled users</a:t>
            </a:r>
            <a:endParaRPr/>
          </a:p>
          <a:p>
            <a:pPr indent="-336550" lvl="1" marL="685800" rtl="0" algn="l">
              <a:lnSpc>
                <a:spcPct val="90000"/>
              </a:lnSpc>
              <a:spcBef>
                <a:spcPts val="500"/>
              </a:spcBef>
              <a:spcAft>
                <a:spcPts val="0"/>
              </a:spcAft>
              <a:buClr>
                <a:srgbClr val="FF6666"/>
              </a:buClr>
              <a:buSzPts val="1350"/>
              <a:buChar char=""/>
            </a:pPr>
            <a:r>
              <a:rPr lang="en-US" sz="1800">
                <a:solidFill>
                  <a:srgbClr val="002D99"/>
                </a:solidFill>
              </a:rPr>
              <a:t>problems</a:t>
            </a:r>
            <a:endParaRPr/>
          </a:p>
          <a:p>
            <a:pPr indent="-282575" lvl="2" marL="968375" rtl="0" algn="l">
              <a:lnSpc>
                <a:spcPct val="90000"/>
              </a:lnSpc>
              <a:spcBef>
                <a:spcPts val="500"/>
              </a:spcBef>
              <a:spcAft>
                <a:spcPts val="0"/>
              </a:spcAft>
              <a:buClr>
                <a:srgbClr val="FF8000"/>
              </a:buClr>
              <a:buSzPts val="1200"/>
              <a:buChar char=""/>
            </a:pPr>
            <a:r>
              <a:rPr lang="en-US" sz="1600">
                <a:solidFill>
                  <a:srgbClr val="003DCC"/>
                </a:solidFill>
              </a:rPr>
              <a:t>limitations of speech recognition systems</a:t>
            </a:r>
            <a:endParaRPr/>
          </a:p>
          <a:p>
            <a:pPr indent="-295275" lvl="3" marL="1263650" rtl="0" algn="l">
              <a:lnSpc>
                <a:spcPct val="90000"/>
              </a:lnSpc>
              <a:spcBef>
                <a:spcPts val="500"/>
              </a:spcBef>
              <a:spcAft>
                <a:spcPts val="0"/>
              </a:spcAft>
              <a:buClr>
                <a:srgbClr val="FFCC66"/>
              </a:buClr>
              <a:buSzPts val="1050"/>
              <a:buChar char=""/>
            </a:pPr>
            <a:r>
              <a:rPr lang="en-US" sz="1400">
                <a:solidFill>
                  <a:srgbClr val="005A7C"/>
                </a:solidFill>
              </a:rPr>
              <a:t>error prone</a:t>
            </a:r>
            <a:endParaRPr/>
          </a:p>
          <a:p>
            <a:pPr indent="-282575" lvl="2" marL="968375" rtl="0" algn="l">
              <a:lnSpc>
                <a:spcPct val="90000"/>
              </a:lnSpc>
              <a:spcBef>
                <a:spcPts val="500"/>
              </a:spcBef>
              <a:spcAft>
                <a:spcPts val="0"/>
              </a:spcAft>
              <a:buClr>
                <a:srgbClr val="FF8000"/>
              </a:buClr>
              <a:buSzPts val="1200"/>
              <a:buChar char=""/>
            </a:pPr>
            <a:r>
              <a:rPr lang="en-US" sz="1600">
                <a:solidFill>
                  <a:srgbClr val="003DCC"/>
                </a:solidFill>
              </a:rPr>
              <a:t>susceptible to environmental noise</a:t>
            </a:r>
            <a:endParaRPr/>
          </a:p>
          <a:p>
            <a:pPr indent="-282575" lvl="2" marL="968375" rtl="0" algn="l">
              <a:lnSpc>
                <a:spcPct val="90000"/>
              </a:lnSpc>
              <a:spcBef>
                <a:spcPts val="500"/>
              </a:spcBef>
              <a:spcAft>
                <a:spcPts val="0"/>
              </a:spcAft>
              <a:buClr>
                <a:srgbClr val="FF8000"/>
              </a:buClr>
              <a:buSzPts val="1200"/>
              <a:buChar char=""/>
            </a:pPr>
            <a:r>
              <a:rPr lang="en-US" sz="1600">
                <a:solidFill>
                  <a:srgbClr val="003DCC"/>
                </a:solidFill>
              </a:rPr>
              <a:t>impractical in situations where quiet is required</a:t>
            </a:r>
            <a:endParaRPr/>
          </a:p>
          <a:p>
            <a:pPr indent="-282575" lvl="2" marL="968375" rtl="0" algn="l">
              <a:lnSpc>
                <a:spcPct val="90000"/>
              </a:lnSpc>
              <a:spcBef>
                <a:spcPts val="500"/>
              </a:spcBef>
              <a:spcAft>
                <a:spcPts val="0"/>
              </a:spcAft>
              <a:buClr>
                <a:srgbClr val="FF8000"/>
              </a:buClr>
              <a:buSzPts val="1200"/>
              <a:buChar char=""/>
            </a:pPr>
            <a:r>
              <a:rPr lang="en-US" sz="1600">
                <a:solidFill>
                  <a:srgbClr val="003DCC"/>
                </a:solidFill>
              </a:rPr>
              <a:t>natural language capability is not yet attainable by speech recognition systems</a:t>
            </a:r>
            <a:endParaRPr/>
          </a:p>
          <a:p>
            <a:pPr indent="-282575" lvl="2" marL="968375" rtl="0" algn="l">
              <a:lnSpc>
                <a:spcPct val="90000"/>
              </a:lnSpc>
              <a:spcBef>
                <a:spcPts val="500"/>
              </a:spcBef>
              <a:spcAft>
                <a:spcPts val="0"/>
              </a:spcAft>
              <a:buClr>
                <a:srgbClr val="FF8000"/>
              </a:buClr>
              <a:buSzPts val="1200"/>
              <a:buChar char=""/>
            </a:pPr>
            <a:r>
              <a:rPr lang="en-US" sz="1600">
                <a:solidFill>
                  <a:srgbClr val="003DCC"/>
                </a:solidFill>
              </a:rPr>
              <a:t>speech input is not suitable for all input tasks</a:t>
            </a:r>
            <a:endParaRPr/>
          </a:p>
        </p:txBody>
      </p:sp>
      <p:sp>
        <p:nvSpPr>
          <p:cNvPr id="598" name="Google Shape;598;p63"/>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
        <p:nvSpPr>
          <p:cNvPr id="599" name="Google Shape;599;p63"/>
          <p:cNvSpPr txBox="1"/>
          <p:nvPr/>
        </p:nvSpPr>
        <p:spPr>
          <a:xfrm>
            <a:off x="3643312" y="6432550"/>
            <a:ext cx="814388" cy="2413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[Mustillo]</a:t>
            </a:r>
            <a:endParaRPr/>
          </a:p>
        </p:txBody>
      </p:sp>
    </p:spTree>
  </p:cSld>
  <p:clrMapOvr>
    <a:masterClrMapping/>
  </p:clrMapOvr>
  <p:transition spd="med">
    <p:fade/>
  </p:transition>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03" name="Shape 603"/>
        <p:cNvGrpSpPr/>
        <p:nvPr/>
      </p:nvGrpSpPr>
      <p:grpSpPr>
        <a:xfrm>
          <a:off x="0" y="0"/>
          <a:ext cx="0" cy="0"/>
          <a:chOff x="0" y="0"/>
          <a:chExt cx="0" cy="0"/>
        </a:xfrm>
      </p:grpSpPr>
      <p:grpSp>
        <p:nvGrpSpPr>
          <p:cNvPr id="604" name="Google Shape;604;p64"/>
          <p:cNvGrpSpPr/>
          <p:nvPr/>
        </p:nvGrpSpPr>
        <p:grpSpPr>
          <a:xfrm>
            <a:off x="12700" y="6362700"/>
            <a:ext cx="1341439" cy="495300"/>
            <a:chOff x="0" y="0"/>
            <a:chExt cx="1341438" cy="495300"/>
          </a:xfrm>
        </p:grpSpPr>
        <p:pic>
          <p:nvPicPr>
            <p:cNvPr descr="image.png" id="605" name="Google Shape;605;p64"/>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606" name="Google Shape;606;p64"/>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607" name="Google Shape;607;p64"/>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Speech Recognition (cont.)</a:t>
            </a:r>
            <a:endParaRPr/>
          </a:p>
        </p:txBody>
      </p:sp>
      <p:sp>
        <p:nvSpPr>
          <p:cNvPr id="608" name="Google Shape;608;p64"/>
          <p:cNvSpPr txBox="1"/>
          <p:nvPr/>
        </p:nvSpPr>
        <p:spPr>
          <a:xfrm>
            <a:off x="539750" y="-2476500"/>
            <a:ext cx="1689100" cy="74803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Device</a:t>
            </a:r>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Isolated word</a:t>
            </a:r>
            <a:endParaRPr/>
          </a:p>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recognition (also</a:t>
            </a:r>
            <a:endParaRPr/>
          </a:p>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known as discrete</a:t>
            </a:r>
            <a:endParaRPr/>
          </a:p>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word recognition)</a:t>
            </a:r>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Continuous speech</a:t>
            </a:r>
            <a:endParaRPr/>
          </a:p>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recognition</a:t>
            </a:r>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Speaker-dependent</a:t>
            </a:r>
            <a:endParaRPr/>
          </a:p>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recognition (also </a:t>
            </a:r>
            <a:endParaRPr/>
          </a:p>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known as speaker-</a:t>
            </a:r>
            <a:endParaRPr/>
          </a:p>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trained recognition)</a:t>
            </a:r>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Speaker-independent</a:t>
            </a:r>
            <a:endParaRPr/>
          </a:p>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recognition</a:t>
            </a:r>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Speaker-adaptive</a:t>
            </a:r>
            <a:endParaRPr/>
          </a:p>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recognition</a:t>
            </a:r>
            <a:endParaRPr/>
          </a:p>
        </p:txBody>
      </p:sp>
      <p:sp>
        <p:nvSpPr>
          <p:cNvPr id="609" name="Google Shape;609;p64"/>
          <p:cNvSpPr txBox="1"/>
          <p:nvPr/>
        </p:nvSpPr>
        <p:spPr>
          <a:xfrm>
            <a:off x="2216150" y="-2235201"/>
            <a:ext cx="2832100" cy="69977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Description</a:t>
            </a:r>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Individual words</a:t>
            </a:r>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Recognition of words within strings of words</a:t>
            </a:r>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Recognition only for specific users</a:t>
            </a:r>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Recognition for all users</a:t>
            </a:r>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Combines speaker-dependent and speaker-independent recognition</a:t>
            </a:r>
            <a:endParaRPr/>
          </a:p>
        </p:txBody>
      </p:sp>
      <p:sp>
        <p:nvSpPr>
          <p:cNvPr id="610" name="Google Shape;610;p64"/>
          <p:cNvSpPr/>
          <p:nvPr/>
        </p:nvSpPr>
        <p:spPr>
          <a:xfrm>
            <a:off x="546100" y="1270000"/>
            <a:ext cx="8070850" cy="4622800"/>
          </a:xfrm>
          <a:prstGeom prst="rect">
            <a:avLst/>
          </a:prstGeom>
          <a:noFill/>
          <a:ln cap="flat" cmpd="sng" w="25400">
            <a:solidFill>
              <a:srgbClr val="000000"/>
            </a:solidFill>
            <a:prstDash val="solid"/>
            <a:miter lim="8000"/>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cxnSp>
        <p:nvCxnSpPr>
          <p:cNvPr id="611" name="Google Shape;611;p64"/>
          <p:cNvCxnSpPr/>
          <p:nvPr/>
        </p:nvCxnSpPr>
        <p:spPr>
          <a:xfrm>
            <a:off x="539749" y="1600199"/>
            <a:ext cx="8064501" cy="1590"/>
          </a:xfrm>
          <a:prstGeom prst="straightConnector1">
            <a:avLst/>
          </a:prstGeom>
          <a:noFill/>
          <a:ln cap="flat" cmpd="sng" w="38100">
            <a:solidFill>
              <a:srgbClr val="000000"/>
            </a:solidFill>
            <a:prstDash val="solid"/>
            <a:miter lim="8000"/>
            <a:headEnd len="sm" w="sm" type="none"/>
            <a:tailEnd len="sm" w="sm" type="none"/>
          </a:ln>
        </p:spPr>
      </p:cxnSp>
      <p:cxnSp>
        <p:nvCxnSpPr>
          <p:cNvPr id="612" name="Google Shape;612;p64"/>
          <p:cNvCxnSpPr/>
          <p:nvPr/>
        </p:nvCxnSpPr>
        <p:spPr>
          <a:xfrm>
            <a:off x="2235199" y="1270000"/>
            <a:ext cx="1589" cy="4635500"/>
          </a:xfrm>
          <a:prstGeom prst="straightConnector1">
            <a:avLst/>
          </a:prstGeom>
          <a:noFill/>
          <a:ln cap="flat" cmpd="sng" w="38100">
            <a:solidFill>
              <a:srgbClr val="000000"/>
            </a:solidFill>
            <a:prstDash val="solid"/>
            <a:miter lim="8000"/>
            <a:headEnd len="sm" w="sm" type="none"/>
            <a:tailEnd len="sm" w="sm" type="none"/>
          </a:ln>
        </p:spPr>
      </p:cxnSp>
      <p:sp>
        <p:nvSpPr>
          <p:cNvPr id="613" name="Google Shape;613;p64"/>
          <p:cNvSpPr txBox="1"/>
          <p:nvPr/>
        </p:nvSpPr>
        <p:spPr>
          <a:xfrm>
            <a:off x="5111750" y="-2597151"/>
            <a:ext cx="3441700" cy="77216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Key Features</a:t>
            </a:r>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Limited vocabulary. Pauses between words. Users typically need some training.</a:t>
            </a:r>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Less limited vocabulary, but works by recognizing words from a continuous stream of speech. More susceptible to error than isolated word recognition, but does not require special raining of users.</a:t>
            </a:r>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System learns to recognize the speaker, who must train the system. Template matching. Easier to implement than speaker-independent systems, but highly sensitive to user characteristics (e.g., cold, different locations, etc.)</a:t>
            </a:r>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Fairly large vocabulary. Based on phonemes. Many speech tokens needed. Problems with accents, non-native speakers.</a:t>
            </a:r>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Requires arbitration between speaker-trained and speaker-independent recognition.</a:t>
            </a:r>
            <a:endParaRPr/>
          </a:p>
        </p:txBody>
      </p:sp>
      <p:cxnSp>
        <p:nvCxnSpPr>
          <p:cNvPr id="614" name="Google Shape;614;p64"/>
          <p:cNvCxnSpPr/>
          <p:nvPr/>
        </p:nvCxnSpPr>
        <p:spPr>
          <a:xfrm>
            <a:off x="5111749" y="1269999"/>
            <a:ext cx="1589" cy="4616452"/>
          </a:xfrm>
          <a:prstGeom prst="straightConnector1">
            <a:avLst/>
          </a:prstGeom>
          <a:noFill/>
          <a:ln cap="flat" cmpd="sng" w="38100">
            <a:solidFill>
              <a:srgbClr val="000000"/>
            </a:solidFill>
            <a:prstDash val="solid"/>
            <a:miter lim="8000"/>
            <a:headEnd len="sm" w="sm" type="none"/>
            <a:tailEnd len="sm" w="sm" type="none"/>
          </a:ln>
        </p:spPr>
      </p:cxnSp>
      <p:cxnSp>
        <p:nvCxnSpPr>
          <p:cNvPr id="615" name="Google Shape;615;p64"/>
          <p:cNvCxnSpPr/>
          <p:nvPr/>
        </p:nvCxnSpPr>
        <p:spPr>
          <a:xfrm>
            <a:off x="555624" y="2451100"/>
            <a:ext cx="8067676" cy="1587"/>
          </a:xfrm>
          <a:prstGeom prst="straightConnector1">
            <a:avLst/>
          </a:prstGeom>
          <a:noFill/>
          <a:ln cap="flat" cmpd="sng" w="38100">
            <a:solidFill>
              <a:srgbClr val="000000"/>
            </a:solidFill>
            <a:prstDash val="solid"/>
            <a:miter lim="8000"/>
            <a:headEnd len="sm" w="sm" type="none"/>
            <a:tailEnd len="sm" w="sm" type="none"/>
          </a:ln>
        </p:spPr>
      </p:cxnSp>
      <p:cxnSp>
        <p:nvCxnSpPr>
          <p:cNvPr id="616" name="Google Shape;616;p64"/>
          <p:cNvCxnSpPr/>
          <p:nvPr/>
        </p:nvCxnSpPr>
        <p:spPr>
          <a:xfrm>
            <a:off x="555624" y="3581400"/>
            <a:ext cx="8067676" cy="1587"/>
          </a:xfrm>
          <a:prstGeom prst="straightConnector1">
            <a:avLst/>
          </a:prstGeom>
          <a:noFill/>
          <a:ln cap="flat" cmpd="sng" w="38100">
            <a:solidFill>
              <a:srgbClr val="000000"/>
            </a:solidFill>
            <a:prstDash val="solid"/>
            <a:miter lim="8000"/>
            <a:headEnd len="sm" w="sm" type="none"/>
            <a:tailEnd len="sm" w="sm" type="none"/>
          </a:ln>
        </p:spPr>
      </p:cxnSp>
      <p:cxnSp>
        <p:nvCxnSpPr>
          <p:cNvPr id="617" name="Google Shape;617;p64"/>
          <p:cNvCxnSpPr/>
          <p:nvPr/>
        </p:nvCxnSpPr>
        <p:spPr>
          <a:xfrm>
            <a:off x="555624" y="4762500"/>
            <a:ext cx="8067676" cy="1587"/>
          </a:xfrm>
          <a:prstGeom prst="straightConnector1">
            <a:avLst/>
          </a:prstGeom>
          <a:noFill/>
          <a:ln cap="flat" cmpd="sng" w="38100">
            <a:solidFill>
              <a:srgbClr val="000000"/>
            </a:solidFill>
            <a:prstDash val="solid"/>
            <a:miter lim="8000"/>
            <a:headEnd len="sm" w="sm" type="none"/>
            <a:tailEnd len="sm" w="sm" type="none"/>
          </a:ln>
        </p:spPr>
      </p:cxnSp>
      <p:cxnSp>
        <p:nvCxnSpPr>
          <p:cNvPr id="618" name="Google Shape;618;p64"/>
          <p:cNvCxnSpPr/>
          <p:nvPr/>
        </p:nvCxnSpPr>
        <p:spPr>
          <a:xfrm>
            <a:off x="555624" y="5308600"/>
            <a:ext cx="8067676" cy="1587"/>
          </a:xfrm>
          <a:prstGeom prst="straightConnector1">
            <a:avLst/>
          </a:prstGeom>
          <a:noFill/>
          <a:ln cap="flat" cmpd="sng" w="38100">
            <a:solidFill>
              <a:srgbClr val="000000"/>
            </a:solidFill>
            <a:prstDash val="solid"/>
            <a:miter lim="8000"/>
            <a:headEnd len="sm" w="sm" type="none"/>
            <a:tailEnd len="sm" w="sm" type="none"/>
          </a:ln>
        </p:spPr>
      </p:cxnSp>
      <p:sp>
        <p:nvSpPr>
          <p:cNvPr id="619" name="Google Shape;619;p64"/>
          <p:cNvSpPr txBox="1"/>
          <p:nvPr/>
        </p:nvSpPr>
        <p:spPr>
          <a:xfrm>
            <a:off x="3643312" y="6432550"/>
            <a:ext cx="814388" cy="2413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[Mustillo]</a:t>
            </a:r>
            <a:endParaRPr/>
          </a:p>
        </p:txBody>
      </p:sp>
      <p:sp>
        <p:nvSpPr>
          <p:cNvPr id="620" name="Google Shape;620;p64"/>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200025" lvl="0" marL="285750" rtl="0" algn="l">
              <a:lnSpc>
                <a:spcPct val="90000"/>
              </a:lnSpc>
              <a:spcBef>
                <a:spcPts val="0"/>
              </a:spcBef>
              <a:spcAft>
                <a:spcPts val="0"/>
              </a:spcAft>
              <a:buSzPts val="1350"/>
              <a:buNone/>
            </a:pPr>
            <a:r>
              <a:t/>
            </a:r>
            <a:endParaRPr b="1" sz="1800">
              <a:solidFill>
                <a:srgbClr val="002E7A"/>
              </a:solidFill>
              <a:latin typeface="Arial Rounded"/>
              <a:ea typeface="Arial Rounded"/>
              <a:cs typeface="Arial Rounded"/>
              <a:sym typeface="Arial Rounded"/>
            </a:endParaRPr>
          </a:p>
        </p:txBody>
      </p:sp>
      <p:sp>
        <p:nvSpPr>
          <p:cNvPr id="621" name="Google Shape;621;p64"/>
          <p:cNvSpPr txBox="1"/>
          <p:nvPr>
            <p:ph idx="12" type="sldNum"/>
          </p:nvPr>
        </p:nvSpPr>
        <p:spPr>
          <a:xfrm rot="48710">
            <a:off x="8917603" y="6529315"/>
            <a:ext cx="1482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Tree>
  </p:cSld>
  <p:clrMapOvr>
    <a:masterClrMapping/>
  </p:clrMapOvr>
  <p:transition spd="med">
    <p:fade/>
  </p:transition>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25" name="Shape 625"/>
        <p:cNvGrpSpPr/>
        <p:nvPr/>
      </p:nvGrpSpPr>
      <p:grpSpPr>
        <a:xfrm>
          <a:off x="0" y="0"/>
          <a:ext cx="0" cy="0"/>
          <a:chOff x="0" y="0"/>
          <a:chExt cx="0" cy="0"/>
        </a:xfrm>
      </p:grpSpPr>
      <p:grpSp>
        <p:nvGrpSpPr>
          <p:cNvPr id="626" name="Google Shape;626;p65"/>
          <p:cNvGrpSpPr/>
          <p:nvPr/>
        </p:nvGrpSpPr>
        <p:grpSpPr>
          <a:xfrm>
            <a:off x="12700" y="6362700"/>
            <a:ext cx="1341439" cy="495300"/>
            <a:chOff x="0" y="0"/>
            <a:chExt cx="1341438" cy="495300"/>
          </a:xfrm>
        </p:grpSpPr>
        <p:pic>
          <p:nvPicPr>
            <p:cNvPr descr="image.png" id="627" name="Google Shape;627;p65"/>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628" name="Google Shape;628;p65"/>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629" name="Google Shape;629;p65"/>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Eye and Head Movement</a:t>
            </a:r>
            <a:endParaRPr/>
          </a:p>
        </p:txBody>
      </p:sp>
      <p:sp>
        <p:nvSpPr>
          <p:cNvPr id="630" name="Google Shape;630;p65"/>
          <p:cNvSpPr txBox="1"/>
          <p:nvPr/>
        </p:nvSpPr>
        <p:spPr>
          <a:xfrm>
            <a:off x="539750" y="-787401"/>
            <a:ext cx="1765300" cy="41021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Device</a:t>
            </a:r>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Electrophysiological</a:t>
            </a:r>
            <a:endParaRPr/>
          </a:p>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sensing</a:t>
            </a:r>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Photo-electric</a:t>
            </a:r>
            <a:endParaRPr/>
          </a:p>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reflection</a:t>
            </a:r>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Head movement</a:t>
            </a:r>
            <a:endParaRPr/>
          </a:p>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tracking</a:t>
            </a:r>
            <a:endParaRPr/>
          </a:p>
        </p:txBody>
      </p:sp>
      <p:sp>
        <p:nvSpPr>
          <p:cNvPr id="631" name="Google Shape;631;p65"/>
          <p:cNvSpPr txBox="1"/>
          <p:nvPr/>
        </p:nvSpPr>
        <p:spPr>
          <a:xfrm>
            <a:off x="2292350" y="-787400"/>
            <a:ext cx="2781300" cy="41021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Description</a:t>
            </a:r>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Records muscle movement.</a:t>
            </a:r>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Records movements in reflected light from the eye.</a:t>
            </a:r>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Lightweight headset, transmits ultrasonic signals to a special measurement unit.</a:t>
            </a:r>
            <a:endParaRPr/>
          </a:p>
        </p:txBody>
      </p:sp>
      <p:sp>
        <p:nvSpPr>
          <p:cNvPr id="632" name="Google Shape;632;p65"/>
          <p:cNvSpPr/>
          <p:nvPr/>
        </p:nvSpPr>
        <p:spPr>
          <a:xfrm>
            <a:off x="546100" y="1270000"/>
            <a:ext cx="8070850" cy="4127500"/>
          </a:xfrm>
          <a:prstGeom prst="rect">
            <a:avLst/>
          </a:prstGeom>
          <a:noFill/>
          <a:ln cap="flat" cmpd="sng" w="25400">
            <a:solidFill>
              <a:srgbClr val="000000"/>
            </a:solidFill>
            <a:prstDash val="solid"/>
            <a:miter lim="8000"/>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cxnSp>
        <p:nvCxnSpPr>
          <p:cNvPr id="633" name="Google Shape;633;p65"/>
          <p:cNvCxnSpPr/>
          <p:nvPr/>
        </p:nvCxnSpPr>
        <p:spPr>
          <a:xfrm>
            <a:off x="539749" y="1600199"/>
            <a:ext cx="8064501" cy="1590"/>
          </a:xfrm>
          <a:prstGeom prst="straightConnector1">
            <a:avLst/>
          </a:prstGeom>
          <a:noFill/>
          <a:ln cap="flat" cmpd="sng" w="38100">
            <a:solidFill>
              <a:srgbClr val="000000"/>
            </a:solidFill>
            <a:prstDash val="solid"/>
            <a:miter lim="8000"/>
            <a:headEnd len="sm" w="sm" type="none"/>
            <a:tailEnd len="sm" w="sm" type="none"/>
          </a:ln>
        </p:spPr>
      </p:cxnSp>
      <p:cxnSp>
        <p:nvCxnSpPr>
          <p:cNvPr id="634" name="Google Shape;634;p65"/>
          <p:cNvCxnSpPr/>
          <p:nvPr/>
        </p:nvCxnSpPr>
        <p:spPr>
          <a:xfrm>
            <a:off x="2216149" y="1269999"/>
            <a:ext cx="1590" cy="4102102"/>
          </a:xfrm>
          <a:prstGeom prst="straightConnector1">
            <a:avLst/>
          </a:prstGeom>
          <a:noFill/>
          <a:ln cap="flat" cmpd="sng" w="38100">
            <a:solidFill>
              <a:srgbClr val="000000"/>
            </a:solidFill>
            <a:prstDash val="solid"/>
            <a:miter lim="8000"/>
            <a:headEnd len="sm" w="sm" type="none"/>
            <a:tailEnd len="sm" w="sm" type="none"/>
          </a:ln>
        </p:spPr>
      </p:cxnSp>
      <p:sp>
        <p:nvSpPr>
          <p:cNvPr id="635" name="Google Shape;635;p65"/>
          <p:cNvSpPr txBox="1"/>
          <p:nvPr/>
        </p:nvSpPr>
        <p:spPr>
          <a:xfrm>
            <a:off x="5111750" y="-1993901"/>
            <a:ext cx="3327400" cy="65151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Key Features/Remarks</a:t>
            </a:r>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Electrodes have to be secured to the skin to detect muscle movement, and are therefore subject to general body movement. Uncomfortable and confining. Not well suited for tracking over small target or where fine control is required.</a:t>
            </a:r>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User must maintain a stable image on the fovea. Not easy to achieve or maintain. Not great for tracking small targets or where fine control is required.</a:t>
            </a:r>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Keyboard is a display on the computer screen. The system detects slight movements of the user’s head and moves the cursor accordingly. To operate a key, the user must locate the cursor, and then blow on a blow switch in the headset mouth piece. This type of device can be used by severely handicapped users (e.g., Stephen Hawkings).</a:t>
            </a:r>
            <a:endParaRPr/>
          </a:p>
        </p:txBody>
      </p:sp>
      <p:cxnSp>
        <p:nvCxnSpPr>
          <p:cNvPr id="636" name="Google Shape;636;p65"/>
          <p:cNvCxnSpPr/>
          <p:nvPr/>
        </p:nvCxnSpPr>
        <p:spPr>
          <a:xfrm>
            <a:off x="5111749" y="1289049"/>
            <a:ext cx="1589" cy="4102102"/>
          </a:xfrm>
          <a:prstGeom prst="straightConnector1">
            <a:avLst/>
          </a:prstGeom>
          <a:noFill/>
          <a:ln cap="flat" cmpd="sng" w="38100">
            <a:solidFill>
              <a:srgbClr val="000000"/>
            </a:solidFill>
            <a:prstDash val="solid"/>
            <a:miter lim="8000"/>
            <a:headEnd len="sm" w="sm" type="none"/>
            <a:tailEnd len="sm" w="sm" type="none"/>
          </a:ln>
        </p:spPr>
      </p:cxnSp>
      <p:cxnSp>
        <p:nvCxnSpPr>
          <p:cNvPr id="637" name="Google Shape;637;p65"/>
          <p:cNvCxnSpPr/>
          <p:nvPr/>
        </p:nvCxnSpPr>
        <p:spPr>
          <a:xfrm>
            <a:off x="555624" y="2781300"/>
            <a:ext cx="8067676" cy="1587"/>
          </a:xfrm>
          <a:prstGeom prst="straightConnector1">
            <a:avLst/>
          </a:prstGeom>
          <a:noFill/>
          <a:ln cap="flat" cmpd="sng" w="38100">
            <a:solidFill>
              <a:srgbClr val="000000"/>
            </a:solidFill>
            <a:prstDash val="solid"/>
            <a:miter lim="8000"/>
            <a:headEnd len="sm" w="sm" type="none"/>
            <a:tailEnd len="sm" w="sm" type="none"/>
          </a:ln>
        </p:spPr>
      </p:cxnSp>
      <p:cxnSp>
        <p:nvCxnSpPr>
          <p:cNvPr id="638" name="Google Shape;638;p65"/>
          <p:cNvCxnSpPr/>
          <p:nvPr/>
        </p:nvCxnSpPr>
        <p:spPr>
          <a:xfrm>
            <a:off x="555624" y="3619500"/>
            <a:ext cx="8067676" cy="1587"/>
          </a:xfrm>
          <a:prstGeom prst="straightConnector1">
            <a:avLst/>
          </a:prstGeom>
          <a:noFill/>
          <a:ln cap="flat" cmpd="sng" w="38100">
            <a:solidFill>
              <a:srgbClr val="000000"/>
            </a:solidFill>
            <a:prstDash val="solid"/>
            <a:miter lim="8000"/>
            <a:headEnd len="sm" w="sm" type="none"/>
            <a:tailEnd len="sm" w="sm" type="none"/>
          </a:ln>
        </p:spPr>
      </p:cxnSp>
      <p:sp>
        <p:nvSpPr>
          <p:cNvPr id="639" name="Google Shape;639;p65"/>
          <p:cNvSpPr txBox="1"/>
          <p:nvPr/>
        </p:nvSpPr>
        <p:spPr>
          <a:xfrm>
            <a:off x="3643312" y="6432550"/>
            <a:ext cx="814388" cy="2413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[Mustillo]</a:t>
            </a:r>
            <a:endParaRPr/>
          </a:p>
        </p:txBody>
      </p:sp>
      <p:sp>
        <p:nvSpPr>
          <p:cNvPr id="640" name="Google Shape;640;p65"/>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200025" lvl="0" marL="285750" rtl="0" algn="l">
              <a:lnSpc>
                <a:spcPct val="90000"/>
              </a:lnSpc>
              <a:spcBef>
                <a:spcPts val="0"/>
              </a:spcBef>
              <a:spcAft>
                <a:spcPts val="0"/>
              </a:spcAft>
              <a:buSzPts val="1350"/>
              <a:buNone/>
            </a:pPr>
            <a:r>
              <a:t/>
            </a:r>
            <a:endParaRPr b="1" sz="1800">
              <a:solidFill>
                <a:srgbClr val="002E7A"/>
              </a:solidFill>
              <a:latin typeface="Arial Rounded"/>
              <a:ea typeface="Arial Rounded"/>
              <a:cs typeface="Arial Rounded"/>
              <a:sym typeface="Arial Rounded"/>
            </a:endParaRPr>
          </a:p>
        </p:txBody>
      </p:sp>
      <p:sp>
        <p:nvSpPr>
          <p:cNvPr id="641" name="Google Shape;641;p65"/>
          <p:cNvSpPr txBox="1"/>
          <p:nvPr>
            <p:ph idx="12" type="sldNum"/>
          </p:nvPr>
        </p:nvSpPr>
        <p:spPr>
          <a:xfrm rot="48710">
            <a:off x="8917603" y="6529315"/>
            <a:ext cx="1482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Tree>
  </p:cSld>
  <p:clrMapOvr>
    <a:masterClrMapping/>
  </p:clrMapOvr>
  <p:transition spd="med">
    <p:fade/>
  </p:transition>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grpSp>
        <p:nvGrpSpPr>
          <p:cNvPr id="646" name="Google Shape;646;p66"/>
          <p:cNvGrpSpPr/>
          <p:nvPr/>
        </p:nvGrpSpPr>
        <p:grpSpPr>
          <a:xfrm>
            <a:off x="12700" y="6362700"/>
            <a:ext cx="1341439" cy="495300"/>
            <a:chOff x="0" y="0"/>
            <a:chExt cx="1341438" cy="495300"/>
          </a:xfrm>
        </p:grpSpPr>
        <p:pic>
          <p:nvPicPr>
            <p:cNvPr descr="image.png" id="647" name="Google Shape;647;p66"/>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648" name="Google Shape;648;p66"/>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649" name="Google Shape;649;p66"/>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Brain-Computer Interaction</a:t>
            </a:r>
            <a:endParaRPr/>
          </a:p>
        </p:txBody>
      </p:sp>
      <p:sp>
        <p:nvSpPr>
          <p:cNvPr id="650" name="Google Shape;650;p66"/>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285750" lvl="0" marL="285750" rtl="0" algn="l">
              <a:lnSpc>
                <a:spcPct val="90000"/>
              </a:lnSpc>
              <a:spcBef>
                <a:spcPts val="0"/>
              </a:spcBef>
              <a:spcAft>
                <a:spcPts val="0"/>
              </a:spcAft>
              <a:buSzPts val="1350"/>
              <a:buChar char="●"/>
            </a:pPr>
            <a:r>
              <a:rPr b="1" lang="en-US" sz="1800">
                <a:solidFill>
                  <a:srgbClr val="002E7A"/>
                </a:solidFill>
                <a:latin typeface="Arial Rounded"/>
                <a:ea typeface="Arial Rounded"/>
                <a:cs typeface="Arial Rounded"/>
                <a:sym typeface="Arial Rounded"/>
              </a:rPr>
              <a:t>simplified versions of electroencephalograms (EEGs)</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interpretation of brain waves</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limited success as computer control and interaction devices</a:t>
            </a:r>
            <a:endParaRPr/>
          </a:p>
        </p:txBody>
      </p:sp>
      <p:sp>
        <p:nvSpPr>
          <p:cNvPr id="651" name="Google Shape;651;p66"/>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Tree>
  </p:cSld>
  <p:clrMapOvr>
    <a:masterClrMapping/>
  </p:clrMapOvr>
  <p:transition spd="med">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7" name="Shape 157"/>
        <p:cNvGrpSpPr/>
        <p:nvPr/>
      </p:nvGrpSpPr>
      <p:grpSpPr>
        <a:xfrm>
          <a:off x="0" y="0"/>
          <a:ext cx="0" cy="0"/>
          <a:chOff x="0" y="0"/>
          <a:chExt cx="0" cy="0"/>
        </a:xfrm>
      </p:grpSpPr>
      <p:grpSp>
        <p:nvGrpSpPr>
          <p:cNvPr id="158" name="Google Shape;158;p22"/>
          <p:cNvGrpSpPr/>
          <p:nvPr/>
        </p:nvGrpSpPr>
        <p:grpSpPr>
          <a:xfrm>
            <a:off x="12700" y="6362700"/>
            <a:ext cx="1341439" cy="495300"/>
            <a:chOff x="0" y="0"/>
            <a:chExt cx="1341438" cy="495300"/>
          </a:xfrm>
        </p:grpSpPr>
        <p:pic>
          <p:nvPicPr>
            <p:cNvPr descr="image.png" id="159" name="Google Shape;159;p22"/>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160" name="Google Shape;160;p22"/>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161" name="Google Shape;161;p22"/>
          <p:cNvSpPr txBox="1"/>
          <p:nvPr/>
        </p:nvSpPr>
        <p:spPr>
          <a:xfrm>
            <a:off x="3068637" y="6553200"/>
            <a:ext cx="2984501" cy="241300"/>
          </a:xfrm>
          <a:prstGeom prst="rect">
            <a:avLst/>
          </a:prstGeom>
          <a:noFill/>
          <a:ln>
            <a:noFill/>
          </a:ln>
        </p:spPr>
        <p:txBody>
          <a:bodyPr anchorCtr="0" anchor="ctr" bIns="38100" lIns="38100" spcFirstLastPara="1" rIns="38100" wrap="square" tIns="38100">
            <a:spAutoFit/>
          </a:bodyPr>
          <a:lstStyle/>
          <a:p>
            <a:pPr indent="0" lvl="0" marL="0" marR="0" rtl="0" algn="l">
              <a:lnSpc>
                <a:spcPct val="100000"/>
              </a:lnSpc>
              <a:spcBef>
                <a:spcPts val="0"/>
              </a:spcBef>
              <a:spcAft>
                <a:spcPts val="0"/>
              </a:spcAft>
              <a:buClr>
                <a:srgbClr val="6EB7D7"/>
              </a:buClr>
              <a:buSzPts val="1100"/>
              <a:buFont typeface="Source Sans Pro"/>
              <a:buNone/>
            </a:pPr>
            <a:r>
              <a:rPr b="0" i="0" lang="en-US" sz="1100" u="none" cap="none" strike="noStrike">
                <a:solidFill>
                  <a:srgbClr val="6EB7D7"/>
                </a:solidFill>
                <a:latin typeface="Source Sans Pro"/>
                <a:ea typeface="Source Sans Pro"/>
                <a:cs typeface="Source Sans Pro"/>
                <a:sym typeface="Source Sans Pro"/>
              </a:rPr>
              <a:t>© Franz J. Kurfess</a:t>
            </a:r>
            <a:endParaRPr/>
          </a:p>
        </p:txBody>
      </p:sp>
      <p:sp>
        <p:nvSpPr>
          <p:cNvPr id="162" name="Google Shape;162;p22"/>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I/O Alternatives</a:t>
            </a:r>
            <a:endParaRPr/>
          </a:p>
        </p:txBody>
      </p:sp>
      <p:sp>
        <p:nvSpPr>
          <p:cNvPr id="163" name="Google Shape;163;p22"/>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285750" lvl="0" marL="285750" rtl="0" algn="l">
              <a:lnSpc>
                <a:spcPct val="90000"/>
              </a:lnSpc>
              <a:spcBef>
                <a:spcPts val="0"/>
              </a:spcBef>
              <a:spcAft>
                <a:spcPts val="0"/>
              </a:spcAft>
              <a:buSzPts val="1350"/>
              <a:buChar char="●"/>
            </a:pPr>
            <a:r>
              <a:rPr b="1" lang="en-US" sz="1800">
                <a:solidFill>
                  <a:srgbClr val="002E7A"/>
                </a:solidFill>
                <a:latin typeface="Arial Rounded"/>
                <a:ea typeface="Arial Rounded"/>
                <a:cs typeface="Arial Rounded"/>
                <a:sym typeface="Arial Rounded"/>
              </a:rPr>
              <a:t>List two alternatives to the screen (CRT, LCD) as main computer output and the keyboard as main computer input device</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what are critical properties of screen, keyboard?</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what are the consequences for HCID?</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Screen</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Alternative 1:</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Alternative 2:</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Keyboard</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Alternative 1:</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Alternative 2:</a:t>
            </a:r>
            <a:endParaRPr/>
          </a:p>
        </p:txBody>
      </p:sp>
      <p:sp>
        <p:nvSpPr>
          <p:cNvPr id="164" name="Google Shape;164;p22"/>
          <p:cNvSpPr txBox="1"/>
          <p:nvPr>
            <p:ph idx="12" type="sldNum"/>
          </p:nvPr>
        </p:nvSpPr>
        <p:spPr>
          <a:xfrm rot="48710">
            <a:off x="8917603" y="6529315"/>
            <a:ext cx="1482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lnSpc>
                <a:spcPct val="100000"/>
              </a:lnSpc>
              <a:spcBef>
                <a:spcPts val="0"/>
              </a:spcBef>
              <a:spcAft>
                <a:spcPts val="0"/>
              </a:spcAft>
              <a:buClr>
                <a:srgbClr val="0048AA"/>
              </a:buClr>
              <a:buSzPts val="700"/>
              <a:buFont typeface="Arial"/>
              <a:buNone/>
            </a:pPr>
            <a:fld id="{00000000-1234-1234-1234-123412341234}" type="slidenum">
              <a:rPr b="1" lang="en-US" sz="700">
                <a:solidFill>
                  <a:srgbClr val="0048AA"/>
                </a:solidFill>
                <a:latin typeface="Arial"/>
                <a:ea typeface="Arial"/>
                <a:cs typeface="Arial"/>
                <a:sym typeface="Arial"/>
              </a:rPr>
              <a:t>‹#›</a:t>
            </a:fld>
            <a:endParaRPr/>
          </a:p>
        </p:txBody>
      </p:sp>
    </p:spTree>
  </p:cSld>
  <p:clrMapOvr>
    <a:masterClrMapping/>
  </p:clrMapOvr>
  <p:transition spd="med">
    <p:fade/>
  </p:transition>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67"/>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Example: </a:t>
            </a:r>
            <a:r>
              <a:rPr lang="en-US" u="sng">
                <a:solidFill>
                  <a:schemeClr val="hlink"/>
                </a:solidFill>
                <a:hlinkClick r:id="rId3"/>
              </a:rPr>
              <a:t>Emotiv Epoc</a:t>
            </a:r>
            <a:endParaRPr/>
          </a:p>
        </p:txBody>
      </p:sp>
      <p:sp>
        <p:nvSpPr>
          <p:cNvPr id="657" name="Google Shape;657;p67"/>
          <p:cNvSpPr txBox="1"/>
          <p:nvPr>
            <p:ph idx="1" type="body"/>
          </p:nvPr>
        </p:nvSpPr>
        <p:spPr>
          <a:xfrm>
            <a:off x="113757" y="1295621"/>
            <a:ext cx="8039101" cy="4775201"/>
          </a:xfrm>
          <a:prstGeom prst="rect">
            <a:avLst/>
          </a:prstGeom>
          <a:noFill/>
          <a:ln>
            <a:noFill/>
          </a:ln>
        </p:spPr>
        <p:txBody>
          <a:bodyPr anchorCtr="0" anchor="t" bIns="38100" lIns="38100" spcFirstLastPara="1" rIns="38100" wrap="square" tIns="38100">
            <a:normAutofit/>
          </a:bodyPr>
          <a:lstStyle/>
          <a:p>
            <a:pPr indent="-285750" lvl="0" marL="285750" rtl="0" algn="l">
              <a:lnSpc>
                <a:spcPct val="90000"/>
              </a:lnSpc>
              <a:spcBef>
                <a:spcPts val="0"/>
              </a:spcBef>
              <a:spcAft>
                <a:spcPts val="0"/>
              </a:spcAft>
              <a:buSzPts val="1350"/>
              <a:buChar char="●"/>
            </a:pPr>
            <a:r>
              <a:rPr b="1" lang="en-US" sz="1800">
                <a:solidFill>
                  <a:srgbClr val="002E7A"/>
                </a:solidFill>
                <a:latin typeface="Arial Rounded"/>
                <a:ea typeface="Arial Rounded"/>
                <a:cs typeface="Arial Rounded"/>
                <a:sym typeface="Arial Rounded"/>
              </a:rPr>
              <a:t>BCI device</a:t>
            </a:r>
            <a:endParaRPr/>
          </a:p>
          <a:p>
            <a:pPr indent="-269240" lvl="1" marL="618490" rtl="0" algn="l">
              <a:lnSpc>
                <a:spcPct val="90000"/>
              </a:lnSpc>
              <a:spcBef>
                <a:spcPts val="600"/>
              </a:spcBef>
              <a:spcAft>
                <a:spcPts val="0"/>
              </a:spcAft>
              <a:buSzPts val="1200"/>
              <a:buChar char=""/>
            </a:pPr>
            <a:r>
              <a:rPr lang="en-US" sz="1600">
                <a:solidFill>
                  <a:srgbClr val="0042AA"/>
                </a:solidFill>
                <a:latin typeface="Source Sans Pro"/>
                <a:ea typeface="Source Sans Pro"/>
                <a:cs typeface="Source Sans Pro"/>
                <a:sym typeface="Source Sans Pro"/>
              </a:rPr>
              <a:t>14 channels for signals recorded through saline based electrodes</a:t>
            </a:r>
            <a:endParaRPr/>
          </a:p>
          <a:p>
            <a:pPr indent="-269240" lvl="1" marL="618490" rtl="0" algn="l">
              <a:lnSpc>
                <a:spcPct val="90000"/>
              </a:lnSpc>
              <a:spcBef>
                <a:spcPts val="600"/>
              </a:spcBef>
              <a:spcAft>
                <a:spcPts val="0"/>
              </a:spcAft>
              <a:buSzPts val="1200"/>
              <a:buChar char=""/>
            </a:pPr>
            <a:r>
              <a:rPr lang="en-US" sz="1600">
                <a:solidFill>
                  <a:srgbClr val="0042AA"/>
                </a:solidFill>
                <a:latin typeface="Source Sans Pro"/>
                <a:ea typeface="Source Sans Pro"/>
                <a:cs typeface="Source Sans Pro"/>
                <a:sym typeface="Source Sans Pro"/>
              </a:rPr>
              <a:t>9 axis head motion sensors</a:t>
            </a:r>
            <a:endParaRPr/>
          </a:p>
          <a:p>
            <a:pPr indent="-269240" lvl="1" marL="618490" rtl="0" algn="l">
              <a:lnSpc>
                <a:spcPct val="90000"/>
              </a:lnSpc>
              <a:spcBef>
                <a:spcPts val="600"/>
              </a:spcBef>
              <a:spcAft>
                <a:spcPts val="0"/>
              </a:spcAft>
              <a:buSzPts val="1200"/>
              <a:buChar char=""/>
            </a:pPr>
            <a:r>
              <a:rPr lang="en-US" sz="1600">
                <a:solidFill>
                  <a:srgbClr val="0042AA"/>
                </a:solidFill>
                <a:latin typeface="Source Sans Pro"/>
                <a:ea typeface="Source Sans Pro"/>
                <a:cs typeface="Source Sans Pro"/>
                <a:sym typeface="Source Sans Pro"/>
              </a:rPr>
              <a:t>price &lt;$1,000, plus software</a:t>
            </a:r>
            <a:endParaRPr/>
          </a:p>
        </p:txBody>
      </p:sp>
      <p:sp>
        <p:nvSpPr>
          <p:cNvPr id="658" name="Google Shape;658;p67"/>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pic>
        <p:nvPicPr>
          <p:cNvPr descr="Image" id="659" name="Google Shape;659;p67">
            <a:hlinkClick r:id="rId4"/>
          </p:cNvPr>
          <p:cNvPicPr preferRelativeResize="0"/>
          <p:nvPr/>
        </p:nvPicPr>
        <p:blipFill rotWithShape="1">
          <a:blip r:embed="rId5">
            <a:alphaModFix/>
          </a:blip>
          <a:srcRect b="0" l="0" r="0" t="0"/>
          <a:stretch/>
        </p:blipFill>
        <p:spPr>
          <a:xfrm>
            <a:off x="1899440" y="2312609"/>
            <a:ext cx="7264401" cy="4508501"/>
          </a:xfrm>
          <a:prstGeom prst="rect">
            <a:avLst/>
          </a:prstGeom>
          <a:noFill/>
          <a:ln>
            <a:noFill/>
          </a:ln>
        </p:spPr>
      </p:pic>
    </p:spTree>
  </p:cSld>
  <p:clrMapOvr>
    <a:masterClrMapping/>
  </p:clrMapOvr>
  <p:transition spd="med">
    <p:fade/>
  </p:transition>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3" name="Shape 663"/>
        <p:cNvGrpSpPr/>
        <p:nvPr/>
      </p:nvGrpSpPr>
      <p:grpSpPr>
        <a:xfrm>
          <a:off x="0" y="0"/>
          <a:ext cx="0" cy="0"/>
          <a:chOff x="0" y="0"/>
          <a:chExt cx="0" cy="0"/>
        </a:xfrm>
      </p:grpSpPr>
      <p:sp>
        <p:nvSpPr>
          <p:cNvPr id="664" name="Google Shape;664;p68"/>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Example: </a:t>
            </a:r>
            <a:r>
              <a:rPr lang="en-US" u="sng">
                <a:solidFill>
                  <a:schemeClr val="hlink"/>
                </a:solidFill>
                <a:hlinkClick r:id="rId3"/>
              </a:rPr>
              <a:t>Emotiv Insight</a:t>
            </a:r>
            <a:endParaRPr/>
          </a:p>
        </p:txBody>
      </p:sp>
      <p:sp>
        <p:nvSpPr>
          <p:cNvPr id="665" name="Google Shape;665;p68"/>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285750" lvl="0" marL="285750" rtl="0" algn="l">
              <a:lnSpc>
                <a:spcPct val="90000"/>
              </a:lnSpc>
              <a:spcBef>
                <a:spcPts val="0"/>
              </a:spcBef>
              <a:spcAft>
                <a:spcPts val="0"/>
              </a:spcAft>
              <a:buSzPts val="1350"/>
              <a:buChar char="●"/>
            </a:pPr>
            <a:r>
              <a:rPr b="1" lang="en-US" sz="1800">
                <a:solidFill>
                  <a:srgbClr val="002E7A"/>
                </a:solidFill>
                <a:latin typeface="Arial Rounded"/>
                <a:ea typeface="Arial Rounded"/>
                <a:cs typeface="Arial Rounded"/>
                <a:sym typeface="Arial Rounded"/>
              </a:rPr>
              <a:t>BCI device</a:t>
            </a:r>
            <a:endParaRPr/>
          </a:p>
          <a:p>
            <a:pPr indent="-269240" lvl="1" marL="618490" rtl="0" algn="l">
              <a:lnSpc>
                <a:spcPct val="90000"/>
              </a:lnSpc>
              <a:spcBef>
                <a:spcPts val="600"/>
              </a:spcBef>
              <a:spcAft>
                <a:spcPts val="0"/>
              </a:spcAft>
              <a:buSzPts val="1200"/>
              <a:buChar char=""/>
            </a:pPr>
            <a:r>
              <a:rPr lang="en-US" sz="1600">
                <a:solidFill>
                  <a:srgbClr val="0042AA"/>
                </a:solidFill>
                <a:latin typeface="Source Sans Pro"/>
                <a:ea typeface="Source Sans Pro"/>
                <a:cs typeface="Source Sans Pro"/>
                <a:sym typeface="Source Sans Pro"/>
              </a:rPr>
              <a:t>5 channels, semi-dry polymer sensors</a:t>
            </a:r>
            <a:endParaRPr/>
          </a:p>
          <a:p>
            <a:pPr indent="-269240" lvl="1" marL="618490" rtl="0" algn="l">
              <a:lnSpc>
                <a:spcPct val="90000"/>
              </a:lnSpc>
              <a:spcBef>
                <a:spcPts val="600"/>
              </a:spcBef>
              <a:spcAft>
                <a:spcPts val="0"/>
              </a:spcAft>
              <a:buSzPts val="1200"/>
              <a:buChar char=""/>
            </a:pPr>
            <a:r>
              <a:rPr lang="en-US" sz="1600">
                <a:solidFill>
                  <a:srgbClr val="0042AA"/>
                </a:solidFill>
                <a:latin typeface="Source Sans Pro"/>
                <a:ea typeface="Source Sans Pro"/>
                <a:cs typeface="Source Sans Pro"/>
                <a:sym typeface="Source Sans Pro"/>
              </a:rPr>
              <a:t>9 axis head motion sensors</a:t>
            </a:r>
            <a:endParaRPr/>
          </a:p>
          <a:p>
            <a:pPr indent="-269240" lvl="1" marL="618490" rtl="0" algn="l">
              <a:lnSpc>
                <a:spcPct val="90000"/>
              </a:lnSpc>
              <a:spcBef>
                <a:spcPts val="600"/>
              </a:spcBef>
              <a:spcAft>
                <a:spcPts val="0"/>
              </a:spcAft>
              <a:buSzPts val="1200"/>
              <a:buChar char=""/>
            </a:pPr>
            <a:r>
              <a:rPr lang="en-US" sz="1600">
                <a:solidFill>
                  <a:srgbClr val="0042AA"/>
                </a:solidFill>
                <a:latin typeface="Source Sans Pro"/>
                <a:ea typeface="Source Sans Pro"/>
                <a:cs typeface="Source Sans Pro"/>
                <a:sym typeface="Source Sans Pro"/>
              </a:rPr>
              <a:t>price &lt;$500, plus software</a:t>
            </a:r>
            <a:endParaRPr/>
          </a:p>
        </p:txBody>
      </p:sp>
      <p:sp>
        <p:nvSpPr>
          <p:cNvPr id="666" name="Google Shape;666;p68"/>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pic>
        <p:nvPicPr>
          <p:cNvPr descr="Image" id="667" name="Google Shape;667;p68"/>
          <p:cNvPicPr preferRelativeResize="0"/>
          <p:nvPr/>
        </p:nvPicPr>
        <p:blipFill rotWithShape="1">
          <a:blip r:embed="rId4">
            <a:alphaModFix/>
          </a:blip>
          <a:srcRect b="0" l="0" r="0" t="0"/>
          <a:stretch/>
        </p:blipFill>
        <p:spPr>
          <a:xfrm>
            <a:off x="4125081" y="2292721"/>
            <a:ext cx="5486401" cy="3835401"/>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grpSp>
        <p:nvGrpSpPr>
          <p:cNvPr id="672" name="Google Shape;672;p69"/>
          <p:cNvGrpSpPr/>
          <p:nvPr/>
        </p:nvGrpSpPr>
        <p:grpSpPr>
          <a:xfrm>
            <a:off x="12700" y="6362700"/>
            <a:ext cx="1341439" cy="495300"/>
            <a:chOff x="0" y="0"/>
            <a:chExt cx="1341438" cy="495300"/>
          </a:xfrm>
        </p:grpSpPr>
        <p:pic>
          <p:nvPicPr>
            <p:cNvPr descr="image.png" id="673" name="Google Shape;673;p69"/>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674" name="Google Shape;674;p69"/>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675" name="Google Shape;675;p69"/>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Natural Input Devices</a:t>
            </a:r>
            <a:endParaRPr/>
          </a:p>
        </p:txBody>
      </p:sp>
      <p:sp>
        <p:nvSpPr>
          <p:cNvPr id="676" name="Google Shape;676;p69"/>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285750" lvl="0" marL="285750" rtl="0" algn="l">
              <a:lnSpc>
                <a:spcPct val="90000"/>
              </a:lnSpc>
              <a:spcBef>
                <a:spcPts val="0"/>
              </a:spcBef>
              <a:spcAft>
                <a:spcPts val="0"/>
              </a:spcAft>
              <a:buSzPts val="1350"/>
              <a:buChar char="●"/>
            </a:pPr>
            <a:r>
              <a:rPr b="1" lang="en-US" sz="1800">
                <a:solidFill>
                  <a:srgbClr val="002E7A"/>
                </a:solidFill>
                <a:latin typeface="Arial Rounded"/>
                <a:ea typeface="Arial Rounded"/>
                <a:cs typeface="Arial Rounded"/>
                <a:sym typeface="Arial Rounded"/>
              </a:rPr>
              <a:t>cameras and similar devices that allow interpretation of “natural” human activities</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observation of movements for a task</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gestures</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requires distinction between</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control activity</a:t>
            </a:r>
            <a:endParaRPr/>
          </a:p>
          <a:p>
            <a:pPr indent="-282575" lvl="2" marL="968375" rtl="0" algn="l">
              <a:lnSpc>
                <a:spcPct val="90000"/>
              </a:lnSpc>
              <a:spcBef>
                <a:spcPts val="600"/>
              </a:spcBef>
              <a:spcAft>
                <a:spcPts val="0"/>
              </a:spcAft>
              <a:buClr>
                <a:srgbClr val="FF8000"/>
              </a:buClr>
              <a:buSzPts val="1350"/>
              <a:buChar char=""/>
            </a:pPr>
            <a:r>
              <a:rPr lang="en-US" sz="1800">
                <a:solidFill>
                  <a:srgbClr val="003DCC"/>
                </a:solidFill>
              </a:rPr>
              <a:t>signals to the computer that something relevant is going to happen</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intentional activity</a:t>
            </a:r>
            <a:endParaRPr/>
          </a:p>
          <a:p>
            <a:pPr indent="-282575" lvl="2" marL="968375" rtl="0" algn="l">
              <a:lnSpc>
                <a:spcPct val="90000"/>
              </a:lnSpc>
              <a:spcBef>
                <a:spcPts val="600"/>
              </a:spcBef>
              <a:spcAft>
                <a:spcPts val="0"/>
              </a:spcAft>
              <a:buClr>
                <a:srgbClr val="FF8000"/>
              </a:buClr>
              <a:buSzPts val="1350"/>
              <a:buChar char=""/>
            </a:pPr>
            <a:r>
              <a:rPr lang="en-US" sz="1800">
                <a:solidFill>
                  <a:srgbClr val="003DCC"/>
                </a:solidFill>
              </a:rPr>
              <a:t>purposefully performed within a task</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spurious activity</a:t>
            </a:r>
            <a:endParaRPr/>
          </a:p>
          <a:p>
            <a:pPr indent="-282575" lvl="2" marL="968375" rtl="0" algn="l">
              <a:lnSpc>
                <a:spcPct val="90000"/>
              </a:lnSpc>
              <a:spcBef>
                <a:spcPts val="600"/>
              </a:spcBef>
              <a:spcAft>
                <a:spcPts val="0"/>
              </a:spcAft>
              <a:buClr>
                <a:srgbClr val="FF8000"/>
              </a:buClr>
              <a:buSzPts val="1350"/>
              <a:buChar char=""/>
            </a:pPr>
            <a:r>
              <a:rPr lang="en-US" sz="1800">
                <a:solidFill>
                  <a:srgbClr val="003DCC"/>
                </a:solidFill>
              </a:rPr>
              <a:t>activity unrelated to the task at hand</a:t>
            </a:r>
            <a:endParaRPr/>
          </a:p>
        </p:txBody>
      </p:sp>
      <p:sp>
        <p:nvSpPr>
          <p:cNvPr id="677" name="Google Shape;677;p69"/>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1" name="Shape 681"/>
        <p:cNvGrpSpPr/>
        <p:nvPr/>
      </p:nvGrpSpPr>
      <p:grpSpPr>
        <a:xfrm>
          <a:off x="0" y="0"/>
          <a:ext cx="0" cy="0"/>
          <a:chOff x="0" y="0"/>
          <a:chExt cx="0" cy="0"/>
        </a:xfrm>
      </p:grpSpPr>
      <p:sp>
        <p:nvSpPr>
          <p:cNvPr id="682" name="Google Shape;682;p70"/>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Eye/Gaze Tracking</a:t>
            </a:r>
            <a:endParaRPr/>
          </a:p>
        </p:txBody>
      </p:sp>
      <p:sp>
        <p:nvSpPr>
          <p:cNvPr id="683" name="Google Shape;683;p70"/>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285750" lvl="0" marL="285750" rtl="0" algn="l">
              <a:lnSpc>
                <a:spcPct val="90000"/>
              </a:lnSpc>
              <a:spcBef>
                <a:spcPts val="0"/>
              </a:spcBef>
              <a:spcAft>
                <a:spcPts val="0"/>
              </a:spcAft>
              <a:buSzPts val="1350"/>
              <a:buChar char="●"/>
            </a:pPr>
            <a:r>
              <a:rPr b="1" lang="en-US" sz="1800">
                <a:solidFill>
                  <a:srgbClr val="002E7A"/>
                </a:solidFill>
                <a:latin typeface="Arial Rounded"/>
                <a:ea typeface="Arial Rounded"/>
                <a:cs typeface="Arial Rounded"/>
                <a:sym typeface="Arial Rounded"/>
              </a:rPr>
              <a:t>camera follows the gaze of a user</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often used in usability and physiology experiments</a:t>
            </a:r>
            <a:endParaRPr/>
          </a:p>
          <a:p>
            <a:pPr indent="-269240" lvl="1" marL="618490" rtl="0" algn="l">
              <a:lnSpc>
                <a:spcPct val="90000"/>
              </a:lnSpc>
              <a:spcBef>
                <a:spcPts val="600"/>
              </a:spcBef>
              <a:spcAft>
                <a:spcPts val="0"/>
              </a:spcAft>
              <a:buSzPts val="1200"/>
              <a:buChar char=""/>
            </a:pPr>
            <a:r>
              <a:rPr lang="en-US" sz="1600">
                <a:solidFill>
                  <a:srgbClr val="0042AA"/>
                </a:solidFill>
                <a:latin typeface="Source Sans Pro"/>
                <a:ea typeface="Source Sans Pro"/>
                <a:cs typeface="Source Sans Pro"/>
                <a:sym typeface="Source Sans Pro"/>
              </a:rPr>
              <a:t>recording and analysis of user attention</a:t>
            </a:r>
            <a:endParaRPr/>
          </a:p>
          <a:p>
            <a:pPr indent="-269240" lvl="1" marL="618490" rtl="0" algn="l">
              <a:lnSpc>
                <a:spcPct val="90000"/>
              </a:lnSpc>
              <a:spcBef>
                <a:spcPts val="600"/>
              </a:spcBef>
              <a:spcAft>
                <a:spcPts val="0"/>
              </a:spcAft>
              <a:buSzPts val="1200"/>
              <a:buChar char=""/>
            </a:pPr>
            <a:r>
              <a:rPr lang="en-US" sz="1600">
                <a:solidFill>
                  <a:srgbClr val="0042AA"/>
                </a:solidFill>
                <a:latin typeface="Source Sans Pro"/>
                <a:ea typeface="Source Sans Pro"/>
                <a:cs typeface="Source Sans Pro"/>
                <a:sym typeface="Source Sans Pro"/>
              </a:rPr>
              <a:t>requires high resolution</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sometimes used as input device</a:t>
            </a:r>
            <a:endParaRPr/>
          </a:p>
          <a:p>
            <a:pPr indent="-269240" lvl="1" marL="618490" rtl="0" algn="l">
              <a:lnSpc>
                <a:spcPct val="90000"/>
              </a:lnSpc>
              <a:spcBef>
                <a:spcPts val="600"/>
              </a:spcBef>
              <a:spcAft>
                <a:spcPts val="0"/>
              </a:spcAft>
              <a:buSzPts val="1200"/>
              <a:buChar char=""/>
            </a:pPr>
            <a:r>
              <a:rPr lang="en-US" sz="1600">
                <a:solidFill>
                  <a:srgbClr val="0042AA"/>
                </a:solidFill>
                <a:latin typeface="Source Sans Pro"/>
                <a:ea typeface="Source Sans Pro"/>
                <a:cs typeface="Source Sans Pro"/>
                <a:sym typeface="Source Sans Pro"/>
              </a:rPr>
              <a:t>selection of commands or options through eye movement</a:t>
            </a:r>
            <a:endParaRPr/>
          </a:p>
          <a:p>
            <a:pPr indent="-269240" lvl="1" marL="618490" rtl="0" algn="l">
              <a:lnSpc>
                <a:spcPct val="90000"/>
              </a:lnSpc>
              <a:spcBef>
                <a:spcPts val="600"/>
              </a:spcBef>
              <a:spcAft>
                <a:spcPts val="0"/>
              </a:spcAft>
              <a:buSzPts val="1200"/>
              <a:buChar char=""/>
            </a:pPr>
            <a:r>
              <a:rPr lang="en-US" sz="1600">
                <a:solidFill>
                  <a:srgbClr val="0042AA"/>
                </a:solidFill>
                <a:latin typeface="Source Sans Pro"/>
                <a:ea typeface="Source Sans Pro"/>
                <a:cs typeface="Source Sans Pro"/>
                <a:sym typeface="Source Sans Pro"/>
              </a:rPr>
              <a:t>low resolution is sufficient</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user monitoring</a:t>
            </a:r>
            <a:endParaRPr/>
          </a:p>
          <a:p>
            <a:pPr indent="-269240" lvl="1" marL="618490" rtl="0" algn="l">
              <a:lnSpc>
                <a:spcPct val="90000"/>
              </a:lnSpc>
              <a:spcBef>
                <a:spcPts val="600"/>
              </a:spcBef>
              <a:spcAft>
                <a:spcPts val="0"/>
              </a:spcAft>
              <a:buSzPts val="1200"/>
              <a:buChar char=""/>
            </a:pPr>
            <a:r>
              <a:rPr lang="en-US" sz="1600">
                <a:solidFill>
                  <a:srgbClr val="0042AA"/>
                </a:solidFill>
                <a:latin typeface="Source Sans Pro"/>
                <a:ea typeface="Source Sans Pro"/>
                <a:cs typeface="Source Sans Pro"/>
                <a:sym typeface="Source Sans Pro"/>
              </a:rPr>
              <a:t>used in some cars to detect driver fatigue</a:t>
            </a:r>
            <a:endParaRPr/>
          </a:p>
        </p:txBody>
      </p:sp>
      <p:sp>
        <p:nvSpPr>
          <p:cNvPr id="684" name="Google Shape;684;p70"/>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Tree>
  </p:cSld>
  <p:clrMapOvr>
    <a:masterClrMapping/>
  </p:clrMapOvr>
  <p:transition spd="med">
    <p:fade/>
  </p:transition>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71"/>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Head Tracking</a:t>
            </a:r>
            <a:endParaRPr/>
          </a:p>
        </p:txBody>
      </p:sp>
      <p:sp>
        <p:nvSpPr>
          <p:cNvPr id="690" name="Google Shape;690;p71"/>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285750" lvl="0" marL="285750" rtl="0" algn="l">
              <a:lnSpc>
                <a:spcPct val="90000"/>
              </a:lnSpc>
              <a:spcBef>
                <a:spcPts val="0"/>
              </a:spcBef>
              <a:spcAft>
                <a:spcPts val="0"/>
              </a:spcAft>
              <a:buSzPts val="1350"/>
              <a:buChar char="●"/>
            </a:pPr>
            <a:r>
              <a:rPr b="1" lang="en-US" sz="1800">
                <a:solidFill>
                  <a:srgbClr val="002E7A"/>
                </a:solidFill>
                <a:latin typeface="Arial Rounded"/>
                <a:ea typeface="Arial Rounded"/>
                <a:cs typeface="Arial Rounded"/>
                <a:sym typeface="Arial Rounded"/>
              </a:rPr>
              <a:t>head movement to convey control information to the computer</a:t>
            </a:r>
            <a:endParaRPr/>
          </a:p>
          <a:p>
            <a:pPr indent="-269240" lvl="1" marL="618490" rtl="0" algn="l">
              <a:lnSpc>
                <a:spcPct val="90000"/>
              </a:lnSpc>
              <a:spcBef>
                <a:spcPts val="600"/>
              </a:spcBef>
              <a:spcAft>
                <a:spcPts val="0"/>
              </a:spcAft>
              <a:buSzPts val="1200"/>
              <a:buChar char=""/>
            </a:pPr>
            <a:r>
              <a:rPr lang="en-US" sz="1600">
                <a:solidFill>
                  <a:srgbClr val="0042AA"/>
                </a:solidFill>
                <a:latin typeface="Source Sans Pro"/>
                <a:ea typeface="Source Sans Pro"/>
                <a:cs typeface="Source Sans Pro"/>
                <a:sym typeface="Source Sans Pro"/>
              </a:rPr>
              <a:t>motion sensors detect head movement</a:t>
            </a:r>
            <a:endParaRPr/>
          </a:p>
          <a:p>
            <a:pPr indent="-269240" lvl="1" marL="618490" rtl="0" algn="l">
              <a:lnSpc>
                <a:spcPct val="90000"/>
              </a:lnSpc>
              <a:spcBef>
                <a:spcPts val="600"/>
              </a:spcBef>
              <a:spcAft>
                <a:spcPts val="0"/>
              </a:spcAft>
              <a:buSzPts val="1200"/>
              <a:buChar char=""/>
            </a:pPr>
            <a:r>
              <a:rPr lang="en-US" sz="1600">
                <a:solidFill>
                  <a:srgbClr val="0042AA"/>
                </a:solidFill>
                <a:latin typeface="Source Sans Pro"/>
                <a:ea typeface="Source Sans Pro"/>
                <a:cs typeface="Source Sans Pro"/>
                <a:sym typeface="Source Sans Pro"/>
              </a:rPr>
              <a:t>limited range of movements</a:t>
            </a:r>
            <a:endParaRPr/>
          </a:p>
        </p:txBody>
      </p:sp>
      <p:sp>
        <p:nvSpPr>
          <p:cNvPr id="691" name="Google Shape;691;p71"/>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Tree>
  </p:cSld>
  <p:clrMapOvr>
    <a:masterClrMapping/>
  </p:clrMapOvr>
  <p:transition spd="med">
    <p:fade/>
  </p:transition>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95" name="Shape 695"/>
        <p:cNvGrpSpPr/>
        <p:nvPr/>
      </p:nvGrpSpPr>
      <p:grpSpPr>
        <a:xfrm>
          <a:off x="0" y="0"/>
          <a:ext cx="0" cy="0"/>
          <a:chOff x="0" y="0"/>
          <a:chExt cx="0" cy="0"/>
        </a:xfrm>
      </p:grpSpPr>
      <p:grpSp>
        <p:nvGrpSpPr>
          <p:cNvPr id="696" name="Google Shape;696;p72"/>
          <p:cNvGrpSpPr/>
          <p:nvPr/>
        </p:nvGrpSpPr>
        <p:grpSpPr>
          <a:xfrm>
            <a:off x="12700" y="6362700"/>
            <a:ext cx="1341439" cy="495300"/>
            <a:chOff x="0" y="0"/>
            <a:chExt cx="1341438" cy="495300"/>
          </a:xfrm>
        </p:grpSpPr>
        <p:pic>
          <p:nvPicPr>
            <p:cNvPr descr="image.png" id="697" name="Google Shape;697;p72"/>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698" name="Google Shape;698;p72"/>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699" name="Google Shape;699;p72"/>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Selecting Input Devices</a:t>
            </a:r>
            <a:endParaRPr/>
          </a:p>
        </p:txBody>
      </p:sp>
      <p:sp>
        <p:nvSpPr>
          <p:cNvPr id="700" name="Google Shape;700;p72"/>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349250" lvl="0" marL="349250" rtl="0" algn="l">
              <a:lnSpc>
                <a:spcPct val="90000"/>
              </a:lnSpc>
              <a:spcBef>
                <a:spcPts val="0"/>
              </a:spcBef>
              <a:spcAft>
                <a:spcPts val="0"/>
              </a:spcAft>
              <a:buSzPts val="1575"/>
              <a:buChar char="●"/>
            </a:pPr>
            <a:r>
              <a:rPr lang="en-US" sz="2100"/>
              <a:t>the input device should</a:t>
            </a:r>
            <a:endParaRPr/>
          </a:p>
          <a:p>
            <a:pPr indent="-336550" lvl="1" marL="685800" rtl="0" algn="l">
              <a:lnSpc>
                <a:spcPct val="90000"/>
              </a:lnSpc>
              <a:spcBef>
                <a:spcPts val="500"/>
              </a:spcBef>
              <a:spcAft>
                <a:spcPts val="0"/>
              </a:spcAft>
              <a:buClr>
                <a:srgbClr val="FF6666"/>
              </a:buClr>
              <a:buSzPts val="1425"/>
              <a:buChar char=""/>
            </a:pPr>
            <a:r>
              <a:rPr lang="en-US" sz="1900">
                <a:solidFill>
                  <a:srgbClr val="002D99"/>
                </a:solidFill>
              </a:rPr>
              <a:t>match  physiological / psychological characteristics of users, their training, and their expertise</a:t>
            </a:r>
            <a:endParaRPr/>
          </a:p>
          <a:p>
            <a:pPr indent="-282575" lvl="2" marL="968375" rtl="0" algn="l">
              <a:lnSpc>
                <a:spcPct val="90000"/>
              </a:lnSpc>
              <a:spcBef>
                <a:spcPts val="500"/>
              </a:spcBef>
              <a:spcAft>
                <a:spcPts val="0"/>
              </a:spcAft>
              <a:buClr>
                <a:srgbClr val="FF8000"/>
              </a:buClr>
              <a:buSzPts val="1275"/>
              <a:buChar char=""/>
            </a:pPr>
            <a:r>
              <a:rPr lang="en-US" sz="1700">
                <a:solidFill>
                  <a:srgbClr val="003DCC"/>
                </a:solidFill>
              </a:rPr>
              <a:t>e.g. older adults may be hampered with arthritis, and may be unable to type; inexperienced users may be unfamiliar with keyboards and keyboard layouts, etc.</a:t>
            </a:r>
            <a:endParaRPr/>
          </a:p>
          <a:p>
            <a:pPr indent="-336550" lvl="1" marL="685800" rtl="0" algn="l">
              <a:lnSpc>
                <a:spcPct val="90000"/>
              </a:lnSpc>
              <a:spcBef>
                <a:spcPts val="500"/>
              </a:spcBef>
              <a:spcAft>
                <a:spcPts val="0"/>
              </a:spcAft>
              <a:buClr>
                <a:srgbClr val="FF6666"/>
              </a:buClr>
              <a:buSzPts val="1425"/>
              <a:buChar char=""/>
            </a:pPr>
            <a:r>
              <a:rPr lang="en-US" sz="1900">
                <a:solidFill>
                  <a:srgbClr val="002D99"/>
                </a:solidFill>
              </a:rPr>
              <a:t>be appropriate for the tasks to be performed</a:t>
            </a:r>
            <a:endParaRPr/>
          </a:p>
          <a:p>
            <a:pPr indent="-282575" lvl="2" marL="968375" rtl="0" algn="l">
              <a:lnSpc>
                <a:spcPct val="90000"/>
              </a:lnSpc>
              <a:spcBef>
                <a:spcPts val="500"/>
              </a:spcBef>
              <a:spcAft>
                <a:spcPts val="0"/>
              </a:spcAft>
              <a:buClr>
                <a:srgbClr val="FF8000"/>
              </a:buClr>
              <a:buSzPts val="1275"/>
              <a:buChar char=""/>
            </a:pPr>
            <a:r>
              <a:rPr lang="en-US" sz="1700">
                <a:solidFill>
                  <a:srgbClr val="003DCC"/>
                </a:solidFill>
              </a:rPr>
              <a:t>e.g. a drawing task requires a device that allows continuous movement; selecting an option from a list requires an input device that permits discrete movement, etc.</a:t>
            </a:r>
            <a:endParaRPr/>
          </a:p>
          <a:p>
            <a:pPr indent="-336550" lvl="1" marL="685800" rtl="0" algn="l">
              <a:lnSpc>
                <a:spcPct val="90000"/>
              </a:lnSpc>
              <a:spcBef>
                <a:spcPts val="500"/>
              </a:spcBef>
              <a:spcAft>
                <a:spcPts val="0"/>
              </a:spcAft>
              <a:buClr>
                <a:srgbClr val="FF6666"/>
              </a:buClr>
              <a:buSzPts val="1425"/>
              <a:buChar char=""/>
            </a:pPr>
            <a:r>
              <a:rPr lang="en-US" sz="1900">
                <a:solidFill>
                  <a:srgbClr val="002D99"/>
                </a:solidFill>
              </a:rPr>
              <a:t>be suitable for the intended work and environment</a:t>
            </a:r>
            <a:endParaRPr/>
          </a:p>
          <a:p>
            <a:pPr indent="-282575" lvl="2" marL="968375" rtl="0" algn="l">
              <a:lnSpc>
                <a:spcPct val="90000"/>
              </a:lnSpc>
              <a:spcBef>
                <a:spcPts val="500"/>
              </a:spcBef>
              <a:spcAft>
                <a:spcPts val="0"/>
              </a:spcAft>
              <a:buClr>
                <a:srgbClr val="FF8000"/>
              </a:buClr>
              <a:buSzPts val="1275"/>
              <a:buChar char=""/>
            </a:pPr>
            <a:r>
              <a:rPr lang="en-US" sz="1700">
                <a:solidFill>
                  <a:srgbClr val="003DCC"/>
                </a:solidFill>
              </a:rPr>
              <a:t>e.g. speech input may be useful when there is no keypad or keyboard, or when the eyes and hands are busy, but is unsuitable in noisy conditions; automatic scanning is suitable if there is a large amount of data to be gathered, etc.</a:t>
            </a:r>
            <a:endParaRPr/>
          </a:p>
        </p:txBody>
      </p:sp>
      <p:sp>
        <p:nvSpPr>
          <p:cNvPr id="701" name="Google Shape;701;p72"/>
          <p:cNvSpPr txBox="1"/>
          <p:nvPr>
            <p:ph idx="12" type="sldNum"/>
          </p:nvPr>
        </p:nvSpPr>
        <p:spPr>
          <a:xfrm rot="48710">
            <a:off x="8917603" y="6529315"/>
            <a:ext cx="1482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
        <p:nvSpPr>
          <p:cNvPr id="702" name="Google Shape;702;p72"/>
          <p:cNvSpPr txBox="1"/>
          <p:nvPr/>
        </p:nvSpPr>
        <p:spPr>
          <a:xfrm>
            <a:off x="3643312" y="6432550"/>
            <a:ext cx="814388" cy="2413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[Mustillo]</a:t>
            </a:r>
            <a:endParaRPr/>
          </a:p>
        </p:txBody>
      </p:sp>
    </p:spTree>
  </p:cSld>
  <p:clrMapOvr>
    <a:masterClrMapping/>
  </p:clrMapOvr>
  <p:transition spd="med">
    <p:fade/>
  </p:transition>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grpSp>
        <p:nvGrpSpPr>
          <p:cNvPr id="707" name="Google Shape;707;p73"/>
          <p:cNvGrpSpPr/>
          <p:nvPr/>
        </p:nvGrpSpPr>
        <p:grpSpPr>
          <a:xfrm>
            <a:off x="12700" y="6362700"/>
            <a:ext cx="1341439" cy="495300"/>
            <a:chOff x="0" y="0"/>
            <a:chExt cx="1341438" cy="495300"/>
          </a:xfrm>
        </p:grpSpPr>
        <p:pic>
          <p:nvPicPr>
            <p:cNvPr descr="image.png" id="708" name="Google Shape;708;p73"/>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709" name="Google Shape;709;p73"/>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710" name="Google Shape;710;p73"/>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Output Devices</a:t>
            </a:r>
            <a:endParaRPr/>
          </a:p>
        </p:txBody>
      </p:sp>
      <p:sp>
        <p:nvSpPr>
          <p:cNvPr id="711" name="Google Shape;711;p73"/>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285750" lvl="0" marL="285750" rtl="0" algn="l">
              <a:lnSpc>
                <a:spcPct val="90000"/>
              </a:lnSpc>
              <a:spcBef>
                <a:spcPts val="0"/>
              </a:spcBef>
              <a:spcAft>
                <a:spcPts val="0"/>
              </a:spcAft>
              <a:buSzPts val="1350"/>
              <a:buChar char="●"/>
            </a:pPr>
            <a:r>
              <a:rPr b="1" lang="en-US" sz="1800">
                <a:solidFill>
                  <a:srgbClr val="002E7A"/>
                </a:solidFill>
                <a:latin typeface="Arial Rounded"/>
                <a:ea typeface="Arial Rounded"/>
                <a:cs typeface="Arial Rounded"/>
                <a:sym typeface="Arial Rounded"/>
              </a:rPr>
              <a:t>convert information coming from a computer system into some form perceptible by humans</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visual</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auditory (non-speech, speech)</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tactile</a:t>
            </a:r>
            <a:endParaRPr/>
          </a:p>
          <a:p>
            <a:pPr indent="-282575" lvl="2" marL="968375" rtl="0" algn="l">
              <a:lnSpc>
                <a:spcPct val="90000"/>
              </a:lnSpc>
              <a:spcBef>
                <a:spcPts val="600"/>
              </a:spcBef>
              <a:spcAft>
                <a:spcPts val="0"/>
              </a:spcAft>
              <a:buClr>
                <a:srgbClr val="FF8000"/>
              </a:buClr>
              <a:buSzPts val="1350"/>
              <a:buChar char=""/>
            </a:pPr>
            <a:r>
              <a:rPr lang="en-US" sz="1800">
                <a:solidFill>
                  <a:srgbClr val="003DCC"/>
                </a:solidFill>
              </a:rPr>
              <a:t>tactile output for visually-impaired and blind users (e.g., Braille)</a:t>
            </a:r>
            <a:endParaRPr/>
          </a:p>
        </p:txBody>
      </p:sp>
      <p:sp>
        <p:nvSpPr>
          <p:cNvPr id="712" name="Google Shape;712;p73"/>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
        <p:nvSpPr>
          <p:cNvPr id="713" name="Google Shape;713;p73"/>
          <p:cNvSpPr txBox="1"/>
          <p:nvPr/>
        </p:nvSpPr>
        <p:spPr>
          <a:xfrm>
            <a:off x="3643312" y="6432550"/>
            <a:ext cx="814388" cy="2413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[Mustillo]</a:t>
            </a:r>
            <a:endParaRPr/>
          </a:p>
        </p:txBody>
      </p:sp>
    </p:spTree>
  </p:cSld>
  <p:clrMapOvr>
    <a:masterClrMapping/>
  </p:clrMapOvr>
  <p:transition spd="med">
    <p:fade/>
  </p:transition>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grpSp>
        <p:nvGrpSpPr>
          <p:cNvPr id="718" name="Google Shape;718;p74"/>
          <p:cNvGrpSpPr/>
          <p:nvPr/>
        </p:nvGrpSpPr>
        <p:grpSpPr>
          <a:xfrm>
            <a:off x="12700" y="6362700"/>
            <a:ext cx="1341439" cy="495300"/>
            <a:chOff x="0" y="0"/>
            <a:chExt cx="1341438" cy="495300"/>
          </a:xfrm>
        </p:grpSpPr>
        <p:pic>
          <p:nvPicPr>
            <p:cNvPr descr="image.png" id="719" name="Google Shape;719;p74"/>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720" name="Google Shape;720;p74"/>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721" name="Google Shape;721;p74"/>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Visual Output Devices</a:t>
            </a:r>
            <a:endParaRPr/>
          </a:p>
        </p:txBody>
      </p:sp>
      <p:sp>
        <p:nvSpPr>
          <p:cNvPr id="722" name="Google Shape;722;p74"/>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269240" lvl="1" marL="618490" rtl="0" algn="l">
              <a:lnSpc>
                <a:spcPct val="90000"/>
              </a:lnSpc>
              <a:spcBef>
                <a:spcPts val="0"/>
              </a:spcBef>
              <a:spcAft>
                <a:spcPts val="0"/>
              </a:spcAft>
              <a:buSzPts val="1200"/>
              <a:buChar char=""/>
            </a:pPr>
            <a:r>
              <a:rPr lang="en-US" sz="1600">
                <a:solidFill>
                  <a:srgbClr val="0042AA"/>
                </a:solidFill>
                <a:latin typeface="Source Sans Pro"/>
                <a:ea typeface="Source Sans Pro"/>
                <a:cs typeface="Source Sans Pro"/>
                <a:sym typeface="Source Sans Pro"/>
              </a:rPr>
              <a:t>character-based displays</a:t>
            </a:r>
            <a:endParaRPr/>
          </a:p>
          <a:p>
            <a:pPr indent="-219780" lvl="2" marL="905580" rtl="0" algn="l">
              <a:lnSpc>
                <a:spcPct val="90000"/>
              </a:lnSpc>
              <a:spcBef>
                <a:spcPts val="600"/>
              </a:spcBef>
              <a:spcAft>
                <a:spcPts val="0"/>
              </a:spcAft>
              <a:buSzPts val="1050"/>
              <a:buChar char=""/>
            </a:pPr>
            <a:r>
              <a:rPr lang="en-US" sz="1400">
                <a:solidFill>
                  <a:srgbClr val="0056D6"/>
                </a:solidFill>
                <a:latin typeface="Source Sans Pro"/>
                <a:ea typeface="Source Sans Pro"/>
                <a:cs typeface="Source Sans Pro"/>
                <a:sym typeface="Source Sans Pro"/>
              </a:rPr>
              <a:t>liquid-crystal displays [LCDs],flat-panel displays [FPDs]</a:t>
            </a:r>
            <a:endParaRPr/>
          </a:p>
          <a:p>
            <a:pPr indent="-219780" lvl="2" marL="905580" rtl="0" algn="l">
              <a:lnSpc>
                <a:spcPct val="90000"/>
              </a:lnSpc>
              <a:spcBef>
                <a:spcPts val="600"/>
              </a:spcBef>
              <a:spcAft>
                <a:spcPts val="0"/>
              </a:spcAft>
              <a:buSzPts val="1050"/>
              <a:buChar char=""/>
            </a:pPr>
            <a:r>
              <a:rPr lang="en-US" sz="1400">
                <a:solidFill>
                  <a:srgbClr val="0056D6"/>
                </a:solidFill>
                <a:latin typeface="Source Sans Pro"/>
                <a:ea typeface="Source Sans Pro"/>
                <a:cs typeface="Source Sans Pro"/>
                <a:sym typeface="Source Sans Pro"/>
              </a:rPr>
              <a:t>used in stationary devices, in telephones, calculators, etc.</a:t>
            </a:r>
            <a:endParaRPr/>
          </a:p>
          <a:p>
            <a:pPr indent="-269240" lvl="1" marL="618490" rtl="0" algn="l">
              <a:lnSpc>
                <a:spcPct val="90000"/>
              </a:lnSpc>
              <a:spcBef>
                <a:spcPts val="600"/>
              </a:spcBef>
              <a:spcAft>
                <a:spcPts val="0"/>
              </a:spcAft>
              <a:buSzPts val="1200"/>
              <a:buChar char=""/>
            </a:pPr>
            <a:r>
              <a:rPr lang="en-US" sz="1600">
                <a:solidFill>
                  <a:srgbClr val="0042AA"/>
                </a:solidFill>
                <a:latin typeface="Source Sans Pro"/>
                <a:ea typeface="Source Sans Pro"/>
                <a:cs typeface="Source Sans Pro"/>
                <a:sym typeface="Source Sans Pro"/>
              </a:rPr>
              <a:t>graphics displays </a:t>
            </a:r>
            <a:endParaRPr/>
          </a:p>
          <a:p>
            <a:pPr indent="-219780" lvl="2" marL="905580" rtl="0" algn="l">
              <a:lnSpc>
                <a:spcPct val="90000"/>
              </a:lnSpc>
              <a:spcBef>
                <a:spcPts val="600"/>
              </a:spcBef>
              <a:spcAft>
                <a:spcPts val="0"/>
              </a:spcAft>
              <a:buSzPts val="1050"/>
              <a:buChar char=""/>
            </a:pPr>
            <a:r>
              <a:rPr lang="en-US" sz="1400">
                <a:solidFill>
                  <a:srgbClr val="0056D6"/>
                </a:solidFill>
                <a:latin typeface="Source Sans Pro"/>
                <a:ea typeface="Source Sans Pro"/>
                <a:cs typeface="Source Sans Pro"/>
                <a:sym typeface="Source Sans Pro"/>
              </a:rPr>
              <a:t>CRTs, LCDs, and other FPDs, 3D</a:t>
            </a:r>
            <a:endParaRPr/>
          </a:p>
          <a:p>
            <a:pPr indent="-219780" lvl="2" marL="905580" rtl="0" algn="l">
              <a:lnSpc>
                <a:spcPct val="90000"/>
              </a:lnSpc>
              <a:spcBef>
                <a:spcPts val="600"/>
              </a:spcBef>
              <a:spcAft>
                <a:spcPts val="0"/>
              </a:spcAft>
              <a:buSzPts val="1050"/>
              <a:buChar char=""/>
            </a:pPr>
            <a:r>
              <a:rPr lang="en-US" sz="1400">
                <a:solidFill>
                  <a:srgbClr val="0056D6"/>
                </a:solidFill>
                <a:latin typeface="Source Sans Pro"/>
                <a:ea typeface="Source Sans Pro"/>
                <a:cs typeface="Source Sans Pro"/>
                <a:sym typeface="Source Sans Pro"/>
              </a:rPr>
              <a:t>HRES graphic displays used in stationary output devices, cockpits, or helmet-mounted displays</a:t>
            </a:r>
            <a:endParaRPr/>
          </a:p>
          <a:p>
            <a:pPr indent="-269240" lvl="1" marL="618490" rtl="0" algn="l">
              <a:lnSpc>
                <a:spcPct val="90000"/>
              </a:lnSpc>
              <a:spcBef>
                <a:spcPts val="600"/>
              </a:spcBef>
              <a:spcAft>
                <a:spcPts val="0"/>
              </a:spcAft>
              <a:buSzPts val="1200"/>
              <a:buChar char=""/>
            </a:pPr>
            <a:r>
              <a:rPr lang="en-US" sz="1600">
                <a:solidFill>
                  <a:srgbClr val="0042AA"/>
                </a:solidFill>
                <a:latin typeface="Source Sans Pro"/>
                <a:ea typeface="Source Sans Pro"/>
                <a:cs typeface="Source Sans Pro"/>
                <a:sym typeface="Source Sans Pro"/>
              </a:rPr>
              <a:t>printing devices</a:t>
            </a:r>
            <a:endParaRPr/>
          </a:p>
          <a:p>
            <a:pPr indent="-219780" lvl="2" marL="905580" rtl="0" algn="l">
              <a:lnSpc>
                <a:spcPct val="90000"/>
              </a:lnSpc>
              <a:spcBef>
                <a:spcPts val="600"/>
              </a:spcBef>
              <a:spcAft>
                <a:spcPts val="0"/>
              </a:spcAft>
              <a:buSzPts val="1050"/>
              <a:buChar char=""/>
            </a:pPr>
            <a:r>
              <a:rPr lang="en-US" sz="1400">
                <a:solidFill>
                  <a:srgbClr val="0056D6"/>
                </a:solidFill>
                <a:latin typeface="Source Sans Pro"/>
                <a:ea typeface="Source Sans Pro"/>
                <a:cs typeface="Source Sans Pro"/>
                <a:sym typeface="Source Sans Pro"/>
              </a:rPr>
              <a:t>color vs. black and white; dot matrix, laser, inkjet</a:t>
            </a:r>
            <a:endParaRPr/>
          </a:p>
          <a:p>
            <a:pPr indent="-219780" lvl="2" marL="905580" rtl="0" algn="l">
              <a:lnSpc>
                <a:spcPct val="90000"/>
              </a:lnSpc>
              <a:spcBef>
                <a:spcPts val="600"/>
              </a:spcBef>
              <a:spcAft>
                <a:spcPts val="0"/>
              </a:spcAft>
              <a:buSzPts val="1050"/>
              <a:buChar char=""/>
            </a:pPr>
            <a:r>
              <a:rPr lang="en-US" sz="1400">
                <a:solidFill>
                  <a:srgbClr val="0056D6"/>
                </a:solidFill>
                <a:latin typeface="Source Sans Pro"/>
                <a:ea typeface="Source Sans Pro"/>
                <a:cs typeface="Source Sans Pro"/>
                <a:sym typeface="Source Sans Pro"/>
              </a:rPr>
              <a:t>fax</a:t>
            </a:r>
            <a:endParaRPr/>
          </a:p>
          <a:p>
            <a:pPr indent="-219780" lvl="2" marL="905580" rtl="0" algn="l">
              <a:lnSpc>
                <a:spcPct val="90000"/>
              </a:lnSpc>
              <a:spcBef>
                <a:spcPts val="600"/>
              </a:spcBef>
              <a:spcAft>
                <a:spcPts val="0"/>
              </a:spcAft>
              <a:buSzPts val="1050"/>
              <a:buChar char=""/>
            </a:pPr>
            <a:r>
              <a:rPr lang="en-US" sz="1400">
                <a:solidFill>
                  <a:srgbClr val="0056D6"/>
                </a:solidFill>
                <a:latin typeface="Source Sans Pro"/>
                <a:ea typeface="Source Sans Pro"/>
                <a:cs typeface="Source Sans Pro"/>
                <a:sym typeface="Source Sans Pro"/>
              </a:rPr>
              <a:t>plotters (colored pens)</a:t>
            </a:r>
            <a:endParaRPr/>
          </a:p>
          <a:p>
            <a:pPr indent="-269240" lvl="1" marL="618490" rtl="0" algn="l">
              <a:lnSpc>
                <a:spcPct val="90000"/>
              </a:lnSpc>
              <a:spcBef>
                <a:spcPts val="600"/>
              </a:spcBef>
              <a:spcAft>
                <a:spcPts val="0"/>
              </a:spcAft>
              <a:buSzPts val="1200"/>
              <a:buChar char=""/>
            </a:pPr>
            <a:r>
              <a:rPr lang="en-US" sz="1600">
                <a:solidFill>
                  <a:srgbClr val="0042AA"/>
                </a:solidFill>
                <a:latin typeface="Source Sans Pro"/>
                <a:ea typeface="Source Sans Pro"/>
                <a:cs typeface="Source Sans Pro"/>
                <a:sym typeface="Source Sans Pro"/>
              </a:rPr>
              <a:t>microfiche or microfilm</a:t>
            </a:r>
            <a:endParaRPr/>
          </a:p>
          <a:p>
            <a:pPr indent="-219780" lvl="2" marL="905580" rtl="0" algn="l">
              <a:lnSpc>
                <a:spcPct val="90000"/>
              </a:lnSpc>
              <a:spcBef>
                <a:spcPts val="600"/>
              </a:spcBef>
              <a:spcAft>
                <a:spcPts val="0"/>
              </a:spcAft>
              <a:buSzPts val="1050"/>
              <a:buChar char=""/>
            </a:pPr>
            <a:r>
              <a:rPr lang="en-US" sz="1400">
                <a:solidFill>
                  <a:srgbClr val="0056D6"/>
                </a:solidFill>
                <a:latin typeface="Source Sans Pro"/>
                <a:ea typeface="Source Sans Pro"/>
                <a:cs typeface="Source Sans Pro"/>
                <a:sym typeface="Source Sans Pro"/>
              </a:rPr>
              <a:t>require special equipment to read</a:t>
            </a:r>
            <a:endParaRPr/>
          </a:p>
          <a:p>
            <a:pPr indent="-269240" lvl="1" marL="618490" rtl="0" algn="l">
              <a:lnSpc>
                <a:spcPct val="90000"/>
              </a:lnSpc>
              <a:spcBef>
                <a:spcPts val="600"/>
              </a:spcBef>
              <a:spcAft>
                <a:spcPts val="0"/>
              </a:spcAft>
              <a:buSzPts val="1200"/>
              <a:buChar char=""/>
            </a:pPr>
            <a:r>
              <a:rPr lang="en-US" sz="1600">
                <a:solidFill>
                  <a:srgbClr val="0042AA"/>
                </a:solidFill>
                <a:latin typeface="Source Sans Pro"/>
                <a:ea typeface="Source Sans Pro"/>
                <a:cs typeface="Source Sans Pro"/>
                <a:sym typeface="Source Sans Pro"/>
              </a:rPr>
              <a:t>videotape</a:t>
            </a:r>
            <a:endParaRPr/>
          </a:p>
          <a:p>
            <a:pPr indent="-219780" lvl="2" marL="905580" rtl="0" algn="l">
              <a:lnSpc>
                <a:spcPct val="90000"/>
              </a:lnSpc>
              <a:spcBef>
                <a:spcPts val="600"/>
              </a:spcBef>
              <a:spcAft>
                <a:spcPts val="0"/>
              </a:spcAft>
              <a:buSzPts val="1050"/>
              <a:buChar char=""/>
            </a:pPr>
            <a:r>
              <a:rPr lang="en-US" sz="1400">
                <a:solidFill>
                  <a:srgbClr val="0056D6"/>
                </a:solidFill>
                <a:latin typeface="Source Sans Pro"/>
                <a:ea typeface="Source Sans Pro"/>
                <a:cs typeface="Source Sans Pro"/>
                <a:sym typeface="Source Sans Pro"/>
              </a:rPr>
              <a:t>displayed via graphics display (TV screen)</a:t>
            </a:r>
            <a:endParaRPr/>
          </a:p>
        </p:txBody>
      </p:sp>
      <p:sp>
        <p:nvSpPr>
          <p:cNvPr id="723" name="Google Shape;723;p74"/>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
        <p:nvSpPr>
          <p:cNvPr id="724" name="Google Shape;724;p74"/>
          <p:cNvSpPr txBox="1"/>
          <p:nvPr/>
        </p:nvSpPr>
        <p:spPr>
          <a:xfrm>
            <a:off x="3643312" y="6432550"/>
            <a:ext cx="814388" cy="2413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[Mustillo]</a:t>
            </a:r>
            <a:endParaRPr/>
          </a:p>
        </p:txBody>
      </p:sp>
    </p:spTree>
  </p:cSld>
  <p:clrMapOvr>
    <a:masterClrMapping/>
  </p:clrMapOvr>
  <p:transition spd="med">
    <p:fade/>
  </p:transition>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28" name="Shape 728"/>
        <p:cNvGrpSpPr/>
        <p:nvPr/>
      </p:nvGrpSpPr>
      <p:grpSpPr>
        <a:xfrm>
          <a:off x="0" y="0"/>
          <a:ext cx="0" cy="0"/>
          <a:chOff x="0" y="0"/>
          <a:chExt cx="0" cy="0"/>
        </a:xfrm>
      </p:grpSpPr>
      <p:grpSp>
        <p:nvGrpSpPr>
          <p:cNvPr id="729" name="Google Shape;729;p75"/>
          <p:cNvGrpSpPr/>
          <p:nvPr/>
        </p:nvGrpSpPr>
        <p:grpSpPr>
          <a:xfrm>
            <a:off x="12700" y="6362700"/>
            <a:ext cx="1341439" cy="495300"/>
            <a:chOff x="0" y="0"/>
            <a:chExt cx="1341438" cy="495300"/>
          </a:xfrm>
        </p:grpSpPr>
        <p:pic>
          <p:nvPicPr>
            <p:cNvPr descr="image.png" id="730" name="Google Shape;730;p75"/>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731" name="Google Shape;731;p75"/>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732" name="Google Shape;732;p75"/>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Auditory Output Devices</a:t>
            </a:r>
            <a:endParaRPr/>
          </a:p>
        </p:txBody>
      </p:sp>
      <p:sp>
        <p:nvSpPr>
          <p:cNvPr id="733" name="Google Shape;733;p75"/>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336550" lvl="1" marL="685800" rtl="0" algn="l">
              <a:lnSpc>
                <a:spcPct val="90000"/>
              </a:lnSpc>
              <a:spcBef>
                <a:spcPts val="0"/>
              </a:spcBef>
              <a:spcAft>
                <a:spcPts val="0"/>
              </a:spcAft>
              <a:buClr>
                <a:srgbClr val="FF6666"/>
              </a:buClr>
              <a:buSzPts val="1500"/>
              <a:buChar char=""/>
            </a:pPr>
            <a:r>
              <a:rPr lang="en-US" sz="2000">
                <a:solidFill>
                  <a:srgbClr val="002D99"/>
                </a:solidFill>
              </a:rPr>
              <a:t>tone generators</a:t>
            </a:r>
            <a:endParaRPr/>
          </a:p>
          <a:p>
            <a:pPr indent="-282575" lvl="2" marL="968375" rtl="0" algn="l">
              <a:lnSpc>
                <a:spcPct val="90000"/>
              </a:lnSpc>
              <a:spcBef>
                <a:spcPts val="600"/>
              </a:spcBef>
              <a:spcAft>
                <a:spcPts val="0"/>
              </a:spcAft>
              <a:buClr>
                <a:srgbClr val="FF8000"/>
              </a:buClr>
              <a:buSzPts val="1350"/>
              <a:buChar char=""/>
            </a:pPr>
            <a:r>
              <a:rPr lang="en-US" sz="1800">
                <a:solidFill>
                  <a:srgbClr val="003DCC"/>
                </a:solidFill>
              </a:rPr>
              <a:t>beeps, alerting tones</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alarms</a:t>
            </a:r>
            <a:endParaRPr/>
          </a:p>
          <a:p>
            <a:pPr indent="-282575" lvl="2" marL="968375" rtl="0" algn="l">
              <a:lnSpc>
                <a:spcPct val="90000"/>
              </a:lnSpc>
              <a:spcBef>
                <a:spcPts val="600"/>
              </a:spcBef>
              <a:spcAft>
                <a:spcPts val="0"/>
              </a:spcAft>
              <a:buClr>
                <a:srgbClr val="FF8000"/>
              </a:buClr>
              <a:buSzPts val="1350"/>
              <a:buChar char=""/>
            </a:pPr>
            <a:r>
              <a:rPr lang="en-US" sz="1800">
                <a:solidFill>
                  <a:srgbClr val="003DCC"/>
                </a:solidFill>
              </a:rPr>
              <a:t>warning signals</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digitized speech</a:t>
            </a:r>
            <a:endParaRPr/>
          </a:p>
          <a:p>
            <a:pPr indent="-282575" lvl="2" marL="968375" rtl="0" algn="l">
              <a:lnSpc>
                <a:spcPct val="90000"/>
              </a:lnSpc>
              <a:spcBef>
                <a:spcPts val="600"/>
              </a:spcBef>
              <a:spcAft>
                <a:spcPts val="0"/>
              </a:spcAft>
              <a:buClr>
                <a:srgbClr val="FF8000"/>
              </a:buClr>
              <a:buSzPts val="1350"/>
              <a:buChar char=""/>
            </a:pPr>
            <a:r>
              <a:rPr lang="en-US" sz="1800">
                <a:solidFill>
                  <a:srgbClr val="003DCC"/>
                </a:solidFill>
              </a:rPr>
              <a:t>digitally recorded human speech</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text-to-speech synthesis </a:t>
            </a:r>
            <a:endParaRPr/>
          </a:p>
          <a:p>
            <a:pPr indent="-282575" lvl="2" marL="968375" rtl="0" algn="l">
              <a:lnSpc>
                <a:spcPct val="90000"/>
              </a:lnSpc>
              <a:spcBef>
                <a:spcPts val="600"/>
              </a:spcBef>
              <a:spcAft>
                <a:spcPts val="0"/>
              </a:spcAft>
              <a:buClr>
                <a:srgbClr val="FF8000"/>
              </a:buClr>
              <a:buSzPts val="1350"/>
              <a:buChar char=""/>
            </a:pPr>
            <a:r>
              <a:rPr lang="en-US" sz="1800">
                <a:solidFill>
                  <a:srgbClr val="003DCC"/>
                </a:solidFill>
              </a:rPr>
              <a:t>speech generated by concatenating basic speech sounds according to rules</a:t>
            </a:r>
            <a:endParaRPr/>
          </a:p>
        </p:txBody>
      </p:sp>
      <p:sp>
        <p:nvSpPr>
          <p:cNvPr id="734" name="Google Shape;734;p75"/>
          <p:cNvSpPr txBox="1"/>
          <p:nvPr>
            <p:ph idx="12" type="sldNum"/>
          </p:nvPr>
        </p:nvSpPr>
        <p:spPr>
          <a:xfrm rot="48710">
            <a:off x="8917603" y="6529315"/>
            <a:ext cx="1482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
        <p:nvSpPr>
          <p:cNvPr id="735" name="Google Shape;735;p75"/>
          <p:cNvSpPr txBox="1"/>
          <p:nvPr/>
        </p:nvSpPr>
        <p:spPr>
          <a:xfrm>
            <a:off x="3643312" y="6432550"/>
            <a:ext cx="814388" cy="2413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[Mustillo]</a:t>
            </a:r>
            <a:endParaRPr/>
          </a:p>
        </p:txBody>
      </p:sp>
    </p:spTree>
  </p:cSld>
  <p:clrMapOvr>
    <a:masterClrMapping/>
  </p:clrMapOvr>
  <p:transition spd="med">
    <p:fade/>
  </p:transition>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39" name="Shape 739"/>
        <p:cNvGrpSpPr/>
        <p:nvPr/>
      </p:nvGrpSpPr>
      <p:grpSpPr>
        <a:xfrm>
          <a:off x="0" y="0"/>
          <a:ext cx="0" cy="0"/>
          <a:chOff x="0" y="0"/>
          <a:chExt cx="0" cy="0"/>
        </a:xfrm>
      </p:grpSpPr>
      <p:grpSp>
        <p:nvGrpSpPr>
          <p:cNvPr id="740" name="Google Shape;740;p76"/>
          <p:cNvGrpSpPr/>
          <p:nvPr/>
        </p:nvGrpSpPr>
        <p:grpSpPr>
          <a:xfrm>
            <a:off x="12700" y="6362700"/>
            <a:ext cx="1341439" cy="495300"/>
            <a:chOff x="0" y="0"/>
            <a:chExt cx="1341438" cy="495300"/>
          </a:xfrm>
        </p:grpSpPr>
        <p:pic>
          <p:nvPicPr>
            <p:cNvPr descr="image.png" id="741" name="Google Shape;741;p76"/>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742" name="Google Shape;742;p76"/>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743" name="Google Shape;743;p76"/>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Sound as Output</a:t>
            </a:r>
            <a:endParaRPr/>
          </a:p>
        </p:txBody>
      </p:sp>
      <p:sp>
        <p:nvSpPr>
          <p:cNvPr id="744" name="Google Shape;744;p76"/>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285750" lvl="0" marL="285750" rtl="0" algn="l">
              <a:lnSpc>
                <a:spcPct val="90000"/>
              </a:lnSpc>
              <a:spcBef>
                <a:spcPts val="0"/>
              </a:spcBef>
              <a:spcAft>
                <a:spcPts val="0"/>
              </a:spcAft>
              <a:buSzPts val="1350"/>
              <a:buChar char="●"/>
            </a:pPr>
            <a:r>
              <a:rPr b="1" lang="en-US" sz="1800">
                <a:solidFill>
                  <a:srgbClr val="002E7A"/>
                </a:solidFill>
                <a:latin typeface="Arial Rounded"/>
                <a:ea typeface="Arial Rounded"/>
                <a:cs typeface="Arial Rounded"/>
                <a:sym typeface="Arial Rounded"/>
              </a:rPr>
              <a:t>auditory icons	</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non-speech sounds used to provide information about current events</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examples:</a:t>
            </a:r>
            <a:endParaRPr/>
          </a:p>
          <a:p>
            <a:pPr indent="-282575" lvl="2" marL="968375" rtl="0" algn="l">
              <a:lnSpc>
                <a:spcPct val="90000"/>
              </a:lnSpc>
              <a:spcBef>
                <a:spcPts val="600"/>
              </a:spcBef>
              <a:spcAft>
                <a:spcPts val="0"/>
              </a:spcAft>
              <a:buClr>
                <a:srgbClr val="FF8000"/>
              </a:buClr>
              <a:buSzPts val="1350"/>
              <a:buChar char=""/>
            </a:pPr>
            <a:r>
              <a:rPr lang="en-US" sz="1800">
                <a:solidFill>
                  <a:srgbClr val="003DCC"/>
                </a:solidFill>
              </a:rPr>
              <a:t>emptying a trash can, opening windows, moving, copying or deleting files, etc.</a:t>
            </a:r>
            <a:endParaRPr/>
          </a:p>
          <a:p>
            <a:pPr indent="-282575" lvl="2" marL="968375" rtl="0" algn="l">
              <a:lnSpc>
                <a:spcPct val="90000"/>
              </a:lnSpc>
              <a:spcBef>
                <a:spcPts val="600"/>
              </a:spcBef>
              <a:spcAft>
                <a:spcPts val="0"/>
              </a:spcAft>
              <a:buClr>
                <a:srgbClr val="FF8000"/>
              </a:buClr>
              <a:buSzPts val="1350"/>
              <a:buChar char=""/>
            </a:pPr>
            <a:r>
              <a:rPr lang="en-US" sz="1800">
                <a:solidFill>
                  <a:srgbClr val="003DCC"/>
                </a:solidFill>
              </a:rPr>
              <a:t>arrival of a new e-mail message </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should be optional</a:t>
            </a:r>
            <a:endParaRPr/>
          </a:p>
          <a:p>
            <a:pPr indent="-282575" lvl="2" marL="968375" rtl="0" algn="l">
              <a:lnSpc>
                <a:spcPct val="90000"/>
              </a:lnSpc>
              <a:spcBef>
                <a:spcPts val="600"/>
              </a:spcBef>
              <a:spcAft>
                <a:spcPts val="0"/>
              </a:spcAft>
              <a:buClr>
                <a:srgbClr val="FF8000"/>
              </a:buClr>
              <a:buSzPts val="1350"/>
              <a:buChar char=""/>
            </a:pPr>
            <a:r>
              <a:rPr lang="en-US" sz="1800">
                <a:solidFill>
                  <a:srgbClr val="003DCC"/>
                </a:solidFill>
              </a:rPr>
              <a:t>annoying</a:t>
            </a:r>
            <a:endParaRPr/>
          </a:p>
          <a:p>
            <a:pPr indent="-282575" lvl="2" marL="968375" rtl="0" algn="l">
              <a:lnSpc>
                <a:spcPct val="90000"/>
              </a:lnSpc>
              <a:spcBef>
                <a:spcPts val="600"/>
              </a:spcBef>
              <a:spcAft>
                <a:spcPts val="0"/>
              </a:spcAft>
              <a:buClr>
                <a:srgbClr val="FF8000"/>
              </a:buClr>
              <a:buSzPts val="1350"/>
              <a:buChar char=""/>
            </a:pPr>
            <a:r>
              <a:rPr lang="en-US" sz="1800">
                <a:solidFill>
                  <a:srgbClr val="003DCC"/>
                </a:solidFill>
              </a:rPr>
              <a:t>may disturb others</a:t>
            </a:r>
            <a:endParaRPr/>
          </a:p>
        </p:txBody>
      </p:sp>
      <p:sp>
        <p:nvSpPr>
          <p:cNvPr id="745" name="Google Shape;745;p76"/>
          <p:cNvSpPr txBox="1"/>
          <p:nvPr>
            <p:ph idx="12" type="sldNum"/>
          </p:nvPr>
        </p:nvSpPr>
        <p:spPr>
          <a:xfrm rot="48710">
            <a:off x="8917603" y="6529315"/>
            <a:ext cx="1482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
        <p:nvSpPr>
          <p:cNvPr id="746" name="Google Shape;746;p76"/>
          <p:cNvSpPr txBox="1"/>
          <p:nvPr/>
        </p:nvSpPr>
        <p:spPr>
          <a:xfrm>
            <a:off x="3643312" y="6432550"/>
            <a:ext cx="814388" cy="2413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[Mustillo]</a:t>
            </a:r>
            <a:endParaRPr/>
          </a:p>
        </p:txBody>
      </p:sp>
    </p:spTree>
  </p:cSld>
  <p:clrMapOvr>
    <a:masterClrMapping/>
  </p:clrMapOvr>
  <p:transition spd="med">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grpSp>
        <p:nvGrpSpPr>
          <p:cNvPr id="169" name="Google Shape;169;p23"/>
          <p:cNvGrpSpPr/>
          <p:nvPr/>
        </p:nvGrpSpPr>
        <p:grpSpPr>
          <a:xfrm>
            <a:off x="12700" y="6362700"/>
            <a:ext cx="1341439" cy="495300"/>
            <a:chOff x="0" y="0"/>
            <a:chExt cx="1341438" cy="495300"/>
          </a:xfrm>
        </p:grpSpPr>
        <p:pic>
          <p:nvPicPr>
            <p:cNvPr descr="image.png" id="170" name="Google Shape;170;p23"/>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171" name="Google Shape;171;p23"/>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172" name="Google Shape;172;p23"/>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Information transfer rates</a:t>
            </a:r>
            <a:endParaRPr/>
          </a:p>
        </p:txBody>
      </p:sp>
      <p:sp>
        <p:nvSpPr>
          <p:cNvPr id="173" name="Google Shape;173;p23"/>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285750" lvl="0" marL="285750" rtl="0" algn="l">
              <a:lnSpc>
                <a:spcPct val="90000"/>
              </a:lnSpc>
              <a:spcBef>
                <a:spcPts val="0"/>
              </a:spcBef>
              <a:spcAft>
                <a:spcPts val="0"/>
              </a:spcAft>
              <a:buSzPts val="1350"/>
              <a:buChar char="●"/>
            </a:pPr>
            <a:r>
              <a:rPr b="1" lang="en-US" sz="1800">
                <a:solidFill>
                  <a:srgbClr val="002E7A"/>
                </a:solidFill>
                <a:latin typeface="Arial Rounded"/>
                <a:ea typeface="Arial Rounded"/>
                <a:cs typeface="Arial Rounded"/>
                <a:sym typeface="Arial Rounded"/>
              </a:rPr>
              <a:t>Information transfer rates of popular I/O devices</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output</a:t>
            </a:r>
            <a:endParaRPr/>
          </a:p>
          <a:p>
            <a:pPr indent="-282575" lvl="2" marL="968375" rtl="0" algn="l">
              <a:lnSpc>
                <a:spcPct val="90000"/>
              </a:lnSpc>
              <a:spcBef>
                <a:spcPts val="600"/>
              </a:spcBef>
              <a:spcAft>
                <a:spcPts val="0"/>
              </a:spcAft>
              <a:buClr>
                <a:srgbClr val="FF8000"/>
              </a:buClr>
              <a:buSzPts val="1350"/>
              <a:buChar char=""/>
            </a:pPr>
            <a:r>
              <a:rPr lang="en-US" sz="1800">
                <a:solidFill>
                  <a:srgbClr val="003DCC"/>
                </a:solidFill>
              </a:rPr>
              <a:t>computer screen</a:t>
            </a:r>
            <a:endParaRPr/>
          </a:p>
          <a:p>
            <a:pPr indent="-282575" lvl="2" marL="968375" rtl="0" algn="l">
              <a:lnSpc>
                <a:spcPct val="90000"/>
              </a:lnSpc>
              <a:spcBef>
                <a:spcPts val="600"/>
              </a:spcBef>
              <a:spcAft>
                <a:spcPts val="0"/>
              </a:spcAft>
              <a:buClr>
                <a:srgbClr val="FF8000"/>
              </a:buClr>
              <a:buSzPts val="1350"/>
              <a:buChar char=""/>
            </a:pPr>
            <a:r>
              <a:rPr lang="en-US" sz="1800">
                <a:solidFill>
                  <a:srgbClr val="003DCC"/>
                </a:solidFill>
              </a:rPr>
              <a:t>laser printer</a:t>
            </a:r>
            <a:endParaRPr/>
          </a:p>
          <a:p>
            <a:pPr indent="-282575" lvl="2" marL="968375" rtl="0" algn="l">
              <a:lnSpc>
                <a:spcPct val="90000"/>
              </a:lnSpc>
              <a:spcBef>
                <a:spcPts val="600"/>
              </a:spcBef>
              <a:spcAft>
                <a:spcPts val="0"/>
              </a:spcAft>
              <a:buClr>
                <a:srgbClr val="FF8000"/>
              </a:buClr>
              <a:buSzPts val="1350"/>
              <a:buChar char=""/>
            </a:pPr>
            <a:r>
              <a:rPr lang="en-US" sz="1800">
                <a:solidFill>
                  <a:srgbClr val="003DCC"/>
                </a:solidFill>
              </a:rPr>
              <a:t>loudspeakers</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input</a:t>
            </a:r>
            <a:endParaRPr/>
          </a:p>
          <a:p>
            <a:pPr indent="-282575" lvl="2" marL="968375" rtl="0" algn="l">
              <a:lnSpc>
                <a:spcPct val="90000"/>
              </a:lnSpc>
              <a:spcBef>
                <a:spcPts val="600"/>
              </a:spcBef>
              <a:spcAft>
                <a:spcPts val="0"/>
              </a:spcAft>
              <a:buClr>
                <a:srgbClr val="FF8000"/>
              </a:buClr>
              <a:buSzPts val="1350"/>
              <a:buChar char=""/>
            </a:pPr>
            <a:r>
              <a:rPr lang="en-US" sz="1800">
                <a:solidFill>
                  <a:srgbClr val="003DCC"/>
                </a:solidFill>
              </a:rPr>
              <a:t>keyboard</a:t>
            </a:r>
            <a:endParaRPr/>
          </a:p>
          <a:p>
            <a:pPr indent="-282575" lvl="2" marL="968375" rtl="0" algn="l">
              <a:lnSpc>
                <a:spcPct val="90000"/>
              </a:lnSpc>
              <a:spcBef>
                <a:spcPts val="600"/>
              </a:spcBef>
              <a:spcAft>
                <a:spcPts val="0"/>
              </a:spcAft>
              <a:buClr>
                <a:srgbClr val="FF8000"/>
              </a:buClr>
              <a:buSzPts val="1350"/>
              <a:buChar char=""/>
            </a:pPr>
            <a:r>
              <a:rPr lang="en-US" sz="1800">
                <a:solidFill>
                  <a:srgbClr val="003DCC"/>
                </a:solidFill>
              </a:rPr>
              <a:t>mouse</a:t>
            </a:r>
            <a:endParaRPr/>
          </a:p>
          <a:p>
            <a:pPr indent="-282575" lvl="2" marL="968375" rtl="0" algn="l">
              <a:lnSpc>
                <a:spcPct val="90000"/>
              </a:lnSpc>
              <a:spcBef>
                <a:spcPts val="600"/>
              </a:spcBef>
              <a:spcAft>
                <a:spcPts val="0"/>
              </a:spcAft>
              <a:buClr>
                <a:srgbClr val="FF8000"/>
              </a:buClr>
              <a:buSzPts val="1350"/>
              <a:buChar char=""/>
            </a:pPr>
            <a:r>
              <a:rPr lang="en-US" sz="1800">
                <a:solidFill>
                  <a:srgbClr val="003DCC"/>
                </a:solidFill>
              </a:rPr>
              <a:t>microphone (speech input)</a:t>
            </a:r>
            <a:endParaRPr/>
          </a:p>
          <a:p>
            <a:pPr indent="-282575" lvl="2" marL="968375" rtl="0" algn="l">
              <a:lnSpc>
                <a:spcPct val="90000"/>
              </a:lnSpc>
              <a:spcBef>
                <a:spcPts val="600"/>
              </a:spcBef>
              <a:spcAft>
                <a:spcPts val="0"/>
              </a:spcAft>
              <a:buClr>
                <a:srgbClr val="FF8000"/>
              </a:buClr>
              <a:buSzPts val="1350"/>
              <a:buChar char=""/>
            </a:pPr>
            <a:r>
              <a:rPr lang="en-US" sz="1800">
                <a:solidFill>
                  <a:srgbClr val="003DCC"/>
                </a:solidFill>
              </a:rPr>
              <a:t>scanner</a:t>
            </a:r>
            <a:endParaRPr/>
          </a:p>
          <a:p>
            <a:pPr indent="-282575" lvl="2" marL="968375" rtl="0" algn="l">
              <a:lnSpc>
                <a:spcPct val="90000"/>
              </a:lnSpc>
              <a:spcBef>
                <a:spcPts val="600"/>
              </a:spcBef>
              <a:spcAft>
                <a:spcPts val="0"/>
              </a:spcAft>
              <a:buClr>
                <a:srgbClr val="FF8000"/>
              </a:buClr>
              <a:buSzPts val="1350"/>
              <a:buChar char=""/>
            </a:pPr>
            <a:r>
              <a:rPr lang="en-US" sz="1800">
                <a:solidFill>
                  <a:srgbClr val="003DCC"/>
                </a:solidFill>
              </a:rPr>
              <a:t>digital camera</a:t>
            </a:r>
            <a:endParaRPr/>
          </a:p>
        </p:txBody>
      </p:sp>
      <p:sp>
        <p:nvSpPr>
          <p:cNvPr id="174" name="Google Shape;174;p23"/>
          <p:cNvSpPr txBox="1"/>
          <p:nvPr>
            <p:ph idx="12" type="sldNum"/>
          </p:nvPr>
        </p:nvSpPr>
        <p:spPr>
          <a:xfrm rot="44740">
            <a:off x="8922531" y="6529230"/>
            <a:ext cx="138312"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Tree>
  </p:cSld>
  <p:clrMapOvr>
    <a:masterClrMapping/>
  </p:clrMapOvr>
  <p:transition spd="med">
    <p:fade/>
  </p:transition>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50" name="Shape 750"/>
        <p:cNvGrpSpPr/>
        <p:nvPr/>
      </p:nvGrpSpPr>
      <p:grpSpPr>
        <a:xfrm>
          <a:off x="0" y="0"/>
          <a:ext cx="0" cy="0"/>
          <a:chOff x="0" y="0"/>
          <a:chExt cx="0" cy="0"/>
        </a:xfrm>
      </p:grpSpPr>
      <p:grpSp>
        <p:nvGrpSpPr>
          <p:cNvPr id="751" name="Google Shape;751;p77"/>
          <p:cNvGrpSpPr/>
          <p:nvPr/>
        </p:nvGrpSpPr>
        <p:grpSpPr>
          <a:xfrm>
            <a:off x="12700" y="6362700"/>
            <a:ext cx="1341439" cy="495300"/>
            <a:chOff x="0" y="0"/>
            <a:chExt cx="1341438" cy="495300"/>
          </a:xfrm>
        </p:grpSpPr>
        <p:pic>
          <p:nvPicPr>
            <p:cNvPr descr="image.png" id="752" name="Google Shape;752;p77"/>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753" name="Google Shape;753;p77"/>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754" name="Google Shape;754;p77"/>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Sound as Output (cont.)</a:t>
            </a:r>
            <a:endParaRPr/>
          </a:p>
        </p:txBody>
      </p:sp>
      <p:sp>
        <p:nvSpPr>
          <p:cNvPr id="755" name="Google Shape;755;p77"/>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336550" lvl="1" marL="685800" rtl="0" algn="l">
              <a:lnSpc>
                <a:spcPct val="90000"/>
              </a:lnSpc>
              <a:spcBef>
                <a:spcPts val="0"/>
              </a:spcBef>
              <a:spcAft>
                <a:spcPts val="0"/>
              </a:spcAft>
              <a:buClr>
                <a:srgbClr val="FF6666"/>
              </a:buClr>
              <a:buSzPts val="1425"/>
              <a:buChar char=""/>
            </a:pPr>
            <a:r>
              <a:rPr lang="en-US" sz="1900">
                <a:solidFill>
                  <a:srgbClr val="002D99"/>
                </a:solidFill>
              </a:rPr>
              <a:t>sound used to alert users</a:t>
            </a:r>
            <a:endParaRPr/>
          </a:p>
          <a:p>
            <a:pPr indent="-282575" lvl="2" marL="968375" rtl="0" algn="l">
              <a:lnSpc>
                <a:spcPct val="90000"/>
              </a:lnSpc>
              <a:spcBef>
                <a:spcPts val="500"/>
              </a:spcBef>
              <a:spcAft>
                <a:spcPts val="0"/>
              </a:spcAft>
              <a:buClr>
                <a:srgbClr val="FF8000"/>
              </a:buClr>
              <a:buSzPts val="1275"/>
              <a:buChar char=""/>
            </a:pPr>
            <a:r>
              <a:rPr lang="en-US" sz="1700">
                <a:solidFill>
                  <a:srgbClr val="003DCC"/>
                </a:solidFill>
              </a:rPr>
              <a:t> examples:	</a:t>
            </a:r>
            <a:endParaRPr/>
          </a:p>
          <a:p>
            <a:pPr indent="-295275" lvl="3" marL="1263650" rtl="0" algn="l">
              <a:lnSpc>
                <a:spcPct val="90000"/>
              </a:lnSpc>
              <a:spcBef>
                <a:spcPts val="500"/>
              </a:spcBef>
              <a:spcAft>
                <a:spcPts val="0"/>
              </a:spcAft>
              <a:buClr>
                <a:srgbClr val="FFCC66"/>
              </a:buClr>
              <a:buSzPts val="1125"/>
              <a:buChar char=""/>
            </a:pPr>
            <a:r>
              <a:rPr lang="en-US" sz="1500">
                <a:solidFill>
                  <a:srgbClr val="005A7C"/>
                </a:solidFill>
              </a:rPr>
              <a:t>invalid computer operations (beep)</a:t>
            </a:r>
            <a:endParaRPr/>
          </a:p>
          <a:p>
            <a:pPr indent="-295275" lvl="3" marL="1263650" rtl="0" algn="l">
              <a:lnSpc>
                <a:spcPct val="90000"/>
              </a:lnSpc>
              <a:spcBef>
                <a:spcPts val="500"/>
              </a:spcBef>
              <a:spcAft>
                <a:spcPts val="0"/>
              </a:spcAft>
              <a:buClr>
                <a:srgbClr val="FFCC66"/>
              </a:buClr>
              <a:buSzPts val="1125"/>
              <a:buChar char=""/>
            </a:pPr>
            <a:r>
              <a:rPr lang="en-US" sz="1500">
                <a:solidFill>
                  <a:srgbClr val="005A7C"/>
                </a:solidFill>
              </a:rPr>
              <a:t>emergency tones (WW II - siren)</a:t>
            </a:r>
            <a:endParaRPr/>
          </a:p>
          <a:p>
            <a:pPr indent="-336550" lvl="1" marL="685800" rtl="0" algn="l">
              <a:lnSpc>
                <a:spcPct val="90000"/>
              </a:lnSpc>
              <a:spcBef>
                <a:spcPts val="500"/>
              </a:spcBef>
              <a:spcAft>
                <a:spcPts val="0"/>
              </a:spcAft>
              <a:buClr>
                <a:srgbClr val="FF6666"/>
              </a:buClr>
              <a:buSzPts val="1425"/>
              <a:buChar char=""/>
            </a:pPr>
            <a:r>
              <a:rPr lang="en-US" sz="1900">
                <a:solidFill>
                  <a:srgbClr val="002D99"/>
                </a:solidFill>
              </a:rPr>
              <a:t>sound used to solicit user input</a:t>
            </a:r>
            <a:endParaRPr/>
          </a:p>
          <a:p>
            <a:pPr indent="-282575" lvl="2" marL="968375" rtl="0" algn="l">
              <a:lnSpc>
                <a:spcPct val="90000"/>
              </a:lnSpc>
              <a:spcBef>
                <a:spcPts val="500"/>
              </a:spcBef>
              <a:spcAft>
                <a:spcPts val="0"/>
              </a:spcAft>
              <a:buClr>
                <a:srgbClr val="FF8000"/>
              </a:buClr>
              <a:buSzPts val="1275"/>
              <a:buChar char=""/>
            </a:pPr>
            <a:r>
              <a:rPr lang="en-US" sz="1700">
                <a:solidFill>
                  <a:srgbClr val="003DCC"/>
                </a:solidFill>
              </a:rPr>
              <a:t>examples:</a:t>
            </a:r>
            <a:endParaRPr/>
          </a:p>
          <a:p>
            <a:pPr indent="-282575" lvl="2" marL="968375" rtl="0" algn="l">
              <a:lnSpc>
                <a:spcPct val="90000"/>
              </a:lnSpc>
              <a:spcBef>
                <a:spcPts val="500"/>
              </a:spcBef>
              <a:spcAft>
                <a:spcPts val="0"/>
              </a:spcAft>
              <a:buClr>
                <a:srgbClr val="FF8000"/>
              </a:buClr>
              <a:buSzPts val="1275"/>
              <a:buChar char=""/>
            </a:pPr>
            <a:r>
              <a:rPr lang="en-US" sz="1700">
                <a:solidFill>
                  <a:srgbClr val="003DCC"/>
                </a:solidFill>
              </a:rPr>
              <a:t>“At the tone, say...”	“&lt;beep&gt;&lt;beep&gt; ...” user input</a:t>
            </a:r>
            <a:endParaRPr/>
          </a:p>
          <a:p>
            <a:pPr indent="-336550" lvl="1" marL="685800" rtl="0" algn="l">
              <a:lnSpc>
                <a:spcPct val="90000"/>
              </a:lnSpc>
              <a:spcBef>
                <a:spcPts val="500"/>
              </a:spcBef>
              <a:spcAft>
                <a:spcPts val="0"/>
              </a:spcAft>
              <a:buClr>
                <a:srgbClr val="FF6666"/>
              </a:buClr>
              <a:buSzPts val="1425"/>
              <a:buChar char=""/>
            </a:pPr>
            <a:r>
              <a:rPr lang="en-US" sz="1900">
                <a:solidFill>
                  <a:srgbClr val="002D99"/>
                </a:solidFill>
              </a:rPr>
              <a:t>sound used to differentiate products and product families </a:t>
            </a:r>
            <a:endParaRPr/>
          </a:p>
          <a:p>
            <a:pPr indent="-282575" lvl="2" marL="968375" rtl="0" algn="l">
              <a:lnSpc>
                <a:spcPct val="90000"/>
              </a:lnSpc>
              <a:spcBef>
                <a:spcPts val="500"/>
              </a:spcBef>
              <a:spcAft>
                <a:spcPts val="0"/>
              </a:spcAft>
              <a:buClr>
                <a:srgbClr val="FF8000"/>
              </a:buClr>
              <a:buSzPts val="1275"/>
              <a:buChar char=""/>
            </a:pPr>
            <a:r>
              <a:rPr lang="en-US" sz="1700">
                <a:solidFill>
                  <a:srgbClr val="003DCC"/>
                </a:solidFill>
              </a:rPr>
              <a:t>corporate “earcons”, auditory logos, commercial brand-lining, distinctive music</a:t>
            </a:r>
            <a:endParaRPr/>
          </a:p>
          <a:p>
            <a:pPr indent="-282575" lvl="2" marL="968375" rtl="0" algn="l">
              <a:lnSpc>
                <a:spcPct val="90000"/>
              </a:lnSpc>
              <a:spcBef>
                <a:spcPts val="500"/>
              </a:spcBef>
              <a:spcAft>
                <a:spcPts val="0"/>
              </a:spcAft>
              <a:buClr>
                <a:srgbClr val="FF8000"/>
              </a:buClr>
              <a:buSzPts val="1275"/>
              <a:buChar char=""/>
            </a:pPr>
            <a:r>
              <a:rPr lang="en-US" sz="1700">
                <a:solidFill>
                  <a:srgbClr val="003DCC"/>
                </a:solidFill>
              </a:rPr>
              <a:t>examples:</a:t>
            </a:r>
            <a:endParaRPr/>
          </a:p>
          <a:p>
            <a:pPr indent="-295275" lvl="3" marL="1263650" rtl="0" algn="l">
              <a:lnSpc>
                <a:spcPct val="90000"/>
              </a:lnSpc>
              <a:spcBef>
                <a:spcPts val="500"/>
              </a:spcBef>
              <a:spcAft>
                <a:spcPts val="0"/>
              </a:spcAft>
              <a:buClr>
                <a:srgbClr val="FFCC66"/>
              </a:buClr>
              <a:buSzPts val="1125"/>
              <a:buChar char=""/>
            </a:pPr>
            <a:r>
              <a:rPr lang="en-US" sz="1500">
                <a:solidFill>
                  <a:srgbClr val="005A7C"/>
                </a:solidFill>
              </a:rPr>
              <a:t>Macintosh startup sound</a:t>
            </a:r>
            <a:endParaRPr/>
          </a:p>
          <a:p>
            <a:pPr indent="-295275" lvl="3" marL="1263650" rtl="0" algn="l">
              <a:lnSpc>
                <a:spcPct val="90000"/>
              </a:lnSpc>
              <a:spcBef>
                <a:spcPts val="500"/>
              </a:spcBef>
              <a:spcAft>
                <a:spcPts val="0"/>
              </a:spcAft>
              <a:buClr>
                <a:srgbClr val="FFCC66"/>
              </a:buClr>
              <a:buSzPts val="1125"/>
              <a:buChar char=""/>
            </a:pPr>
            <a:r>
              <a:rPr lang="en-US" sz="1500">
                <a:solidFill>
                  <a:srgbClr val="005A7C"/>
                </a:solidFill>
              </a:rPr>
              <a:t>Windows launch sound				</a:t>
            </a:r>
            <a:endParaRPr/>
          </a:p>
          <a:p>
            <a:pPr indent="-295275" lvl="3" marL="1263650" rtl="0" algn="l">
              <a:lnSpc>
                <a:spcPct val="90000"/>
              </a:lnSpc>
              <a:spcBef>
                <a:spcPts val="500"/>
              </a:spcBef>
              <a:spcAft>
                <a:spcPts val="0"/>
              </a:spcAft>
              <a:buClr>
                <a:srgbClr val="FFCC66"/>
              </a:buClr>
              <a:buSzPts val="1125"/>
              <a:buChar char=""/>
            </a:pPr>
            <a:r>
              <a:rPr lang="en-US" sz="1500">
                <a:solidFill>
                  <a:srgbClr val="005A7C"/>
                </a:solidFill>
              </a:rPr>
              <a:t>“Intel Inside”</a:t>
            </a:r>
            <a:endParaRPr/>
          </a:p>
        </p:txBody>
      </p:sp>
      <p:sp>
        <p:nvSpPr>
          <p:cNvPr id="756" name="Google Shape;756;p77"/>
          <p:cNvSpPr txBox="1"/>
          <p:nvPr>
            <p:ph idx="12" type="sldNum"/>
          </p:nvPr>
        </p:nvSpPr>
        <p:spPr>
          <a:xfrm rot="48710">
            <a:off x="8917603" y="6529315"/>
            <a:ext cx="1482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
        <p:nvSpPr>
          <p:cNvPr id="757" name="Google Shape;757;p77"/>
          <p:cNvSpPr txBox="1"/>
          <p:nvPr/>
        </p:nvSpPr>
        <p:spPr>
          <a:xfrm>
            <a:off x="3643312" y="6432550"/>
            <a:ext cx="814388" cy="2413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[Mustillo]</a:t>
            </a:r>
            <a:endParaRPr/>
          </a:p>
        </p:txBody>
      </p:sp>
    </p:spTree>
  </p:cSld>
  <p:clrMapOvr>
    <a:masterClrMapping/>
  </p:clrMapOvr>
  <p:transition spd="med">
    <p:fade/>
  </p:transition>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61" name="Shape 761"/>
        <p:cNvGrpSpPr/>
        <p:nvPr/>
      </p:nvGrpSpPr>
      <p:grpSpPr>
        <a:xfrm>
          <a:off x="0" y="0"/>
          <a:ext cx="0" cy="0"/>
          <a:chOff x="0" y="0"/>
          <a:chExt cx="0" cy="0"/>
        </a:xfrm>
      </p:grpSpPr>
      <p:grpSp>
        <p:nvGrpSpPr>
          <p:cNvPr id="762" name="Google Shape;762;p78"/>
          <p:cNvGrpSpPr/>
          <p:nvPr/>
        </p:nvGrpSpPr>
        <p:grpSpPr>
          <a:xfrm>
            <a:off x="12700" y="6362700"/>
            <a:ext cx="1341439" cy="495300"/>
            <a:chOff x="0" y="0"/>
            <a:chExt cx="1341438" cy="495300"/>
          </a:xfrm>
        </p:grpSpPr>
        <p:pic>
          <p:nvPicPr>
            <p:cNvPr descr="image.png" id="763" name="Google Shape;763;p78"/>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764" name="Google Shape;764;p78"/>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765" name="Google Shape;765;p78"/>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Auditory Output Methods</a:t>
            </a:r>
            <a:endParaRPr/>
          </a:p>
        </p:txBody>
      </p:sp>
      <p:sp>
        <p:nvSpPr>
          <p:cNvPr id="766" name="Google Shape;766;p78"/>
          <p:cNvSpPr txBox="1"/>
          <p:nvPr/>
        </p:nvSpPr>
        <p:spPr>
          <a:xfrm>
            <a:off x="463550" y="381000"/>
            <a:ext cx="1689100" cy="31369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Device</a:t>
            </a:r>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Speech output</a:t>
            </a:r>
            <a:endParaRPr/>
          </a:p>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concatenation</a:t>
            </a:r>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Speech output: text-</a:t>
            </a:r>
            <a:endParaRPr/>
          </a:p>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to-speech synthesis</a:t>
            </a:r>
            <a:endParaRPr/>
          </a:p>
        </p:txBody>
      </p:sp>
      <p:sp>
        <p:nvSpPr>
          <p:cNvPr id="767" name="Google Shape;767;p78"/>
          <p:cNvSpPr txBox="1"/>
          <p:nvPr/>
        </p:nvSpPr>
        <p:spPr>
          <a:xfrm>
            <a:off x="2139950" y="501649"/>
            <a:ext cx="2908300" cy="28956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Description</a:t>
            </a:r>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Digital playback of concatenated speech utterances.</a:t>
            </a:r>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Conversion of text to speech with synthetic playback.</a:t>
            </a:r>
            <a:endParaRPr/>
          </a:p>
        </p:txBody>
      </p:sp>
      <p:sp>
        <p:nvSpPr>
          <p:cNvPr id="768" name="Google Shape;768;p78"/>
          <p:cNvSpPr txBox="1"/>
          <p:nvPr/>
        </p:nvSpPr>
        <p:spPr>
          <a:xfrm>
            <a:off x="5022850" y="-584200"/>
            <a:ext cx="3517900" cy="50673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Key Features/Remarks</a:t>
            </a:r>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Fragments of speech are digitally recorded and then re-assembled and played back to produce the desired words and sentences. Limited value, tedious, discontinuities are often difficult to mask. Examples: speaking clock,numbers in bank transactions via phone,  routing of messages.</a:t>
            </a:r>
            <a:endParaRPr/>
          </a:p>
          <a:p>
            <a:pPr indent="0" lvl="0" marL="0" marR="0" rtl="0" algn="l">
              <a:lnSpc>
                <a:spcPct val="100000"/>
              </a:lnSpc>
              <a:spcBef>
                <a:spcPts val="0"/>
              </a:spcBef>
              <a:spcAft>
                <a:spcPts val="0"/>
              </a:spcAft>
              <a:buClr>
                <a:srgbClr val="000000"/>
              </a:buClr>
              <a:buSzPts val="1600"/>
              <a:buFont typeface="Source Sans Pro"/>
              <a:buNone/>
            </a:pPr>
            <a:r>
              <a:t/>
            </a:r>
            <a:endParaRPr b="0" i="0" sz="1600" u="none" cap="none" strike="noStrike">
              <a:solidFill>
                <a:srgbClr val="000000"/>
              </a:solidFill>
              <a:latin typeface="Source Sans Pro"/>
              <a:ea typeface="Source Sans Pro"/>
              <a:cs typeface="Source Sans Pro"/>
              <a:sym typeface="Source Sans Pro"/>
            </a:endParaRPr>
          </a:p>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Synthesis of words and sentences is controlled by rules of phonemics and rules that relate to the context of a sentence or phrase. Used in conjunction with a database. Pitch and tone can be varied, but the speech produced can sound unnatural, synthetic, tinny, and mechanical. Improving (e.g., stock quotation system).</a:t>
            </a:r>
            <a:endParaRPr/>
          </a:p>
        </p:txBody>
      </p:sp>
      <p:sp>
        <p:nvSpPr>
          <p:cNvPr id="769" name="Google Shape;769;p78"/>
          <p:cNvSpPr txBox="1"/>
          <p:nvPr/>
        </p:nvSpPr>
        <p:spPr>
          <a:xfrm>
            <a:off x="3643312" y="6432550"/>
            <a:ext cx="814388" cy="2413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[Mustillo]</a:t>
            </a:r>
            <a:endParaRPr/>
          </a:p>
        </p:txBody>
      </p:sp>
      <p:sp>
        <p:nvSpPr>
          <p:cNvPr id="770" name="Google Shape;770;p78"/>
          <p:cNvSpPr txBox="1"/>
          <p:nvPr>
            <p:ph idx="12" type="sldNum"/>
          </p:nvPr>
        </p:nvSpPr>
        <p:spPr>
          <a:xfrm rot="48710">
            <a:off x="8917603" y="6529315"/>
            <a:ext cx="1482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Tree>
  </p:cSld>
  <p:clrMapOvr>
    <a:masterClrMapping/>
  </p:clrMapOvr>
  <p:transition spd="med">
    <p:fade/>
  </p:transition>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74" name="Shape 774"/>
        <p:cNvGrpSpPr/>
        <p:nvPr/>
      </p:nvGrpSpPr>
      <p:grpSpPr>
        <a:xfrm>
          <a:off x="0" y="0"/>
          <a:ext cx="0" cy="0"/>
          <a:chOff x="0" y="0"/>
          <a:chExt cx="0" cy="0"/>
        </a:xfrm>
      </p:grpSpPr>
      <p:grpSp>
        <p:nvGrpSpPr>
          <p:cNvPr id="775" name="Google Shape;775;p79"/>
          <p:cNvGrpSpPr/>
          <p:nvPr/>
        </p:nvGrpSpPr>
        <p:grpSpPr>
          <a:xfrm>
            <a:off x="12700" y="6362700"/>
            <a:ext cx="1341439" cy="495300"/>
            <a:chOff x="0" y="0"/>
            <a:chExt cx="1341438" cy="495300"/>
          </a:xfrm>
        </p:grpSpPr>
        <p:pic>
          <p:nvPicPr>
            <p:cNvPr descr="image.png" id="776" name="Google Shape;776;p79"/>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777" name="Google Shape;777;p79"/>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778" name="Google Shape;778;p79"/>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Recent Developments in I/O Devices</a:t>
            </a:r>
            <a:endParaRPr/>
          </a:p>
        </p:txBody>
      </p:sp>
      <p:sp>
        <p:nvSpPr>
          <p:cNvPr id="779" name="Google Shape;779;p79"/>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285750" lvl="0" marL="285750" rtl="0" algn="l">
              <a:lnSpc>
                <a:spcPct val="90000"/>
              </a:lnSpc>
              <a:spcBef>
                <a:spcPts val="0"/>
              </a:spcBef>
              <a:spcAft>
                <a:spcPts val="0"/>
              </a:spcAft>
              <a:buSzPts val="1350"/>
              <a:buChar char="●"/>
            </a:pPr>
            <a:r>
              <a:rPr b="1" lang="en-US" sz="1800">
                <a:solidFill>
                  <a:srgbClr val="002E7A"/>
                </a:solidFill>
                <a:latin typeface="Arial Rounded"/>
                <a:ea typeface="Arial Rounded"/>
                <a:cs typeface="Arial Rounded"/>
                <a:sym typeface="Arial Rounded"/>
              </a:rPr>
              <a:t>handwriting recognition/personal digital assistants</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3M Palm Pilot, Go Corp., Sony, Toshiba</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smart card </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thin plastic card, embedded µprocessor and memory</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information about a user (e.g., employee ID, credit details, etc.) is stored on the card.</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outputs information to special card readers.</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biometric device</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advanced smart card that contains characteristics about a user such as fingerprints, voice prints, retina prints, or signature dynamics.</a:t>
            </a:r>
            <a:endParaRPr/>
          </a:p>
        </p:txBody>
      </p:sp>
      <p:sp>
        <p:nvSpPr>
          <p:cNvPr id="780" name="Google Shape;780;p79"/>
          <p:cNvSpPr txBox="1"/>
          <p:nvPr>
            <p:ph idx="12" type="sldNum"/>
          </p:nvPr>
        </p:nvSpPr>
        <p:spPr>
          <a:xfrm rot="48710">
            <a:off x="8917603" y="6529315"/>
            <a:ext cx="1482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
        <p:nvSpPr>
          <p:cNvPr id="781" name="Google Shape;781;p79"/>
          <p:cNvSpPr txBox="1"/>
          <p:nvPr/>
        </p:nvSpPr>
        <p:spPr>
          <a:xfrm>
            <a:off x="3643312" y="6432550"/>
            <a:ext cx="814388" cy="2413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[Mustillo]</a:t>
            </a:r>
            <a:endParaRPr/>
          </a:p>
        </p:txBody>
      </p:sp>
    </p:spTree>
  </p:cSld>
  <p:clrMapOvr>
    <a:masterClrMapping/>
  </p:clrMapOvr>
  <p:transition spd="med">
    <p:fade/>
  </p:transition>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85" name="Shape 785"/>
        <p:cNvGrpSpPr/>
        <p:nvPr/>
      </p:nvGrpSpPr>
      <p:grpSpPr>
        <a:xfrm>
          <a:off x="0" y="0"/>
          <a:ext cx="0" cy="0"/>
          <a:chOff x="0" y="0"/>
          <a:chExt cx="0" cy="0"/>
        </a:xfrm>
      </p:grpSpPr>
      <p:grpSp>
        <p:nvGrpSpPr>
          <p:cNvPr id="786" name="Google Shape;786;p80"/>
          <p:cNvGrpSpPr/>
          <p:nvPr/>
        </p:nvGrpSpPr>
        <p:grpSpPr>
          <a:xfrm>
            <a:off x="12700" y="6362700"/>
            <a:ext cx="1341439" cy="495300"/>
            <a:chOff x="0" y="0"/>
            <a:chExt cx="1341438" cy="495300"/>
          </a:xfrm>
        </p:grpSpPr>
        <p:pic>
          <p:nvPicPr>
            <p:cNvPr descr="image.png" id="787" name="Google Shape;787;p80"/>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788" name="Google Shape;788;p80"/>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789" name="Google Shape;789;p80"/>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Recent Developments (cont.)</a:t>
            </a:r>
            <a:endParaRPr/>
          </a:p>
        </p:txBody>
      </p:sp>
      <p:sp>
        <p:nvSpPr>
          <p:cNvPr id="790" name="Google Shape;790;p80"/>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285750" lvl="0" marL="285750" rtl="0" algn="l">
              <a:lnSpc>
                <a:spcPct val="90000"/>
              </a:lnSpc>
              <a:spcBef>
                <a:spcPts val="0"/>
              </a:spcBef>
              <a:spcAft>
                <a:spcPts val="0"/>
              </a:spcAft>
              <a:buSzPts val="1350"/>
              <a:buChar char="●"/>
            </a:pPr>
            <a:r>
              <a:rPr b="1" lang="en-US" sz="1800">
                <a:solidFill>
                  <a:srgbClr val="002E7A"/>
                </a:solidFill>
                <a:latin typeface="Arial Rounded"/>
                <a:ea typeface="Arial Rounded"/>
                <a:cs typeface="Arial Rounded"/>
                <a:sym typeface="Arial Rounded"/>
              </a:rPr>
              <a:t>haptic devices</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make it possible for users to touch, with their hands and fingers, virtual computer models as if they were real-world physical objects </a:t>
            </a:r>
            <a:endParaRPr/>
          </a:p>
          <a:p>
            <a:pPr indent="-282575" lvl="2" marL="968375" rtl="0" algn="l">
              <a:lnSpc>
                <a:spcPct val="90000"/>
              </a:lnSpc>
              <a:spcBef>
                <a:spcPts val="600"/>
              </a:spcBef>
              <a:spcAft>
                <a:spcPts val="0"/>
              </a:spcAft>
              <a:buClr>
                <a:srgbClr val="FF8000"/>
              </a:buClr>
              <a:buSzPts val="1350"/>
              <a:buChar char=""/>
            </a:pPr>
            <a:r>
              <a:rPr lang="en-US" sz="1800">
                <a:solidFill>
                  <a:srgbClr val="003DCC"/>
                </a:solidFill>
              </a:rPr>
              <a:t>i.e., feel an object’s mass, explore its texture, and work with its form and shape</a:t>
            </a:r>
            <a:endParaRPr/>
          </a:p>
          <a:p>
            <a:pPr indent="-282575" lvl="2" marL="968375" rtl="0" algn="l">
              <a:lnSpc>
                <a:spcPct val="90000"/>
              </a:lnSpc>
              <a:spcBef>
                <a:spcPts val="600"/>
              </a:spcBef>
              <a:spcAft>
                <a:spcPts val="0"/>
              </a:spcAft>
              <a:buClr>
                <a:srgbClr val="FF8000"/>
              </a:buClr>
              <a:buSzPts val="1350"/>
              <a:buChar char=""/>
            </a:pPr>
            <a:r>
              <a:rPr lang="en-US" sz="1800">
                <a:solidFill>
                  <a:srgbClr val="003DCC"/>
                </a:solidFill>
              </a:rPr>
              <a:t>not many on the market; one of the more interesting ones is from a company called “haptic” (www.haptic.com)\</a:t>
            </a:r>
            <a:endParaRPr/>
          </a:p>
        </p:txBody>
      </p:sp>
      <p:sp>
        <p:nvSpPr>
          <p:cNvPr id="791" name="Google Shape;791;p80"/>
          <p:cNvSpPr txBox="1"/>
          <p:nvPr>
            <p:ph idx="12" type="sldNum"/>
          </p:nvPr>
        </p:nvSpPr>
        <p:spPr>
          <a:xfrm rot="48710">
            <a:off x="8917603" y="6529315"/>
            <a:ext cx="1482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
        <p:nvSpPr>
          <p:cNvPr id="792" name="Google Shape;792;p80"/>
          <p:cNvSpPr txBox="1"/>
          <p:nvPr/>
        </p:nvSpPr>
        <p:spPr>
          <a:xfrm>
            <a:off x="2589212" y="6553596"/>
            <a:ext cx="814388" cy="2413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[Mustillo]</a:t>
            </a:r>
            <a:endParaRPr/>
          </a:p>
        </p:txBody>
      </p:sp>
    </p:spTree>
  </p:cSld>
  <p:clrMapOvr>
    <a:masterClrMapping/>
  </p:clrMapOvr>
  <p:transition spd="med">
    <p:fade/>
  </p:transition>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796" name="Shape 796"/>
        <p:cNvGrpSpPr/>
        <p:nvPr/>
      </p:nvGrpSpPr>
      <p:grpSpPr>
        <a:xfrm>
          <a:off x="0" y="0"/>
          <a:ext cx="0" cy="0"/>
          <a:chOff x="0" y="0"/>
          <a:chExt cx="0" cy="0"/>
        </a:xfrm>
      </p:grpSpPr>
      <p:grpSp>
        <p:nvGrpSpPr>
          <p:cNvPr id="797" name="Google Shape;797;p81"/>
          <p:cNvGrpSpPr/>
          <p:nvPr/>
        </p:nvGrpSpPr>
        <p:grpSpPr>
          <a:xfrm>
            <a:off x="12700" y="6362700"/>
            <a:ext cx="1341439" cy="495300"/>
            <a:chOff x="0" y="0"/>
            <a:chExt cx="1341438" cy="495300"/>
          </a:xfrm>
        </p:grpSpPr>
        <p:pic>
          <p:nvPicPr>
            <p:cNvPr descr="image.png" id="798" name="Google Shape;798;p81"/>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799" name="Google Shape;799;p81"/>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800" name="Google Shape;800;p81"/>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Haptic Applications</a:t>
            </a:r>
            <a:endParaRPr/>
          </a:p>
        </p:txBody>
      </p:sp>
      <p:sp>
        <p:nvSpPr>
          <p:cNvPr id="801" name="Google Shape;801;p81"/>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285750" lvl="0" marL="285750" rtl="0" algn="l">
              <a:lnSpc>
                <a:spcPct val="90000"/>
              </a:lnSpc>
              <a:spcBef>
                <a:spcPts val="0"/>
              </a:spcBef>
              <a:spcAft>
                <a:spcPts val="0"/>
              </a:spcAft>
              <a:buSzPts val="1350"/>
              <a:buChar char="●"/>
            </a:pPr>
            <a:r>
              <a:rPr b="1" lang="en-US" sz="1800">
                <a:solidFill>
                  <a:srgbClr val="002E7A"/>
                </a:solidFill>
                <a:latin typeface="Arial Rounded"/>
                <a:ea typeface="Arial Rounded"/>
                <a:cs typeface="Arial Rounded"/>
                <a:sym typeface="Arial Rounded"/>
              </a:rPr>
              <a:t>name three applications for which you believe haptic input and output would greatly increase their usability</a:t>
            </a:r>
            <a:endParaRPr/>
          </a:p>
        </p:txBody>
      </p:sp>
      <p:sp>
        <p:nvSpPr>
          <p:cNvPr id="802" name="Google Shape;802;p81"/>
          <p:cNvSpPr txBox="1"/>
          <p:nvPr>
            <p:ph idx="12" type="sldNum"/>
          </p:nvPr>
        </p:nvSpPr>
        <p:spPr>
          <a:xfrm rot="48710">
            <a:off x="8917603" y="6529315"/>
            <a:ext cx="1482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Tree>
  </p:cSld>
  <p:clrMapOvr>
    <a:masterClrMapping/>
  </p:clrMapOvr>
  <p:transition spd="med">
    <p:fade/>
  </p:transition>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06" name="Shape 806"/>
        <p:cNvGrpSpPr/>
        <p:nvPr/>
      </p:nvGrpSpPr>
      <p:grpSpPr>
        <a:xfrm>
          <a:off x="0" y="0"/>
          <a:ext cx="0" cy="0"/>
          <a:chOff x="0" y="0"/>
          <a:chExt cx="0" cy="0"/>
        </a:xfrm>
      </p:grpSpPr>
      <p:grpSp>
        <p:nvGrpSpPr>
          <p:cNvPr id="807" name="Google Shape;807;p82"/>
          <p:cNvGrpSpPr/>
          <p:nvPr/>
        </p:nvGrpSpPr>
        <p:grpSpPr>
          <a:xfrm>
            <a:off x="12700" y="6362700"/>
            <a:ext cx="1341439" cy="495300"/>
            <a:chOff x="0" y="0"/>
            <a:chExt cx="1341438" cy="495300"/>
          </a:xfrm>
        </p:grpSpPr>
        <p:pic>
          <p:nvPicPr>
            <p:cNvPr descr="image.png" id="808" name="Google Shape;808;p82"/>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809" name="Google Shape;809;p82"/>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810" name="Google Shape;810;p82"/>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Limitations of Haptic Devices</a:t>
            </a:r>
            <a:endParaRPr/>
          </a:p>
        </p:txBody>
      </p:sp>
      <p:sp>
        <p:nvSpPr>
          <p:cNvPr id="811" name="Google Shape;811;p82"/>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285750" lvl="0" marL="285750" rtl="0" algn="l">
              <a:lnSpc>
                <a:spcPct val="90000"/>
              </a:lnSpc>
              <a:spcBef>
                <a:spcPts val="0"/>
              </a:spcBef>
              <a:spcAft>
                <a:spcPts val="0"/>
              </a:spcAft>
              <a:buSzPts val="1350"/>
              <a:buChar char="●"/>
            </a:pPr>
            <a:r>
              <a:rPr b="1" lang="en-US" sz="1800">
                <a:solidFill>
                  <a:srgbClr val="002E7A"/>
                </a:solidFill>
                <a:latin typeface="Arial Rounded"/>
                <a:ea typeface="Arial Rounded"/>
                <a:cs typeface="Arial Rounded"/>
                <a:sym typeface="Arial Rounded"/>
              </a:rPr>
              <a:t>identify three limitations for the realization and usage of haptic devices</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fundamental limitations</a:t>
            </a:r>
            <a:endParaRPr/>
          </a:p>
          <a:p>
            <a:pPr indent="-282575" lvl="2" marL="968375" rtl="0" algn="l">
              <a:lnSpc>
                <a:spcPct val="90000"/>
              </a:lnSpc>
              <a:spcBef>
                <a:spcPts val="600"/>
              </a:spcBef>
              <a:spcAft>
                <a:spcPts val="0"/>
              </a:spcAft>
              <a:buClr>
                <a:srgbClr val="FF8000"/>
              </a:buClr>
              <a:buSzPts val="1350"/>
              <a:buChar char=""/>
            </a:pPr>
            <a:r>
              <a:rPr lang="en-US" sz="1800">
                <a:solidFill>
                  <a:srgbClr val="003DCC"/>
                </a:solidFill>
              </a:rPr>
              <a:t>physics, physiology</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technology</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user acceptance</a:t>
            </a:r>
            <a:endParaRPr/>
          </a:p>
        </p:txBody>
      </p:sp>
      <p:sp>
        <p:nvSpPr>
          <p:cNvPr id="812" name="Google Shape;812;p82"/>
          <p:cNvSpPr txBox="1"/>
          <p:nvPr>
            <p:ph idx="12" type="sldNum"/>
          </p:nvPr>
        </p:nvSpPr>
        <p:spPr>
          <a:xfrm rot="48710">
            <a:off x="8917603" y="6529315"/>
            <a:ext cx="1482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Tree>
  </p:cSld>
  <p:clrMapOvr>
    <a:masterClrMapping/>
  </p:clrMapOvr>
  <p:transition spd="med">
    <p:fade/>
  </p:transition>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6" name="Shape 816"/>
        <p:cNvGrpSpPr/>
        <p:nvPr/>
      </p:nvGrpSpPr>
      <p:grpSpPr>
        <a:xfrm>
          <a:off x="0" y="0"/>
          <a:ext cx="0" cy="0"/>
          <a:chOff x="0" y="0"/>
          <a:chExt cx="0" cy="0"/>
        </a:xfrm>
      </p:grpSpPr>
      <p:grpSp>
        <p:nvGrpSpPr>
          <p:cNvPr id="817" name="Google Shape;817;p83"/>
          <p:cNvGrpSpPr/>
          <p:nvPr/>
        </p:nvGrpSpPr>
        <p:grpSpPr>
          <a:xfrm>
            <a:off x="12700" y="6362700"/>
            <a:ext cx="1341439" cy="495300"/>
            <a:chOff x="0" y="0"/>
            <a:chExt cx="1341438" cy="495300"/>
          </a:xfrm>
        </p:grpSpPr>
        <p:pic>
          <p:nvPicPr>
            <p:cNvPr descr="image.png" id="818" name="Google Shape;818;p83"/>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819" name="Google Shape;819;p83"/>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820" name="Google Shape;820;p83"/>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Recent Developments (cont.)</a:t>
            </a:r>
            <a:endParaRPr/>
          </a:p>
        </p:txBody>
      </p:sp>
      <p:sp>
        <p:nvSpPr>
          <p:cNvPr id="821" name="Google Shape;821;p83"/>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349250" lvl="0" marL="349250" rtl="0" algn="l">
              <a:lnSpc>
                <a:spcPct val="90000"/>
              </a:lnSpc>
              <a:spcBef>
                <a:spcPts val="0"/>
              </a:spcBef>
              <a:spcAft>
                <a:spcPts val="0"/>
              </a:spcAft>
              <a:buSzPts val="1575"/>
              <a:buChar char="●"/>
            </a:pPr>
            <a:r>
              <a:rPr lang="en-US" sz="2100"/>
              <a:t>wearable computer</a:t>
            </a:r>
            <a:endParaRPr/>
          </a:p>
          <a:p>
            <a:pPr indent="-336550" lvl="1" marL="685800" rtl="0" algn="l">
              <a:lnSpc>
                <a:spcPct val="90000"/>
              </a:lnSpc>
              <a:spcBef>
                <a:spcPts val="500"/>
              </a:spcBef>
              <a:spcAft>
                <a:spcPts val="0"/>
              </a:spcAft>
              <a:buClr>
                <a:srgbClr val="FF6666"/>
              </a:buClr>
              <a:buSzPts val="1425"/>
              <a:buChar char=""/>
            </a:pPr>
            <a:r>
              <a:rPr lang="en-US" sz="1900">
                <a:solidFill>
                  <a:srgbClr val="002D99"/>
                </a:solidFill>
              </a:rPr>
              <a:t>Private Eye™ (Reflection Technology) </a:t>
            </a:r>
            <a:endParaRPr/>
          </a:p>
          <a:p>
            <a:pPr indent="-282575" lvl="2" marL="968375" rtl="0" algn="l">
              <a:lnSpc>
                <a:spcPct val="90000"/>
              </a:lnSpc>
              <a:spcBef>
                <a:spcPts val="500"/>
              </a:spcBef>
              <a:spcAft>
                <a:spcPts val="0"/>
              </a:spcAft>
              <a:buClr>
                <a:srgbClr val="FF8000"/>
              </a:buClr>
              <a:buSzPts val="1275"/>
              <a:buChar char=""/>
            </a:pPr>
            <a:r>
              <a:rPr lang="en-US" sz="1700">
                <a:solidFill>
                  <a:srgbClr val="003DCC"/>
                </a:solidFill>
              </a:rPr>
              <a:t>user wears a single high-resolution LCD over one eye, while looking out the other eye; image projected at infinity</a:t>
            </a:r>
            <a:endParaRPr/>
          </a:p>
          <a:p>
            <a:pPr indent="-282575" lvl="2" marL="968375" rtl="0" algn="l">
              <a:lnSpc>
                <a:spcPct val="90000"/>
              </a:lnSpc>
              <a:spcBef>
                <a:spcPts val="500"/>
              </a:spcBef>
              <a:spcAft>
                <a:spcPts val="0"/>
              </a:spcAft>
              <a:buClr>
                <a:srgbClr val="FF8000"/>
              </a:buClr>
              <a:buSzPts val="1275"/>
              <a:buChar char=""/>
            </a:pPr>
            <a:r>
              <a:rPr lang="en-US" sz="1700">
                <a:solidFill>
                  <a:srgbClr val="003DCC"/>
                </a:solidFill>
              </a:rPr>
              <a:t>coupled with a portable computer, and other input devices</a:t>
            </a:r>
            <a:endParaRPr/>
          </a:p>
          <a:p>
            <a:pPr indent="-336550" lvl="1" marL="685800" rtl="0" algn="l">
              <a:lnSpc>
                <a:spcPct val="90000"/>
              </a:lnSpc>
              <a:spcBef>
                <a:spcPts val="500"/>
              </a:spcBef>
              <a:spcAft>
                <a:spcPts val="0"/>
              </a:spcAft>
              <a:buClr>
                <a:srgbClr val="FF6666"/>
              </a:buClr>
              <a:buSzPts val="1425"/>
              <a:buChar char=""/>
            </a:pPr>
            <a:r>
              <a:rPr lang="en-US" sz="1900">
                <a:solidFill>
                  <a:srgbClr val="002D99"/>
                </a:solidFill>
              </a:rPr>
              <a:t>Wearable Computer™ (Computing Devices International)</a:t>
            </a:r>
            <a:endParaRPr/>
          </a:p>
          <a:p>
            <a:pPr indent="-282575" lvl="2" marL="968375" rtl="0" algn="l">
              <a:lnSpc>
                <a:spcPct val="90000"/>
              </a:lnSpc>
              <a:spcBef>
                <a:spcPts val="500"/>
              </a:spcBef>
              <a:spcAft>
                <a:spcPts val="0"/>
              </a:spcAft>
              <a:buClr>
                <a:srgbClr val="FF8000"/>
              </a:buClr>
              <a:buSzPts val="1275"/>
              <a:buChar char=""/>
            </a:pPr>
            <a:r>
              <a:rPr lang="en-US" sz="1700">
                <a:solidFill>
                  <a:srgbClr val="003DCC"/>
                </a:solidFill>
              </a:rPr>
              <a:t>portable, body-mounted, voice-activated computer</a:t>
            </a:r>
            <a:endParaRPr/>
          </a:p>
          <a:p>
            <a:pPr indent="-282575" lvl="2" marL="968375" rtl="0" algn="l">
              <a:lnSpc>
                <a:spcPct val="90000"/>
              </a:lnSpc>
              <a:spcBef>
                <a:spcPts val="500"/>
              </a:spcBef>
              <a:spcAft>
                <a:spcPts val="0"/>
              </a:spcAft>
              <a:buClr>
                <a:srgbClr val="FF8000"/>
              </a:buClr>
              <a:buSzPts val="1275"/>
              <a:buChar char=""/>
            </a:pPr>
            <a:r>
              <a:rPr lang="en-US" sz="1700">
                <a:solidFill>
                  <a:srgbClr val="003DCC"/>
                </a:solidFill>
              </a:rPr>
              <a:t>recently tested in Bosnia, presently being adopted by the U.S. Armed Services</a:t>
            </a:r>
            <a:endParaRPr/>
          </a:p>
          <a:p>
            <a:pPr indent="-336550" lvl="1" marL="685800" rtl="0" algn="l">
              <a:lnSpc>
                <a:spcPct val="90000"/>
              </a:lnSpc>
              <a:spcBef>
                <a:spcPts val="500"/>
              </a:spcBef>
              <a:spcAft>
                <a:spcPts val="0"/>
              </a:spcAft>
              <a:buClr>
                <a:srgbClr val="FF6666"/>
              </a:buClr>
              <a:buSzPts val="1425"/>
              <a:buChar char=""/>
            </a:pPr>
            <a:r>
              <a:rPr lang="en-US" sz="1900">
                <a:solidFill>
                  <a:srgbClr val="002D99"/>
                </a:solidFill>
              </a:rPr>
              <a:t>Sixth Sense</a:t>
            </a:r>
            <a:endParaRPr/>
          </a:p>
          <a:p>
            <a:pPr indent="-282575" lvl="2" marL="968375" rtl="0" algn="l">
              <a:lnSpc>
                <a:spcPct val="90000"/>
              </a:lnSpc>
              <a:spcBef>
                <a:spcPts val="500"/>
              </a:spcBef>
              <a:spcAft>
                <a:spcPts val="0"/>
              </a:spcAft>
              <a:buClr>
                <a:srgbClr val="FF8000"/>
              </a:buClr>
              <a:buSzPts val="1275"/>
              <a:buChar char=""/>
            </a:pPr>
            <a:r>
              <a:rPr lang="en-US" sz="1700">
                <a:solidFill>
                  <a:srgbClr val="003DCC"/>
                </a:solidFill>
              </a:rPr>
              <a:t>combination of camera and projector</a:t>
            </a:r>
            <a:endParaRPr/>
          </a:p>
          <a:p>
            <a:pPr indent="-349250" lvl="0" marL="349250" rtl="0" algn="l">
              <a:lnSpc>
                <a:spcPct val="90000"/>
              </a:lnSpc>
              <a:spcBef>
                <a:spcPts val="1900"/>
              </a:spcBef>
              <a:spcAft>
                <a:spcPts val="0"/>
              </a:spcAft>
              <a:buSzPts val="1575"/>
              <a:buChar char="●"/>
            </a:pPr>
            <a:r>
              <a:rPr lang="en-US" sz="2100"/>
              <a:t>helmet-mounted display with speech interface</a:t>
            </a:r>
            <a:endParaRPr/>
          </a:p>
          <a:p>
            <a:pPr indent="-336550" lvl="1" marL="685800" rtl="0" algn="l">
              <a:lnSpc>
                <a:spcPct val="90000"/>
              </a:lnSpc>
              <a:spcBef>
                <a:spcPts val="500"/>
              </a:spcBef>
              <a:spcAft>
                <a:spcPts val="0"/>
              </a:spcAft>
              <a:buClr>
                <a:srgbClr val="FF6666"/>
              </a:buClr>
              <a:buSzPts val="1425"/>
              <a:buChar char=""/>
            </a:pPr>
            <a:r>
              <a:rPr lang="en-US" sz="1900">
                <a:solidFill>
                  <a:srgbClr val="002D99"/>
                </a:solidFill>
              </a:rPr>
              <a:t>military applications, “aim-fire” scenarios</a:t>
            </a:r>
            <a:endParaRPr/>
          </a:p>
        </p:txBody>
      </p:sp>
      <p:sp>
        <p:nvSpPr>
          <p:cNvPr id="822" name="Google Shape;822;p83"/>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
        <p:nvSpPr>
          <p:cNvPr id="823" name="Google Shape;823;p83"/>
          <p:cNvSpPr txBox="1"/>
          <p:nvPr/>
        </p:nvSpPr>
        <p:spPr>
          <a:xfrm>
            <a:off x="2576512" y="6489700"/>
            <a:ext cx="814388" cy="2413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[Mustillo]</a:t>
            </a:r>
            <a:endParaRPr/>
          </a:p>
        </p:txBody>
      </p:sp>
    </p:spTree>
  </p:cSld>
  <p:clrMapOvr>
    <a:masterClrMapping/>
  </p:clrMapOvr>
  <p:transition spd="med">
    <p:fade/>
  </p:transition>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grpSp>
        <p:nvGrpSpPr>
          <p:cNvPr id="828" name="Google Shape;828;p84"/>
          <p:cNvGrpSpPr/>
          <p:nvPr/>
        </p:nvGrpSpPr>
        <p:grpSpPr>
          <a:xfrm>
            <a:off x="12700" y="6362700"/>
            <a:ext cx="1341439" cy="495300"/>
            <a:chOff x="0" y="0"/>
            <a:chExt cx="1341438" cy="495300"/>
          </a:xfrm>
        </p:grpSpPr>
        <p:pic>
          <p:nvPicPr>
            <p:cNvPr descr="image.png" id="829" name="Google Shape;829;p84"/>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830" name="Google Shape;830;p84"/>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831" name="Google Shape;831;p84"/>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Touchy Mouse</a:t>
            </a:r>
            <a:endParaRPr/>
          </a:p>
        </p:txBody>
      </p:sp>
      <p:sp>
        <p:nvSpPr>
          <p:cNvPr id="832" name="Google Shape;832;p84"/>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285750" lvl="0" marL="285750" rtl="0" algn="l">
              <a:lnSpc>
                <a:spcPct val="90000"/>
              </a:lnSpc>
              <a:spcBef>
                <a:spcPts val="0"/>
              </a:spcBef>
              <a:spcAft>
                <a:spcPts val="0"/>
              </a:spcAft>
              <a:buSzPts val="1350"/>
              <a:buChar char="●"/>
            </a:pPr>
            <a:r>
              <a:rPr b="1" lang="en-US" sz="1800">
                <a:solidFill>
                  <a:srgbClr val="002E7A"/>
                </a:solidFill>
                <a:latin typeface="Arial Rounded"/>
                <a:ea typeface="Arial Rounded"/>
                <a:cs typeface="Arial Rounded"/>
                <a:sym typeface="Arial Rounded"/>
              </a:rPr>
              <a:t>Logitech’s WingMan Force Feedback mouse</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www.logitech.com</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incorporates tactile feedback</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user can feel the edges, contours, densities of virtual objects</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can make navigation more intuitive</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uses a special mousepad with rods connected to tiny motors</a:t>
            </a:r>
            <a:endParaRPr/>
          </a:p>
        </p:txBody>
      </p:sp>
      <p:sp>
        <p:nvSpPr>
          <p:cNvPr id="833" name="Google Shape;833;p84"/>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Tree>
  </p:cSld>
  <p:clrMapOvr>
    <a:masterClrMapping/>
  </p:clrMapOvr>
  <p:transition spd="med">
    <p:fade/>
  </p:transition>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37" name="Shape 837"/>
        <p:cNvGrpSpPr/>
        <p:nvPr/>
      </p:nvGrpSpPr>
      <p:grpSpPr>
        <a:xfrm>
          <a:off x="0" y="0"/>
          <a:ext cx="0" cy="0"/>
          <a:chOff x="0" y="0"/>
          <a:chExt cx="0" cy="0"/>
        </a:xfrm>
      </p:grpSpPr>
      <p:grpSp>
        <p:nvGrpSpPr>
          <p:cNvPr id="838" name="Google Shape;838;p85"/>
          <p:cNvGrpSpPr/>
          <p:nvPr/>
        </p:nvGrpSpPr>
        <p:grpSpPr>
          <a:xfrm>
            <a:off x="12700" y="6362700"/>
            <a:ext cx="1341439" cy="495300"/>
            <a:chOff x="0" y="0"/>
            <a:chExt cx="1341438" cy="495300"/>
          </a:xfrm>
        </p:grpSpPr>
        <p:pic>
          <p:nvPicPr>
            <p:cNvPr descr="image.png" id="839" name="Google Shape;839;p85"/>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840" name="Google Shape;840;p85"/>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841" name="Google Shape;841;p85"/>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Touchy Mouse Usage</a:t>
            </a:r>
            <a:endParaRPr/>
          </a:p>
        </p:txBody>
      </p:sp>
      <p:sp>
        <p:nvSpPr>
          <p:cNvPr id="842" name="Google Shape;842;p85"/>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285750" lvl="0" marL="285750" marR="0" rtl="0" algn="l">
              <a:lnSpc>
                <a:spcPct val="90000"/>
              </a:lnSpc>
              <a:spcBef>
                <a:spcPts val="0"/>
              </a:spcBef>
              <a:spcAft>
                <a:spcPts val="0"/>
              </a:spcAft>
              <a:buClr>
                <a:srgbClr val="FF2600"/>
              </a:buClr>
              <a:buSzPts val="1350"/>
              <a:buFont typeface="Arial"/>
              <a:buChar char="●"/>
            </a:pPr>
            <a:r>
              <a:rPr b="1" lang="en-US" sz="1800">
                <a:solidFill>
                  <a:srgbClr val="002E7A"/>
                </a:solidFill>
                <a:latin typeface="Arial Rounded"/>
                <a:ea typeface="Arial Rounded"/>
                <a:cs typeface="Arial Rounded"/>
                <a:sym typeface="Arial Rounded"/>
              </a:rPr>
              <a:t>identify and briefly describe three tasks or actions where you believe that the tactile feedback from the mouse would be useful</a:t>
            </a:r>
            <a:endParaRPr/>
          </a:p>
          <a:p>
            <a:pPr indent="-336550" lvl="1" marL="685800" marR="0" rtl="0" algn="l">
              <a:lnSpc>
                <a:spcPct val="90000"/>
              </a:lnSpc>
              <a:spcBef>
                <a:spcPts val="600"/>
              </a:spcBef>
              <a:spcAft>
                <a:spcPts val="0"/>
              </a:spcAft>
              <a:buClr>
                <a:srgbClr val="FF6666"/>
              </a:buClr>
              <a:buSzPts val="1500"/>
              <a:buFont typeface="Arial"/>
              <a:buChar char=""/>
            </a:pPr>
            <a:r>
              <a:rPr lang="en-US" sz="2000">
                <a:solidFill>
                  <a:srgbClr val="002D99"/>
                </a:solidFill>
              </a:rPr>
              <a:t>e.g. emphasis of default actions in popup windows, limits of documents</a:t>
            </a:r>
            <a:endParaRPr/>
          </a:p>
        </p:txBody>
      </p:sp>
      <p:sp>
        <p:nvSpPr>
          <p:cNvPr id="843" name="Google Shape;843;p85"/>
          <p:cNvSpPr txBox="1"/>
          <p:nvPr>
            <p:ph idx="12" type="sldNum"/>
          </p:nvPr>
        </p:nvSpPr>
        <p:spPr>
          <a:xfrm rot="48710">
            <a:off x="8917603" y="6529315"/>
            <a:ext cx="1482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Tree>
  </p:cSld>
  <p:clrMapOvr>
    <a:masterClrMapping/>
  </p:clrMapOvr>
  <p:transition spd="med">
    <p:fade/>
  </p:transition>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47" name="Shape 847"/>
        <p:cNvGrpSpPr/>
        <p:nvPr/>
      </p:nvGrpSpPr>
      <p:grpSpPr>
        <a:xfrm>
          <a:off x="0" y="0"/>
          <a:ext cx="0" cy="0"/>
          <a:chOff x="0" y="0"/>
          <a:chExt cx="0" cy="0"/>
        </a:xfrm>
      </p:grpSpPr>
      <p:grpSp>
        <p:nvGrpSpPr>
          <p:cNvPr id="848" name="Google Shape;848;p86"/>
          <p:cNvGrpSpPr/>
          <p:nvPr/>
        </p:nvGrpSpPr>
        <p:grpSpPr>
          <a:xfrm>
            <a:off x="12700" y="6362700"/>
            <a:ext cx="1341439" cy="495300"/>
            <a:chOff x="0" y="0"/>
            <a:chExt cx="1341438" cy="495300"/>
          </a:xfrm>
        </p:grpSpPr>
        <p:pic>
          <p:nvPicPr>
            <p:cNvPr descr="image.png" id="849" name="Google Shape;849;p86"/>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850" name="Google Shape;850;p86"/>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851" name="Google Shape;851;p86"/>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Recent Research Areas</a:t>
            </a:r>
            <a:endParaRPr/>
          </a:p>
        </p:txBody>
      </p:sp>
      <p:sp>
        <p:nvSpPr>
          <p:cNvPr id="852" name="Google Shape;852;p86"/>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285750" lvl="0" marL="285750" rtl="0" algn="l">
              <a:lnSpc>
                <a:spcPct val="90000"/>
              </a:lnSpc>
              <a:spcBef>
                <a:spcPts val="0"/>
              </a:spcBef>
              <a:spcAft>
                <a:spcPts val="0"/>
              </a:spcAft>
              <a:buSzPts val="1350"/>
              <a:buChar char="●"/>
            </a:pPr>
            <a:r>
              <a:rPr b="1" lang="en-US" sz="1800">
                <a:solidFill>
                  <a:srgbClr val="002E7A"/>
                </a:solidFill>
                <a:latin typeface="Arial Rounded"/>
                <a:ea typeface="Arial Rounded"/>
                <a:cs typeface="Arial Rounded"/>
                <a:sym typeface="Arial Rounded"/>
              </a:rPr>
              <a:t>texture sensation</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sandpaper system (MIT) </a:t>
            </a:r>
            <a:endParaRPr/>
          </a:p>
          <a:p>
            <a:pPr indent="-282575" lvl="2" marL="968375" rtl="0" algn="l">
              <a:lnSpc>
                <a:spcPct val="90000"/>
              </a:lnSpc>
              <a:spcBef>
                <a:spcPts val="600"/>
              </a:spcBef>
              <a:spcAft>
                <a:spcPts val="0"/>
              </a:spcAft>
              <a:buClr>
                <a:srgbClr val="FF8000"/>
              </a:buClr>
              <a:buSzPts val="1350"/>
              <a:buChar char=""/>
            </a:pPr>
            <a:r>
              <a:rPr lang="en-US" sz="1800">
                <a:solidFill>
                  <a:srgbClr val="003DCC"/>
                </a:solidFill>
              </a:rPr>
              <a:t>uses a motor-driven, force-feedback joystick that uses tiny virtual springs to simulate motion while the user moves the joystick over patches of computationally created textures displayed on a screen</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tracking</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Active Badge™ system (Olivetti/DEC)</a:t>
            </a:r>
            <a:endParaRPr/>
          </a:p>
          <a:p>
            <a:pPr indent="-282575" lvl="2" marL="968375" rtl="0" algn="l">
              <a:lnSpc>
                <a:spcPct val="90000"/>
              </a:lnSpc>
              <a:spcBef>
                <a:spcPts val="600"/>
              </a:spcBef>
              <a:spcAft>
                <a:spcPts val="0"/>
              </a:spcAft>
              <a:buClr>
                <a:srgbClr val="FF8000"/>
              </a:buClr>
              <a:buSzPts val="1350"/>
              <a:buChar char=""/>
            </a:pPr>
            <a:r>
              <a:rPr lang="en-US" sz="1800">
                <a:solidFill>
                  <a:srgbClr val="003DCC"/>
                </a:solidFill>
              </a:rPr>
              <a:t>tracks people inside a building</a:t>
            </a:r>
            <a:endParaRPr/>
          </a:p>
          <a:p>
            <a:pPr indent="-282575" lvl="2" marL="968375" rtl="0" algn="l">
              <a:lnSpc>
                <a:spcPct val="90000"/>
              </a:lnSpc>
              <a:spcBef>
                <a:spcPts val="600"/>
              </a:spcBef>
              <a:spcAft>
                <a:spcPts val="0"/>
              </a:spcAft>
              <a:buClr>
                <a:srgbClr val="FF8000"/>
              </a:buClr>
              <a:buSzPts val="1350"/>
              <a:buChar char=""/>
            </a:pPr>
            <a:r>
              <a:rPr lang="en-US" sz="1800">
                <a:solidFill>
                  <a:srgbClr val="003DCC"/>
                </a:solidFill>
              </a:rPr>
              <a:t>used as a communications device</a:t>
            </a:r>
            <a:endParaRPr/>
          </a:p>
          <a:p>
            <a:pPr indent="-282575" lvl="2" marL="968375" rtl="0" algn="l">
              <a:lnSpc>
                <a:spcPct val="90000"/>
              </a:lnSpc>
              <a:spcBef>
                <a:spcPts val="600"/>
              </a:spcBef>
              <a:spcAft>
                <a:spcPts val="0"/>
              </a:spcAft>
              <a:buClr>
                <a:srgbClr val="FF8000"/>
              </a:buClr>
              <a:buSzPts val="1350"/>
              <a:buChar char=""/>
            </a:pPr>
            <a:r>
              <a:rPr lang="en-US" sz="1800">
                <a:solidFill>
                  <a:srgbClr val="003DCC"/>
                </a:solidFill>
              </a:rPr>
              <a:t>can be turned off for privacy</a:t>
            </a:r>
            <a:endParaRPr/>
          </a:p>
        </p:txBody>
      </p:sp>
      <p:sp>
        <p:nvSpPr>
          <p:cNvPr id="853" name="Google Shape;853;p86"/>
          <p:cNvSpPr txBox="1"/>
          <p:nvPr>
            <p:ph idx="12" type="sldNum"/>
          </p:nvPr>
        </p:nvSpPr>
        <p:spPr>
          <a:xfrm rot="48710">
            <a:off x="8917603" y="6529315"/>
            <a:ext cx="1482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
        <p:nvSpPr>
          <p:cNvPr id="854" name="Google Shape;854;p86"/>
          <p:cNvSpPr txBox="1"/>
          <p:nvPr/>
        </p:nvSpPr>
        <p:spPr>
          <a:xfrm>
            <a:off x="3643312" y="6432550"/>
            <a:ext cx="814388" cy="2413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[Mustillo]</a:t>
            </a:r>
            <a:endParaRPr/>
          </a:p>
        </p:txBody>
      </p:sp>
    </p:spTree>
  </p:cSld>
  <p:clrMapOvr>
    <a:masterClrMapping/>
  </p:clrMapOvr>
  <p:transition spd="med">
    <p:fade/>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8" name="Shape 178"/>
        <p:cNvGrpSpPr/>
        <p:nvPr/>
      </p:nvGrpSpPr>
      <p:grpSpPr>
        <a:xfrm>
          <a:off x="0" y="0"/>
          <a:ext cx="0" cy="0"/>
          <a:chOff x="0" y="0"/>
          <a:chExt cx="0" cy="0"/>
        </a:xfrm>
      </p:grpSpPr>
      <p:grpSp>
        <p:nvGrpSpPr>
          <p:cNvPr id="179" name="Google Shape;179;p24"/>
          <p:cNvGrpSpPr/>
          <p:nvPr/>
        </p:nvGrpSpPr>
        <p:grpSpPr>
          <a:xfrm>
            <a:off x="12700" y="6362700"/>
            <a:ext cx="1341439" cy="495300"/>
            <a:chOff x="0" y="0"/>
            <a:chExt cx="1341438" cy="495300"/>
          </a:xfrm>
        </p:grpSpPr>
        <p:pic>
          <p:nvPicPr>
            <p:cNvPr descr="image.png" id="180" name="Google Shape;180;p24"/>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181" name="Google Shape;181;p24"/>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182" name="Google Shape;182;p24"/>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Experiment: Combining Interaction</a:t>
            </a:r>
            <a:endParaRPr/>
          </a:p>
        </p:txBody>
      </p:sp>
      <p:sp>
        <p:nvSpPr>
          <p:cNvPr id="183" name="Google Shape;183;p24"/>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349250" lvl="0" marL="349250" rtl="0" algn="l">
              <a:lnSpc>
                <a:spcPct val="90000"/>
              </a:lnSpc>
              <a:spcBef>
                <a:spcPts val="0"/>
              </a:spcBef>
              <a:spcAft>
                <a:spcPts val="0"/>
              </a:spcAft>
              <a:buSzPts val="1575"/>
              <a:buChar char="●"/>
            </a:pPr>
            <a:r>
              <a:rPr lang="en-US" sz="2100"/>
              <a:t>try to use two pointing devices simultaneously</a:t>
            </a:r>
            <a:endParaRPr/>
          </a:p>
          <a:p>
            <a:pPr indent="-336550" lvl="1" marL="685800" rtl="0" algn="l">
              <a:lnSpc>
                <a:spcPct val="90000"/>
              </a:lnSpc>
              <a:spcBef>
                <a:spcPts val="500"/>
              </a:spcBef>
              <a:spcAft>
                <a:spcPts val="0"/>
              </a:spcAft>
              <a:buClr>
                <a:srgbClr val="FF6666"/>
              </a:buClr>
              <a:buSzPts val="1425"/>
              <a:buChar char=""/>
            </a:pPr>
            <a:r>
              <a:rPr lang="en-US" sz="1900">
                <a:solidFill>
                  <a:srgbClr val="002D99"/>
                </a:solidFill>
              </a:rPr>
              <a:t>e.g. mouse and trackpad on laptop</a:t>
            </a:r>
            <a:endParaRPr/>
          </a:p>
          <a:p>
            <a:pPr indent="-336550" lvl="1" marL="685800" rtl="0" algn="l">
              <a:lnSpc>
                <a:spcPct val="90000"/>
              </a:lnSpc>
              <a:spcBef>
                <a:spcPts val="500"/>
              </a:spcBef>
              <a:spcAft>
                <a:spcPts val="0"/>
              </a:spcAft>
              <a:buClr>
                <a:srgbClr val="FF6666"/>
              </a:buClr>
              <a:buSzPts val="1425"/>
              <a:buChar char=""/>
            </a:pPr>
            <a:r>
              <a:rPr lang="en-US" sz="1900">
                <a:solidFill>
                  <a:srgbClr val="002D99"/>
                </a:solidFill>
              </a:rPr>
              <a:t>two mice on a desktop</a:t>
            </a:r>
            <a:endParaRPr/>
          </a:p>
          <a:p>
            <a:pPr indent="-349250" lvl="0" marL="349250" rtl="0" algn="l">
              <a:lnSpc>
                <a:spcPct val="90000"/>
              </a:lnSpc>
              <a:spcBef>
                <a:spcPts val="1900"/>
              </a:spcBef>
              <a:spcAft>
                <a:spcPts val="0"/>
              </a:spcAft>
              <a:buSzPts val="1575"/>
              <a:buChar char="●"/>
            </a:pPr>
            <a:r>
              <a:rPr lang="en-US" sz="2100"/>
              <a:t>Experiment 1: Move one device vertically, and the other horizontally. </a:t>
            </a:r>
            <a:endParaRPr/>
          </a:p>
          <a:p>
            <a:pPr indent="-336550" lvl="1" marL="685800" rtl="0" algn="l">
              <a:lnSpc>
                <a:spcPct val="90000"/>
              </a:lnSpc>
              <a:spcBef>
                <a:spcPts val="500"/>
              </a:spcBef>
              <a:spcAft>
                <a:spcPts val="0"/>
              </a:spcAft>
              <a:buClr>
                <a:srgbClr val="FF6666"/>
              </a:buClr>
              <a:buSzPts val="1425"/>
              <a:buChar char=""/>
            </a:pPr>
            <a:r>
              <a:rPr lang="en-US" sz="1900">
                <a:solidFill>
                  <a:srgbClr val="002D99"/>
                </a:solidFill>
              </a:rPr>
              <a:t>What is the resulting movement of the cursor?</a:t>
            </a:r>
            <a:endParaRPr/>
          </a:p>
          <a:p>
            <a:pPr indent="-336550" lvl="1" marL="685800" rtl="0" algn="l">
              <a:lnSpc>
                <a:spcPct val="90000"/>
              </a:lnSpc>
              <a:spcBef>
                <a:spcPts val="500"/>
              </a:spcBef>
              <a:spcAft>
                <a:spcPts val="0"/>
              </a:spcAft>
              <a:buClr>
                <a:srgbClr val="FF6666"/>
              </a:buClr>
              <a:buSzPts val="1425"/>
              <a:buChar char=""/>
            </a:pPr>
            <a:r>
              <a:rPr lang="en-US" sz="1900">
                <a:solidFill>
                  <a:srgbClr val="002D99"/>
                </a:solidFill>
              </a:rPr>
              <a:t>Could such a setup have advantages for certain tasks?</a:t>
            </a:r>
            <a:endParaRPr/>
          </a:p>
          <a:p>
            <a:pPr indent="-349250" lvl="0" marL="349250" rtl="0" algn="l">
              <a:lnSpc>
                <a:spcPct val="90000"/>
              </a:lnSpc>
              <a:spcBef>
                <a:spcPts val="1900"/>
              </a:spcBef>
              <a:spcAft>
                <a:spcPts val="0"/>
              </a:spcAft>
              <a:buSzPts val="1575"/>
              <a:buChar char="●"/>
            </a:pPr>
            <a:r>
              <a:rPr lang="en-US" sz="2100"/>
              <a:t>Experiment 2: Try pressing two different buttons on the two different devices simultaneously. </a:t>
            </a:r>
            <a:endParaRPr/>
          </a:p>
          <a:p>
            <a:pPr indent="-336550" lvl="1" marL="685800" rtl="0" algn="l">
              <a:lnSpc>
                <a:spcPct val="90000"/>
              </a:lnSpc>
              <a:spcBef>
                <a:spcPts val="500"/>
              </a:spcBef>
              <a:spcAft>
                <a:spcPts val="0"/>
              </a:spcAft>
              <a:buClr>
                <a:srgbClr val="FF6666"/>
              </a:buClr>
              <a:buSzPts val="1425"/>
              <a:buChar char=""/>
            </a:pPr>
            <a:r>
              <a:rPr lang="en-US" sz="1900">
                <a:solidFill>
                  <a:srgbClr val="002D99"/>
                </a:solidFill>
              </a:rPr>
              <a:t>e.g. left button on the mouse, right button on the trackpad</a:t>
            </a:r>
            <a:endParaRPr/>
          </a:p>
          <a:p>
            <a:pPr indent="-336550" lvl="1" marL="685800" rtl="0" algn="l">
              <a:lnSpc>
                <a:spcPct val="90000"/>
              </a:lnSpc>
              <a:spcBef>
                <a:spcPts val="500"/>
              </a:spcBef>
              <a:spcAft>
                <a:spcPts val="0"/>
              </a:spcAft>
              <a:buClr>
                <a:srgbClr val="FF6666"/>
              </a:buClr>
              <a:buSzPts val="1425"/>
              <a:buChar char=""/>
            </a:pPr>
            <a:r>
              <a:rPr lang="en-US" sz="1900">
                <a:solidFill>
                  <a:srgbClr val="002D99"/>
                </a:solidFill>
              </a:rPr>
              <a:t>What is the outcome?</a:t>
            </a:r>
            <a:endParaRPr/>
          </a:p>
          <a:p>
            <a:pPr indent="-336550" lvl="1" marL="685800" rtl="0" algn="l">
              <a:lnSpc>
                <a:spcPct val="90000"/>
              </a:lnSpc>
              <a:spcBef>
                <a:spcPts val="500"/>
              </a:spcBef>
              <a:spcAft>
                <a:spcPts val="0"/>
              </a:spcAft>
              <a:buClr>
                <a:srgbClr val="FF6666"/>
              </a:buClr>
              <a:buSzPts val="1425"/>
              <a:buChar char=""/>
            </a:pPr>
            <a:r>
              <a:rPr lang="en-US" sz="1900">
                <a:solidFill>
                  <a:srgbClr val="002D99"/>
                </a:solidFill>
              </a:rPr>
              <a:t>Are there good uses of this setup?</a:t>
            </a:r>
            <a:endParaRPr/>
          </a:p>
        </p:txBody>
      </p:sp>
      <p:sp>
        <p:nvSpPr>
          <p:cNvPr id="184" name="Google Shape;184;p24"/>
          <p:cNvSpPr txBox="1"/>
          <p:nvPr>
            <p:ph idx="12" type="sldNum"/>
          </p:nvPr>
        </p:nvSpPr>
        <p:spPr>
          <a:xfrm rot="48710">
            <a:off x="8917603" y="6529315"/>
            <a:ext cx="1482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Tree>
  </p:cSld>
  <p:clrMapOvr>
    <a:masterClrMapping/>
  </p:clrMapOvr>
  <p:transition spd="med">
    <p:fade/>
  </p:transition>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58" name="Shape 858"/>
        <p:cNvGrpSpPr/>
        <p:nvPr/>
      </p:nvGrpSpPr>
      <p:grpSpPr>
        <a:xfrm>
          <a:off x="0" y="0"/>
          <a:ext cx="0" cy="0"/>
          <a:chOff x="0" y="0"/>
          <a:chExt cx="0" cy="0"/>
        </a:xfrm>
      </p:grpSpPr>
      <p:grpSp>
        <p:nvGrpSpPr>
          <p:cNvPr id="859" name="Google Shape;859;p87"/>
          <p:cNvGrpSpPr/>
          <p:nvPr/>
        </p:nvGrpSpPr>
        <p:grpSpPr>
          <a:xfrm>
            <a:off x="12700" y="6362700"/>
            <a:ext cx="1341439" cy="495300"/>
            <a:chOff x="0" y="0"/>
            <a:chExt cx="1341438" cy="495300"/>
          </a:xfrm>
        </p:grpSpPr>
        <p:pic>
          <p:nvPicPr>
            <p:cNvPr descr="image.png" id="860" name="Google Shape;860;p87"/>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861" name="Google Shape;861;p87"/>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862" name="Google Shape;862;p87"/>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Recent Research Areas (cont.)</a:t>
            </a:r>
            <a:endParaRPr/>
          </a:p>
        </p:txBody>
      </p:sp>
      <p:sp>
        <p:nvSpPr>
          <p:cNvPr id="863" name="Google Shape;863;p87"/>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285750" lvl="0" marL="285750" marR="0" rtl="0" algn="l">
              <a:lnSpc>
                <a:spcPct val="90000"/>
              </a:lnSpc>
              <a:spcBef>
                <a:spcPts val="0"/>
              </a:spcBef>
              <a:spcAft>
                <a:spcPts val="0"/>
              </a:spcAft>
              <a:buClr>
                <a:srgbClr val="FF2600"/>
              </a:buClr>
              <a:buSzPts val="1350"/>
              <a:buFont typeface="Arial"/>
              <a:buChar char="●"/>
            </a:pPr>
            <a:r>
              <a:rPr b="1" lang="en-US" sz="1800">
                <a:solidFill>
                  <a:srgbClr val="002E7A"/>
                </a:solidFill>
                <a:latin typeface="Arial Rounded"/>
                <a:ea typeface="Arial Rounded"/>
                <a:cs typeface="Arial Rounded"/>
                <a:sym typeface="Arial Rounded"/>
              </a:rPr>
              <a:t>gesture, speech, and gazing</a:t>
            </a:r>
            <a:endParaRPr/>
          </a:p>
          <a:p>
            <a:pPr indent="-336550" lvl="1" marL="685800" marR="0" rtl="0" algn="l">
              <a:lnSpc>
                <a:spcPct val="90000"/>
              </a:lnSpc>
              <a:spcBef>
                <a:spcPts val="600"/>
              </a:spcBef>
              <a:spcAft>
                <a:spcPts val="0"/>
              </a:spcAft>
              <a:buClr>
                <a:srgbClr val="FF6666"/>
              </a:buClr>
              <a:buSzPts val="1500"/>
              <a:buFont typeface="Arial"/>
              <a:buChar char=""/>
            </a:pPr>
            <a:r>
              <a:rPr lang="en-US" sz="2000">
                <a:solidFill>
                  <a:srgbClr val="002D99"/>
                </a:solidFill>
              </a:rPr>
              <a:t>two-handed gesturing by voice, and selection by gaze (CMU)</a:t>
            </a:r>
            <a:endParaRPr/>
          </a:p>
          <a:p>
            <a:pPr indent="-282575" lvl="2" marL="968375" marR="0" rtl="0" algn="l">
              <a:lnSpc>
                <a:spcPct val="90000"/>
              </a:lnSpc>
              <a:spcBef>
                <a:spcPts val="600"/>
              </a:spcBef>
              <a:spcAft>
                <a:spcPts val="0"/>
              </a:spcAft>
              <a:buClr>
                <a:srgbClr val="FF8000"/>
              </a:buClr>
              <a:buSzPts val="1350"/>
              <a:buFont typeface="Arial"/>
              <a:buChar char=""/>
            </a:pPr>
            <a:r>
              <a:rPr lang="en-US" sz="1800">
                <a:solidFill>
                  <a:srgbClr val="003DCC"/>
                </a:solidFill>
              </a:rPr>
              <a:t>“Turn that block upside down.”</a:t>
            </a:r>
            <a:endParaRPr/>
          </a:p>
        </p:txBody>
      </p:sp>
      <p:sp>
        <p:nvSpPr>
          <p:cNvPr id="864" name="Google Shape;864;p87"/>
          <p:cNvSpPr txBox="1"/>
          <p:nvPr>
            <p:ph idx="12" type="sldNum"/>
          </p:nvPr>
        </p:nvSpPr>
        <p:spPr>
          <a:xfrm rot="48710">
            <a:off x="8917603" y="6529315"/>
            <a:ext cx="1482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
        <p:nvSpPr>
          <p:cNvPr id="865" name="Google Shape;865;p87"/>
          <p:cNvSpPr txBox="1"/>
          <p:nvPr/>
        </p:nvSpPr>
        <p:spPr>
          <a:xfrm>
            <a:off x="3643312" y="6432550"/>
            <a:ext cx="814388" cy="2413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[Mustillo]</a:t>
            </a:r>
            <a:endParaRPr/>
          </a:p>
        </p:txBody>
      </p:sp>
    </p:spTree>
  </p:cSld>
  <p:clrMapOvr>
    <a:masterClrMapping/>
  </p:clrMapOvr>
  <p:transition spd="med">
    <p:fade/>
  </p:transition>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69" name="Shape 869"/>
        <p:cNvGrpSpPr/>
        <p:nvPr/>
      </p:nvGrpSpPr>
      <p:grpSpPr>
        <a:xfrm>
          <a:off x="0" y="0"/>
          <a:ext cx="0" cy="0"/>
          <a:chOff x="0" y="0"/>
          <a:chExt cx="0" cy="0"/>
        </a:xfrm>
      </p:grpSpPr>
      <p:grpSp>
        <p:nvGrpSpPr>
          <p:cNvPr id="870" name="Google Shape;870;p88"/>
          <p:cNvGrpSpPr/>
          <p:nvPr/>
        </p:nvGrpSpPr>
        <p:grpSpPr>
          <a:xfrm>
            <a:off x="12700" y="6362700"/>
            <a:ext cx="1341439" cy="495300"/>
            <a:chOff x="0" y="0"/>
            <a:chExt cx="1341438" cy="495300"/>
          </a:xfrm>
        </p:grpSpPr>
        <p:pic>
          <p:nvPicPr>
            <p:cNvPr descr="image.png" id="871" name="Google Shape;871;p88"/>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872" name="Google Shape;872;p88"/>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873" name="Google Shape;873;p88"/>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Future Trends</a:t>
            </a:r>
            <a:endParaRPr/>
          </a:p>
        </p:txBody>
      </p:sp>
      <p:sp>
        <p:nvSpPr>
          <p:cNvPr id="874" name="Google Shape;874;p88"/>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349250" lvl="0" marL="349250" rtl="0" algn="l">
              <a:lnSpc>
                <a:spcPct val="90000"/>
              </a:lnSpc>
              <a:spcBef>
                <a:spcPts val="0"/>
              </a:spcBef>
              <a:spcAft>
                <a:spcPts val="0"/>
              </a:spcAft>
              <a:buSzPts val="1575"/>
              <a:buChar char="●"/>
            </a:pPr>
            <a:r>
              <a:rPr lang="en-US" sz="2100"/>
              <a:t>smart rooms</a:t>
            </a:r>
            <a:endParaRPr/>
          </a:p>
          <a:p>
            <a:pPr indent="-336550" lvl="1" marL="685800" rtl="0" algn="l">
              <a:lnSpc>
                <a:spcPct val="90000"/>
              </a:lnSpc>
              <a:spcBef>
                <a:spcPts val="500"/>
              </a:spcBef>
              <a:spcAft>
                <a:spcPts val="0"/>
              </a:spcAft>
              <a:buClr>
                <a:srgbClr val="FF6666"/>
              </a:buClr>
              <a:buSzPts val="1425"/>
              <a:buChar char=""/>
            </a:pPr>
            <a:r>
              <a:rPr lang="en-US" sz="1900">
                <a:solidFill>
                  <a:srgbClr val="002D99"/>
                </a:solidFill>
              </a:rPr>
              <a:t>can identify people and interpret their actions </a:t>
            </a:r>
            <a:endParaRPr/>
          </a:p>
          <a:p>
            <a:pPr indent="-282575" lvl="2" marL="968375" rtl="0" algn="l">
              <a:lnSpc>
                <a:spcPct val="90000"/>
              </a:lnSpc>
              <a:spcBef>
                <a:spcPts val="500"/>
              </a:spcBef>
              <a:spcAft>
                <a:spcPts val="0"/>
              </a:spcAft>
              <a:buClr>
                <a:srgbClr val="FF8000"/>
              </a:buClr>
              <a:buSzPts val="1275"/>
              <a:buChar char=""/>
            </a:pPr>
            <a:r>
              <a:rPr lang="en-US" sz="1700">
                <a:solidFill>
                  <a:srgbClr val="003DCC"/>
                </a:solidFill>
              </a:rPr>
              <a:t>house that knows where your kids are and tells you if they are getting into trouble</a:t>
            </a:r>
            <a:endParaRPr/>
          </a:p>
          <a:p>
            <a:pPr indent="-336550" lvl="1" marL="685800" rtl="0" algn="l">
              <a:lnSpc>
                <a:spcPct val="90000"/>
              </a:lnSpc>
              <a:spcBef>
                <a:spcPts val="500"/>
              </a:spcBef>
              <a:spcAft>
                <a:spcPts val="0"/>
              </a:spcAft>
              <a:buClr>
                <a:srgbClr val="FF6666"/>
              </a:buClr>
              <a:buSzPts val="1425"/>
              <a:buChar char=""/>
            </a:pPr>
            <a:r>
              <a:rPr lang="en-US" sz="1900">
                <a:solidFill>
                  <a:srgbClr val="002D99"/>
                </a:solidFill>
              </a:rPr>
              <a:t>can supervise students during exams ;-)</a:t>
            </a:r>
            <a:endParaRPr/>
          </a:p>
          <a:p>
            <a:pPr indent="-336550" lvl="1" marL="685800" rtl="0" algn="l">
              <a:lnSpc>
                <a:spcPct val="90000"/>
              </a:lnSpc>
              <a:spcBef>
                <a:spcPts val="500"/>
              </a:spcBef>
              <a:spcAft>
                <a:spcPts val="0"/>
              </a:spcAft>
              <a:buClr>
                <a:srgbClr val="FF6666"/>
              </a:buClr>
              <a:buSzPts val="1425"/>
              <a:buChar char=""/>
            </a:pPr>
            <a:r>
              <a:rPr lang="en-US" sz="1900">
                <a:solidFill>
                  <a:srgbClr val="002D99"/>
                </a:solidFill>
              </a:rPr>
              <a:t>research being conducted at MIT </a:t>
            </a:r>
            <a:endParaRPr/>
          </a:p>
          <a:p>
            <a:pPr indent="-282575" lvl="2" marL="968375" rtl="0" algn="l">
              <a:lnSpc>
                <a:spcPct val="90000"/>
              </a:lnSpc>
              <a:spcBef>
                <a:spcPts val="500"/>
              </a:spcBef>
              <a:spcAft>
                <a:spcPts val="0"/>
              </a:spcAft>
              <a:buClr>
                <a:srgbClr val="FF8000"/>
              </a:buClr>
              <a:buSzPts val="1275"/>
              <a:buChar char=""/>
            </a:pPr>
            <a:r>
              <a:rPr lang="en-US" sz="1700">
                <a:solidFill>
                  <a:srgbClr val="003DCC"/>
                </a:solidFill>
              </a:rPr>
              <a:t>Person Finder - Pfinder</a:t>
            </a:r>
            <a:endParaRPr/>
          </a:p>
          <a:p>
            <a:pPr indent="-295275" lvl="3" marL="1263650" rtl="0" algn="l">
              <a:lnSpc>
                <a:spcPct val="90000"/>
              </a:lnSpc>
              <a:spcBef>
                <a:spcPts val="500"/>
              </a:spcBef>
              <a:spcAft>
                <a:spcPts val="0"/>
              </a:spcAft>
              <a:buClr>
                <a:srgbClr val="FFCC66"/>
              </a:buClr>
              <a:buSzPts val="1125"/>
              <a:buChar char=""/>
            </a:pPr>
            <a:r>
              <a:rPr lang="en-US" sz="1500">
                <a:solidFill>
                  <a:srgbClr val="005A7C"/>
                </a:solidFill>
              </a:rPr>
              <a:t> incorporates video cameras for recognizing faces, expressions, gestures</a:t>
            </a:r>
            <a:endParaRPr/>
          </a:p>
          <a:p>
            <a:pPr indent="-295275" lvl="3" marL="1263650" rtl="0" algn="l">
              <a:lnSpc>
                <a:spcPct val="90000"/>
              </a:lnSpc>
              <a:spcBef>
                <a:spcPts val="500"/>
              </a:spcBef>
              <a:spcAft>
                <a:spcPts val="0"/>
              </a:spcAft>
              <a:buClr>
                <a:srgbClr val="FFCC66"/>
              </a:buClr>
              <a:buSzPts val="1125"/>
              <a:buChar char=""/>
            </a:pPr>
            <a:r>
              <a:rPr lang="en-US" sz="1500">
                <a:solidFill>
                  <a:srgbClr val="005A7C"/>
                </a:solidFill>
              </a:rPr>
              <a:t>microphones for speech recognition</a:t>
            </a:r>
            <a:endParaRPr/>
          </a:p>
          <a:p>
            <a:pPr indent="-349250" lvl="0" marL="349250" rtl="0" algn="l">
              <a:lnSpc>
                <a:spcPct val="90000"/>
              </a:lnSpc>
              <a:spcBef>
                <a:spcPts val="1900"/>
              </a:spcBef>
              <a:spcAft>
                <a:spcPts val="0"/>
              </a:spcAft>
              <a:buSzPts val="1575"/>
              <a:buChar char="●"/>
            </a:pPr>
            <a:r>
              <a:rPr lang="en-US" sz="2100"/>
              <a:t>smart home</a:t>
            </a:r>
            <a:endParaRPr/>
          </a:p>
          <a:p>
            <a:pPr indent="-336550" lvl="1" marL="685800" rtl="0" algn="l">
              <a:lnSpc>
                <a:spcPct val="90000"/>
              </a:lnSpc>
              <a:spcBef>
                <a:spcPts val="500"/>
              </a:spcBef>
              <a:spcAft>
                <a:spcPts val="0"/>
              </a:spcAft>
              <a:buClr>
                <a:srgbClr val="FF6666"/>
              </a:buClr>
              <a:buSzPts val="1425"/>
              <a:buChar char=""/>
            </a:pPr>
            <a:r>
              <a:rPr lang="en-US" sz="1900">
                <a:solidFill>
                  <a:srgbClr val="002D99"/>
                </a:solidFill>
              </a:rPr>
              <a:t>performs activities according to user’s preferences and usual actions</a:t>
            </a:r>
            <a:endParaRPr/>
          </a:p>
        </p:txBody>
      </p:sp>
      <p:sp>
        <p:nvSpPr>
          <p:cNvPr id="875" name="Google Shape;875;p88"/>
          <p:cNvSpPr txBox="1"/>
          <p:nvPr>
            <p:ph idx="12" type="sldNum"/>
          </p:nvPr>
        </p:nvSpPr>
        <p:spPr>
          <a:xfrm rot="48710">
            <a:off x="8917603" y="6529315"/>
            <a:ext cx="1482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
        <p:nvSpPr>
          <p:cNvPr id="876" name="Google Shape;876;p88"/>
          <p:cNvSpPr txBox="1"/>
          <p:nvPr/>
        </p:nvSpPr>
        <p:spPr>
          <a:xfrm>
            <a:off x="3643312" y="6432550"/>
            <a:ext cx="814388" cy="2413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[Mustillo]</a:t>
            </a:r>
            <a:endParaRPr/>
          </a:p>
        </p:txBody>
      </p:sp>
    </p:spTree>
  </p:cSld>
  <p:clrMapOvr>
    <a:masterClrMapping/>
  </p:clrMapOvr>
  <p:transition spd="med">
    <p:fade/>
  </p:transition>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880" name="Shape 880"/>
        <p:cNvGrpSpPr/>
        <p:nvPr/>
      </p:nvGrpSpPr>
      <p:grpSpPr>
        <a:xfrm>
          <a:off x="0" y="0"/>
          <a:ext cx="0" cy="0"/>
          <a:chOff x="0" y="0"/>
          <a:chExt cx="0" cy="0"/>
        </a:xfrm>
      </p:grpSpPr>
      <p:grpSp>
        <p:nvGrpSpPr>
          <p:cNvPr id="881" name="Google Shape;881;p89"/>
          <p:cNvGrpSpPr/>
          <p:nvPr/>
        </p:nvGrpSpPr>
        <p:grpSpPr>
          <a:xfrm>
            <a:off x="12700" y="6362700"/>
            <a:ext cx="1341439" cy="495300"/>
            <a:chOff x="0" y="0"/>
            <a:chExt cx="1341438" cy="495300"/>
          </a:xfrm>
        </p:grpSpPr>
        <p:pic>
          <p:nvPicPr>
            <p:cNvPr descr="image.png" id="882" name="Google Shape;882;p89"/>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883" name="Google Shape;883;p89"/>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884" name="Google Shape;884;p89"/>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Future Trends (cont.)</a:t>
            </a:r>
            <a:endParaRPr/>
          </a:p>
        </p:txBody>
      </p:sp>
      <p:sp>
        <p:nvSpPr>
          <p:cNvPr id="885" name="Google Shape;885;p89"/>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285750" lvl="0" marL="285750" rtl="0" algn="l">
              <a:lnSpc>
                <a:spcPct val="90000"/>
              </a:lnSpc>
              <a:spcBef>
                <a:spcPts val="0"/>
              </a:spcBef>
              <a:spcAft>
                <a:spcPts val="0"/>
              </a:spcAft>
              <a:buSzPts val="1350"/>
              <a:buChar char="●"/>
            </a:pPr>
            <a:r>
              <a:rPr b="1" lang="en-US" sz="1800">
                <a:solidFill>
                  <a:srgbClr val="002E7A"/>
                </a:solidFill>
                <a:latin typeface="Arial Rounded"/>
                <a:ea typeface="Arial Rounded"/>
                <a:cs typeface="Arial Rounded"/>
                <a:sym typeface="Arial Rounded"/>
              </a:rPr>
              <a:t>smart clothes</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sort of a personal assistant that you wear </a:t>
            </a:r>
            <a:endParaRPr/>
          </a:p>
          <a:p>
            <a:pPr indent="-282575" lvl="2" marL="968375" rtl="0" algn="l">
              <a:lnSpc>
                <a:spcPct val="90000"/>
              </a:lnSpc>
              <a:spcBef>
                <a:spcPts val="600"/>
              </a:spcBef>
              <a:spcAft>
                <a:spcPts val="0"/>
              </a:spcAft>
              <a:buClr>
                <a:srgbClr val="FF8000"/>
              </a:buClr>
              <a:buSzPts val="1350"/>
              <a:buChar char=""/>
            </a:pPr>
            <a:r>
              <a:rPr lang="en-US" sz="1800">
                <a:solidFill>
                  <a:srgbClr val="003DCC"/>
                </a:solidFill>
              </a:rPr>
              <a:t>tells you the name of people you meet, directions to your next meeting, etc.</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built-in computer, camera, microphones, other sensors</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camera built into the frame of eyeglasses that captures images</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face-recognition software that tells you the name of the person you are looking at by whispering his or her name into your ear</a:t>
            </a:r>
            <a:endParaRPr/>
          </a:p>
        </p:txBody>
      </p:sp>
      <p:sp>
        <p:nvSpPr>
          <p:cNvPr id="886" name="Google Shape;886;p89"/>
          <p:cNvSpPr txBox="1"/>
          <p:nvPr>
            <p:ph idx="12" type="sldNum"/>
          </p:nvPr>
        </p:nvSpPr>
        <p:spPr>
          <a:xfrm rot="48710">
            <a:off x="8917603" y="6529315"/>
            <a:ext cx="1482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
        <p:nvSpPr>
          <p:cNvPr id="887" name="Google Shape;887;p89"/>
          <p:cNvSpPr txBox="1"/>
          <p:nvPr/>
        </p:nvSpPr>
        <p:spPr>
          <a:xfrm>
            <a:off x="3643312" y="6432550"/>
            <a:ext cx="814388" cy="2413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[Mustillo]</a:t>
            </a:r>
            <a:endParaRPr/>
          </a:p>
        </p:txBody>
      </p:sp>
    </p:spTree>
  </p:cSld>
  <p:clrMapOvr>
    <a:masterClrMapping/>
  </p:clrMapOvr>
  <p:transition spd="med">
    <p:fade/>
  </p:transition>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grpSp>
        <p:nvGrpSpPr>
          <p:cNvPr id="892" name="Google Shape;892;p90"/>
          <p:cNvGrpSpPr/>
          <p:nvPr/>
        </p:nvGrpSpPr>
        <p:grpSpPr>
          <a:xfrm>
            <a:off x="12700" y="6362700"/>
            <a:ext cx="1341439" cy="495300"/>
            <a:chOff x="0" y="0"/>
            <a:chExt cx="1341438" cy="495300"/>
          </a:xfrm>
        </p:grpSpPr>
        <p:pic>
          <p:nvPicPr>
            <p:cNvPr descr="image.png" id="893" name="Google Shape;893;p90"/>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894" name="Google Shape;894;p90"/>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895" name="Google Shape;895;p90"/>
          <p:cNvSpPr/>
          <p:nvPr/>
        </p:nvSpPr>
        <p:spPr>
          <a:xfrm>
            <a:off x="1327150" y="1295400"/>
            <a:ext cx="6500813" cy="3152775"/>
          </a:xfrm>
          <a:prstGeom prst="rect">
            <a:avLst/>
          </a:prstGeom>
          <a:noFill/>
          <a:ln cap="flat" cmpd="sng" w="9525">
            <a:solidFill>
              <a:srgbClr val="FFFFFF"/>
            </a:solidFill>
            <a:prstDash val="solid"/>
            <a:round/>
            <a:headEnd len="sm" w="sm" type="none"/>
            <a:tailEnd len="sm" w="sm" type="none"/>
          </a:ln>
          <a:effectLst>
            <a:outerShdw blurRad="63500" rotWithShape="0">
              <a:srgbClr val="000000">
                <a:alpha val="49803"/>
              </a:srgbClr>
            </a:outerShdw>
          </a:effectLst>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sp>
        <p:nvSpPr>
          <p:cNvPr id="896" name="Google Shape;896;p90"/>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Capabilities and Limitations </a:t>
            </a:r>
            <a:endParaRPr/>
          </a:p>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of I/O Devices</a:t>
            </a:r>
            <a:endParaRPr/>
          </a:p>
        </p:txBody>
      </p:sp>
      <p:sp>
        <p:nvSpPr>
          <p:cNvPr id="897" name="Google Shape;897;p90"/>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200025" lvl="0" marL="285750" rtl="0" algn="l">
              <a:lnSpc>
                <a:spcPct val="90000"/>
              </a:lnSpc>
              <a:spcBef>
                <a:spcPts val="0"/>
              </a:spcBef>
              <a:spcAft>
                <a:spcPts val="0"/>
              </a:spcAft>
              <a:buSzPts val="1350"/>
              <a:buNone/>
            </a:pPr>
            <a:r>
              <a:t/>
            </a:r>
            <a:endParaRPr b="1" sz="1800">
              <a:solidFill>
                <a:srgbClr val="002E7A"/>
              </a:solidFill>
              <a:latin typeface="Arial Rounded"/>
              <a:ea typeface="Arial Rounded"/>
              <a:cs typeface="Arial Rounded"/>
              <a:sym typeface="Arial Rounded"/>
            </a:endParaRPr>
          </a:p>
        </p:txBody>
      </p:sp>
      <p:sp>
        <p:nvSpPr>
          <p:cNvPr id="898" name="Google Shape;898;p90"/>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Tree>
  </p:cSld>
  <p:clrMapOvr>
    <a:masterClrMapping/>
  </p:clrMapOvr>
  <p:transition spd="med">
    <p:fade/>
  </p:transition>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grpSp>
        <p:nvGrpSpPr>
          <p:cNvPr id="903" name="Google Shape;903;p91"/>
          <p:cNvGrpSpPr/>
          <p:nvPr/>
        </p:nvGrpSpPr>
        <p:grpSpPr>
          <a:xfrm>
            <a:off x="12700" y="6362700"/>
            <a:ext cx="1341439" cy="495300"/>
            <a:chOff x="0" y="0"/>
            <a:chExt cx="1341438" cy="495300"/>
          </a:xfrm>
        </p:grpSpPr>
        <p:pic>
          <p:nvPicPr>
            <p:cNvPr descr="image.png" id="904" name="Google Shape;904;p91"/>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905" name="Google Shape;905;p91"/>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906" name="Google Shape;906;p91"/>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“Degrees of Freedom”</a:t>
            </a:r>
            <a:endParaRPr/>
          </a:p>
        </p:txBody>
      </p:sp>
      <p:sp>
        <p:nvSpPr>
          <p:cNvPr id="907" name="Google Shape;907;p91"/>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285750" lvl="0" marL="285750" rtl="0" algn="l">
              <a:lnSpc>
                <a:spcPct val="90000"/>
              </a:lnSpc>
              <a:spcBef>
                <a:spcPts val="0"/>
              </a:spcBef>
              <a:spcAft>
                <a:spcPts val="0"/>
              </a:spcAft>
              <a:buSzPts val="1350"/>
              <a:buChar char="●"/>
            </a:pPr>
            <a:r>
              <a:rPr b="1" lang="en-US" sz="1800">
                <a:solidFill>
                  <a:srgbClr val="002E7A"/>
                </a:solidFill>
                <a:latin typeface="Arial Rounded"/>
                <a:ea typeface="Arial Rounded"/>
                <a:cs typeface="Arial Rounded"/>
                <a:sym typeface="Arial Rounded"/>
              </a:rPr>
              <a:t>dimensions</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spatial</a:t>
            </a:r>
            <a:endParaRPr/>
          </a:p>
          <a:p>
            <a:pPr indent="-282575" lvl="2" marL="968375" rtl="0" algn="l">
              <a:lnSpc>
                <a:spcPct val="90000"/>
              </a:lnSpc>
              <a:spcBef>
                <a:spcPts val="600"/>
              </a:spcBef>
              <a:spcAft>
                <a:spcPts val="0"/>
              </a:spcAft>
              <a:buClr>
                <a:srgbClr val="FF8000"/>
              </a:buClr>
              <a:buSzPts val="1350"/>
              <a:buChar char=""/>
            </a:pPr>
            <a:r>
              <a:rPr lang="en-US" sz="1800">
                <a:solidFill>
                  <a:srgbClr val="003DCC"/>
                </a:solidFill>
              </a:rPr>
              <a:t>1D</a:t>
            </a:r>
            <a:endParaRPr/>
          </a:p>
          <a:p>
            <a:pPr indent="-282575" lvl="2" marL="968375" rtl="0" algn="l">
              <a:lnSpc>
                <a:spcPct val="90000"/>
              </a:lnSpc>
              <a:spcBef>
                <a:spcPts val="600"/>
              </a:spcBef>
              <a:spcAft>
                <a:spcPts val="0"/>
              </a:spcAft>
              <a:buClr>
                <a:srgbClr val="FF8000"/>
              </a:buClr>
              <a:buSzPts val="1350"/>
              <a:buChar char=""/>
            </a:pPr>
            <a:r>
              <a:rPr lang="en-US" sz="1800">
                <a:solidFill>
                  <a:srgbClr val="003DCC"/>
                </a:solidFill>
              </a:rPr>
              <a:t>2D</a:t>
            </a:r>
            <a:endParaRPr/>
          </a:p>
          <a:p>
            <a:pPr indent="-282575" lvl="2" marL="968375" rtl="0" algn="l">
              <a:lnSpc>
                <a:spcPct val="90000"/>
              </a:lnSpc>
              <a:spcBef>
                <a:spcPts val="600"/>
              </a:spcBef>
              <a:spcAft>
                <a:spcPts val="0"/>
              </a:spcAft>
              <a:buClr>
                <a:srgbClr val="FF8000"/>
              </a:buClr>
              <a:buSzPts val="1350"/>
              <a:buChar char=""/>
            </a:pPr>
            <a:r>
              <a:rPr lang="en-US" sz="1800">
                <a:solidFill>
                  <a:srgbClr val="003DCC"/>
                </a:solidFill>
              </a:rPr>
              <a:t>2.5D</a:t>
            </a:r>
            <a:endParaRPr/>
          </a:p>
          <a:p>
            <a:pPr indent="-282575" lvl="2" marL="968375" rtl="0" algn="l">
              <a:lnSpc>
                <a:spcPct val="90000"/>
              </a:lnSpc>
              <a:spcBef>
                <a:spcPts val="600"/>
              </a:spcBef>
              <a:spcAft>
                <a:spcPts val="0"/>
              </a:spcAft>
              <a:buClr>
                <a:srgbClr val="FF8000"/>
              </a:buClr>
              <a:buSzPts val="1350"/>
              <a:buChar char=""/>
            </a:pPr>
            <a:r>
              <a:rPr lang="en-US" sz="1800">
                <a:solidFill>
                  <a:srgbClr val="003DCC"/>
                </a:solidFill>
              </a:rPr>
              <a:t>3D</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temporal</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1D</a:t>
            </a:r>
            <a:endParaRPr/>
          </a:p>
        </p:txBody>
      </p:sp>
      <p:sp>
        <p:nvSpPr>
          <p:cNvPr id="908" name="Google Shape;908;p91"/>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Tree>
  </p:cSld>
  <p:clrMapOvr>
    <a:masterClrMapping/>
  </p:clrMapOvr>
  <p:transition spd="med">
    <p:fade/>
  </p:transition>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grpSp>
        <p:nvGrpSpPr>
          <p:cNvPr id="913" name="Google Shape;913;p92"/>
          <p:cNvGrpSpPr/>
          <p:nvPr/>
        </p:nvGrpSpPr>
        <p:grpSpPr>
          <a:xfrm>
            <a:off x="12700" y="6362700"/>
            <a:ext cx="1341439" cy="495300"/>
            <a:chOff x="0" y="0"/>
            <a:chExt cx="1341438" cy="495300"/>
          </a:xfrm>
        </p:grpSpPr>
        <p:pic>
          <p:nvPicPr>
            <p:cNvPr descr="image.png" id="914" name="Google Shape;914;p92"/>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915" name="Google Shape;915;p92"/>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916" name="Google Shape;916;p92"/>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Information Transmission</a:t>
            </a:r>
            <a:endParaRPr/>
          </a:p>
        </p:txBody>
      </p:sp>
      <p:sp>
        <p:nvSpPr>
          <p:cNvPr id="917" name="Google Shape;917;p92"/>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349250" lvl="0" marL="349250" rtl="0" algn="l">
              <a:lnSpc>
                <a:spcPct val="90000"/>
              </a:lnSpc>
              <a:spcBef>
                <a:spcPts val="0"/>
              </a:spcBef>
              <a:spcAft>
                <a:spcPts val="0"/>
              </a:spcAft>
              <a:buSzPts val="1500"/>
              <a:buChar char="●"/>
            </a:pPr>
            <a:r>
              <a:rPr lang="en-US" sz="2000"/>
              <a:t>transfer of information between the device and a human</a:t>
            </a:r>
            <a:endParaRPr/>
          </a:p>
          <a:p>
            <a:pPr indent="-336550" lvl="1" marL="685800" rtl="0" algn="l">
              <a:lnSpc>
                <a:spcPct val="90000"/>
              </a:lnSpc>
              <a:spcBef>
                <a:spcPts val="500"/>
              </a:spcBef>
              <a:spcAft>
                <a:spcPts val="0"/>
              </a:spcAft>
              <a:buClr>
                <a:srgbClr val="FF6666"/>
              </a:buClr>
              <a:buSzPts val="1350"/>
              <a:buChar char=""/>
            </a:pPr>
            <a:r>
              <a:rPr lang="en-US" sz="1800">
                <a:solidFill>
                  <a:srgbClr val="002D99"/>
                </a:solidFill>
              </a:rPr>
              <a:t>or another device</a:t>
            </a:r>
            <a:endParaRPr/>
          </a:p>
          <a:p>
            <a:pPr indent="-349250" lvl="0" marL="349250" rtl="0" algn="l">
              <a:lnSpc>
                <a:spcPct val="90000"/>
              </a:lnSpc>
              <a:spcBef>
                <a:spcPts val="1800"/>
              </a:spcBef>
              <a:spcAft>
                <a:spcPts val="0"/>
              </a:spcAft>
              <a:buSzPts val="1500"/>
              <a:buChar char="●"/>
            </a:pPr>
            <a:r>
              <a:rPr lang="en-US" sz="2000"/>
              <a:t>measured in bits/second</a:t>
            </a:r>
            <a:endParaRPr/>
          </a:p>
          <a:p>
            <a:pPr indent="-336550" lvl="1" marL="685800" rtl="0" algn="l">
              <a:lnSpc>
                <a:spcPct val="90000"/>
              </a:lnSpc>
              <a:spcBef>
                <a:spcPts val="500"/>
              </a:spcBef>
              <a:spcAft>
                <a:spcPts val="0"/>
              </a:spcAft>
              <a:buClr>
                <a:srgbClr val="FF6666"/>
              </a:buClr>
              <a:buSzPts val="1350"/>
              <a:buChar char=""/>
            </a:pPr>
            <a:r>
              <a:rPr lang="en-US" sz="1800">
                <a:solidFill>
                  <a:srgbClr val="002D99"/>
                </a:solidFill>
              </a:rPr>
              <a:t>best estimate if no exact measures are available</a:t>
            </a:r>
            <a:endParaRPr/>
          </a:p>
          <a:p>
            <a:pPr indent="-349250" lvl="0" marL="349250" rtl="0" algn="l">
              <a:lnSpc>
                <a:spcPct val="90000"/>
              </a:lnSpc>
              <a:spcBef>
                <a:spcPts val="1800"/>
              </a:spcBef>
              <a:spcAft>
                <a:spcPts val="0"/>
              </a:spcAft>
              <a:buSzPts val="1500"/>
              <a:buChar char="●"/>
            </a:pPr>
            <a:r>
              <a:rPr lang="en-US" sz="2000"/>
              <a:t>examples</a:t>
            </a:r>
            <a:endParaRPr/>
          </a:p>
          <a:p>
            <a:pPr indent="-336550" lvl="1" marL="685800" rtl="0" algn="l">
              <a:lnSpc>
                <a:spcPct val="90000"/>
              </a:lnSpc>
              <a:spcBef>
                <a:spcPts val="500"/>
              </a:spcBef>
              <a:spcAft>
                <a:spcPts val="0"/>
              </a:spcAft>
              <a:buClr>
                <a:srgbClr val="FF6666"/>
              </a:buClr>
              <a:buSzPts val="1350"/>
              <a:buChar char=""/>
            </a:pPr>
            <a:r>
              <a:rPr lang="en-US" sz="1800">
                <a:solidFill>
                  <a:srgbClr val="002D99"/>
                </a:solidFill>
              </a:rPr>
              <a:t>screen</a:t>
            </a:r>
            <a:endParaRPr/>
          </a:p>
          <a:p>
            <a:pPr indent="-282575" lvl="2" marL="968375" rtl="0" algn="l">
              <a:lnSpc>
                <a:spcPct val="90000"/>
              </a:lnSpc>
              <a:spcBef>
                <a:spcPts val="500"/>
              </a:spcBef>
              <a:spcAft>
                <a:spcPts val="0"/>
              </a:spcAft>
              <a:buClr>
                <a:srgbClr val="FF8000"/>
              </a:buClr>
              <a:buSzPts val="1200"/>
              <a:buChar char=""/>
            </a:pPr>
            <a:r>
              <a:rPr lang="en-US" sz="1600">
                <a:solidFill>
                  <a:srgbClr val="003DCC"/>
                </a:solidFill>
              </a:rPr>
              <a:t>2,000 x 1,000 pixels</a:t>
            </a:r>
            <a:endParaRPr/>
          </a:p>
          <a:p>
            <a:pPr indent="-282575" lvl="2" marL="968375" rtl="0" algn="l">
              <a:lnSpc>
                <a:spcPct val="90000"/>
              </a:lnSpc>
              <a:spcBef>
                <a:spcPts val="500"/>
              </a:spcBef>
              <a:spcAft>
                <a:spcPts val="0"/>
              </a:spcAft>
              <a:buClr>
                <a:srgbClr val="FF8000"/>
              </a:buClr>
              <a:buSzPts val="1200"/>
              <a:buChar char=""/>
            </a:pPr>
            <a:r>
              <a:rPr lang="en-US" sz="1600">
                <a:solidFill>
                  <a:srgbClr val="003DCC"/>
                </a:solidFill>
              </a:rPr>
              <a:t>32 bits color depth</a:t>
            </a:r>
            <a:endParaRPr/>
          </a:p>
          <a:p>
            <a:pPr indent="-282575" lvl="2" marL="968375" rtl="0" algn="l">
              <a:lnSpc>
                <a:spcPct val="90000"/>
              </a:lnSpc>
              <a:spcBef>
                <a:spcPts val="500"/>
              </a:spcBef>
              <a:spcAft>
                <a:spcPts val="0"/>
              </a:spcAft>
              <a:buClr>
                <a:srgbClr val="FF8000"/>
              </a:buClr>
              <a:buSzPts val="1200"/>
              <a:buChar char=""/>
            </a:pPr>
            <a:r>
              <a:rPr lang="en-US" sz="1600">
                <a:solidFill>
                  <a:srgbClr val="003DCC"/>
                </a:solidFill>
              </a:rPr>
              <a:t>100 Hertz refresh rate</a:t>
            </a:r>
            <a:endParaRPr/>
          </a:p>
          <a:p>
            <a:pPr indent="-336550" lvl="1" marL="685800" rtl="0" algn="l">
              <a:lnSpc>
                <a:spcPct val="90000"/>
              </a:lnSpc>
              <a:spcBef>
                <a:spcPts val="500"/>
              </a:spcBef>
              <a:spcAft>
                <a:spcPts val="0"/>
              </a:spcAft>
              <a:buClr>
                <a:srgbClr val="FF6666"/>
              </a:buClr>
              <a:buSzPts val="1350"/>
              <a:buChar char=""/>
            </a:pPr>
            <a:r>
              <a:rPr lang="en-US" sz="1800">
                <a:solidFill>
                  <a:srgbClr val="002D99"/>
                </a:solidFill>
              </a:rPr>
              <a:t>keyboard</a:t>
            </a:r>
            <a:endParaRPr/>
          </a:p>
          <a:p>
            <a:pPr indent="-282575" lvl="2" marL="968375" rtl="0" algn="l">
              <a:lnSpc>
                <a:spcPct val="90000"/>
              </a:lnSpc>
              <a:spcBef>
                <a:spcPts val="500"/>
              </a:spcBef>
              <a:spcAft>
                <a:spcPts val="0"/>
              </a:spcAft>
              <a:buClr>
                <a:srgbClr val="FF8000"/>
              </a:buClr>
              <a:buSzPts val="1200"/>
              <a:buChar char=""/>
            </a:pPr>
            <a:r>
              <a:rPr lang="en-US" sz="1600">
                <a:solidFill>
                  <a:srgbClr val="003DCC"/>
                </a:solidFill>
              </a:rPr>
              <a:t>~ 100 keys</a:t>
            </a:r>
            <a:endParaRPr/>
          </a:p>
          <a:p>
            <a:pPr indent="-282575" lvl="2" marL="968375" rtl="0" algn="l">
              <a:lnSpc>
                <a:spcPct val="90000"/>
              </a:lnSpc>
              <a:spcBef>
                <a:spcPts val="500"/>
              </a:spcBef>
              <a:spcAft>
                <a:spcPts val="0"/>
              </a:spcAft>
              <a:buClr>
                <a:srgbClr val="FF8000"/>
              </a:buClr>
              <a:buSzPts val="1200"/>
              <a:buChar char=""/>
            </a:pPr>
            <a:r>
              <a:rPr lang="en-US" sz="1600">
                <a:solidFill>
                  <a:srgbClr val="003DCC"/>
                </a:solidFill>
              </a:rPr>
              <a:t>~ 5 modifier keys</a:t>
            </a:r>
            <a:endParaRPr/>
          </a:p>
          <a:p>
            <a:pPr indent="-282575" lvl="2" marL="968375" rtl="0" algn="l">
              <a:lnSpc>
                <a:spcPct val="90000"/>
              </a:lnSpc>
              <a:spcBef>
                <a:spcPts val="500"/>
              </a:spcBef>
              <a:spcAft>
                <a:spcPts val="0"/>
              </a:spcAft>
              <a:buClr>
                <a:srgbClr val="FF8000"/>
              </a:buClr>
              <a:buSzPts val="1200"/>
              <a:buChar char=""/>
            </a:pPr>
            <a:r>
              <a:rPr lang="en-US" sz="1600">
                <a:solidFill>
                  <a:srgbClr val="003DCC"/>
                </a:solidFill>
              </a:rPr>
              <a:t>~ 10 keys/second typing rate</a:t>
            </a:r>
            <a:endParaRPr/>
          </a:p>
        </p:txBody>
      </p:sp>
      <p:sp>
        <p:nvSpPr>
          <p:cNvPr id="918" name="Google Shape;918;p92"/>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Tree>
  </p:cSld>
  <p:clrMapOvr>
    <a:masterClrMapping/>
  </p:clrMapOvr>
  <p:transition spd="med">
    <p:fade/>
  </p:transition>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grpSp>
        <p:nvGrpSpPr>
          <p:cNvPr id="923" name="Google Shape;923;p93"/>
          <p:cNvGrpSpPr/>
          <p:nvPr/>
        </p:nvGrpSpPr>
        <p:grpSpPr>
          <a:xfrm>
            <a:off x="12700" y="6362700"/>
            <a:ext cx="1341439" cy="495300"/>
            <a:chOff x="0" y="0"/>
            <a:chExt cx="1341438" cy="495300"/>
          </a:xfrm>
        </p:grpSpPr>
        <p:pic>
          <p:nvPicPr>
            <p:cNvPr descr="image.png" id="924" name="Google Shape;924;p93"/>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925" name="Google Shape;925;p93"/>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926" name="Google Shape;926;p93"/>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Persistence</a:t>
            </a:r>
            <a:endParaRPr/>
          </a:p>
        </p:txBody>
      </p:sp>
      <p:sp>
        <p:nvSpPr>
          <p:cNvPr id="927" name="Google Shape;927;p93"/>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285750" lvl="0" marL="285750" rtl="0" algn="l">
              <a:lnSpc>
                <a:spcPct val="90000"/>
              </a:lnSpc>
              <a:spcBef>
                <a:spcPts val="0"/>
              </a:spcBef>
              <a:spcAft>
                <a:spcPts val="0"/>
              </a:spcAft>
              <a:buSzPts val="1350"/>
              <a:buChar char="●"/>
            </a:pPr>
            <a:r>
              <a:rPr b="1" lang="en-US" sz="1800">
                <a:solidFill>
                  <a:srgbClr val="002E7A"/>
                </a:solidFill>
                <a:latin typeface="Arial Rounded"/>
                <a:ea typeface="Arial Rounded"/>
                <a:cs typeface="Arial Rounded"/>
                <a:sym typeface="Arial Rounded"/>
              </a:rPr>
              <a:t>duration of the availability of the signal</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transient</a:t>
            </a:r>
            <a:endParaRPr/>
          </a:p>
          <a:p>
            <a:pPr indent="-282575" lvl="2" marL="968375" rtl="0" algn="l">
              <a:lnSpc>
                <a:spcPct val="90000"/>
              </a:lnSpc>
              <a:spcBef>
                <a:spcPts val="600"/>
              </a:spcBef>
              <a:spcAft>
                <a:spcPts val="0"/>
              </a:spcAft>
              <a:buClr>
                <a:srgbClr val="FF8000"/>
              </a:buClr>
              <a:buSzPts val="1350"/>
              <a:buChar char=""/>
            </a:pPr>
            <a:r>
              <a:rPr lang="en-US" sz="1800">
                <a:solidFill>
                  <a:srgbClr val="003DCC"/>
                </a:solidFill>
              </a:rPr>
              <a:t>fleeting</a:t>
            </a:r>
            <a:endParaRPr/>
          </a:p>
          <a:p>
            <a:pPr indent="-282575" lvl="2" marL="968375" rtl="0" algn="l">
              <a:lnSpc>
                <a:spcPct val="90000"/>
              </a:lnSpc>
              <a:spcBef>
                <a:spcPts val="600"/>
              </a:spcBef>
              <a:spcAft>
                <a:spcPts val="0"/>
              </a:spcAft>
              <a:buClr>
                <a:srgbClr val="FF8000"/>
              </a:buClr>
              <a:buSzPts val="1350"/>
              <a:buChar char=""/>
            </a:pPr>
            <a:r>
              <a:rPr lang="en-US" sz="1800">
                <a:solidFill>
                  <a:srgbClr val="003DCC"/>
                </a:solidFill>
              </a:rPr>
              <a:t>overwritten by succeeding signals</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permanent</a:t>
            </a:r>
            <a:endParaRPr/>
          </a:p>
          <a:p>
            <a:pPr indent="-282575" lvl="2" marL="968375" rtl="0" algn="l">
              <a:lnSpc>
                <a:spcPct val="90000"/>
              </a:lnSpc>
              <a:spcBef>
                <a:spcPts val="600"/>
              </a:spcBef>
              <a:spcAft>
                <a:spcPts val="0"/>
              </a:spcAft>
              <a:buClr>
                <a:srgbClr val="FF8000"/>
              </a:buClr>
              <a:buSzPts val="1350"/>
              <a:buChar char=""/>
            </a:pPr>
            <a:r>
              <a:rPr lang="en-US" sz="1800">
                <a:solidFill>
                  <a:srgbClr val="003DCC"/>
                </a:solidFill>
              </a:rPr>
              <a:t>stays available as long as needed</a:t>
            </a:r>
            <a:endParaRPr/>
          </a:p>
        </p:txBody>
      </p:sp>
      <p:sp>
        <p:nvSpPr>
          <p:cNvPr id="928" name="Google Shape;928;p93"/>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Tree>
  </p:cSld>
  <p:clrMapOvr>
    <a:masterClrMapping/>
  </p:clrMapOvr>
  <p:transition spd="med">
    <p:fade/>
  </p:transition>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2" name="Shape 932"/>
        <p:cNvGrpSpPr/>
        <p:nvPr/>
      </p:nvGrpSpPr>
      <p:grpSpPr>
        <a:xfrm>
          <a:off x="0" y="0"/>
          <a:ext cx="0" cy="0"/>
          <a:chOff x="0" y="0"/>
          <a:chExt cx="0" cy="0"/>
        </a:xfrm>
      </p:grpSpPr>
      <p:grpSp>
        <p:nvGrpSpPr>
          <p:cNvPr id="933" name="Google Shape;933;p94"/>
          <p:cNvGrpSpPr/>
          <p:nvPr/>
        </p:nvGrpSpPr>
        <p:grpSpPr>
          <a:xfrm>
            <a:off x="12700" y="6362700"/>
            <a:ext cx="1341439" cy="495300"/>
            <a:chOff x="0" y="0"/>
            <a:chExt cx="1341438" cy="495300"/>
          </a:xfrm>
        </p:grpSpPr>
        <p:pic>
          <p:nvPicPr>
            <p:cNvPr descr="image.png" id="934" name="Google Shape;934;p94"/>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935" name="Google Shape;935;p94"/>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936" name="Google Shape;936;p94"/>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Navigation</a:t>
            </a:r>
            <a:endParaRPr/>
          </a:p>
        </p:txBody>
      </p:sp>
      <p:sp>
        <p:nvSpPr>
          <p:cNvPr id="937" name="Google Shape;937;p94"/>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285750" lvl="0" marL="285750" rtl="0" algn="l">
              <a:lnSpc>
                <a:spcPct val="90000"/>
              </a:lnSpc>
              <a:spcBef>
                <a:spcPts val="0"/>
              </a:spcBef>
              <a:spcAft>
                <a:spcPts val="0"/>
              </a:spcAft>
              <a:buSzPts val="1350"/>
              <a:buChar char="●"/>
            </a:pPr>
            <a:r>
              <a:rPr b="1" lang="en-US" sz="1800">
                <a:solidFill>
                  <a:srgbClr val="002E7A"/>
                </a:solidFill>
                <a:latin typeface="Arial Rounded"/>
                <a:ea typeface="Arial Rounded"/>
                <a:cs typeface="Arial Rounded"/>
                <a:sym typeface="Arial Rounded"/>
              </a:rPr>
              <a:t>“movement” of the user within the interaction space</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screen: pointing device</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sound, video: forward, rewind, pause</a:t>
            </a:r>
            <a:endParaRPr/>
          </a:p>
        </p:txBody>
      </p:sp>
      <p:sp>
        <p:nvSpPr>
          <p:cNvPr id="938" name="Google Shape;938;p94"/>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Tree>
  </p:cSld>
  <p:clrMapOvr>
    <a:masterClrMapping/>
  </p:clrMapOvr>
  <p:transition spd="med">
    <p:fade/>
  </p:transition>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2" name="Shape 942"/>
        <p:cNvGrpSpPr/>
        <p:nvPr/>
      </p:nvGrpSpPr>
      <p:grpSpPr>
        <a:xfrm>
          <a:off x="0" y="0"/>
          <a:ext cx="0" cy="0"/>
          <a:chOff x="0" y="0"/>
          <a:chExt cx="0" cy="0"/>
        </a:xfrm>
      </p:grpSpPr>
      <p:grpSp>
        <p:nvGrpSpPr>
          <p:cNvPr id="943" name="Google Shape;943;p95"/>
          <p:cNvGrpSpPr/>
          <p:nvPr/>
        </p:nvGrpSpPr>
        <p:grpSpPr>
          <a:xfrm>
            <a:off x="12700" y="6362700"/>
            <a:ext cx="1341439" cy="495300"/>
            <a:chOff x="0" y="0"/>
            <a:chExt cx="1341438" cy="495300"/>
          </a:xfrm>
        </p:grpSpPr>
        <p:pic>
          <p:nvPicPr>
            <p:cNvPr descr="image.png" id="944" name="Google Shape;944;p95"/>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945" name="Google Shape;945;p95"/>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946" name="Google Shape;946;p95"/>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Activity: </a:t>
            </a:r>
            <a:endParaRPr/>
          </a:p>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Input Device Characteristics</a:t>
            </a:r>
            <a:endParaRPr/>
          </a:p>
        </p:txBody>
      </p:sp>
      <p:sp>
        <p:nvSpPr>
          <p:cNvPr id="947" name="Google Shape;947;p95"/>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285750" lvl="0" marL="285750" rtl="0" algn="l">
              <a:lnSpc>
                <a:spcPct val="90000"/>
              </a:lnSpc>
              <a:spcBef>
                <a:spcPts val="0"/>
              </a:spcBef>
              <a:spcAft>
                <a:spcPts val="0"/>
              </a:spcAft>
              <a:buSzPts val="1350"/>
              <a:buChar char="●"/>
            </a:pPr>
            <a:r>
              <a:rPr b="1" lang="en-US" sz="1800">
                <a:solidFill>
                  <a:srgbClr val="002E7A"/>
                </a:solidFill>
                <a:latin typeface="Arial Rounded"/>
                <a:ea typeface="Arial Rounded"/>
                <a:cs typeface="Arial Rounded"/>
                <a:sym typeface="Arial Rounded"/>
              </a:rPr>
              <a:t>select an input device and analyze its capabilities and limitations based on the previous categories</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degrees of freedom</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information transmission</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persistence </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navigation</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do these categories capture the essential characteristics of the device?</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if not, suggest additional ones</a:t>
            </a:r>
            <a:endParaRPr/>
          </a:p>
        </p:txBody>
      </p:sp>
      <p:sp>
        <p:nvSpPr>
          <p:cNvPr id="948" name="Google Shape;948;p95"/>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Tree>
  </p:cSld>
  <p:clrMapOvr>
    <a:masterClrMapping/>
  </p:clrMapOvr>
  <p:transition spd="med">
    <p:fade/>
  </p:transition>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2" name="Shape 952"/>
        <p:cNvGrpSpPr/>
        <p:nvPr/>
      </p:nvGrpSpPr>
      <p:grpSpPr>
        <a:xfrm>
          <a:off x="0" y="0"/>
          <a:ext cx="0" cy="0"/>
          <a:chOff x="0" y="0"/>
          <a:chExt cx="0" cy="0"/>
        </a:xfrm>
      </p:grpSpPr>
      <p:grpSp>
        <p:nvGrpSpPr>
          <p:cNvPr id="953" name="Google Shape;953;p96"/>
          <p:cNvGrpSpPr/>
          <p:nvPr/>
        </p:nvGrpSpPr>
        <p:grpSpPr>
          <a:xfrm>
            <a:off x="12700" y="6362700"/>
            <a:ext cx="1341439" cy="495300"/>
            <a:chOff x="0" y="0"/>
            <a:chExt cx="1341438" cy="495300"/>
          </a:xfrm>
        </p:grpSpPr>
        <p:pic>
          <p:nvPicPr>
            <p:cNvPr descr="image.png" id="954" name="Google Shape;954;p96"/>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955" name="Google Shape;955;p96"/>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956" name="Google Shape;956;p96"/>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300"/>
              <a:buFont typeface="Helvetica Neue"/>
              <a:buNone/>
            </a:pPr>
            <a:r>
              <a:rPr lang="en-US" sz="4300"/>
              <a:t>Activity: </a:t>
            </a:r>
            <a:endParaRPr/>
          </a:p>
          <a:p>
            <a:pPr indent="0" lvl="0" marL="0" rtl="0" algn="ctr">
              <a:lnSpc>
                <a:spcPct val="100000"/>
              </a:lnSpc>
              <a:spcBef>
                <a:spcPts val="0"/>
              </a:spcBef>
              <a:spcAft>
                <a:spcPts val="0"/>
              </a:spcAft>
              <a:buClr>
                <a:srgbClr val="29708A"/>
              </a:buClr>
              <a:buSzPts val="4300"/>
              <a:buFont typeface="Helvetica Neue"/>
              <a:buNone/>
            </a:pPr>
            <a:r>
              <a:rPr lang="en-US" sz="4300"/>
              <a:t>Output Device Characteristics</a:t>
            </a:r>
            <a:endParaRPr/>
          </a:p>
        </p:txBody>
      </p:sp>
      <p:sp>
        <p:nvSpPr>
          <p:cNvPr id="957" name="Google Shape;957;p96"/>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285750" lvl="0" marL="285750" rtl="0" algn="l">
              <a:lnSpc>
                <a:spcPct val="90000"/>
              </a:lnSpc>
              <a:spcBef>
                <a:spcPts val="0"/>
              </a:spcBef>
              <a:spcAft>
                <a:spcPts val="0"/>
              </a:spcAft>
              <a:buSzPts val="1350"/>
              <a:buChar char="●"/>
            </a:pPr>
            <a:r>
              <a:rPr b="1" lang="en-US" sz="1800">
                <a:solidFill>
                  <a:srgbClr val="002E7A"/>
                </a:solidFill>
                <a:latin typeface="Arial Rounded"/>
                <a:ea typeface="Arial Rounded"/>
                <a:cs typeface="Arial Rounded"/>
                <a:sym typeface="Arial Rounded"/>
              </a:rPr>
              <a:t>select an output device and analyze its capabilities and limitations based on the previous categories</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degrees of freedom</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information transmission</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persistence </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navigation</a:t>
            </a:r>
            <a:endParaRPr/>
          </a:p>
        </p:txBody>
      </p:sp>
      <p:sp>
        <p:nvSpPr>
          <p:cNvPr id="958" name="Google Shape;958;p96"/>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Tree>
  </p:cSld>
  <p:clrMapOvr>
    <a:masterClrMapping/>
  </p:clrMapOvr>
  <p:transition spd="med">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88" name="Shape 188"/>
        <p:cNvGrpSpPr/>
        <p:nvPr/>
      </p:nvGrpSpPr>
      <p:grpSpPr>
        <a:xfrm>
          <a:off x="0" y="0"/>
          <a:ext cx="0" cy="0"/>
          <a:chOff x="0" y="0"/>
          <a:chExt cx="0" cy="0"/>
        </a:xfrm>
      </p:grpSpPr>
      <p:grpSp>
        <p:nvGrpSpPr>
          <p:cNvPr id="189" name="Google Shape;189;p25"/>
          <p:cNvGrpSpPr/>
          <p:nvPr/>
        </p:nvGrpSpPr>
        <p:grpSpPr>
          <a:xfrm>
            <a:off x="12700" y="6362700"/>
            <a:ext cx="1341439" cy="495300"/>
            <a:chOff x="0" y="0"/>
            <a:chExt cx="1341438" cy="495300"/>
          </a:xfrm>
        </p:grpSpPr>
        <p:pic>
          <p:nvPicPr>
            <p:cNvPr descr="image.png" id="190" name="Google Shape;190;p25"/>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191" name="Google Shape;191;p25"/>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192" name="Google Shape;192;p25"/>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Motivation</a:t>
            </a:r>
            <a:endParaRPr/>
          </a:p>
        </p:txBody>
      </p:sp>
      <p:sp>
        <p:nvSpPr>
          <p:cNvPr id="193" name="Google Shape;193;p25"/>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285750" lvl="0" marL="285750" rtl="0" algn="l">
              <a:lnSpc>
                <a:spcPct val="90000"/>
              </a:lnSpc>
              <a:spcBef>
                <a:spcPts val="0"/>
              </a:spcBef>
              <a:spcAft>
                <a:spcPts val="0"/>
              </a:spcAft>
              <a:buSzPts val="1350"/>
              <a:buChar char="●"/>
            </a:pPr>
            <a:r>
              <a:rPr b="1" lang="en-US" sz="1800">
                <a:solidFill>
                  <a:srgbClr val="002E7A"/>
                </a:solidFill>
                <a:latin typeface="Arial Rounded"/>
                <a:ea typeface="Arial Rounded"/>
                <a:cs typeface="Arial Rounded"/>
                <a:sym typeface="Arial Rounded"/>
              </a:rPr>
              <a:t>the devices used for input and output determine the nature and capacity of information transferred between human and computer</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characteristics of the I/O devices influence user interface design to a large degree</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the choice of an inappropriate or inadequate design will diminish the performance of the task</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combinations of I/O devices can increase the usability of a system</a:t>
            </a:r>
            <a:endParaRPr/>
          </a:p>
        </p:txBody>
      </p:sp>
      <p:sp>
        <p:nvSpPr>
          <p:cNvPr id="194" name="Google Shape;194;p25"/>
          <p:cNvSpPr txBox="1"/>
          <p:nvPr>
            <p:ph idx="12" type="sldNum"/>
          </p:nvPr>
        </p:nvSpPr>
        <p:spPr>
          <a:xfrm rot="48710">
            <a:off x="8917603" y="6529315"/>
            <a:ext cx="1482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Tree>
  </p:cSld>
  <p:clrMapOvr>
    <a:masterClrMapping/>
  </p:clrMapOvr>
  <p:transition spd="med">
    <p:fade/>
  </p:transition>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62" name="Shape 962"/>
        <p:cNvGrpSpPr/>
        <p:nvPr/>
      </p:nvGrpSpPr>
      <p:grpSpPr>
        <a:xfrm>
          <a:off x="0" y="0"/>
          <a:ext cx="0" cy="0"/>
          <a:chOff x="0" y="0"/>
          <a:chExt cx="0" cy="0"/>
        </a:xfrm>
      </p:grpSpPr>
      <p:grpSp>
        <p:nvGrpSpPr>
          <p:cNvPr id="963" name="Google Shape;963;p97"/>
          <p:cNvGrpSpPr/>
          <p:nvPr/>
        </p:nvGrpSpPr>
        <p:grpSpPr>
          <a:xfrm>
            <a:off x="12700" y="6362700"/>
            <a:ext cx="1341439" cy="495300"/>
            <a:chOff x="0" y="0"/>
            <a:chExt cx="1341438" cy="495300"/>
          </a:xfrm>
        </p:grpSpPr>
        <p:pic>
          <p:nvPicPr>
            <p:cNvPr descr="image.png" id="964" name="Google Shape;964;p97"/>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965" name="Google Shape;965;p97"/>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966" name="Google Shape;966;p97"/>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Evaluation</a:t>
            </a:r>
            <a:endParaRPr/>
          </a:p>
        </p:txBody>
      </p:sp>
      <p:sp>
        <p:nvSpPr>
          <p:cNvPr id="967" name="Google Shape;967;p97"/>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285750" lvl="0" marL="285750" rtl="0" algn="l">
              <a:lnSpc>
                <a:spcPct val="90000"/>
              </a:lnSpc>
              <a:spcBef>
                <a:spcPts val="0"/>
              </a:spcBef>
              <a:spcAft>
                <a:spcPts val="0"/>
              </a:spcAft>
              <a:buSzPts val="1350"/>
              <a:buChar char="●"/>
            </a:pPr>
            <a:r>
              <a:rPr b="1" lang="en-US" sz="1800">
                <a:solidFill>
                  <a:srgbClr val="002E7A"/>
                </a:solidFill>
                <a:latin typeface="Arial Rounded"/>
                <a:ea typeface="Arial Rounded"/>
                <a:cs typeface="Arial Rounded"/>
                <a:sym typeface="Arial Rounded"/>
              </a:rPr>
              <a:t>based on previously defined evaluation criteria</a:t>
            </a:r>
            <a:endParaRPr/>
          </a:p>
        </p:txBody>
      </p:sp>
      <p:sp>
        <p:nvSpPr>
          <p:cNvPr id="968" name="Google Shape;968;p97"/>
          <p:cNvSpPr txBox="1"/>
          <p:nvPr>
            <p:ph idx="12" type="sldNum"/>
          </p:nvPr>
        </p:nvSpPr>
        <p:spPr>
          <a:xfrm rot="48710">
            <a:off x="8917603" y="6529315"/>
            <a:ext cx="1482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Tree>
  </p:cSld>
  <p:clrMapOvr>
    <a:masterClrMapping/>
  </p:clrMapOvr>
  <p:transition spd="med">
    <p:fade/>
  </p:transition>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72" name="Shape 972"/>
        <p:cNvGrpSpPr/>
        <p:nvPr/>
      </p:nvGrpSpPr>
      <p:grpSpPr>
        <a:xfrm>
          <a:off x="0" y="0"/>
          <a:ext cx="0" cy="0"/>
          <a:chOff x="0" y="0"/>
          <a:chExt cx="0" cy="0"/>
        </a:xfrm>
      </p:grpSpPr>
      <p:grpSp>
        <p:nvGrpSpPr>
          <p:cNvPr id="973" name="Google Shape;973;p98"/>
          <p:cNvGrpSpPr/>
          <p:nvPr/>
        </p:nvGrpSpPr>
        <p:grpSpPr>
          <a:xfrm>
            <a:off x="12700" y="6362700"/>
            <a:ext cx="1341439" cy="495300"/>
            <a:chOff x="0" y="0"/>
            <a:chExt cx="1341438" cy="495300"/>
          </a:xfrm>
        </p:grpSpPr>
        <p:pic>
          <p:nvPicPr>
            <p:cNvPr descr="image.png" id="974" name="Google Shape;974;p98"/>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975" name="Google Shape;975;p98"/>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976" name="Google Shape;976;p98"/>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Post-Test</a:t>
            </a:r>
            <a:endParaRPr/>
          </a:p>
        </p:txBody>
      </p:sp>
      <p:sp>
        <p:nvSpPr>
          <p:cNvPr id="977" name="Google Shape;977;p98"/>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285750" lvl="0" marL="285750" rtl="0" algn="l">
              <a:lnSpc>
                <a:spcPct val="90000"/>
              </a:lnSpc>
              <a:spcBef>
                <a:spcPts val="0"/>
              </a:spcBef>
              <a:spcAft>
                <a:spcPts val="0"/>
              </a:spcAft>
              <a:buSzPts val="1350"/>
              <a:buChar char="●"/>
            </a:pPr>
            <a:r>
              <a:rPr b="1" lang="en-US" sz="1800">
                <a:solidFill>
                  <a:srgbClr val="002E7A"/>
                </a:solidFill>
                <a:latin typeface="Arial Rounded"/>
                <a:ea typeface="Arial Rounded"/>
                <a:cs typeface="Arial Rounded"/>
                <a:sym typeface="Arial Rounded"/>
              </a:rPr>
              <a:t>discussion of a specific I/O device for a particular task</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advanced remote control for TV program selection</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suitability of I/O methods for certain tasks</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e.g. speech recognition for Web navigation</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search the Web for novel I/O devices and methods</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futuristic I/O devices</a:t>
            </a:r>
            <a:endParaRPr/>
          </a:p>
          <a:p>
            <a:pPr indent="-336550" lvl="1" marL="685800" rtl="0" algn="l">
              <a:lnSpc>
                <a:spcPct val="90000"/>
              </a:lnSpc>
              <a:spcBef>
                <a:spcPts val="600"/>
              </a:spcBef>
              <a:spcAft>
                <a:spcPts val="0"/>
              </a:spcAft>
              <a:buClr>
                <a:srgbClr val="FF6666"/>
              </a:buClr>
              <a:buSzPts val="1500"/>
              <a:buChar char=""/>
            </a:pPr>
            <a:r>
              <a:rPr lang="en-US" sz="2000">
                <a:solidFill>
                  <a:srgbClr val="002D99"/>
                </a:solidFill>
              </a:rPr>
              <a:t>assume that you have whatever technology you want, and describe the “ideal” I/O device for a certain task</a:t>
            </a:r>
            <a:endParaRPr/>
          </a:p>
        </p:txBody>
      </p:sp>
      <p:sp>
        <p:nvSpPr>
          <p:cNvPr id="978" name="Google Shape;978;p98"/>
          <p:cNvSpPr txBox="1"/>
          <p:nvPr>
            <p:ph idx="12" type="sldNum"/>
          </p:nvPr>
        </p:nvSpPr>
        <p:spPr>
          <a:xfrm rot="48710">
            <a:off x="8917603" y="6529315"/>
            <a:ext cx="1482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Tree>
  </p:cSld>
  <p:clrMapOvr>
    <a:masterClrMapping/>
  </p:clrMapOvr>
  <p:transition spd="med">
    <p:fade/>
  </p:transition>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2" name="Shape 982"/>
        <p:cNvGrpSpPr/>
        <p:nvPr/>
      </p:nvGrpSpPr>
      <p:grpSpPr>
        <a:xfrm>
          <a:off x="0" y="0"/>
          <a:ext cx="0" cy="0"/>
          <a:chOff x="0" y="0"/>
          <a:chExt cx="0" cy="0"/>
        </a:xfrm>
      </p:grpSpPr>
      <p:grpSp>
        <p:nvGrpSpPr>
          <p:cNvPr id="983" name="Google Shape;983;p99"/>
          <p:cNvGrpSpPr/>
          <p:nvPr/>
        </p:nvGrpSpPr>
        <p:grpSpPr>
          <a:xfrm>
            <a:off x="12700" y="6362700"/>
            <a:ext cx="1341439" cy="495300"/>
            <a:chOff x="0" y="0"/>
            <a:chExt cx="1341438" cy="495300"/>
          </a:xfrm>
        </p:grpSpPr>
        <p:pic>
          <p:nvPicPr>
            <p:cNvPr descr="image.png" id="984" name="Google Shape;984;p99"/>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985" name="Google Shape;985;p99"/>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986" name="Google Shape;986;p99"/>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Important Concepts and Terms</a:t>
            </a:r>
            <a:endParaRPr/>
          </a:p>
        </p:txBody>
      </p:sp>
      <p:sp>
        <p:nvSpPr>
          <p:cNvPr id="987" name="Google Shape;987;p99"/>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fontScale="25000" lnSpcReduction="20000"/>
          </a:bodyPr>
          <a:lstStyle/>
          <a:p>
            <a:pPr indent="-309959" lvl="0" marL="349250" rtl="0" algn="l">
              <a:lnSpc>
                <a:spcPct val="90000"/>
              </a:lnSpc>
              <a:spcBef>
                <a:spcPts val="0"/>
              </a:spcBef>
              <a:spcAft>
                <a:spcPts val="0"/>
              </a:spcAft>
              <a:buSzPct val="75000"/>
              <a:buChar char="●"/>
            </a:pPr>
            <a:r>
              <a:rPr lang="en-US" sz="1100"/>
              <a:t>auditory input/output</a:t>
            </a:r>
            <a:endParaRPr/>
          </a:p>
          <a:p>
            <a:pPr indent="-309959" lvl="0" marL="349250" rtl="0" algn="l">
              <a:lnSpc>
                <a:spcPct val="90000"/>
              </a:lnSpc>
              <a:spcBef>
                <a:spcPts val="1000"/>
              </a:spcBef>
              <a:spcAft>
                <a:spcPts val="0"/>
              </a:spcAft>
              <a:buSzPct val="75000"/>
              <a:buChar char="●"/>
            </a:pPr>
            <a:r>
              <a:rPr lang="en-US" sz="1100"/>
              <a:t>brain-computer interaction (BCI)</a:t>
            </a:r>
            <a:endParaRPr/>
          </a:p>
          <a:p>
            <a:pPr indent="-309959" lvl="0" marL="349250" rtl="0" algn="l">
              <a:lnSpc>
                <a:spcPct val="90000"/>
              </a:lnSpc>
              <a:spcBef>
                <a:spcPts val="1000"/>
              </a:spcBef>
              <a:spcAft>
                <a:spcPts val="0"/>
              </a:spcAft>
              <a:buSzPct val="75000"/>
              <a:buChar char="●"/>
            </a:pPr>
            <a:r>
              <a:rPr lang="en-US" sz="1100"/>
              <a:t>button</a:t>
            </a:r>
            <a:endParaRPr/>
          </a:p>
          <a:p>
            <a:pPr indent="-309959" lvl="0" marL="349250" rtl="0" algn="l">
              <a:lnSpc>
                <a:spcPct val="90000"/>
              </a:lnSpc>
              <a:spcBef>
                <a:spcPts val="1000"/>
              </a:spcBef>
              <a:spcAft>
                <a:spcPts val="0"/>
              </a:spcAft>
              <a:buSzPct val="75000"/>
              <a:buChar char="●"/>
            </a:pPr>
            <a:r>
              <a:rPr lang="en-US" sz="1100"/>
              <a:t>camera</a:t>
            </a:r>
            <a:endParaRPr/>
          </a:p>
          <a:p>
            <a:pPr indent="-309959" lvl="0" marL="349250" rtl="0" algn="l">
              <a:lnSpc>
                <a:spcPct val="90000"/>
              </a:lnSpc>
              <a:spcBef>
                <a:spcPts val="1000"/>
              </a:spcBef>
              <a:spcAft>
                <a:spcPts val="0"/>
              </a:spcAft>
              <a:buSzPct val="75000"/>
              <a:buChar char="●"/>
            </a:pPr>
            <a:r>
              <a:rPr lang="en-US" sz="1100"/>
              <a:t>controls</a:t>
            </a:r>
            <a:endParaRPr/>
          </a:p>
          <a:p>
            <a:pPr indent="-309959" lvl="0" marL="349250" rtl="0" algn="l">
              <a:lnSpc>
                <a:spcPct val="90000"/>
              </a:lnSpc>
              <a:spcBef>
                <a:spcPts val="1000"/>
              </a:spcBef>
              <a:spcAft>
                <a:spcPts val="0"/>
              </a:spcAft>
              <a:buSzPct val="75000"/>
              <a:buChar char="●"/>
            </a:pPr>
            <a:r>
              <a:rPr lang="en-US" sz="1100"/>
              <a:t>cursor keys</a:t>
            </a:r>
            <a:endParaRPr/>
          </a:p>
          <a:p>
            <a:pPr indent="-309959" lvl="0" marL="349250" rtl="0" algn="l">
              <a:lnSpc>
                <a:spcPct val="90000"/>
              </a:lnSpc>
              <a:spcBef>
                <a:spcPts val="1000"/>
              </a:spcBef>
              <a:spcAft>
                <a:spcPts val="0"/>
              </a:spcAft>
              <a:buSzPct val="75000"/>
              <a:buChar char="●"/>
            </a:pPr>
            <a:r>
              <a:rPr lang="en-US" sz="1100"/>
              <a:t>display</a:t>
            </a:r>
            <a:endParaRPr/>
          </a:p>
          <a:p>
            <a:pPr indent="-309959" lvl="0" marL="349250" rtl="0" algn="l">
              <a:lnSpc>
                <a:spcPct val="90000"/>
              </a:lnSpc>
              <a:spcBef>
                <a:spcPts val="1000"/>
              </a:spcBef>
              <a:spcAft>
                <a:spcPts val="0"/>
              </a:spcAft>
              <a:buSzPct val="75000"/>
              <a:buChar char="●"/>
            </a:pPr>
            <a:r>
              <a:rPr lang="en-US" sz="1100"/>
              <a:t>handwriting recognition</a:t>
            </a:r>
            <a:endParaRPr/>
          </a:p>
          <a:p>
            <a:pPr indent="-309959" lvl="0" marL="349250" rtl="0" algn="l">
              <a:lnSpc>
                <a:spcPct val="90000"/>
              </a:lnSpc>
              <a:spcBef>
                <a:spcPts val="1000"/>
              </a:spcBef>
              <a:spcAft>
                <a:spcPts val="0"/>
              </a:spcAft>
              <a:buSzPct val="75000"/>
              <a:buChar char="●"/>
            </a:pPr>
            <a:r>
              <a:rPr lang="en-US" sz="1100"/>
              <a:t>human-machine interface</a:t>
            </a:r>
            <a:endParaRPr/>
          </a:p>
          <a:p>
            <a:pPr indent="-309959" lvl="0" marL="349250" rtl="0" algn="l">
              <a:lnSpc>
                <a:spcPct val="90000"/>
              </a:lnSpc>
              <a:spcBef>
                <a:spcPts val="1000"/>
              </a:spcBef>
              <a:spcAft>
                <a:spcPts val="0"/>
              </a:spcAft>
              <a:buSzPct val="75000"/>
              <a:buChar char="●"/>
            </a:pPr>
            <a:r>
              <a:rPr lang="en-US" sz="1100"/>
              <a:t>input devices</a:t>
            </a:r>
            <a:endParaRPr/>
          </a:p>
          <a:p>
            <a:pPr indent="-309959" lvl="0" marL="349250" rtl="0" algn="l">
              <a:lnSpc>
                <a:spcPct val="90000"/>
              </a:lnSpc>
              <a:spcBef>
                <a:spcPts val="1000"/>
              </a:spcBef>
              <a:spcAft>
                <a:spcPts val="0"/>
              </a:spcAft>
              <a:buSzPct val="75000"/>
              <a:buChar char="●"/>
            </a:pPr>
            <a:r>
              <a:rPr lang="en-US" sz="1100"/>
              <a:t>joystick</a:t>
            </a:r>
            <a:endParaRPr/>
          </a:p>
          <a:p>
            <a:pPr indent="-309959" lvl="0" marL="349250" rtl="0" algn="l">
              <a:lnSpc>
                <a:spcPct val="90000"/>
              </a:lnSpc>
              <a:spcBef>
                <a:spcPts val="1000"/>
              </a:spcBef>
              <a:spcAft>
                <a:spcPts val="0"/>
              </a:spcAft>
              <a:buSzPct val="75000"/>
              <a:buChar char="●"/>
            </a:pPr>
            <a:r>
              <a:rPr lang="en-US" sz="1100"/>
              <a:t>key</a:t>
            </a:r>
            <a:endParaRPr/>
          </a:p>
          <a:p>
            <a:pPr indent="-309959" lvl="0" marL="349250" rtl="0" algn="l">
              <a:lnSpc>
                <a:spcPct val="90000"/>
              </a:lnSpc>
              <a:spcBef>
                <a:spcPts val="1000"/>
              </a:spcBef>
              <a:spcAft>
                <a:spcPts val="0"/>
              </a:spcAft>
              <a:buSzPct val="75000"/>
              <a:buChar char="●"/>
            </a:pPr>
            <a:r>
              <a:rPr lang="en-US" sz="1100"/>
              <a:t>keyboard</a:t>
            </a:r>
            <a:endParaRPr/>
          </a:p>
          <a:p>
            <a:pPr indent="-309959" lvl="0" marL="349250" rtl="0" algn="l">
              <a:lnSpc>
                <a:spcPct val="90000"/>
              </a:lnSpc>
              <a:spcBef>
                <a:spcPts val="1000"/>
              </a:spcBef>
              <a:spcAft>
                <a:spcPts val="0"/>
              </a:spcAft>
              <a:buSzPct val="75000"/>
              <a:buChar char="●"/>
            </a:pPr>
            <a:r>
              <a:rPr lang="en-US" sz="1100"/>
              <a:t>microphone</a:t>
            </a:r>
            <a:endParaRPr/>
          </a:p>
          <a:p>
            <a:pPr indent="-309959" lvl="0" marL="349250" rtl="0" algn="l">
              <a:lnSpc>
                <a:spcPct val="90000"/>
              </a:lnSpc>
              <a:spcBef>
                <a:spcPts val="1000"/>
              </a:spcBef>
              <a:spcAft>
                <a:spcPts val="0"/>
              </a:spcAft>
              <a:buSzPct val="75000"/>
              <a:buChar char="●"/>
            </a:pPr>
            <a:r>
              <a:rPr lang="en-US" sz="1100"/>
              <a:t>monitor</a:t>
            </a:r>
            <a:endParaRPr/>
          </a:p>
          <a:p>
            <a:pPr indent="-309959" lvl="0" marL="349250" rtl="0" algn="l">
              <a:lnSpc>
                <a:spcPct val="90000"/>
              </a:lnSpc>
              <a:spcBef>
                <a:spcPts val="1000"/>
              </a:spcBef>
              <a:spcAft>
                <a:spcPts val="0"/>
              </a:spcAft>
              <a:buSzPct val="75000"/>
              <a:buChar char="●"/>
            </a:pPr>
            <a:r>
              <a:rPr lang="en-US" sz="1100"/>
              <a:t>mouse</a:t>
            </a:r>
            <a:endParaRPr/>
          </a:p>
          <a:p>
            <a:pPr indent="-309959" lvl="0" marL="349250" rtl="0" algn="l">
              <a:lnSpc>
                <a:spcPct val="90000"/>
              </a:lnSpc>
              <a:spcBef>
                <a:spcPts val="1000"/>
              </a:spcBef>
              <a:spcAft>
                <a:spcPts val="0"/>
              </a:spcAft>
              <a:buSzPct val="75000"/>
              <a:buChar char="●"/>
            </a:pPr>
            <a:r>
              <a:rPr lang="en-US" sz="1100"/>
              <a:t>output devices</a:t>
            </a:r>
            <a:endParaRPr/>
          </a:p>
          <a:p>
            <a:pPr indent="-309959" lvl="0" marL="349250" rtl="0" algn="l">
              <a:lnSpc>
                <a:spcPct val="90000"/>
              </a:lnSpc>
              <a:spcBef>
                <a:spcPts val="1000"/>
              </a:spcBef>
              <a:spcAft>
                <a:spcPts val="0"/>
              </a:spcAft>
              <a:buSzPct val="75000"/>
              <a:buChar char="●"/>
            </a:pPr>
            <a:r>
              <a:rPr lang="en-US" sz="1100"/>
              <a:t>pointing devices</a:t>
            </a:r>
            <a:endParaRPr/>
          </a:p>
          <a:p>
            <a:pPr indent="-309959" lvl="0" marL="349250" rtl="0" algn="l">
              <a:lnSpc>
                <a:spcPct val="90000"/>
              </a:lnSpc>
              <a:spcBef>
                <a:spcPts val="1000"/>
              </a:spcBef>
              <a:spcAft>
                <a:spcPts val="0"/>
              </a:spcAft>
              <a:buSzPct val="75000"/>
              <a:buChar char="●"/>
            </a:pPr>
            <a:r>
              <a:rPr lang="en-US" sz="1100"/>
              <a:t>printing devices</a:t>
            </a:r>
            <a:endParaRPr/>
          </a:p>
          <a:p>
            <a:pPr indent="-309959" lvl="0" marL="349250" rtl="0" algn="l">
              <a:lnSpc>
                <a:spcPct val="90000"/>
              </a:lnSpc>
              <a:spcBef>
                <a:spcPts val="1000"/>
              </a:spcBef>
              <a:spcAft>
                <a:spcPts val="0"/>
              </a:spcAft>
              <a:buSzPct val="75000"/>
              <a:buChar char="●"/>
            </a:pPr>
            <a:r>
              <a:rPr lang="en-US" sz="1100"/>
              <a:t>scanner</a:t>
            </a:r>
            <a:endParaRPr/>
          </a:p>
          <a:p>
            <a:pPr indent="-309959" lvl="0" marL="349250" rtl="0" algn="l">
              <a:lnSpc>
                <a:spcPct val="90000"/>
              </a:lnSpc>
              <a:spcBef>
                <a:spcPts val="1000"/>
              </a:spcBef>
              <a:spcAft>
                <a:spcPts val="0"/>
              </a:spcAft>
              <a:buSzPct val="75000"/>
              <a:buChar char="●"/>
            </a:pPr>
            <a:r>
              <a:rPr lang="en-US" sz="1100"/>
              <a:t>screen</a:t>
            </a:r>
            <a:endParaRPr/>
          </a:p>
          <a:p>
            <a:pPr indent="-309959" lvl="0" marL="349250" rtl="0" algn="l">
              <a:lnSpc>
                <a:spcPct val="90000"/>
              </a:lnSpc>
              <a:spcBef>
                <a:spcPts val="1000"/>
              </a:spcBef>
              <a:spcAft>
                <a:spcPts val="0"/>
              </a:spcAft>
              <a:buSzPct val="75000"/>
              <a:buChar char="●"/>
            </a:pPr>
            <a:r>
              <a:rPr lang="en-US" sz="1100"/>
              <a:t>speech recognition</a:t>
            </a:r>
            <a:endParaRPr/>
          </a:p>
          <a:p>
            <a:pPr indent="-309959" lvl="0" marL="349250" rtl="0" algn="l">
              <a:lnSpc>
                <a:spcPct val="90000"/>
              </a:lnSpc>
              <a:spcBef>
                <a:spcPts val="1000"/>
              </a:spcBef>
              <a:spcAft>
                <a:spcPts val="0"/>
              </a:spcAft>
              <a:buSzPct val="75000"/>
              <a:buChar char="●"/>
            </a:pPr>
            <a:r>
              <a:rPr lang="en-US" sz="1100"/>
              <a:t>speech synthesis</a:t>
            </a:r>
            <a:endParaRPr/>
          </a:p>
          <a:p>
            <a:pPr indent="-309959" lvl="0" marL="349250" rtl="0" algn="l">
              <a:lnSpc>
                <a:spcPct val="90000"/>
              </a:lnSpc>
              <a:spcBef>
                <a:spcPts val="1000"/>
              </a:spcBef>
              <a:spcAft>
                <a:spcPts val="0"/>
              </a:spcAft>
              <a:buSzPct val="75000"/>
              <a:buChar char="●"/>
            </a:pPr>
            <a:r>
              <a:rPr lang="en-US" sz="1100"/>
              <a:t>sound</a:t>
            </a:r>
            <a:endParaRPr/>
          </a:p>
          <a:p>
            <a:pPr indent="-309959" lvl="0" marL="349250" rtl="0" algn="l">
              <a:lnSpc>
                <a:spcPct val="90000"/>
              </a:lnSpc>
              <a:spcBef>
                <a:spcPts val="1000"/>
              </a:spcBef>
              <a:spcAft>
                <a:spcPts val="0"/>
              </a:spcAft>
              <a:buSzPct val="75000"/>
              <a:buChar char="●"/>
            </a:pPr>
            <a:r>
              <a:rPr lang="en-US" sz="1100"/>
              <a:t>switch</a:t>
            </a:r>
            <a:endParaRPr/>
          </a:p>
          <a:p>
            <a:pPr indent="-309959" lvl="0" marL="349250" rtl="0" algn="l">
              <a:lnSpc>
                <a:spcPct val="90000"/>
              </a:lnSpc>
              <a:spcBef>
                <a:spcPts val="1000"/>
              </a:spcBef>
              <a:spcAft>
                <a:spcPts val="0"/>
              </a:spcAft>
              <a:buSzPct val="75000"/>
              <a:buChar char="●"/>
            </a:pPr>
            <a:r>
              <a:rPr lang="en-US" sz="1100"/>
              <a:t>tactile input/output</a:t>
            </a:r>
            <a:endParaRPr/>
          </a:p>
          <a:p>
            <a:pPr indent="-309959" lvl="0" marL="349250" rtl="0" algn="l">
              <a:lnSpc>
                <a:spcPct val="90000"/>
              </a:lnSpc>
              <a:spcBef>
                <a:spcPts val="1000"/>
              </a:spcBef>
              <a:spcAft>
                <a:spcPts val="0"/>
              </a:spcAft>
              <a:buSzPct val="75000"/>
              <a:buChar char="●"/>
            </a:pPr>
            <a:r>
              <a:rPr lang="en-US" sz="1100"/>
              <a:t>trackball</a:t>
            </a:r>
            <a:endParaRPr/>
          </a:p>
          <a:p>
            <a:pPr indent="-309959" lvl="0" marL="349250" rtl="0" algn="l">
              <a:lnSpc>
                <a:spcPct val="90000"/>
              </a:lnSpc>
              <a:spcBef>
                <a:spcPts val="1000"/>
              </a:spcBef>
              <a:spcAft>
                <a:spcPts val="0"/>
              </a:spcAft>
              <a:buSzPct val="75000"/>
              <a:buChar char="●"/>
            </a:pPr>
            <a:r>
              <a:rPr lang="en-US" sz="1100"/>
              <a:t>touch screen</a:t>
            </a:r>
            <a:endParaRPr/>
          </a:p>
          <a:p>
            <a:pPr indent="-309959" lvl="0" marL="349250" rtl="0" algn="l">
              <a:lnSpc>
                <a:spcPct val="90000"/>
              </a:lnSpc>
              <a:spcBef>
                <a:spcPts val="1000"/>
              </a:spcBef>
              <a:spcAft>
                <a:spcPts val="0"/>
              </a:spcAft>
              <a:buSzPct val="75000"/>
              <a:buChar char="●"/>
            </a:pPr>
            <a:r>
              <a:rPr lang="en-US" sz="1100"/>
              <a:t>usability</a:t>
            </a:r>
            <a:endParaRPr/>
          </a:p>
          <a:p>
            <a:pPr indent="-309959" lvl="0" marL="349250" rtl="0" algn="l">
              <a:lnSpc>
                <a:spcPct val="90000"/>
              </a:lnSpc>
              <a:spcBef>
                <a:spcPts val="1000"/>
              </a:spcBef>
              <a:spcAft>
                <a:spcPts val="0"/>
              </a:spcAft>
              <a:buSzPct val="75000"/>
              <a:buChar char="●"/>
            </a:pPr>
            <a:r>
              <a:rPr lang="en-US" sz="1100"/>
              <a:t>use case scenarios</a:t>
            </a:r>
            <a:endParaRPr/>
          </a:p>
          <a:p>
            <a:pPr indent="-309959" lvl="0" marL="349250" rtl="0" algn="l">
              <a:lnSpc>
                <a:spcPct val="90000"/>
              </a:lnSpc>
              <a:spcBef>
                <a:spcPts val="1000"/>
              </a:spcBef>
              <a:spcAft>
                <a:spcPts val="0"/>
              </a:spcAft>
              <a:buSzPct val="75000"/>
              <a:buChar char="●"/>
            </a:pPr>
            <a:r>
              <a:rPr lang="en-US" sz="1100"/>
              <a:t>visual input/output</a:t>
            </a:r>
            <a:endParaRPr/>
          </a:p>
        </p:txBody>
      </p:sp>
      <p:sp>
        <p:nvSpPr>
          <p:cNvPr id="988" name="Google Shape;988;p99"/>
          <p:cNvSpPr txBox="1"/>
          <p:nvPr>
            <p:ph idx="12" type="sldNum"/>
          </p:nvPr>
        </p:nvSpPr>
        <p:spPr>
          <a:xfrm rot="5492">
            <a:off x="8897089" y="6529260"/>
            <a:ext cx="187800" cy="184800"/>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Tree>
  </p:cSld>
  <p:clrMapOvr>
    <a:masterClrMapping/>
  </p:clrMapOvr>
  <p:transition spd="med">
    <p:fade/>
  </p:transition>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992" name="Shape 992"/>
        <p:cNvGrpSpPr/>
        <p:nvPr/>
      </p:nvGrpSpPr>
      <p:grpSpPr>
        <a:xfrm>
          <a:off x="0" y="0"/>
          <a:ext cx="0" cy="0"/>
          <a:chOff x="0" y="0"/>
          <a:chExt cx="0" cy="0"/>
        </a:xfrm>
      </p:grpSpPr>
      <p:grpSp>
        <p:nvGrpSpPr>
          <p:cNvPr id="993" name="Google Shape;993;p100"/>
          <p:cNvGrpSpPr/>
          <p:nvPr/>
        </p:nvGrpSpPr>
        <p:grpSpPr>
          <a:xfrm>
            <a:off x="12700" y="6362700"/>
            <a:ext cx="1341439" cy="495300"/>
            <a:chOff x="0" y="0"/>
            <a:chExt cx="1341438" cy="495300"/>
          </a:xfrm>
        </p:grpSpPr>
        <p:pic>
          <p:nvPicPr>
            <p:cNvPr descr="image.png" id="994" name="Google Shape;994;p100"/>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995" name="Google Shape;995;p100"/>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996" name="Google Shape;996;p100"/>
          <p:cNvSpPr txBox="1"/>
          <p:nvPr>
            <p:ph type="title"/>
          </p:nvPr>
        </p:nvSpPr>
        <p:spPr>
          <a:xfrm>
            <a:off x="-85726" y="6858000"/>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Additional Reading</a:t>
            </a:r>
            <a:endParaRPr/>
          </a:p>
        </p:txBody>
      </p:sp>
      <p:sp>
        <p:nvSpPr>
          <p:cNvPr id="997" name="Google Shape;997;p100"/>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285750" lvl="0" marL="285750" rtl="0" algn="l">
              <a:lnSpc>
                <a:spcPct val="90000"/>
              </a:lnSpc>
              <a:spcBef>
                <a:spcPts val="0"/>
              </a:spcBef>
              <a:spcAft>
                <a:spcPts val="0"/>
              </a:spcAft>
              <a:buSzPts val="1350"/>
              <a:buChar char="●"/>
            </a:pPr>
            <a:r>
              <a:rPr b="1" lang="en-US" sz="1800">
                <a:solidFill>
                  <a:srgbClr val="002E7A"/>
                </a:solidFill>
                <a:latin typeface="Arial Rounded"/>
                <a:ea typeface="Arial Rounded"/>
                <a:cs typeface="Arial Rounded"/>
                <a:sym typeface="Arial Rounded"/>
              </a:rPr>
              <a:t>Gaver, W.W. (1986). Auditory icons: Using sound in computer interfaces. Human-Computer Interaction, 2(2), 167-177.</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Pentland, A.P. (1996). Smart rooms. Scientific American, 274(4), 68-76. (April issue).</a:t>
            </a:r>
            <a:endParaRPr/>
          </a:p>
        </p:txBody>
      </p:sp>
      <p:sp>
        <p:nvSpPr>
          <p:cNvPr id="998" name="Google Shape;998;p100"/>
          <p:cNvSpPr txBox="1"/>
          <p:nvPr>
            <p:ph idx="12" type="sldNum"/>
          </p:nvPr>
        </p:nvSpPr>
        <p:spPr>
          <a:xfrm rot="48710">
            <a:off x="8917603" y="6529315"/>
            <a:ext cx="1482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
        <p:nvSpPr>
          <p:cNvPr id="999" name="Google Shape;999;p100"/>
          <p:cNvSpPr txBox="1"/>
          <p:nvPr/>
        </p:nvSpPr>
        <p:spPr>
          <a:xfrm>
            <a:off x="3643312" y="6432550"/>
            <a:ext cx="814388" cy="241301"/>
          </a:xfrm>
          <a:prstGeom prst="rect">
            <a:avLst/>
          </a:prstGeom>
          <a:noFill/>
          <a:ln>
            <a:noFill/>
          </a:ln>
        </p:spPr>
        <p:txBody>
          <a:bodyPr anchorCtr="0" anchor="ctr"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Source Sans Pro"/>
              <a:buNone/>
            </a:pPr>
            <a:r>
              <a:rPr b="0" i="0" lang="en-US" sz="1600" u="none" cap="none" strike="noStrike">
                <a:solidFill>
                  <a:srgbClr val="000000"/>
                </a:solidFill>
                <a:latin typeface="Source Sans Pro"/>
                <a:ea typeface="Source Sans Pro"/>
                <a:cs typeface="Source Sans Pro"/>
                <a:sym typeface="Source Sans Pro"/>
              </a:rPr>
              <a:t>[Mustillo]</a:t>
            </a:r>
            <a:endParaRPr/>
          </a:p>
        </p:txBody>
      </p:sp>
    </p:spTree>
  </p:cSld>
  <p:clrMapOvr>
    <a:masterClrMapping/>
  </p:clrMapOvr>
  <p:transition spd="med">
    <p:fade/>
  </p:transition>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3" name="Shape 1003"/>
        <p:cNvGrpSpPr/>
        <p:nvPr/>
      </p:nvGrpSpPr>
      <p:grpSpPr>
        <a:xfrm>
          <a:off x="0" y="0"/>
          <a:ext cx="0" cy="0"/>
          <a:chOff x="0" y="0"/>
          <a:chExt cx="0" cy="0"/>
        </a:xfrm>
      </p:grpSpPr>
      <p:grpSp>
        <p:nvGrpSpPr>
          <p:cNvPr id="1004" name="Google Shape;1004;p101"/>
          <p:cNvGrpSpPr/>
          <p:nvPr/>
        </p:nvGrpSpPr>
        <p:grpSpPr>
          <a:xfrm>
            <a:off x="12700" y="6362700"/>
            <a:ext cx="1341439" cy="495300"/>
            <a:chOff x="0" y="0"/>
            <a:chExt cx="1341438" cy="495300"/>
          </a:xfrm>
        </p:grpSpPr>
        <p:pic>
          <p:nvPicPr>
            <p:cNvPr descr="image.png" id="1005" name="Google Shape;1005;p101"/>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1006" name="Google Shape;1006;p101"/>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1007" name="Google Shape;1007;p101"/>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Chapter Summary</a:t>
            </a:r>
            <a:endParaRPr/>
          </a:p>
        </p:txBody>
      </p:sp>
      <p:sp>
        <p:nvSpPr>
          <p:cNvPr id="1008" name="Google Shape;1008;p101"/>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285750" lvl="0" marL="285750" rtl="0" algn="l">
              <a:lnSpc>
                <a:spcPct val="90000"/>
              </a:lnSpc>
              <a:spcBef>
                <a:spcPts val="0"/>
              </a:spcBef>
              <a:spcAft>
                <a:spcPts val="0"/>
              </a:spcAft>
              <a:buSzPts val="1350"/>
              <a:buChar char="●"/>
            </a:pPr>
            <a:r>
              <a:rPr b="1" lang="en-US" sz="1800">
                <a:solidFill>
                  <a:srgbClr val="002E7A"/>
                </a:solidFill>
                <a:latin typeface="Arial Rounded"/>
                <a:ea typeface="Arial Rounded"/>
                <a:cs typeface="Arial Rounded"/>
                <a:sym typeface="Arial Rounded"/>
              </a:rPr>
              <a:t>overview of important devices for input to and output from the computer</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the characteristics of a device determine its suitability for particular methods and tasks</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the selection of I/O devices and methods influences the usability of a user interface substantially</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research in novel I/O devices and methods tries to overcome the limitations of screen and paper as most important output, and keyboard and mouse as input devices</a:t>
            </a:r>
            <a:endParaRPr/>
          </a:p>
        </p:txBody>
      </p:sp>
      <p:sp>
        <p:nvSpPr>
          <p:cNvPr id="1009" name="Google Shape;1009;p101"/>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Tree>
  </p:cSld>
  <p:clrMapOvr>
    <a:masterClrMapping/>
  </p:clrMapOvr>
  <p:transition spd="med">
    <p:fade/>
  </p:transition>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3" name="Shape 1013"/>
        <p:cNvGrpSpPr/>
        <p:nvPr/>
      </p:nvGrpSpPr>
      <p:grpSpPr>
        <a:xfrm>
          <a:off x="0" y="0"/>
          <a:ext cx="0" cy="0"/>
          <a:chOff x="0" y="0"/>
          <a:chExt cx="0" cy="0"/>
        </a:xfrm>
      </p:grpSpPr>
      <p:sp>
        <p:nvSpPr>
          <p:cNvPr id="1014" name="Google Shape;1014;p102"/>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t/>
            </a:r>
            <a:endParaRPr sz="4000">
              <a:solidFill>
                <a:srgbClr val="29708A"/>
              </a:solidFill>
              <a:latin typeface="Helvetica Neue"/>
              <a:ea typeface="Helvetica Neue"/>
              <a:cs typeface="Helvetica Neue"/>
              <a:sym typeface="Helvetica Neue"/>
            </a:endParaRPr>
          </a:p>
        </p:txBody>
      </p:sp>
      <p:sp>
        <p:nvSpPr>
          <p:cNvPr id="1015" name="Google Shape;1015;p102"/>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200025" lvl="0" marL="285750" rtl="0" algn="l">
              <a:lnSpc>
                <a:spcPct val="90000"/>
              </a:lnSpc>
              <a:spcBef>
                <a:spcPts val="0"/>
              </a:spcBef>
              <a:spcAft>
                <a:spcPts val="0"/>
              </a:spcAft>
              <a:buSzPts val="1350"/>
              <a:buNone/>
            </a:pPr>
            <a:r>
              <a:t/>
            </a:r>
            <a:endParaRPr b="1" sz="1800">
              <a:solidFill>
                <a:srgbClr val="002E7A"/>
              </a:solidFill>
              <a:latin typeface="Arial Rounded"/>
              <a:ea typeface="Arial Rounded"/>
              <a:cs typeface="Arial Rounded"/>
              <a:sym typeface="Arial Rounded"/>
            </a:endParaRPr>
          </a:p>
        </p:txBody>
      </p:sp>
      <p:sp>
        <p:nvSpPr>
          <p:cNvPr id="1016" name="Google Shape;1016;p102"/>
          <p:cNvSpPr txBox="1"/>
          <p:nvPr>
            <p:ph idx="12" type="sldNum"/>
          </p:nvPr>
        </p:nvSpPr>
        <p:spPr>
          <a:xfrm rot="43930">
            <a:off x="8897810" y="6529201"/>
            <a:ext cx="187815"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grpSp>
        <p:nvGrpSpPr>
          <p:cNvPr id="1017" name="Google Shape;1017;p102"/>
          <p:cNvGrpSpPr/>
          <p:nvPr/>
        </p:nvGrpSpPr>
        <p:grpSpPr>
          <a:xfrm>
            <a:off x="12700" y="6362700"/>
            <a:ext cx="1341439" cy="495300"/>
            <a:chOff x="0" y="0"/>
            <a:chExt cx="1341438" cy="495300"/>
          </a:xfrm>
        </p:grpSpPr>
        <p:pic>
          <p:nvPicPr>
            <p:cNvPr descr="image.png" id="1018" name="Google Shape;1018;p102"/>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1019" name="Google Shape;1019;p102"/>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Tree>
  </p:cSld>
  <p:clrMapOvr>
    <a:masterClrMapping/>
  </p:clrMapOvr>
  <p:transition spd="med">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grpSp>
        <p:nvGrpSpPr>
          <p:cNvPr id="199" name="Google Shape;199;p26"/>
          <p:cNvGrpSpPr/>
          <p:nvPr/>
        </p:nvGrpSpPr>
        <p:grpSpPr>
          <a:xfrm>
            <a:off x="12700" y="6362700"/>
            <a:ext cx="1341439" cy="495300"/>
            <a:chOff x="0" y="0"/>
            <a:chExt cx="1341438" cy="495300"/>
          </a:xfrm>
        </p:grpSpPr>
        <p:pic>
          <p:nvPicPr>
            <p:cNvPr descr="image.png" id="200" name="Google Shape;200;p26"/>
            <p:cNvPicPr preferRelativeResize="0"/>
            <p:nvPr/>
          </p:nvPicPr>
          <p:blipFill rotWithShape="1">
            <a:blip r:embed="rId3">
              <a:alphaModFix/>
            </a:blip>
            <a:srcRect b="0" l="0" r="0" t="0"/>
            <a:stretch/>
          </p:blipFill>
          <p:spPr>
            <a:xfrm>
              <a:off x="12700" y="90487"/>
              <a:ext cx="1303338" cy="377826"/>
            </a:xfrm>
            <a:prstGeom prst="rect">
              <a:avLst/>
            </a:prstGeom>
            <a:noFill/>
            <a:ln>
              <a:noFill/>
            </a:ln>
          </p:spPr>
        </p:pic>
        <p:sp>
          <p:nvSpPr>
            <p:cNvPr id="201" name="Google Shape;201;p26"/>
            <p:cNvSpPr/>
            <p:nvPr/>
          </p:nvSpPr>
          <p:spPr>
            <a:xfrm>
              <a:off x="0" y="0"/>
              <a:ext cx="1341438" cy="495300"/>
            </a:xfrm>
            <a:prstGeom prst="rect">
              <a:avLst/>
            </a:prstGeom>
            <a:solidFill>
              <a:srgbClr val="F6FF72">
                <a:alpha val="47843"/>
              </a:srgbClr>
            </a:solidFill>
            <a:ln cap="flat" cmpd="sng" w="12700">
              <a:solidFill>
                <a:srgbClr val="000000">
                  <a:alpha val="47843"/>
                </a:srgbClr>
              </a:solidFill>
              <a:prstDash val="solid"/>
              <a:round/>
              <a:headEnd len="sm" w="sm" type="none"/>
              <a:tailEnd len="sm" w="sm" type="none"/>
            </a:ln>
          </p:spPr>
          <p:txBody>
            <a:bodyPr anchorCtr="0" anchor="ctr" bIns="50800" lIns="50800" spcFirstLastPara="1" rIns="50800" wrap="square" tIns="50800">
              <a:noAutofit/>
            </a:bodyPr>
            <a:lstStyle/>
            <a:p>
              <a:pPr indent="0" lvl="0" marL="40640" marR="40640" rtl="0" algn="l">
                <a:lnSpc>
                  <a:spcPct val="94000"/>
                </a:lnSpc>
                <a:spcBef>
                  <a:spcPts val="0"/>
                </a:spcBef>
                <a:spcAft>
                  <a:spcPts val="0"/>
                </a:spcAft>
                <a:buClr>
                  <a:srgbClr val="000000"/>
                </a:buClr>
                <a:buSzPts val="1600"/>
                <a:buFont typeface="Arial"/>
                <a:buNone/>
              </a:pPr>
              <a:r>
                <a:t/>
              </a:r>
              <a:endParaRPr b="0" i="0" sz="1600" u="none" cap="none" strike="noStrike">
                <a:solidFill>
                  <a:srgbClr val="000000"/>
                </a:solidFill>
                <a:latin typeface="Arial"/>
                <a:ea typeface="Arial"/>
                <a:cs typeface="Arial"/>
                <a:sym typeface="Arial"/>
              </a:endParaRPr>
            </a:p>
          </p:txBody>
        </p:sp>
      </p:grpSp>
      <p:sp>
        <p:nvSpPr>
          <p:cNvPr id="202" name="Google Shape;202;p26"/>
          <p:cNvSpPr txBox="1"/>
          <p:nvPr>
            <p:ph type="title"/>
          </p:nvPr>
        </p:nvSpPr>
        <p:spPr>
          <a:xfrm>
            <a:off x="549274" y="-1"/>
            <a:ext cx="8042277" cy="1552109"/>
          </a:xfrm>
          <a:prstGeom prst="rect">
            <a:avLst/>
          </a:prstGeom>
          <a:noFill/>
          <a:ln>
            <a:noFill/>
          </a:ln>
        </p:spPr>
        <p:txBody>
          <a:bodyPr anchorCtr="0" anchor="ctr" bIns="38100" lIns="38100" spcFirstLastPara="1" rIns="38100" wrap="square" tIns="38100">
            <a:normAutofit/>
          </a:bodyPr>
          <a:lstStyle/>
          <a:p>
            <a:pPr indent="0" lvl="0" marL="0" rtl="0" algn="ctr">
              <a:lnSpc>
                <a:spcPct val="100000"/>
              </a:lnSpc>
              <a:spcBef>
                <a:spcPts val="0"/>
              </a:spcBef>
              <a:spcAft>
                <a:spcPts val="0"/>
              </a:spcAft>
              <a:buClr>
                <a:srgbClr val="29708A"/>
              </a:buClr>
              <a:buSzPts val="4000"/>
              <a:buFont typeface="Helvetica Neue"/>
              <a:buNone/>
            </a:pPr>
            <a:r>
              <a:rPr lang="en-US" sz="4000">
                <a:solidFill>
                  <a:srgbClr val="29708A"/>
                </a:solidFill>
                <a:latin typeface="Helvetica Neue"/>
                <a:ea typeface="Helvetica Neue"/>
                <a:cs typeface="Helvetica Neue"/>
                <a:sym typeface="Helvetica Neue"/>
              </a:rPr>
              <a:t>Objectives</a:t>
            </a:r>
            <a:endParaRPr/>
          </a:p>
        </p:txBody>
      </p:sp>
      <p:sp>
        <p:nvSpPr>
          <p:cNvPr id="203" name="Google Shape;203;p26"/>
          <p:cNvSpPr txBox="1"/>
          <p:nvPr>
            <p:ph idx="1" type="body"/>
          </p:nvPr>
        </p:nvSpPr>
        <p:spPr>
          <a:xfrm>
            <a:off x="550862" y="1612900"/>
            <a:ext cx="8039101" cy="4775200"/>
          </a:xfrm>
          <a:prstGeom prst="rect">
            <a:avLst/>
          </a:prstGeom>
          <a:noFill/>
          <a:ln>
            <a:noFill/>
          </a:ln>
        </p:spPr>
        <p:txBody>
          <a:bodyPr anchorCtr="0" anchor="t" bIns="38100" lIns="38100" spcFirstLastPara="1" rIns="38100" wrap="square" tIns="38100">
            <a:normAutofit/>
          </a:bodyPr>
          <a:lstStyle/>
          <a:p>
            <a:pPr indent="-285750" lvl="0" marL="285750" rtl="0" algn="l">
              <a:lnSpc>
                <a:spcPct val="90000"/>
              </a:lnSpc>
              <a:spcBef>
                <a:spcPts val="0"/>
              </a:spcBef>
              <a:spcAft>
                <a:spcPts val="0"/>
              </a:spcAft>
              <a:buSzPts val="1350"/>
              <a:buChar char="●"/>
            </a:pPr>
            <a:r>
              <a:rPr b="1" lang="en-US" sz="1800">
                <a:solidFill>
                  <a:srgbClr val="002E7A"/>
                </a:solidFill>
                <a:latin typeface="Arial Rounded"/>
                <a:ea typeface="Arial Rounded"/>
                <a:cs typeface="Arial Rounded"/>
                <a:sym typeface="Arial Rounded"/>
              </a:rPr>
              <a:t>identify the main I/O devices used in computer systems</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know the important characteristics of these devices</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evaluate the suitability of I/O devices for particular purposes or tasks</a:t>
            </a:r>
            <a:endParaRPr/>
          </a:p>
          <a:p>
            <a:pPr indent="-285750" lvl="0" marL="285750" rtl="0" algn="l">
              <a:lnSpc>
                <a:spcPct val="90000"/>
              </a:lnSpc>
              <a:spcBef>
                <a:spcPts val="2000"/>
              </a:spcBef>
              <a:spcAft>
                <a:spcPts val="0"/>
              </a:spcAft>
              <a:buSzPts val="1350"/>
              <a:buChar char="●"/>
            </a:pPr>
            <a:r>
              <a:rPr b="1" lang="en-US" sz="1800">
                <a:solidFill>
                  <a:srgbClr val="002E7A"/>
                </a:solidFill>
                <a:latin typeface="Arial Rounded"/>
                <a:ea typeface="Arial Rounded"/>
                <a:cs typeface="Arial Rounded"/>
                <a:sym typeface="Arial Rounded"/>
              </a:rPr>
              <a:t>be able to select an appropriate combination of I/O devices for a specific task</a:t>
            </a:r>
            <a:endParaRPr/>
          </a:p>
        </p:txBody>
      </p:sp>
      <p:sp>
        <p:nvSpPr>
          <p:cNvPr id="204" name="Google Shape;204;p26"/>
          <p:cNvSpPr txBox="1"/>
          <p:nvPr>
            <p:ph idx="12" type="sldNum"/>
          </p:nvPr>
        </p:nvSpPr>
        <p:spPr>
          <a:xfrm rot="44740">
            <a:off x="8922531" y="6529230"/>
            <a:ext cx="138312" cy="184816"/>
          </a:xfrm>
          <a:prstGeom prst="rect">
            <a:avLst/>
          </a:prstGeom>
          <a:solidFill>
            <a:srgbClr val="FFFB00"/>
          </a:solidFill>
          <a:ln>
            <a:noFill/>
          </a:ln>
        </p:spPr>
        <p:txBody>
          <a:bodyPr anchorCtr="0" anchor="t" bIns="38100" lIns="38100" spcFirstLastPara="1" rIns="38100" wrap="square" tIns="38100">
            <a:spAutoFit/>
          </a:bodyPr>
          <a:lstStyle/>
          <a:p>
            <a:pPr indent="0" lvl="0" marL="0" rtl="0" algn="ctr">
              <a:spcBef>
                <a:spcPts val="0"/>
              </a:spcBef>
              <a:spcAft>
                <a:spcPts val="0"/>
              </a:spcAft>
              <a:buClr>
                <a:srgbClr val="0048AA"/>
              </a:buClr>
              <a:buSzPts val="700"/>
              <a:buFont typeface="Arial"/>
              <a:buNone/>
            </a:pPr>
            <a:fld id="{00000000-1234-1234-1234-123412341234}" type="slidenum">
              <a:rPr lang="en-US"/>
              <a:t>‹#›</a:t>
            </a:fld>
            <a:endParaRPr b="0" sz="1000">
              <a:solidFill>
                <a:schemeClr val="dk2"/>
              </a:solidFill>
            </a:endParaRPr>
          </a:p>
        </p:txBody>
      </p:sp>
    </p:spTree>
  </p:cSld>
  <p:clrMapOvr>
    <a:masterClrMapping/>
  </p:clrMapOvr>
  <p:transition spd="med">
    <p:fade/>
  </p:transition>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