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  <p:embeddedFont>
      <p:font typeface="Gill Sans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GillSans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evaluate the learning success of the participants</a:t>
            </a:r>
            <a:endParaRPr/>
          </a:p>
          <a:p>
            <a:pPr indent="-152400" lvl="0" marL="381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provide feedback to the students about their achievements</a:t>
            </a:r>
            <a:endParaRPr/>
          </a:p>
          <a:p>
            <a:pPr indent="-152400" lvl="0" marL="381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ask for feedback on unclear or difficult parts</a:t>
            </a:r>
            <a:endParaRPr/>
          </a:p>
          <a:p>
            <a:pPr indent="-152400" lvl="0" marL="381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point out possible gaps and difficulties</a:t>
            </a:r>
            <a:endParaRPr/>
          </a:p>
          <a:p>
            <a:pPr indent="-152400" lvl="0" marL="381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/>
              <a:t>encourage suggestions for improvement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and Content 2 Columns" showMasterSp="0">
  <p:cSld name="480-S15 - Title and Content 2 Columns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1.png" id="53" name="Google Shape;5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3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3069431" y="6553596"/>
            <a:ext cx="2984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Arial"/>
              <a:buChar char="●"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and Content" showMasterSp="0">
  <p:cSld name="480-S15 - Title and Content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1.png"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069431" y="6553596"/>
            <a:ext cx="2984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Arial Rounded"/>
              <a:buChar char="●"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Content Image" showMasterSp="0">
  <p:cSld name="480-F15 - Title Content Image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94" y="8236373"/>
            <a:ext cx="3290750" cy="2330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18061" y="9049173"/>
            <a:ext cx="1907700" cy="704400"/>
            <a:chOff x="0" y="0"/>
            <a:chExt cx="1907700" cy="704400"/>
          </a:xfrm>
        </p:grpSpPr>
        <p:pic>
          <p:nvPicPr>
            <p:cNvPr descr="image1.png" id="71" name="Google Shape;7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>
              <a:off x="0" y="0"/>
              <a:ext cx="1907700" cy="7044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Source Sans Pro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" name="Google Shape;73;p15"/>
          <p:cNvSpPr txBox="1"/>
          <p:nvPr/>
        </p:nvSpPr>
        <p:spPr>
          <a:xfrm>
            <a:off x="4365414" y="9320671"/>
            <a:ext cx="424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700"/>
              <a:buFont typeface="Source Sans Pro"/>
              <a:buNone/>
            </a:pPr>
            <a:r>
              <a:rPr b="0" i="0" lang="en-US" sz="7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71600" y="107125"/>
            <a:ext cx="4109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3000"/>
              <a:buFont typeface="Helvetica Neue"/>
              <a:buNone/>
              <a:defRPr sz="3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56550" y="1835050"/>
            <a:ext cx="4109700" cy="4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EE"/>
              </a:buClr>
              <a:buSzPts val="1200"/>
              <a:buFont typeface="Arial Rounded"/>
              <a:buChar char="●"/>
              <a:defRPr sz="1600">
                <a:solidFill>
                  <a:srgbClr val="0000EE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9527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7E79"/>
              </a:buClr>
              <a:buSzPts val="1050"/>
              <a:buFont typeface="Source Sans Pro"/>
              <a:buChar char=""/>
              <a:defRPr sz="14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Source Sans Pro"/>
              <a:buChar char=""/>
              <a:defRPr sz="12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0987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D479"/>
              </a:buClr>
              <a:buSzPts val="825"/>
              <a:buFont typeface="Source Sans Pro"/>
              <a:buChar char=""/>
              <a:defRPr sz="11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71462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C79"/>
              </a:buClr>
              <a:buSzPts val="675"/>
              <a:buFont typeface="Source Sans Pro"/>
              <a:buChar char=""/>
              <a:defRPr sz="9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 rot="47496">
            <a:off x="12701875" y="9286094"/>
            <a:ext cx="173717" cy="16921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Title Page - Cal Poly">
  <p:cSld name="TITLE_AND_BODY_2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19866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102699" y="3589575"/>
            <a:ext cx="49386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3810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  <a:defRPr sz="2400">
                <a:solidFill>
                  <a:srgbClr val="1155CC"/>
                </a:solidFill>
              </a:defRPr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○"/>
              <a:defRPr sz="1800">
                <a:solidFill>
                  <a:srgbClr val="3C78D8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1800"/>
              <a:buChar char="■"/>
              <a:defRPr>
                <a:solidFill>
                  <a:srgbClr val="45818E"/>
                </a:solidFill>
              </a:defRPr>
            </a:lvl3pPr>
            <a:lvl4pPr indent="-3302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2921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31115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■"/>
              <a:defRPr sz="900"/>
            </a:lvl6pPr>
            <a:lvl7pPr indent="-31115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  <a:defRPr sz="900"/>
            </a:lvl7pPr>
            <a:lvl8pPr indent="-31115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900"/>
            </a:lvl8pPr>
            <a:lvl9pPr indent="-31115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■"/>
              <a:defRPr sz="900"/>
            </a:lvl9pPr>
          </a:lstStyle>
          <a:p/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3600"/>
              <a:buNone/>
              <a:defRPr sz="3600">
                <a:solidFill>
                  <a:srgbClr val="351C75"/>
                </a:solidFill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 rot="94717">
            <a:off x="8549491" y="6498441"/>
            <a:ext cx="228687" cy="2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New Section" showMasterSp="0">
  <p:cSld name="480-F15 - New Section">
    <p:bg>
      <p:bgPr>
        <a:solidFill>
          <a:srgbClr val="FDFDC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84" name="Google Shape;8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7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1328165" y="1295400"/>
            <a:ext cx="6500400" cy="315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>
              <a:srgbClr val="000000">
                <a:alpha val="49800"/>
              </a:srgb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600"/>
              <a:buFont typeface="Source Sans Pro"/>
              <a:buNone/>
            </a:pPr>
            <a:r>
              <a:t/>
            </a:r>
            <a:endParaRPr b="0" i="0" sz="2600" u="none" cap="none" strike="noStrike">
              <a:solidFill>
                <a:srgbClr val="6C6C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1322920" y="-1"/>
            <a:ext cx="64983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  <a:defRPr b="1" sz="4000">
                <a:solidFill>
                  <a:srgbClr val="368F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93279" y="3505200"/>
            <a:ext cx="65025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 Rounded"/>
              <a:buNone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56D6"/>
              </a:buClr>
              <a:buSzPts val="1400"/>
              <a:buFont typeface="Source Sans Pro"/>
              <a:buNone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1FF"/>
              </a:buClr>
              <a:buSzPts val="1400"/>
              <a:buFont typeface="Source Sans Pro"/>
              <a:buNone/>
              <a:defRPr sz="1400">
                <a:solidFill>
                  <a:srgbClr val="0061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A88FE"/>
              </a:buClr>
              <a:buSzPts val="1200"/>
              <a:buFont typeface="Source Sans Pro"/>
              <a:buNone/>
              <a:defRPr sz="1200">
                <a:solidFill>
                  <a:srgbClr val="3A88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4A7FE"/>
              </a:buClr>
              <a:buSzPts val="1100"/>
              <a:buFont typeface="Source Sans Pro"/>
              <a:buNone/>
              <a:defRPr sz="1100">
                <a:solidFill>
                  <a:srgbClr val="74A7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Title Page - Cal Poly">
  <p:cSld name="TITLE_AND_BODY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876710" y="4572000"/>
            <a:ext cx="53907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3055317" y="3645296"/>
            <a:ext cx="303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 rot="94717">
            <a:off x="8549791" y="6498446"/>
            <a:ext cx="228687" cy="2238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- Title and Content 2 Columns" showMasterSp="0">
  <p:cSld name="484-W16- Title and Content 2 Columns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9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0" name="Google Shape;100;p19"/>
          <p:cNvSpPr txBox="1"/>
          <p:nvPr/>
        </p:nvSpPr>
        <p:spPr>
          <a:xfrm>
            <a:off x="3069431" y="6553596"/>
            <a:ext cx="2984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2600"/>
              </a:buClr>
              <a:buSzPts val="1350"/>
              <a:buFont typeface="Arial"/>
              <a:buChar char="●"/>
              <a:defRPr b="1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 rot="5492">
            <a:off x="8897089" y="6529260"/>
            <a:ext cx="187800" cy="1623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- Title and Content" showMasterSp="0">
  <p:cSld name="484-W16 - Title and Content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0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107" name="Google Shape;10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0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9" name="Google Shape;109;p20"/>
          <p:cNvSpPr txBox="1"/>
          <p:nvPr/>
        </p:nvSpPr>
        <p:spPr>
          <a:xfrm>
            <a:off x="3069431" y="6553596"/>
            <a:ext cx="2984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2600"/>
              </a:buClr>
              <a:buSzPts val="1350"/>
              <a:buFont typeface="Arial"/>
              <a:buChar char="●"/>
              <a:defRPr b="1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 rot="43930">
            <a:off x="8897960" y="6529202"/>
            <a:ext cx="187815" cy="162314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Title Page - Cal Poly 1">
  <p:cSld name="TITLE_AND_BODY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876710" y="4572000"/>
            <a:ext cx="53907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055317" y="3645296"/>
            <a:ext cx="303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 rot="94717">
            <a:off x="8549491" y="6498441"/>
            <a:ext cx="22868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- New Section" showMasterSp="0">
  <p:cSld name="484-W16 - New Section">
    <p:bg>
      <p:bgPr>
        <a:solidFill>
          <a:srgbClr val="FDFDC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2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121" name="Google Shape;12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2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23" name="Google Shape;123;p22"/>
          <p:cNvSpPr txBox="1"/>
          <p:nvPr>
            <p:ph type="title"/>
          </p:nvPr>
        </p:nvSpPr>
        <p:spPr>
          <a:xfrm>
            <a:off x="1322920" y="-1"/>
            <a:ext cx="64983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  <a:defRPr sz="4000">
                <a:solidFill>
                  <a:srgbClr val="368F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293279" y="3505200"/>
            <a:ext cx="65025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A0A53"/>
              </a:buClr>
              <a:buSzPts val="1800"/>
              <a:buFont typeface="Arial Rounded"/>
              <a:buNone/>
              <a:defRPr b="1" sz="1800">
                <a:solidFill>
                  <a:srgbClr val="1A0A5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42AA"/>
              </a:buClr>
              <a:buSzPts val="1600"/>
              <a:buFont typeface="Source Sans Pro"/>
              <a:buNone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1FF"/>
              </a:buClr>
              <a:buSzPts val="1400"/>
              <a:buFont typeface="Source Sans Pro"/>
              <a:buNone/>
              <a:defRPr sz="1400">
                <a:solidFill>
                  <a:srgbClr val="0061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A88FE"/>
              </a:buClr>
              <a:buSzPts val="1200"/>
              <a:buFont typeface="Source Sans Pro"/>
              <a:buNone/>
              <a:defRPr sz="1200">
                <a:solidFill>
                  <a:srgbClr val="3A88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4A7FE"/>
              </a:buClr>
              <a:buSzPts val="1100"/>
              <a:buFont typeface="Source Sans Pro"/>
              <a:buNone/>
              <a:defRPr sz="1100">
                <a:solidFill>
                  <a:srgbClr val="74A7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mailto:fkurfess@calpoly.edu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5.png"/><Relationship Id="rId9" Type="http://schemas.openxmlformats.org/officeDocument/2006/relationships/hyperlink" Target="about:blank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hyperlink" Target="about:bla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d-book.com" TargetMode="External"/><Relationship Id="rId4" Type="http://schemas.openxmlformats.org/officeDocument/2006/relationships/hyperlink" Target="mailto:fkurfess@calpoly.edu" TargetMode="External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quotationspage.com/quote/2927.html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hyperlink" Target="http://www.webcredible.co.uk/user-friendly-resources/web-usability/mobile-guidelines.s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slideboom.com/presentations/115954/Mobile-Devices" TargetMode="External"/><Relationship Id="rId4" Type="http://schemas.openxmlformats.org/officeDocument/2006/relationships/hyperlink" Target="http://www.ukinit.org/sites/default/files/Steve%20Brewster.pdf" TargetMode="External"/><Relationship Id="rId5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3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descr="cp-c100.gif" id="131" name="Google Shape;13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3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7843"/>
              </a:srgbClr>
            </a:solidFill>
            <a:ln cap="flat" cmpd="sng" w="9525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40" marR="4064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3"/>
          <p:cNvGrpSpPr/>
          <p:nvPr/>
        </p:nvGrpSpPr>
        <p:grpSpPr>
          <a:xfrm>
            <a:off x="8178800" y="6400798"/>
            <a:ext cx="698500" cy="419103"/>
            <a:chOff x="0" y="-1"/>
            <a:chExt cx="698500" cy="419102"/>
          </a:xfrm>
        </p:grpSpPr>
        <p:pic>
          <p:nvPicPr>
            <p:cNvPr descr="nav_home.png" id="134" name="Google Shape;134;p23">
              <a:hlinkClick action="ppaction://hlinkshowjump?jump=firstslide"/>
            </p:cNvPr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0" y="114300"/>
              <a:ext cx="190500" cy="190500"/>
            </a:xfrm>
            <a:prstGeom prst="rect">
              <a:avLst/>
            </a:prstGeom>
            <a:noFill/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</p:pic>
        <p:sp>
          <p:nvSpPr>
            <p:cNvPr id="135" name="Google Shape;135;p23">
              <a:hlinkClick action="ppaction://hlinkshowjump?jump=nextslide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fmla="val 40741" name="adj1"/>
                <a:gd fmla="val 200000" name="adj2"/>
              </a:avLst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23">
              <a:hlinkClick action="ppaction://hlinkshowjump?jump=previousslide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rect b="b" l="l" r="r" t="t"/>
              <a:pathLst>
                <a:path extrusionOk="0" h="21600" w="2160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425450" y="273050"/>
              <a:ext cx="101601" cy="190500"/>
            </a:xfrm>
            <a:custGeom>
              <a:rect b="b" l="l" r="r" t="t"/>
              <a:pathLst>
                <a:path extrusionOk="0" h="21600" w="2160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2011-CSE-Logo-512.jpg" id="139" name="Google Shape;1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1876710" y="4572000"/>
            <a:ext cx="5390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Professor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Computer Science Department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California Polytechnic State University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San Luis Obispo, CA, U.S.A.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102699" y="3589575"/>
            <a:ext cx="4938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0433FF"/>
                </a:solidFill>
              </a:rPr>
              <a:t>Franz J. Kurfess</a:t>
            </a:r>
            <a:endParaRPr/>
          </a:p>
        </p:txBody>
      </p:sp>
      <p:grpSp>
        <p:nvGrpSpPr>
          <p:cNvPr id="142" name="Google Shape;142;p23"/>
          <p:cNvGrpSpPr/>
          <p:nvPr/>
        </p:nvGrpSpPr>
        <p:grpSpPr>
          <a:xfrm>
            <a:off x="0" y="6375400"/>
            <a:ext cx="1295400" cy="482600"/>
            <a:chOff x="0" y="0"/>
            <a:chExt cx="1295400" cy="482600"/>
          </a:xfrm>
        </p:grpSpPr>
        <p:pic>
          <p:nvPicPr>
            <p:cNvPr descr="image.png" id="143" name="Google Shape;143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00" y="76200"/>
              <a:ext cx="1270000" cy="36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3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3"/>
          <p:cNvGrpSpPr/>
          <p:nvPr/>
        </p:nvGrpSpPr>
        <p:grpSpPr>
          <a:xfrm>
            <a:off x="8178800" y="6400800"/>
            <a:ext cx="698500" cy="419101"/>
            <a:chOff x="0" y="0"/>
            <a:chExt cx="698500" cy="419100"/>
          </a:xfrm>
        </p:grpSpPr>
        <p:pic>
          <p:nvPicPr>
            <p:cNvPr descr="image.png" id="146" name="Google Shape;146;p23">
              <a:hlinkClick action="ppaction://hlinkshowjump?jump=firstslide"/>
            </p:cNvPr>
            <p:cNvPicPr preferRelativeResize="0"/>
            <p:nvPr/>
          </p:nvPicPr>
          <p:blipFill rotWithShape="1">
            <a:blip r:embed="rId7">
              <a:alphaModFix amt="59999"/>
            </a:blip>
            <a:srcRect b="0" l="0" r="0" t="0"/>
            <a:stretch/>
          </p:blipFill>
          <p:spPr>
            <a:xfrm>
              <a:off x="0" y="114300"/>
              <a:ext cx="190500" cy="19050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dir="16200000" dist="12699">
                <a:srgbClr val="000000">
                  <a:alpha val="79607"/>
                </a:srgbClr>
              </a:outerShdw>
            </a:effectLst>
          </p:spPr>
        </p:pic>
        <p:sp>
          <p:nvSpPr>
            <p:cNvPr id="147" name="Google Shape;147;p23">
              <a:hlinkClick action="ppaction://hlinkshowjump?jump=nextslide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fmla="val 40741" name="adj1"/>
                <a:gd fmla="val 200000" name="adj2"/>
              </a:avLst>
            </a:prstGeom>
            <a:solidFill>
              <a:srgbClr val="FFFFFF">
                <a:alpha val="59607"/>
              </a:srgbClr>
            </a:solidFill>
            <a:ln>
              <a:noFill/>
            </a:ln>
            <a:effectLst>
              <a:outerShdw blurRad="63500" rotWithShape="0" dir="16200000" dist="12699">
                <a:srgbClr val="000000">
                  <a:alpha val="79607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>
              <a:hlinkClick action="ppaction://hlinkshowjump?jump=previousslide"/>
            </p:cNvPr>
            <p:cNvSpPr/>
            <p:nvPr/>
          </p:nvSpPr>
          <p:spPr>
            <a:xfrm flipH="1">
              <a:off x="254000" y="114300"/>
              <a:ext cx="101600" cy="190500"/>
            </a:xfrm>
            <a:prstGeom prst="rightArrow">
              <a:avLst>
                <a:gd fmla="val 40741" name="adj1"/>
                <a:gd fmla="val 200000" name="adj2"/>
              </a:avLst>
            </a:prstGeom>
            <a:solidFill>
              <a:srgbClr val="FFFFFF">
                <a:alpha val="59607"/>
              </a:srgbClr>
            </a:solidFill>
            <a:ln>
              <a:noFill/>
            </a:ln>
            <a:effectLst>
              <a:outerShdw blurRad="63500" rotWithShape="0" dir="16200000" dist="12699">
                <a:srgbClr val="000000">
                  <a:alpha val="79607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>
              <a:hlinkClick r:id="rId8"/>
            </p:cNvPr>
            <p:cNvSpPr/>
            <p:nvPr/>
          </p:nvSpPr>
          <p:spPr>
            <a:xfrm flipH="1" rot="5400000">
              <a:off x="425450" y="-44450"/>
              <a:ext cx="101600" cy="190500"/>
            </a:xfrm>
            <a:prstGeom prst="rightArrow">
              <a:avLst>
                <a:gd fmla="val 100000" name="adj1"/>
                <a:gd fmla="val 337500" name="adj2"/>
              </a:avLst>
            </a:prstGeom>
            <a:solidFill>
              <a:srgbClr val="FFFFFF">
                <a:alpha val="59607"/>
              </a:srgbClr>
            </a:solidFill>
            <a:ln>
              <a:noFill/>
            </a:ln>
            <a:effectLst>
              <a:outerShdw blurRad="63500" rotWithShape="0" dir="16200000" dist="12699">
                <a:srgbClr val="000000">
                  <a:alpha val="79607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>
              <a:hlinkClick r:id="rId9"/>
            </p:cNvPr>
            <p:cNvSpPr/>
            <p:nvPr/>
          </p:nvSpPr>
          <p:spPr>
            <a:xfrm flipH="1" rot="-5400000">
              <a:off x="425450" y="273050"/>
              <a:ext cx="101600" cy="190500"/>
            </a:xfrm>
            <a:prstGeom prst="rightArrow">
              <a:avLst>
                <a:gd fmla="val 30870" name="adj1"/>
                <a:gd fmla="val 212500" name="adj2"/>
              </a:avLst>
            </a:prstGeom>
            <a:solidFill>
              <a:srgbClr val="FFFFFF">
                <a:alpha val="59607"/>
              </a:srgbClr>
            </a:solidFill>
            <a:ln>
              <a:noFill/>
            </a:ln>
            <a:effectLst>
              <a:outerShdw blurRad="63500" rotWithShape="0" dir="16200000" dist="12699">
                <a:srgbClr val="000000">
                  <a:alpha val="79607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3"/>
          <p:cNvSpPr txBox="1"/>
          <p:nvPr>
            <p:ph type="title"/>
          </p:nvPr>
        </p:nvSpPr>
        <p:spPr>
          <a:xfrm>
            <a:off x="685800" y="381793"/>
            <a:ext cx="7772400" cy="2832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11279"/>
                </a:solidFill>
                <a:latin typeface="Arial"/>
                <a:ea typeface="Arial"/>
                <a:cs typeface="Arial"/>
                <a:sym typeface="Arial"/>
              </a:rPr>
              <a:t>CPE/CSC 486: </a:t>
            </a:r>
            <a:br>
              <a:rPr b="1" i="0" lang="en-US" sz="4200" u="none" cap="none" strike="noStrike">
                <a:solidFill>
                  <a:srgbClr val="0112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200" u="none" cap="none" strike="noStrike">
                <a:solidFill>
                  <a:srgbClr val="011279"/>
                </a:solidFill>
                <a:latin typeface="Arial"/>
                <a:ea typeface="Arial"/>
                <a:cs typeface="Arial"/>
                <a:sym typeface="Arial"/>
              </a:rPr>
              <a:t>Human-Computer Interaction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 rot="94717">
            <a:off x="8549491" y="6498441"/>
            <a:ext cx="228687" cy="2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055317" y="6362700"/>
            <a:ext cx="3033367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fkurfess@calpoly.edu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Devices - Capabilities 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 lnSpcReduction="10000"/>
          </a:bodyPr>
          <a:lstStyle/>
          <a:p>
            <a:pPr indent="-262890" lvl="0" marL="2628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42"/>
              <a:buChar char="●"/>
            </a:pPr>
            <a:r>
              <a:rPr lang="en-US" sz="1656"/>
              <a:t>Interaction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centered around touch displays</a:t>
            </a:r>
            <a:endParaRPr/>
          </a:p>
          <a:p>
            <a:pPr indent="-262890" lvl="0" marL="26289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42"/>
              <a:buChar char="●"/>
            </a:pPr>
            <a:r>
              <a:rPr lang="en-US" sz="1656"/>
              <a:t>I/O capabilities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input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control and navigation (touch screen; buttons; gyroscope or accelerometer; GPS)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text (virtual keyboard)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speech (microphone/headset)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output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visual: small screen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audio: small speaker, headphones</a:t>
            </a:r>
            <a:endParaRPr/>
          </a:p>
          <a:p>
            <a:pPr indent="-202198" lvl="2" marL="83313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6"/>
              <a:buChar char=""/>
            </a:pPr>
            <a:r>
              <a:rPr lang="en-US" sz="1288"/>
              <a:t>haptic: vibration</a:t>
            </a:r>
            <a:endParaRPr/>
          </a:p>
          <a:p>
            <a:pPr indent="-262890" lvl="0" marL="26289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42"/>
              <a:buChar char="●"/>
            </a:pPr>
            <a:r>
              <a:rPr lang="en-US" sz="1656"/>
              <a:t>computational capabilities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limited memory, processing power, communication bandwidth</a:t>
            </a:r>
            <a:endParaRPr/>
          </a:p>
          <a:p>
            <a:pPr indent="-262890" lvl="0" marL="26289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42"/>
              <a:buChar char="●"/>
            </a:pPr>
            <a:r>
              <a:rPr lang="en-US" sz="1656"/>
              <a:t>connectivity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primarily wireless (cellular, Wi-Fi, Bluetooth, Infrared)</a:t>
            </a:r>
            <a:endParaRPr/>
          </a:p>
          <a:p>
            <a:pPr indent="-247700" lvl="1" marL="56901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4"/>
              <a:buChar char=""/>
            </a:pPr>
            <a:r>
              <a:rPr lang="en-US" sz="1472"/>
              <a:t>wired (power, USB)</a:t>
            </a:r>
            <a:endParaRPr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Devices - Advantages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portable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small size, lightweight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battery-powered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quick &amp; easy access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essential I/O capabilities directly incorporated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versatility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multiple functions in one device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connectivity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variety of wireless and wired connections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synchronization with other devices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50" name="Google Shape;250;p33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51" name="Google Shape;25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3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Devices - Limitations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input and output constraints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buttons, keyboard, navigation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screen size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functional constraints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available functions are often not as sophisticated as special purpose devices or laptop/desktop computers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proprietary or unusual interaction methods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touch gestures, (virtual) keyboard arrangement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limited connectivity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bandwidth, power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synchronization with other devices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Device Categories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Mobile Phones (non-smart)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Smartphones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Tablets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Smart Watches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Wearable Devices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Smart Clothes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Electronic Organizers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PDAs</a:t>
            </a:r>
            <a:endParaRPr/>
          </a:p>
        </p:txBody>
      </p:sp>
      <p:sp>
        <p:nvSpPr>
          <p:cNvPr id="266" name="Google Shape;266;p3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Functionality Overlap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 lnSpcReduction="10000"/>
          </a:bodyPr>
          <a:lstStyle/>
          <a:p>
            <a:pPr indent="-265747" lvl="0" marL="265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6"/>
              <a:buChar char="●"/>
            </a:pPr>
            <a:r>
              <a:rPr lang="en-US" sz="1674" strike="sngStrike"/>
              <a:t>Phone (landline)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 strike="sngStrike"/>
              <a:t>directory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/>
              <a:t>Camera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/>
              <a:t>photos, video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/>
              <a:t>Audio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/>
              <a:t>music, podcasts, audio books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/>
              <a:t>Navigation Devices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/>
              <a:t>maps &amp; directions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/>
              <a:t>address book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/>
              <a:t>Game Devices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 strike="sngStrike"/>
              <a:t>PDA</a:t>
            </a:r>
            <a:endParaRPr/>
          </a:p>
          <a:p>
            <a:pPr indent="-250392" lvl="1" marL="57519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16"/>
              <a:buChar char=""/>
            </a:pPr>
            <a:r>
              <a:rPr lang="en-US" sz="1488" strike="sngStrike"/>
              <a:t>calendar, address book, notes, apps</a:t>
            </a:r>
            <a:endParaRPr/>
          </a:p>
          <a:p>
            <a:pPr indent="-265747" lvl="0" marL="26574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56"/>
              <a:buChar char="●"/>
            </a:pPr>
            <a:r>
              <a:rPr lang="en-US" sz="1674"/>
              <a:t>Wearables</a:t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Universal Device vs. Specialized Tools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81" name="Google Shape;281;p37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82" name="Google Shape;28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7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7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Survival of Specialized Devices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Which of the following and similar specialized devices are you still using?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camera (photography)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video camera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navigation device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calculator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fitness tracker</a:t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92" name="Google Shape;292;p38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93" name="Google Shape;29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8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8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Interaction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Devices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 needs and requirements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task analysis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flow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screen design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prototyping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evaluation</a:t>
            </a:r>
            <a:endParaRPr/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03" name="Google Shape;303;p3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04" name="Google Shape;30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9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Interaction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Design Factors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context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method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format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content source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simplicity</a:t>
            </a:r>
            <a:endParaRPr/>
          </a:p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14" name="Google Shape;31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40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Context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mobile interaction is embedded in the real world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move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may be involved in other tasks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possibly involving hands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may require attention by the user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e.g. driving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augmented reality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more challenging interaction experience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are less focused on the interaction aspects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more on functionality offered (messaging, reading posts, watching videos, …)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devices have interaction constraints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“head down” interaction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focus on the device screen at the expense of the surroundings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Usage of the Slides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323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D00"/>
              </a:buClr>
              <a:buSzPts val="1950"/>
              <a:buChar char="◆"/>
            </a:pPr>
            <a:r>
              <a:rPr lang="en-US" sz="2600"/>
              <a:t>these slides are intended for the students of my CPE/CSC 486 “Human-Computer Interaction” class at Cal Poly SLO</a:t>
            </a:r>
            <a:endParaRPr/>
          </a:p>
          <a:p>
            <a:pPr indent="-285750" lvl="1" marL="723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500"/>
              <a:buChar char="◆"/>
            </a:pPr>
            <a:r>
              <a:rPr lang="en-US" sz="2000">
                <a:solidFill>
                  <a:srgbClr val="002D99"/>
                </a:solidFill>
              </a:rPr>
              <a:t>some of them are based on the “Interaction Design” textbook</a:t>
            </a:r>
            <a:endParaRPr/>
          </a:p>
          <a:p>
            <a:pPr indent="-228600" lvl="2" marL="1066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350"/>
              <a:buChar char="◆"/>
            </a:pPr>
            <a:r>
              <a:rPr lang="en-US" u="sng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www.id-book.com</a:t>
            </a:r>
            <a:endParaRPr/>
          </a:p>
          <a:p>
            <a:pPr indent="-207817" lvl="1" marL="6459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200"/>
              <a:buChar char="◆"/>
            </a:pPr>
            <a:r>
              <a:rPr lang="en-US">
                <a:solidFill>
                  <a:srgbClr val="002D99"/>
                </a:solidFill>
              </a:rPr>
              <a:t>if you want to use them outside of my class, please let me know (</a:t>
            </a:r>
            <a:r>
              <a:rPr lang="en-US" u="sng">
                <a:solidFill>
                  <a:srgbClr val="00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fkurfess@calpoly.edu</a:t>
            </a:r>
            <a:r>
              <a:rPr lang="en-US">
                <a:solidFill>
                  <a:srgbClr val="002D99"/>
                </a:solidFill>
              </a:rPr>
              <a:t>)</a:t>
            </a:r>
            <a:endParaRPr/>
          </a:p>
          <a:p>
            <a:pPr indent="-207817" lvl="1" marL="6459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C0128"/>
              </a:buClr>
              <a:buSzPts val="1200"/>
              <a:buChar char="◆"/>
            </a:pPr>
            <a:r>
              <a:rPr lang="en-US">
                <a:solidFill>
                  <a:srgbClr val="002D99"/>
                </a:solidFill>
              </a:rPr>
              <a:t>some of them are based on other sources, which are identified at the bottom of the respective slide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161" name="Google Shape;161;p24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162" name="Google Shape;16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4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Content Source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much content available through remote servers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original server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intermediate server with specific mobile formats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sensors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situational awareness (environment) =&gt; Augmented Reality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time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location, elevation, direction (compass)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temperature,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personal awareness (user)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movement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physiological aspects (heart rate, sleep)</a:t>
            </a:r>
            <a:endParaRPr/>
          </a:p>
        </p:txBody>
      </p:sp>
      <p:sp>
        <p:nvSpPr>
          <p:cNvPr id="329" name="Google Shape;329;p4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31" name="Google Shape;331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42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Interaction Method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combination of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sight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touch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sound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haptics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content transmission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push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pull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prefetch</a:t>
            </a:r>
            <a:endParaRPr/>
          </a:p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41" name="Google Shape;34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43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Format</a:t>
            </a:r>
            <a:endParaRPr/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mobile app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mobile Web page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generic Web page</a:t>
            </a:r>
            <a:endParaRPr/>
          </a:p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50" name="Google Shape;350;p44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51" name="Google Shape;35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44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Simplicity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Occam’s Razor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the law of parsimony, economy or succinctness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among competing hypotheses, select the one with the fewest assumptions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offers the simplest explanation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may not be the most accurate one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Einstein on Simplicity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“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Everything should be made as simple as possible, but not one bit simpler.</a:t>
            </a:r>
            <a:r>
              <a:rPr lang="en-US"/>
              <a:t>”</a:t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360" name="Google Shape;360;p45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361" name="Google Shape;361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45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</a:pPr>
            <a:r>
              <a:rPr lang="en-US"/>
              <a:t>Designing for Mobile Devices</a:t>
            </a:r>
            <a:endParaRPr/>
          </a:p>
        </p:txBody>
      </p:sp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Users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Usage Scenarios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Purpose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Constraints</a:t>
            </a:r>
            <a:endParaRPr/>
          </a:p>
        </p:txBody>
      </p:sp>
      <p:sp>
        <p:nvSpPr>
          <p:cNvPr id="369" name="Google Shape;369;p46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Users of Mobile Devices</a:t>
            </a:r>
            <a:endParaRPr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wide spectrum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varying skills and experience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different abilities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wide range of non-impaired users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children to elderly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with disabilities</a:t>
            </a:r>
            <a:endParaRPr/>
          </a:p>
        </p:txBody>
      </p:sp>
      <p:sp>
        <p:nvSpPr>
          <p:cNvPr id="376" name="Google Shape;376;p4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Usage Scenarios</a:t>
            </a:r>
            <a:endParaRPr/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wide range</a:t>
            </a:r>
            <a:endParaRPr/>
          </a:p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wide range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social connections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entertainment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navigation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productivity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possibly conflicting demands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e.g., text vs. video display</a:t>
            </a:r>
            <a:endParaRPr/>
          </a:p>
        </p:txBody>
      </p:sp>
      <p:sp>
        <p:nvSpPr>
          <p:cNvPr id="390" name="Google Shape;390;p4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Output Constraints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screen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size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resolution (pixel density)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contrast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finger occlusion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hand-held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sound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quality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headphones for privacy, noise containment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haptics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vibration</a:t>
            </a:r>
            <a:endParaRPr/>
          </a:p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Screen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49250" lvl="0" marL="349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visibility constraints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less display space (“screen estate”)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interaction constraints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number and size of buttons, menus, and other interaction elements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more scrolling and paging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visual cues to indicate more content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mobility advantages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device can be carried around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device can be placed in a convenient position for interaction</a:t>
            </a:r>
            <a:endParaRPr/>
          </a:p>
          <a:p>
            <a:pPr indent="-282575" lvl="2" marL="968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000"/>
              </a:buClr>
              <a:buSzPts val="1275"/>
              <a:buChar char=""/>
            </a:pPr>
            <a:r>
              <a:rPr lang="en-US" sz="1700">
                <a:solidFill>
                  <a:srgbClr val="003DCC"/>
                </a:solidFill>
              </a:rPr>
              <a:t>reading</a:t>
            </a:r>
            <a:endParaRPr/>
          </a:p>
          <a:p>
            <a:pPr indent="-282575" lvl="2" marL="968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000"/>
              </a:buClr>
              <a:buSzPts val="1275"/>
              <a:buChar char=""/>
            </a:pPr>
            <a:r>
              <a:rPr lang="en-US" sz="1700">
                <a:solidFill>
                  <a:srgbClr val="003DCC"/>
                </a:solidFill>
              </a:rPr>
              <a:t>phone call</a:t>
            </a:r>
            <a:endParaRPr/>
          </a:p>
        </p:txBody>
      </p:sp>
      <p:sp>
        <p:nvSpPr>
          <p:cNvPr id="404" name="Google Shape;404;p5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05" name="Google Shape;405;p51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06" name="Google Shape;40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51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51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Overview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Introduction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Cognitive Foundations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Input-Output Devices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Spaces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Styles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with Mobile Devices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</a:rPr>
              <a:t>‹#›</a:t>
            </a:fld>
            <a:endParaRPr/>
          </a:p>
        </p:txBody>
      </p:sp>
      <p:grpSp>
        <p:nvGrpSpPr>
          <p:cNvPr id="172" name="Google Shape;172;p25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173" name="Google Shape;17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5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5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47255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Speech-Based Interaction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 Assistance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Natural User Interfaces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Case Studies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Project Presentations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Readability</a:t>
            </a:r>
            <a:endParaRPr/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550850" y="1612900"/>
            <a:ext cx="80391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Which text display is easier to read? The one in a few wide lines with a primarily horizontal arrangement, or the one arranged vertically? </a:t>
            </a:r>
            <a:endParaRPr/>
          </a:p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16" name="Google Shape;416;p52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17" name="Google Shape;41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52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52"/>
          <p:cNvSpPr txBox="1"/>
          <p:nvPr/>
        </p:nvSpPr>
        <p:spPr>
          <a:xfrm>
            <a:off x="2197100" y="2466475"/>
            <a:ext cx="1883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2587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1800"/>
              <a:buFont typeface="Arial Rounded"/>
              <a:buChar char="●"/>
            </a:pPr>
            <a:r>
              <a:rPr i="0" lang="en-US" sz="1800" u="none" cap="none" strike="noStrike">
                <a:solidFill>
                  <a:srgbClr val="0000EE"/>
                </a:solidFill>
                <a:latin typeface="Arial Rounded"/>
                <a:ea typeface="Arial Rounded"/>
                <a:cs typeface="Arial Rounded"/>
                <a:sym typeface="Arial Rounded"/>
              </a:rPr>
              <a:t>Which text display is easier to read? The one in a few wide lines with a primarily horizontal arrangement, or the one arranged vertically? </a:t>
            </a:r>
            <a:endParaRPr sz="1800">
              <a:solidFill>
                <a:srgbClr val="0000EE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Single Window Mode</a:t>
            </a:r>
            <a:endParaRPr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limitations on the use of multiple windows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screen size constraints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performance constraints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interaction constraints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“split screen” mode is available for some devices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consequences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switching within or between applications is more cumbersome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no simultaneous viewing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comparisons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correlations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information transfer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copy &amp; paste, save to file</a:t>
            </a:r>
            <a:endParaRPr/>
          </a:p>
        </p:txBody>
      </p:sp>
      <p:sp>
        <p:nvSpPr>
          <p:cNvPr id="426" name="Google Shape;426;p5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368F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Constraints</a:t>
            </a:r>
            <a:endParaRPr/>
          </a:p>
        </p:txBody>
      </p:sp>
      <p:sp>
        <p:nvSpPr>
          <p:cNvPr id="432" name="Google Shape;432;p54"/>
          <p:cNvSpPr txBox="1"/>
          <p:nvPr>
            <p:ph idx="1" type="body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keyboard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screen navigation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pen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voice</a:t>
            </a:r>
            <a:endParaRPr/>
          </a:p>
        </p:txBody>
      </p:sp>
      <p:sp>
        <p:nvSpPr>
          <p:cNvPr id="433" name="Google Shape;433;p54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34" name="Google Shape;434;p54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35" name="Google Shape;435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54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54"/>
          <p:cNvSpPr/>
          <p:nvPr/>
        </p:nvSpPr>
        <p:spPr>
          <a:xfrm>
            <a:off x="1327150" y="1295400"/>
            <a:ext cx="6500813" cy="31527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>
              <a:srgbClr val="000000">
                <a:alpha val="49803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Keyboard Constraints</a:t>
            </a:r>
            <a:endParaRPr/>
          </a:p>
        </p:txBody>
      </p:sp>
      <p:sp>
        <p:nvSpPr>
          <p:cNvPr id="443" name="Google Shape;443;p5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size, number of keys, arrangement of keys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limited haptic and auditory feedback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generic vibration is not location-specific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=&gt; requires visual attention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touch typing is much more challenging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no touch markers for characters or keys</a:t>
            </a:r>
            <a:endParaRPr/>
          </a:p>
        </p:txBody>
      </p:sp>
      <p:sp>
        <p:nvSpPr>
          <p:cNvPr id="444" name="Google Shape;444;p5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Screen Navigation Constraints</a:t>
            </a:r>
            <a:endParaRPr/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simple for touch-based devices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but also constrained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size of interaction affordances (keys, buttons, sliders, …)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occlusion affects visibility (fingers, hands)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no separation between navigation (cursor) and interaction (click/tap)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reachability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limited for others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physical buttons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cursor keys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4-way rocker switches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joysticks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knobs</a:t>
            </a:r>
            <a:endParaRPr/>
          </a:p>
        </p:txBody>
      </p:sp>
      <p:sp>
        <p:nvSpPr>
          <p:cNvPr id="451" name="Google Shape;451;p5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52" name="Google Shape;452;p56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53" name="Google Shape;453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56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56"/>
          <p:cNvSpPr txBox="1"/>
          <p:nvPr/>
        </p:nvSpPr>
        <p:spPr>
          <a:xfrm>
            <a:off x="3068637" y="6673850"/>
            <a:ext cx="2984501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Pen Constraints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inconvenient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extra device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switching between pen and touch mode takes time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handwriting</a:t>
            </a:r>
            <a:r>
              <a:rPr lang="en-US"/>
              <a:t> recognition still somewhat problematic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advantages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smaller touch point =&gt; higher precision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less occlusion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pressure sensitivity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suitable for some tasks and contexts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drawing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note taking, annotation</a:t>
            </a:r>
            <a:endParaRPr/>
          </a:p>
        </p:txBody>
      </p:sp>
      <p:sp>
        <p:nvSpPr>
          <p:cNvPr id="462" name="Google Shape;462;p5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63" name="Google Shape;463;p57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64" name="Google Shape;464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57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Voice Constraints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audibility range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background noise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disturbance of others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speech recognition</a:t>
            </a:r>
            <a:endParaRPr/>
          </a:p>
        </p:txBody>
      </p:sp>
      <p:sp>
        <p:nvSpPr>
          <p:cNvPr id="472" name="Google Shape;472;p5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73" name="Google Shape;473;p58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74" name="Google Shape;474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58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58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Design Guidelines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Devices</a:t>
            </a:r>
            <a:endParaRPr/>
          </a:p>
        </p:txBody>
      </p:sp>
      <p:sp>
        <p:nvSpPr>
          <p:cNvPr id="482" name="Google Shape;482;p5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Reduce the amount of content.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Single column layout often works best.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Adjust the navigation method.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bread crumbs vs. menu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top or bottom placement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Minimize text entry. 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Consider multiple mobile versions.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iPhone vs. iPad; touch vs. keyboard; computing power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Touchscreen is de facto default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Utilize built-in functionality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phone calls, localization, camera, microphone, accelerometer, …</a:t>
            </a:r>
            <a:endParaRPr/>
          </a:p>
        </p:txBody>
      </p:sp>
      <p:sp>
        <p:nvSpPr>
          <p:cNvPr id="483" name="Google Shape;483;p5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84" name="Google Shape;484;p5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85" name="Google Shape;485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59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59"/>
          <p:cNvSpPr txBox="1"/>
          <p:nvPr/>
        </p:nvSpPr>
        <p:spPr>
          <a:xfrm>
            <a:off x="2209800" y="6400800"/>
            <a:ext cx="6228120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http://www.webcredible.co.uk/user-friendly-resources/web-usability/mobile-guidelines.shtml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Outlook: “Head Up” Interaction</a:t>
            </a:r>
            <a:endParaRPr/>
          </a:p>
        </p:txBody>
      </p:sp>
      <p:sp>
        <p:nvSpPr>
          <p:cNvPr id="493" name="Google Shape;493;p6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49250" lvl="0" marL="349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“hands-free” input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gestures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voice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“eyes free” output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sound and tactile feedback</a:t>
            </a:r>
            <a:endParaRPr/>
          </a:p>
          <a:p>
            <a:pPr indent="-282575" lvl="2" marL="968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000"/>
              </a:buClr>
              <a:buSzPts val="1275"/>
              <a:buChar char=""/>
            </a:pPr>
            <a:r>
              <a:rPr lang="en-US" sz="1700">
                <a:solidFill>
                  <a:srgbClr val="003DCC"/>
                </a:solidFill>
              </a:rPr>
              <a:t>auditory widgets (“audicons”)</a:t>
            </a:r>
            <a:endParaRPr/>
          </a:p>
          <a:p>
            <a:pPr indent="-295275" lvl="3" marL="1263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125"/>
              <a:buChar char=""/>
            </a:pPr>
            <a:r>
              <a:rPr lang="en-US" sz="1500">
                <a:solidFill>
                  <a:srgbClr val="005A7C"/>
                </a:solidFill>
              </a:rPr>
              <a:t>alerts, meaningful sounds</a:t>
            </a:r>
            <a:endParaRPr/>
          </a:p>
          <a:p>
            <a:pPr indent="-295275" lvl="3" marL="1263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125"/>
              <a:buChar char=""/>
            </a:pPr>
            <a:r>
              <a:rPr lang="en-US" sz="1500">
                <a:solidFill>
                  <a:srgbClr val="005A7C"/>
                </a:solidFill>
              </a:rPr>
              <a:t>may be annoying for others</a:t>
            </a:r>
            <a:endParaRPr/>
          </a:p>
          <a:p>
            <a:pPr indent="-282575" lvl="4" marL="15462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66"/>
              </a:buClr>
              <a:buSzPts val="975"/>
              <a:buChar char=""/>
            </a:pPr>
            <a:r>
              <a:rPr lang="en-US" sz="1300">
                <a:solidFill>
                  <a:srgbClr val="0091CE"/>
                </a:solidFill>
              </a:rPr>
              <a:t>unless ear/head phones are used</a:t>
            </a:r>
            <a:endParaRPr/>
          </a:p>
          <a:p>
            <a:pPr indent="-282575" lvl="2" marL="968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000"/>
              </a:buClr>
              <a:buSzPts val="1275"/>
              <a:buChar char=""/>
            </a:pPr>
            <a:r>
              <a:rPr lang="en-US" sz="1700">
                <a:solidFill>
                  <a:srgbClr val="003DCC"/>
                </a:solidFill>
              </a:rPr>
              <a:t>tactile widgets (“tacticons”, “tactons”)</a:t>
            </a:r>
            <a:endParaRPr/>
          </a:p>
          <a:p>
            <a:pPr indent="-295275" lvl="3" marL="1263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125"/>
              <a:buChar char=""/>
            </a:pPr>
            <a:r>
              <a:rPr lang="en-US" sz="1500">
                <a:solidFill>
                  <a:srgbClr val="005A7C"/>
                </a:solidFill>
              </a:rPr>
              <a:t>vibrations</a:t>
            </a:r>
            <a:endParaRPr/>
          </a:p>
          <a:p>
            <a:pPr indent="-295275" lvl="3" marL="1263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125"/>
              <a:buChar char=""/>
            </a:pPr>
            <a:r>
              <a:rPr lang="en-US" sz="1500">
                <a:solidFill>
                  <a:srgbClr val="005A7C"/>
                </a:solidFill>
              </a:rPr>
              <a:t>surface variations</a:t>
            </a:r>
            <a:endParaRPr/>
          </a:p>
          <a:p>
            <a:pPr indent="-295275" lvl="3" marL="1263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66"/>
              </a:buClr>
              <a:buSzPts val="1125"/>
              <a:buChar char=""/>
            </a:pPr>
            <a:r>
              <a:rPr lang="en-US" sz="1500">
                <a:solidFill>
                  <a:srgbClr val="005A7C"/>
                </a:solidFill>
              </a:rPr>
              <a:t>requires direct contact with the user</a:t>
            </a:r>
            <a:endParaRPr/>
          </a:p>
        </p:txBody>
      </p:sp>
      <p:sp>
        <p:nvSpPr>
          <p:cNvPr id="494" name="Google Shape;494;p6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495" name="Google Shape;495;p60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496" name="Google Shape;49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60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Post-Test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00025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04" name="Google Shape;504;p6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505" name="Google Shape;505;p61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06" name="Google Shape;506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1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322920" y="-70201"/>
            <a:ext cx="64983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200"/>
              <a:buFont typeface="Helvetica Neue"/>
              <a:buNone/>
            </a:pPr>
            <a:r>
              <a:rPr lang="en-US"/>
              <a:t>Chapter Overview</a:t>
            </a:r>
            <a:br>
              <a:rPr lang="en-US"/>
            </a:br>
            <a:r>
              <a:rPr lang="en-US"/>
              <a:t>Interaction with Mobile Devices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293279" y="3435000"/>
            <a:ext cx="65025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Mobile Devices Overview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Categories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Interaction with Mobile Devices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Design Factors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Output Constraints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Input Constraints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Design Guidelines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530"/>
              <a:buFont typeface="Arial Rounded"/>
              <a:buNone/>
            </a:pPr>
            <a:r>
              <a:rPr lang="en-US"/>
              <a:t>Outlook: “Head-up” Interaction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184" name="Google Shape;184;p26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185" name="Google Shape;18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6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6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</a:t>
            </a:r>
            <a:endParaRPr/>
          </a:p>
        </p:txBody>
      </p:sp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rPr>
              <a:t>Criteria</a:t>
            </a:r>
            <a:endParaRPr/>
          </a:p>
        </p:txBody>
      </p:sp>
      <p:sp>
        <p:nvSpPr>
          <p:cNvPr id="514" name="Google Shape;514;p6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515" name="Google Shape;515;p62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16" name="Google Shape;516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62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  <a:endParaRPr/>
          </a:p>
        </p:txBody>
      </p:sp>
      <p:sp>
        <p:nvSpPr>
          <p:cNvPr id="523" name="Google Shape;523;p6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rPr>
              <a:t>Pen Lister: Mobile and Emerging Devices, 2009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66"/>
              </a:buClr>
              <a:buSzPts val="1500"/>
              <a:buChar char=""/>
            </a:pPr>
            <a:r>
              <a:rPr lang="en-US" sz="2000">
                <a:solidFill>
                  <a:srgbClr val="002D99"/>
                </a:solidFill>
              </a:rPr>
              <a:t>see </a:t>
            </a:r>
            <a:r>
              <a:rPr lang="en-US" u="sng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http://www.slideboom.com/presentations/115954/Mobile-Devices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b="1" lang="en-US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rPr>
              <a:t>Stephen Brewster: Multimodal Interaction, 2009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6666"/>
              </a:buClr>
              <a:buSzPts val="1500"/>
              <a:buChar char=""/>
            </a:pPr>
            <a:r>
              <a:rPr lang="en-US" u="sng">
                <a:solidFill>
                  <a:srgbClr val="00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http://www.ukinit.org/sites/default/files/Steve%20Brewster.pdf</a:t>
            </a:r>
            <a:endParaRPr/>
          </a:p>
        </p:txBody>
      </p:sp>
      <p:sp>
        <p:nvSpPr>
          <p:cNvPr id="524" name="Google Shape;524;p6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525" name="Google Shape;525;p63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26" name="Google Shape;526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63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Important Concepts and Terms</a:t>
            </a:r>
            <a:endParaRPr/>
          </a:p>
        </p:txBody>
      </p:sp>
      <p:sp>
        <p:nvSpPr>
          <p:cNvPr id="533" name="Google Shape;533;p64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audio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augmented reality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direct manipulation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display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gestures (touch)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haptic interaction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style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menu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mobile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natural language</a:t>
            </a:r>
            <a:endParaRPr/>
          </a:p>
        </p:txBody>
      </p:sp>
      <p:sp>
        <p:nvSpPr>
          <p:cNvPr id="534" name="Google Shape;534;p64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</a:rPr>
              <a:t>‹#›</a:t>
            </a:fld>
            <a:endParaRPr/>
          </a:p>
        </p:txBody>
      </p:sp>
      <p:grpSp>
        <p:nvGrpSpPr>
          <p:cNvPr id="535" name="Google Shape;535;p64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36" name="Google Shape;536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Google Shape;537;p64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447255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pen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phone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screen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smartphone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speech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stylus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tablet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touch-based interaction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touch screen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voice-based interaction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Chapter Summary</a:t>
            </a:r>
            <a:endParaRPr/>
          </a:p>
        </p:txBody>
      </p:sp>
      <p:sp>
        <p:nvSpPr>
          <p:cNvPr id="544" name="Google Shape;544;p6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546" name="Google Shape;546;p65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47" name="Google Shape;547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65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65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556" name="Google Shape;556;p6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557" name="Google Shape;557;p66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558" name="Google Shape;558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66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66"/>
          <p:cNvSpPr txBox="1"/>
          <p:nvPr/>
        </p:nvSpPr>
        <p:spPr>
          <a:xfrm>
            <a:off x="3068637" y="6553200"/>
            <a:ext cx="2984501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7D7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rgbClr val="6EB7D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 Criteria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49250" lvl="0" marL="349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recall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important I/O devices and their properties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recognition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which of a list of I/O devices has certain properties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analysis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according to given criteria, how well does a device perform a certain task</a:t>
            </a:r>
            <a:endParaRPr/>
          </a:p>
          <a:p>
            <a:pPr indent="-349250" lvl="0" marL="34925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evaluation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is a particular I/O device suitable for a certain task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66"/>
              </a:buClr>
              <a:buSzPts val="1425"/>
              <a:buChar char=""/>
            </a:pPr>
            <a:r>
              <a:rPr lang="en-US" sz="1900">
                <a:solidFill>
                  <a:srgbClr val="002D99"/>
                </a:solidFill>
              </a:rPr>
              <a:t>what is the performance of a device for a task</a:t>
            </a:r>
            <a:endParaRPr/>
          </a:p>
          <a:p>
            <a:pPr indent="-282575" lvl="2" marL="968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000"/>
              </a:buClr>
              <a:buSzPts val="1275"/>
              <a:buChar char=""/>
            </a:pPr>
            <a:r>
              <a:rPr lang="en-US" sz="1700">
                <a:solidFill>
                  <a:srgbClr val="003DCC"/>
                </a:solidFill>
              </a:rPr>
              <a:t>criteria to measure performance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195" name="Google Shape;195;p27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196" name="Google Shape;1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7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05" name="Google Shape;205;p28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06" name="Google Shape;20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8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15" name="Google Shape;215;p2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16" name="Google Shape;216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9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368FA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Devices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Usage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Capabilities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Advantages 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grpSp>
        <p:nvGrpSpPr>
          <p:cNvPr id="225" name="Google Shape;225;p30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descr="image.png" id="226" name="Google Shape;22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8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0"/>
            <p:cNvSpPr/>
            <p:nvPr/>
          </p:nvSpPr>
          <p:spPr>
            <a:xfrm>
              <a:off x="0" y="0"/>
              <a:ext cx="1341438" cy="495300"/>
            </a:xfrm>
            <a:prstGeom prst="rect">
              <a:avLst/>
            </a:prstGeom>
            <a:solidFill>
              <a:srgbClr val="F6FF72">
                <a:alpha val="47843"/>
              </a:srgbClr>
            </a:solidFill>
            <a:ln cap="flat" cmpd="sng" w="12700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30"/>
          <p:cNvSpPr/>
          <p:nvPr/>
        </p:nvSpPr>
        <p:spPr>
          <a:xfrm>
            <a:off x="1327150" y="1295400"/>
            <a:ext cx="6500813" cy="31527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>
              <a:srgbClr val="000000">
                <a:alpha val="49803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Mobile Devices - Usage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often close proximity to users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with the user most of the time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easy to carry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often multi-purpose devices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mobile phone, music player, camera, hand-held computer, …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essential professional or personal device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connectivity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phone, social networks, text messaging, email, Web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organization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calendar, to do list, contacts, directions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pleasure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music, photos, videos, e-books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Page - Cal Poly">
  <a:themeElements>
    <a:clrScheme name="Title Page - Cal Pol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8FF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